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78" r:id="rId2"/>
    <p:sldId id="279" r:id="rId3"/>
    <p:sldId id="280" r:id="rId4"/>
    <p:sldId id="281" r:id="rId5"/>
    <p:sldId id="282" r:id="rId6"/>
    <p:sldId id="286" r:id="rId7"/>
    <p:sldId id="283" r:id="rId8"/>
    <p:sldId id="284" r:id="rId9"/>
    <p:sldId id="285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B6FA5D-1050-45DE-8217-CA53DF130A19}" v="105" dt="2023-12-03T12:32:00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D80B-33BD-49F1-897A-F3F6D6CFE28B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CD1A-F49D-4FA4-A203-8AEAD0A4B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53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D80B-33BD-49F1-897A-F3F6D6CFE28B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CD1A-F49D-4FA4-A203-8AEAD0A4B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30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D80B-33BD-49F1-897A-F3F6D6CFE28B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CD1A-F49D-4FA4-A203-8AEAD0A4B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997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D80B-33BD-49F1-897A-F3F6D6CFE28B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CD1A-F49D-4FA4-A203-8AEAD0A4B14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5853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D80B-33BD-49F1-897A-F3F6D6CFE28B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CD1A-F49D-4FA4-A203-8AEAD0A4B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636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D80B-33BD-49F1-897A-F3F6D6CFE28B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CD1A-F49D-4FA4-A203-8AEAD0A4B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419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D80B-33BD-49F1-897A-F3F6D6CFE28B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CD1A-F49D-4FA4-A203-8AEAD0A4B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566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D80B-33BD-49F1-897A-F3F6D6CFE28B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CD1A-F49D-4FA4-A203-8AEAD0A4B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378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D80B-33BD-49F1-897A-F3F6D6CFE28B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CD1A-F49D-4FA4-A203-8AEAD0A4B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62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D80B-33BD-49F1-897A-F3F6D6CFE28B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CD1A-F49D-4FA4-A203-8AEAD0A4B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05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D80B-33BD-49F1-897A-F3F6D6CFE28B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CD1A-F49D-4FA4-A203-8AEAD0A4B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4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D80B-33BD-49F1-897A-F3F6D6CFE28B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CD1A-F49D-4FA4-A203-8AEAD0A4B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37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D80B-33BD-49F1-897A-F3F6D6CFE28B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CD1A-F49D-4FA4-A203-8AEAD0A4B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83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D80B-33BD-49F1-897A-F3F6D6CFE28B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CD1A-F49D-4FA4-A203-8AEAD0A4B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29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D80B-33BD-49F1-897A-F3F6D6CFE28B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CD1A-F49D-4FA4-A203-8AEAD0A4B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52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D80B-33BD-49F1-897A-F3F6D6CFE28B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CD1A-F49D-4FA4-A203-8AEAD0A4B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62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D80B-33BD-49F1-897A-F3F6D6CFE28B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CD1A-F49D-4FA4-A203-8AEAD0A4B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91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D4AD80B-33BD-49F1-897A-F3F6D6CFE28B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1CD1A-F49D-4FA4-A203-8AEAD0A4B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041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ag_input.as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D15D1-EABF-8D4C-67CD-582BB1D4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763" y="1677669"/>
            <a:ext cx="4917927" cy="1400530"/>
          </a:xfrm>
        </p:spPr>
        <p:txBody>
          <a:bodyPr/>
          <a:lstStyle/>
          <a:p>
            <a:pPr algn="ctr"/>
            <a:r>
              <a:rPr lang="en-US" sz="7200" b="1" dirty="0"/>
              <a:t>HTML </a:t>
            </a:r>
            <a:endParaRPr lang="en-IN" sz="7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3B9B1C-0BFB-99F6-FE72-C906E8E19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0872" y="1615942"/>
            <a:ext cx="2392362" cy="23923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2E1E40-A934-053E-ED66-F5C4654D23F2}"/>
              </a:ext>
            </a:extLst>
          </p:cNvPr>
          <p:cNvSpPr txBox="1"/>
          <p:nvPr/>
        </p:nvSpPr>
        <p:spPr>
          <a:xfrm>
            <a:off x="5713234" y="2627457"/>
            <a:ext cx="354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Structure of Web page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186AA-FFC0-6079-16D0-B4D33F39D5A3}"/>
              </a:ext>
            </a:extLst>
          </p:cNvPr>
          <p:cNvSpPr txBox="1"/>
          <p:nvPr/>
        </p:nvSpPr>
        <p:spPr>
          <a:xfrm>
            <a:off x="1431983" y="3861212"/>
            <a:ext cx="973059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sz="2200" b="0" i="0" dirty="0">
                <a:solidFill>
                  <a:srgbClr val="EEF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stands for Hypertext Markup Language. It's a programming language that's used to create web pages. HTML is made up of tags and attributes that tell a browser how to display a web page's content. </a:t>
            </a:r>
          </a:p>
          <a:p>
            <a:pPr algn="ctr" fontAlgn="ctr"/>
            <a:r>
              <a:rPr lang="en-US" sz="2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also worth noting that HTML is not considered a programming language as it can’t create dynamic functionality, although it is now considered an official web standard. The </a:t>
            </a:r>
            <a:r>
              <a:rPr lang="en-US" sz="2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World Wide Web Consortium (W3C)</a:t>
            </a:r>
            <a:r>
              <a:rPr lang="en-US" sz="22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maintains and develops HTML specifications, along with providing regular updates. </a:t>
            </a:r>
          </a:p>
        </p:txBody>
      </p:sp>
    </p:spTree>
    <p:extLst>
      <p:ext uri="{BB962C8B-B14F-4D97-AF65-F5344CB8AC3E}">
        <p14:creationId xmlns:p14="http://schemas.microsoft.com/office/powerpoint/2010/main" val="3611555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7CB71-8C4F-6DB8-C0D2-31B5C1EDD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b="1" dirty="0"/>
              <a:t>The </a:t>
            </a:r>
            <a:r>
              <a:rPr lang="en-US" sz="2800" b="1" dirty="0" err="1"/>
              <a:t>br</a:t>
            </a:r>
            <a:r>
              <a:rPr lang="en-US" sz="2800" b="1" dirty="0"/>
              <a:t> Tag: -</a:t>
            </a:r>
          </a:p>
          <a:p>
            <a:pPr marL="0" indent="0">
              <a:buNone/>
            </a:pPr>
            <a:r>
              <a:rPr lang="en-IN" dirty="0"/>
              <a:t>The br tag is used to create line breaks in an HTML document.</a:t>
            </a:r>
          </a:p>
          <a:p>
            <a:pPr>
              <a:buSzPct val="150000"/>
              <a:buFont typeface="Wingdings" panose="05000000000000000000" pitchFamily="2" charset="2"/>
              <a:buChar char="§"/>
            </a:pPr>
            <a:r>
              <a:rPr lang="en-IN" sz="2800" b="1" dirty="0"/>
              <a:t>The hr Tag: -</a:t>
            </a:r>
          </a:p>
          <a:p>
            <a:pPr marL="0" indent="0">
              <a:buSzPct val="150000"/>
              <a:buNone/>
            </a:pPr>
            <a:r>
              <a:rPr lang="en-IN" dirty="0"/>
              <a:t>The hr tag in HTML is used to create a horizontal ruler often used to separate content on HTML page.</a:t>
            </a:r>
          </a:p>
          <a:p>
            <a:pPr>
              <a:buSzPct val="150000"/>
              <a:buFont typeface="Wingdings" panose="05000000000000000000" pitchFamily="2" charset="2"/>
              <a:buChar char="§"/>
            </a:pPr>
            <a:r>
              <a:rPr lang="en-IN" sz="2800" b="1" dirty="0"/>
              <a:t>The subscript and superscript tag: -</a:t>
            </a:r>
          </a:p>
          <a:p>
            <a:pPr marL="0" indent="0">
              <a:buSzPct val="150000"/>
              <a:buNone/>
            </a:pPr>
            <a:r>
              <a:rPr lang="en-IN" dirty="0"/>
              <a:t>We can add subscript and superscript in HTML as follows.</a:t>
            </a:r>
          </a:p>
          <a:p>
            <a:pPr marL="0" indent="0">
              <a:buNone/>
            </a:pPr>
            <a:endParaRPr lang="en-IN" b="0" dirty="0">
              <a:solidFill>
                <a:srgbClr val="91928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1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1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1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1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1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1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100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21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1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1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1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1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1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1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sz="21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100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1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sz="21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100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 is subscript. </a:t>
            </a:r>
            <a:r>
              <a:rPr lang="en-US" sz="21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1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1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21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1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1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sup</a:t>
            </a:r>
            <a:r>
              <a:rPr lang="en-US" sz="21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100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1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sup</a:t>
            </a:r>
            <a:r>
              <a:rPr lang="en-US" sz="21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100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 is superscript.</a:t>
            </a:r>
          </a:p>
          <a:p>
            <a:pPr marL="0" indent="0">
              <a:buNone/>
            </a:pPr>
            <a:r>
              <a:rPr lang="en-US" sz="21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1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1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1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100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SzPct val="150000"/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92E2D3-5000-4AD9-BE64-4F84B5300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2760543"/>
            <a:ext cx="7010401" cy="380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51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F6CD2-11D3-453C-C52D-AEEF65C84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>
              <a:buSzPct val="150000"/>
              <a:buFont typeface="Wingdings" panose="05000000000000000000" pitchFamily="2" charset="2"/>
              <a:buChar char="§"/>
            </a:pPr>
            <a:r>
              <a:rPr lang="en-US" sz="2800" b="1" dirty="0"/>
              <a:t>The Marquee Tag: -</a:t>
            </a:r>
          </a:p>
          <a:p>
            <a:pPr marL="0" indent="0">
              <a:buSzPct val="150000"/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 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Marquee HTML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 tag is a non-standard HTML element that is used to scroll an image or text horizontally or vertically.</a:t>
            </a:r>
          </a:p>
          <a:p>
            <a:pPr marL="0" indent="0">
              <a:buSzPct val="150000"/>
              <a:buNone/>
            </a:pP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			&lt;marquee&gt;This is marquee tag&lt;/marquee&gt;</a:t>
            </a:r>
          </a:p>
          <a:p>
            <a:pPr>
              <a:buSzPct val="150000"/>
              <a:buFont typeface="Wingdings" panose="05000000000000000000" pitchFamily="2" charset="2"/>
              <a:buChar char="§"/>
            </a:pPr>
            <a:r>
              <a:rPr lang="en-IN" sz="2800" b="1" dirty="0">
                <a:ea typeface="Calibri Light" panose="020F0302020204030204" pitchFamily="34" charset="0"/>
                <a:cs typeface="Calibri Light" panose="020F0302020204030204" pitchFamily="34" charset="0"/>
              </a:rPr>
              <a:t>The div Tag: -</a:t>
            </a:r>
          </a:p>
          <a:p>
            <a:pPr marL="0" indent="0">
              <a:buSzPct val="150000"/>
              <a:buNone/>
            </a:pPr>
            <a:r>
              <a:rPr lang="en-IN" dirty="0">
                <a:solidFill>
                  <a:schemeClr val="bg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The div tag is often used as a container for other elements. It is a block level element.</a:t>
            </a:r>
          </a:p>
          <a:p>
            <a:pPr>
              <a:buSzPct val="150000"/>
              <a:buFont typeface="Wingdings" panose="05000000000000000000" pitchFamily="2" charset="2"/>
              <a:buChar char="§"/>
            </a:pPr>
            <a:r>
              <a:rPr lang="en-IN" sz="2800" b="1" dirty="0">
                <a:ea typeface="Calibri Light" panose="020F0302020204030204" pitchFamily="34" charset="0"/>
                <a:cs typeface="Calibri Light" panose="020F0302020204030204" pitchFamily="34" charset="0"/>
              </a:rPr>
              <a:t>Lists: -</a:t>
            </a:r>
          </a:p>
          <a:p>
            <a:pPr marL="0" indent="0">
              <a:buSzPct val="150000"/>
              <a:buNone/>
            </a:pPr>
            <a:r>
              <a:rPr lang="en-IN" sz="2800" b="1" dirty="0">
                <a:ea typeface="Calibri Light" panose="020F0302020204030204" pitchFamily="34" charset="0"/>
                <a:cs typeface="Calibri Light" panose="020F0302020204030204" pitchFamily="34" charset="0"/>
              </a:rPr>
              <a:t>There are two types of lists: -</a:t>
            </a:r>
          </a:p>
          <a:p>
            <a:pPr marL="0" indent="0">
              <a:buSzPct val="150000"/>
              <a:buNone/>
            </a:pPr>
            <a:r>
              <a:rPr lang="en-IN" sz="2800" b="1" dirty="0">
                <a:ea typeface="Calibri Light" panose="020F0302020204030204" pitchFamily="34" charset="0"/>
                <a:cs typeface="Calibri Light" panose="020F0302020204030204" pitchFamily="34" charset="0"/>
              </a:rPr>
              <a:t>1. Ordered Lists: used to list ordered items. </a:t>
            </a:r>
            <a:endParaRPr lang="en-IN" sz="1800" b="1" dirty="0"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SzPct val="150000"/>
              <a:buNone/>
            </a:pPr>
            <a:endParaRPr lang="en-IN" sz="800" b="1" dirty="0"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163100" lvl="5" indent="0">
              <a:buNone/>
            </a:pPr>
            <a:r>
              <a:rPr lang="it-IT" sz="24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sz="24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2400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2163100" lvl="5" indent="0">
              <a:buNone/>
            </a:pPr>
            <a:r>
              <a:rPr lang="it-IT" sz="24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it-IT" sz="2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24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2400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it-IT" sz="24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2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24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2400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2163100" lvl="5" indent="0">
              <a:buNone/>
            </a:pPr>
            <a:r>
              <a:rPr lang="it-IT" sz="24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it-IT" sz="2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24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2400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About</a:t>
            </a:r>
            <a:r>
              <a:rPr lang="it-IT" sz="24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2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24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2400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2163100" lvl="5" indent="0">
              <a:buNone/>
            </a:pPr>
            <a:r>
              <a:rPr lang="it-IT" sz="24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2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it-IT" sz="24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800" b="1" dirty="0"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141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C4219-23AA-1DE7-21CA-E5E979087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IN" sz="2800" b="1" dirty="0">
                <a:ea typeface="Calibri Light" panose="020F0302020204030204" pitchFamily="34" charset="0"/>
                <a:cs typeface="Calibri Light" panose="020F0302020204030204" pitchFamily="34" charset="0"/>
              </a:rPr>
              <a:t>2. Unordered Lists: used to list unordered items.</a:t>
            </a:r>
          </a:p>
          <a:p>
            <a:pPr marL="3543300" lvl="8" indent="0">
              <a:buNone/>
            </a:pPr>
            <a:r>
              <a:rPr lang="it-IT" sz="24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sz="24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2400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3543300" lvl="8" indent="0">
              <a:buNone/>
            </a:pPr>
            <a:r>
              <a:rPr lang="it-IT" sz="2400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24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24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2400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Phone</a:t>
            </a:r>
            <a:r>
              <a:rPr lang="it-IT" sz="24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2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24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2400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3543300" lvl="8" indent="0">
              <a:buNone/>
            </a:pPr>
            <a:r>
              <a:rPr lang="it-IT" sz="2400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24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24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2400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it-IT" sz="24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2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24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2400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3543300" lvl="8" indent="0">
              <a:buNone/>
            </a:pPr>
            <a:r>
              <a:rPr lang="it-IT" sz="2400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24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2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24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2400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Laptop</a:t>
            </a:r>
            <a:r>
              <a:rPr lang="it-IT" sz="24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2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24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2400" dirty="0">
              <a:solidFill>
                <a:srgbClr val="FDFFF1"/>
              </a:solidFill>
              <a:latin typeface="Consolas" panose="020B0609020204030204" pitchFamily="49" charset="0"/>
            </a:endParaRPr>
          </a:p>
          <a:p>
            <a:pPr marL="3543300" lvl="8" indent="0">
              <a:buNone/>
            </a:pPr>
            <a:r>
              <a:rPr lang="it-IT" sz="24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2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sz="24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2400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>
              <a:buSzPct val="150000"/>
              <a:buFont typeface="Wingdings" panose="05000000000000000000" pitchFamily="2" charset="2"/>
              <a:buChar char="§"/>
            </a:pPr>
            <a:r>
              <a:rPr lang="en-IN" sz="2800" b="1" dirty="0"/>
              <a:t>Tables: -</a:t>
            </a:r>
          </a:p>
          <a:p>
            <a:pPr marL="0" indent="0">
              <a:buSzPct val="150000"/>
              <a:buNone/>
            </a:pPr>
            <a:r>
              <a:rPr lang="en-IN" sz="2400" dirty="0">
                <a:solidFill>
                  <a:schemeClr val="bg1"/>
                </a:solidFill>
              </a:rPr>
              <a:t>The &lt;table&gt; tag is used to define tables in HTML. It is used to format and display data in tabular form.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IN" sz="2400" dirty="0"/>
              <a:t>tr tag: </a:t>
            </a:r>
            <a:r>
              <a:rPr lang="en-IN" sz="2400" dirty="0">
                <a:solidFill>
                  <a:schemeClr val="bg1"/>
                </a:solidFill>
              </a:rPr>
              <a:t>used to display table row.</a:t>
            </a:r>
            <a:endParaRPr lang="en-IN" sz="2400" dirty="0"/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IN" sz="2400" dirty="0"/>
              <a:t>td tag: </a:t>
            </a:r>
            <a:r>
              <a:rPr lang="en-IN" sz="2400" dirty="0">
                <a:solidFill>
                  <a:schemeClr val="bg1"/>
                </a:solidFill>
              </a:rPr>
              <a:t>used to display table data.</a:t>
            </a:r>
            <a:endParaRPr lang="en-IN" sz="2400" dirty="0"/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IN" sz="2400" dirty="0"/>
              <a:t>th tag: </a:t>
            </a:r>
            <a:r>
              <a:rPr lang="en-IN" sz="2400" dirty="0">
                <a:solidFill>
                  <a:schemeClr val="bg1"/>
                </a:solidFill>
              </a:rPr>
              <a:t>used in place of table data to display table headers.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We can define as many table rows as we want. To add a caption to the table, we use &lt;caption&gt; tag inside the table.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62284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A9189-D073-8E95-56DA-F98CAD542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b="0" dirty="0">
              <a:solidFill>
                <a:srgbClr val="91928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													</a:t>
            </a:r>
            <a:endParaRPr lang="en-IN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            border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IN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IN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            border-collapse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collapse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            padding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5CA5B5-613D-3388-F307-438F406548DC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C98CA84-AE73-204D-14B8-D56E65CE529F}"/>
              </a:ext>
            </a:extLst>
          </p:cNvPr>
          <p:cNvSpPr txBox="1"/>
          <p:nvPr/>
        </p:nvSpPr>
        <p:spPr>
          <a:xfrm>
            <a:off x="6308658" y="558800"/>
            <a:ext cx="588334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Company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Contact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Alfreds Futterkiste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Maria Anders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Germany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Centro comercial Moctezuma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Francisco Chang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Mexico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8926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B13DDC-A185-1DB2-C23C-4BE76D79C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05" y="1331119"/>
            <a:ext cx="8582965" cy="41957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595EBD-6828-6479-384F-8EAF1553439A}"/>
              </a:ext>
            </a:extLst>
          </p:cNvPr>
          <p:cNvSpPr txBox="1"/>
          <p:nvPr/>
        </p:nvSpPr>
        <p:spPr>
          <a:xfrm>
            <a:off x="523405" y="660400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Result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098963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29FB4-6D6F-B5FC-A1BF-0778F9632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3040"/>
            <a:ext cx="12192000" cy="6664960"/>
          </a:xfrm>
        </p:spPr>
        <p:txBody>
          <a:bodyPr>
            <a:normAutofit/>
          </a:bodyPr>
          <a:lstStyle/>
          <a:p>
            <a:pPr>
              <a:buSzPct val="150000"/>
              <a:buFont typeface="Wingdings" panose="05000000000000000000" pitchFamily="2" charset="2"/>
              <a:buChar char="§"/>
            </a:pPr>
            <a:r>
              <a:rPr lang="en-US" sz="2800" b="1" dirty="0"/>
              <a:t>HTML Forms: -</a:t>
            </a:r>
          </a:p>
          <a:p>
            <a:pPr marL="0" indent="0">
              <a:buSzPct val="150000"/>
              <a:buNone/>
            </a:pPr>
            <a:r>
              <a:rPr lang="en-IN" dirty="0">
                <a:solidFill>
                  <a:schemeClr val="bg1"/>
                </a:solidFill>
              </a:rPr>
              <a:t>An HTML form is used to collect data from the user and to make a html form,</a:t>
            </a:r>
          </a:p>
          <a:p>
            <a:pPr marL="0" indent="0">
              <a:buSzPct val="150000"/>
              <a:buNone/>
            </a:pPr>
            <a:r>
              <a:rPr lang="en-IN" dirty="0">
                <a:solidFill>
                  <a:schemeClr val="bg1"/>
                </a:solidFill>
              </a:rPr>
              <a:t>&lt;form&gt; tag is used.</a:t>
            </a:r>
          </a:p>
          <a:p>
            <a:pPr marL="0" indent="0">
              <a:buSzPct val="150000"/>
              <a:buNone/>
            </a:pPr>
            <a:r>
              <a:rPr lang="en-IN" dirty="0">
                <a:solidFill>
                  <a:schemeClr val="bg1"/>
                </a:solidFill>
              </a:rPr>
              <a:t>There are different form elements for different types of user inputs: -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</a:rPr>
              <a:t>Input element: </a:t>
            </a:r>
            <a:r>
              <a:rPr lang="en-IN" dirty="0">
                <a:solidFill>
                  <a:schemeClr val="bg1"/>
                </a:solidFill>
              </a:rPr>
              <a:t>Can be of type text, checkbox, radio, button, and submit. We also have a “file” type. 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</a:rPr>
              <a:t>Text area: </a:t>
            </a:r>
            <a:r>
              <a:rPr lang="en-IN" dirty="0">
                <a:solidFill>
                  <a:schemeClr val="bg1"/>
                </a:solidFill>
              </a:rPr>
              <a:t>Defines a multi line text input cols and row attributes can be used to size the text area.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</a:rPr>
              <a:t>Select element: </a:t>
            </a:r>
            <a:r>
              <a:rPr lang="en-IN" dirty="0">
                <a:solidFill>
                  <a:schemeClr val="bg1"/>
                </a:solidFill>
              </a:rPr>
              <a:t>Defines a drop down list.</a:t>
            </a:r>
          </a:p>
          <a:p>
            <a:pPr>
              <a:buSzPct val="150000"/>
              <a:buFont typeface="Wingdings" panose="05000000000000000000" pitchFamily="2" charset="2"/>
              <a:buChar char="§"/>
            </a:pPr>
            <a:r>
              <a:rPr lang="en-IN" sz="2800" b="1" dirty="0"/>
              <a:t>Buttons: -</a:t>
            </a:r>
          </a:p>
          <a:p>
            <a:pPr marL="0" indent="0">
              <a:buSzPct val="150000"/>
              <a:buNone/>
            </a:pPr>
            <a:r>
              <a:rPr lang="en-IN" dirty="0">
                <a:solidFill>
                  <a:schemeClr val="bg1"/>
                </a:solidFill>
              </a:rPr>
              <a:t>&lt;button&gt; tag is used to make clickable button in the html.</a:t>
            </a:r>
          </a:p>
          <a:p>
            <a:pPr marL="0" indent="0">
              <a:buSzPct val="150000"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Inside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you can put text (and tags like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&lt;img&gt;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etc.). That is not possible with a button created with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hlinkClick r:id="rId2"/>
              </a:rPr>
              <a:t>&lt;input&gt;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element!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55815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C3951-D9E7-4F39-1902-7D036819B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77500" lnSpcReduction="20000"/>
          </a:bodyPr>
          <a:lstStyle/>
          <a:p>
            <a:pPr>
              <a:buSzPct val="150000"/>
              <a:buFont typeface="Wingdings" panose="05000000000000000000" pitchFamily="2" charset="2"/>
              <a:buChar char="§"/>
            </a:pPr>
            <a:endParaRPr lang="en-US" sz="2800" b="1" dirty="0"/>
          </a:p>
          <a:p>
            <a:pPr>
              <a:buSzPct val="150000"/>
              <a:buFont typeface="Wingdings" panose="05000000000000000000" pitchFamily="2" charset="2"/>
              <a:buChar char="§"/>
            </a:pPr>
            <a:r>
              <a:rPr lang="en-US" sz="2800" b="1" dirty="0"/>
              <a:t>HTML frame and frameset Tags: -</a:t>
            </a:r>
          </a:p>
          <a:p>
            <a:pPr marL="0" indent="0">
              <a:buSzPct val="150000"/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This tag defines a specific window or frame inside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bs-font-monospace)"/>
              </a:rPr>
              <a:t>&lt;frameset&gt;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 tag. Every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bs-font-monospace)"/>
              </a:rPr>
              <a:t>&lt;frame&gt;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 within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bs-font-monospace)"/>
              </a:rPr>
              <a:t>&lt;frameset&gt;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 tag may use attributes for different purposes like border, resizing capability, include scrolling, etc. The primary use of these frames was to display a menu in parts of the page with content in one part of the page. Multiple HTML pages can be viewed in a browser window using this tag. </a:t>
            </a:r>
          </a:p>
          <a:p>
            <a:pPr marL="0" indent="0">
              <a:buSzPct val="150000"/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en-IN" sz="24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2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2400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24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400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4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24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2400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24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400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4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24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400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24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24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400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6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26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2600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</a:br>
            <a:r>
              <a:rPr lang="en-IN" sz="26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600" b="0" i="1" u="sng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frameset</a:t>
            </a:r>
            <a:r>
              <a:rPr lang="en-IN" sz="2600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IN" sz="26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2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20%,80%</a:t>
            </a:r>
            <a:r>
              <a:rPr lang="en-IN" sz="26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IN" sz="2600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6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600" b="0" i="1" u="sng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IN" sz="2600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26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2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frame1.html</a:t>
            </a:r>
            <a:r>
              <a:rPr lang="en-IN" sz="26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IN" sz="2600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6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600" b="0" i="1" u="sng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frameset</a:t>
            </a:r>
            <a:r>
              <a:rPr lang="en-IN" sz="2600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IN" sz="26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2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25%,75%</a:t>
            </a:r>
            <a:r>
              <a:rPr lang="en-IN" sz="26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IN" sz="2600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6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600" b="0" i="1" u="sng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IN" sz="2600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26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2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frame2.html</a:t>
            </a:r>
            <a:r>
              <a:rPr lang="en-IN" sz="26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IN" sz="2600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6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600" b="0" i="1" u="sng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IN" sz="2600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26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2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frame3</a:t>
            </a:r>
            <a:r>
              <a:rPr lang="en-IN" sz="26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IN" sz="2600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6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600" b="0" i="1" u="sng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frameset</a:t>
            </a:r>
            <a:r>
              <a:rPr lang="en-IN" sz="26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600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6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600" b="0" i="1" u="sng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frameset</a:t>
            </a:r>
            <a:r>
              <a:rPr lang="en-IN" sz="26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26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26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600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13A704-3038-623C-C84A-EC04DCA54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843" y="2032000"/>
            <a:ext cx="8500981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67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1A73-383A-F378-6DC0-920B9B243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1170" y="1787811"/>
            <a:ext cx="6542417" cy="1016988"/>
          </a:xfrm>
        </p:spPr>
        <p:txBody>
          <a:bodyPr/>
          <a:lstStyle/>
          <a:p>
            <a:pPr algn="ctr"/>
            <a:r>
              <a:rPr lang="en-US" b="1" dirty="0"/>
              <a:t>JavaScript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7ADA8-C51C-A39C-FE21-AC32C6A86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23644"/>
            <a:ext cx="9144000" cy="4053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brain of a webpage.</a:t>
            </a:r>
          </a:p>
          <a:p>
            <a:endParaRPr lang="en-US" dirty="0"/>
          </a:p>
          <a:p>
            <a:endParaRPr lang="en-IN" dirty="0"/>
          </a:p>
          <a:p>
            <a:pPr algn="ctr"/>
            <a:r>
              <a:rPr lang="en-IN" dirty="0"/>
              <a:t>Why learn Js?</a:t>
            </a:r>
          </a:p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JavaScript is a relatively easy language to learn, and it is supported by all major web browsers. This makes it a popular choice for web development, as it allows developers to create complex and interactive web pages without having to rely on server-side scripting languages.</a:t>
            </a:r>
          </a:p>
          <a:p>
            <a:r>
              <a:rPr lang="en-US" dirty="0">
                <a:solidFill>
                  <a:srgbClr val="001D35"/>
                </a:solidFill>
                <a:latin typeface="Google Sans"/>
              </a:rPr>
              <a:t>Also, Js has some really amazing libraries and frameworks like React and Angular that make front-end development easy and fun!!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8ACFF4-AAEA-D8C8-9216-8B4B5963C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29844"/>
            <a:ext cx="26670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13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B9288-4360-7616-B8F8-9071F6A0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20887" cy="802256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/>
              <a:t>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DADD0-DD52-74FA-5441-C4711D382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02256"/>
            <a:ext cx="11120887" cy="605574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What is a variable?</a:t>
            </a:r>
          </a:p>
          <a:p>
            <a:pPr marL="0" indent="0">
              <a:buNone/>
            </a:pPr>
            <a:r>
              <a:rPr lang="en-IN" sz="2600" dirty="0">
                <a:solidFill>
                  <a:schemeClr val="bg1"/>
                </a:solidFill>
              </a:rPr>
              <a:t>A variable is a container that can store a value. The value of a Js variable can be changed during the execution of a program.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                              			</a:t>
            </a:r>
            <a:r>
              <a:rPr lang="en-IN" b="1" dirty="0">
                <a:solidFill>
                  <a:schemeClr val="bg1"/>
                </a:solidFill>
              </a:rPr>
              <a:t>var  a  =     7;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                                     			let   a  =     7;</a:t>
            </a:r>
          </a:p>
          <a:p>
            <a:pPr marL="0" indent="0">
              <a:buNone/>
            </a:pPr>
            <a:endParaRPr lang="en-IN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>
              <a:buSzPct val="150000"/>
              <a:buFont typeface="Wingdings" panose="05000000000000000000" pitchFamily="2" charset="2"/>
              <a:buChar char="§"/>
            </a:pPr>
            <a:r>
              <a:rPr lang="en-IN" b="1" dirty="0"/>
              <a:t>Rules for choosing a variable name: -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chemeClr val="bg1"/>
                </a:solidFill>
              </a:rPr>
              <a:t>Letters, digits, underscore and $ sign are allowed.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chemeClr val="bg1"/>
                </a:solidFill>
              </a:rPr>
              <a:t>Can start with a letter, underscore, or $.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chemeClr val="bg1"/>
                </a:solidFill>
              </a:rPr>
              <a:t>Reserved keywords must not be used as the variable names.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chemeClr val="bg1"/>
                </a:solidFill>
              </a:rPr>
              <a:t>It is a case-sensitive language. “NAME” and “name” would be treated as different variable names.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B72745-07BD-9C34-477F-357B67A876C9}"/>
              </a:ext>
            </a:extLst>
          </p:cNvPr>
          <p:cNvCxnSpPr>
            <a:cxnSpLocks/>
          </p:cNvCxnSpPr>
          <p:nvPr/>
        </p:nvCxnSpPr>
        <p:spPr>
          <a:xfrm flipH="1" flipV="1">
            <a:off x="5261395" y="2122322"/>
            <a:ext cx="646981" cy="350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7A85BD-62FE-A0F9-5052-CAF57707AABD}"/>
              </a:ext>
            </a:extLst>
          </p:cNvPr>
          <p:cNvCxnSpPr>
            <a:cxnSpLocks/>
          </p:cNvCxnSpPr>
          <p:nvPr/>
        </p:nvCxnSpPr>
        <p:spPr>
          <a:xfrm flipH="1">
            <a:off x="5261395" y="2464315"/>
            <a:ext cx="657514" cy="7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7B4E14-ED95-B878-AE95-E51A5D5434FA}"/>
              </a:ext>
            </a:extLst>
          </p:cNvPr>
          <p:cNvSpPr txBox="1"/>
          <p:nvPr/>
        </p:nvSpPr>
        <p:spPr>
          <a:xfrm>
            <a:off x="5901312" y="2152084"/>
            <a:ext cx="1909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Declaring variable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DE43FC-6761-F4C0-ABCA-41F83AC83E6C}"/>
              </a:ext>
            </a:extLst>
          </p:cNvPr>
          <p:cNvCxnSpPr>
            <a:cxnSpLocks/>
          </p:cNvCxnSpPr>
          <p:nvPr/>
        </p:nvCxnSpPr>
        <p:spPr>
          <a:xfrm flipV="1">
            <a:off x="4013439" y="2682880"/>
            <a:ext cx="241541" cy="41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EC3969-DB02-BDC3-79CC-8DD0CB1F138B}"/>
              </a:ext>
            </a:extLst>
          </p:cNvPr>
          <p:cNvCxnSpPr>
            <a:cxnSpLocks/>
          </p:cNvCxnSpPr>
          <p:nvPr/>
        </p:nvCxnSpPr>
        <p:spPr>
          <a:xfrm flipV="1">
            <a:off x="4004813" y="2258029"/>
            <a:ext cx="250167" cy="849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B42525A-206E-6788-556A-B1DBBCEF58BE}"/>
              </a:ext>
            </a:extLst>
          </p:cNvPr>
          <p:cNvSpPr txBox="1"/>
          <p:nvPr/>
        </p:nvSpPr>
        <p:spPr>
          <a:xfrm>
            <a:off x="3125571" y="3049055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identifier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F0F903-F881-FA0E-265C-BC1FAE0A1EB4}"/>
              </a:ext>
            </a:extLst>
          </p:cNvPr>
          <p:cNvCxnSpPr/>
          <p:nvPr/>
        </p:nvCxnSpPr>
        <p:spPr>
          <a:xfrm flipH="1" flipV="1">
            <a:off x="4692770" y="2201725"/>
            <a:ext cx="327804" cy="690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01A958-6824-E9CA-740F-CA55323DFDD9}"/>
              </a:ext>
            </a:extLst>
          </p:cNvPr>
          <p:cNvCxnSpPr>
            <a:cxnSpLocks/>
          </p:cNvCxnSpPr>
          <p:nvPr/>
        </p:nvCxnSpPr>
        <p:spPr>
          <a:xfrm flipH="1" flipV="1">
            <a:off x="4692770" y="2593469"/>
            <a:ext cx="307315" cy="284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5D6F40-6BD5-18C6-7EA5-545C0D195B59}"/>
              </a:ext>
            </a:extLst>
          </p:cNvPr>
          <p:cNvSpPr txBox="1"/>
          <p:nvPr/>
        </p:nvSpPr>
        <p:spPr>
          <a:xfrm>
            <a:off x="4379813" y="2810418"/>
            <a:ext cx="2182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Assignment operator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667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6DC0-15D1-477C-BC9E-FD832D39A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"/>
            <a:ext cx="12192000" cy="6719976"/>
          </a:xfrm>
        </p:spPr>
        <p:txBody>
          <a:bodyPr>
            <a:normAutofit fontScale="92500" lnSpcReduction="20000"/>
          </a:bodyPr>
          <a:lstStyle/>
          <a:p>
            <a:endParaRPr lang="en-US" sz="2400" dirty="0"/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US" sz="2400" dirty="0"/>
              <a:t>camelCase is preferred while giving names to the variables because of the </a:t>
            </a:r>
          </a:p>
          <a:p>
            <a:pPr marL="0" indent="0">
              <a:buSzPct val="150000"/>
              <a:buNone/>
            </a:pPr>
            <a:r>
              <a:rPr lang="en-US" sz="2400" dirty="0"/>
              <a:t>case-sensitive nature.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What is camelCase?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When giving a name to the variable we don’t give any space and make the first letter of the second word capital.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	for example: -variable</a:t>
            </a:r>
            <a:r>
              <a:rPr lang="en-IN" sz="2400" b="1" dirty="0">
                <a:solidFill>
                  <a:schemeClr val="bg1"/>
                </a:solidFill>
              </a:rPr>
              <a:t>N</a:t>
            </a:r>
            <a:r>
              <a:rPr lang="en-IN" sz="2400" dirty="0">
                <a:solidFill>
                  <a:schemeClr val="bg1"/>
                </a:solidFill>
              </a:rPr>
              <a:t>ame, second</a:t>
            </a:r>
            <a:r>
              <a:rPr lang="en-IN" sz="2400" b="1" dirty="0">
                <a:solidFill>
                  <a:schemeClr val="bg1"/>
                </a:solidFill>
              </a:rPr>
              <a:t>V</a:t>
            </a:r>
            <a:r>
              <a:rPr lang="en-IN" sz="2400" dirty="0">
                <a:solidFill>
                  <a:schemeClr val="bg1"/>
                </a:solidFill>
              </a:rPr>
              <a:t>ariable, and more</a:t>
            </a:r>
            <a:r>
              <a:rPr lang="en-IN" sz="2400" b="1" dirty="0">
                <a:solidFill>
                  <a:schemeClr val="bg1"/>
                </a:solidFill>
              </a:rPr>
              <a:t>V</a:t>
            </a:r>
            <a:r>
              <a:rPr lang="en-IN" sz="2400" dirty="0">
                <a:solidFill>
                  <a:schemeClr val="bg1"/>
                </a:solidFill>
              </a:rPr>
              <a:t>ariables.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>
              <a:buSzPct val="150000"/>
              <a:buFont typeface="Wingdings" panose="05000000000000000000" pitchFamily="2" charset="2"/>
              <a:buChar char="§"/>
            </a:pPr>
            <a:r>
              <a:rPr lang="en-IN" b="1" dirty="0"/>
              <a:t>var, let and const: -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var is globally scoped while let and const are block scoped.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var can be updated and re-declared within its scope.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let can be updated but not re-declared.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const can neither be updated nor be re-declared.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var variables are initialized with undefined whereas let 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and const are not initialized if not given any value.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const must be initialized at the time of declaration unlike const and let.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A96F076-DCCD-DF64-F3F8-5A8368DB1B45}"/>
              </a:ext>
            </a:extLst>
          </p:cNvPr>
          <p:cNvCxnSpPr>
            <a:cxnSpLocks/>
          </p:cNvCxnSpPr>
          <p:nvPr/>
        </p:nvCxnSpPr>
        <p:spPr>
          <a:xfrm flipH="1" flipV="1">
            <a:off x="3631721" y="2579299"/>
            <a:ext cx="1733910" cy="41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0ADF1F-551B-5542-A5E6-A486689ECB12}"/>
              </a:ext>
            </a:extLst>
          </p:cNvPr>
          <p:cNvCxnSpPr>
            <a:cxnSpLocks/>
          </p:cNvCxnSpPr>
          <p:nvPr/>
        </p:nvCxnSpPr>
        <p:spPr>
          <a:xfrm flipV="1">
            <a:off x="5365631" y="2518913"/>
            <a:ext cx="258792" cy="47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2C70AC-EA73-5191-47CE-CCF6B22C870B}"/>
              </a:ext>
            </a:extLst>
          </p:cNvPr>
          <p:cNvCxnSpPr>
            <a:cxnSpLocks/>
          </p:cNvCxnSpPr>
          <p:nvPr/>
        </p:nvCxnSpPr>
        <p:spPr>
          <a:xfrm flipV="1">
            <a:off x="5377133" y="2518913"/>
            <a:ext cx="2826588" cy="47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8FA3AA9-2453-F9CC-B94C-85FD6B8E4144}"/>
              </a:ext>
            </a:extLst>
          </p:cNvPr>
          <p:cNvSpPr txBox="1"/>
          <p:nvPr/>
        </p:nvSpPr>
        <p:spPr>
          <a:xfrm>
            <a:off x="1719937" y="2898105"/>
            <a:ext cx="9695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Notice that the first letter of the second word is capital. This only is called camelCase.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E5509A35-ABE7-9114-663B-CBE2DA435881}"/>
              </a:ext>
            </a:extLst>
          </p:cNvPr>
          <p:cNvSpPr/>
          <p:nvPr/>
        </p:nvSpPr>
        <p:spPr>
          <a:xfrm>
            <a:off x="8660920" y="3655348"/>
            <a:ext cx="3053751" cy="2031324"/>
          </a:xfrm>
          <a:prstGeom prst="round1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0B2650-A616-F327-51AB-A0E8CF61F178}"/>
              </a:ext>
            </a:extLst>
          </p:cNvPr>
          <p:cNvSpPr txBox="1"/>
          <p:nvPr/>
        </p:nvSpPr>
        <p:spPr>
          <a:xfrm>
            <a:off x="8660920" y="3646629"/>
            <a:ext cx="28553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</a:rPr>
              <a:t>NOTE: -</a:t>
            </a:r>
            <a:r>
              <a:rPr lang="en-US" b="0" i="0" dirty="0">
                <a:effectLst/>
                <a:latin typeface="Google Sans"/>
              </a:rPr>
              <a:t> </a:t>
            </a:r>
            <a:r>
              <a:rPr lang="en-US" b="0" i="0" dirty="0">
                <a:solidFill>
                  <a:srgbClr val="FF0000"/>
                </a:solidFill>
                <a:effectLst/>
                <a:latin typeface="Google Sans"/>
              </a:rPr>
              <a:t>Scope</a:t>
            </a:r>
            <a:r>
              <a:rPr lang="en-US" b="0" i="0" dirty="0">
                <a:effectLst/>
              </a:rPr>
              <a:t> is the area of a program where a variable or function can be accessed. It's also the area where an item with an identifier name is recognized.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53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06A14-B46B-115D-0B6F-EC9D2D6C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17585"/>
            <a:ext cx="12192000" cy="6858000"/>
          </a:xfrm>
        </p:spPr>
        <p:txBody>
          <a:bodyPr/>
          <a:lstStyle/>
          <a:p>
            <a:pPr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Creating a simple web Page.</a:t>
            </a:r>
          </a:p>
          <a:p>
            <a:pPr marL="0" indent="0">
              <a:buSzPct val="150000"/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2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2000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 </a:t>
            </a:r>
            <a:endParaRPr lang="en-IN" sz="2000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IN" sz="2000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000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first web page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IN" sz="2000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000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IN" sz="2000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000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My paragraph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endParaRPr lang="en-IN" sz="20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17270-A567-F4D7-E3E1-71E91A3DA907}"/>
              </a:ext>
            </a:extLst>
          </p:cNvPr>
          <p:cNvSpPr txBox="1"/>
          <p:nvPr/>
        </p:nvSpPr>
        <p:spPr>
          <a:xfrm>
            <a:off x="3191774" y="1397480"/>
            <a:ext cx="474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Specifies this is an html doc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6DA547-497A-EC34-EF0C-4D641C97E90C}"/>
              </a:ext>
            </a:extLst>
          </p:cNvPr>
          <p:cNvSpPr txBox="1"/>
          <p:nvPr/>
        </p:nvSpPr>
        <p:spPr>
          <a:xfrm>
            <a:off x="3191774" y="1801622"/>
            <a:ext cx="258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Root of an html page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8FE137-20FA-29ED-A796-73303179080E}"/>
              </a:ext>
            </a:extLst>
          </p:cNvPr>
          <p:cNvSpPr txBox="1"/>
          <p:nvPr/>
        </p:nvSpPr>
        <p:spPr>
          <a:xfrm>
            <a:off x="3191774" y="2263215"/>
            <a:ext cx="36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Contains page metadata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01A31-B3F7-38BA-6D4A-1B00C52E96AD}"/>
              </a:ext>
            </a:extLst>
          </p:cNvPr>
          <p:cNvSpPr txBox="1"/>
          <p:nvPr/>
        </p:nvSpPr>
        <p:spPr>
          <a:xfrm>
            <a:off x="5689872" y="2692096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Contains title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5061AD-953A-2262-DEFD-939E2874D9DB}"/>
              </a:ext>
            </a:extLst>
          </p:cNvPr>
          <p:cNvSpPr txBox="1"/>
          <p:nvPr/>
        </p:nvSpPr>
        <p:spPr>
          <a:xfrm>
            <a:off x="3329795" y="3542139"/>
            <a:ext cx="620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main body of the page(rendered by the browser)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082DA3-01AB-6D47-0226-395500DCCB24}"/>
              </a:ext>
            </a:extLst>
          </p:cNvPr>
          <p:cNvSpPr txBox="1"/>
          <p:nvPr/>
        </p:nvSpPr>
        <p:spPr>
          <a:xfrm>
            <a:off x="4319517" y="4409046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Closing body tag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030B25-50FB-759A-A6BB-01BFCD08DD06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656936" y="1582146"/>
            <a:ext cx="534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BE78C9-1DE0-44EC-368E-B2590A89D824}"/>
              </a:ext>
            </a:extLst>
          </p:cNvPr>
          <p:cNvCxnSpPr>
            <a:cxnSpLocks/>
          </p:cNvCxnSpPr>
          <p:nvPr/>
        </p:nvCxnSpPr>
        <p:spPr>
          <a:xfrm flipH="1">
            <a:off x="1492370" y="1988501"/>
            <a:ext cx="1699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5230F1-8DA9-BA7F-3E39-2DB0717CDE58}"/>
              </a:ext>
            </a:extLst>
          </p:cNvPr>
          <p:cNvCxnSpPr>
            <a:stCxn id="10" idx="1"/>
          </p:cNvCxnSpPr>
          <p:nvPr/>
        </p:nvCxnSpPr>
        <p:spPr>
          <a:xfrm flipH="1">
            <a:off x="1492370" y="2447881"/>
            <a:ext cx="1699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2B52A7-594E-47F0-43F2-0D0193C5B873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115464" y="2876762"/>
            <a:ext cx="574408" cy="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0D4A85-ABF2-3C37-2064-31DC7592451A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431985" y="3726805"/>
            <a:ext cx="1897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6308E0-0BF5-8DCC-24F2-DA7715888F4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735238" y="4593712"/>
            <a:ext cx="584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075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7CBE8-C7EF-B695-91CF-777DD3A11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12192000" cy="68580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Data Types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There are mainly two types of data type: -</a:t>
            </a:r>
          </a:p>
          <a:p>
            <a:pPr marL="457200" indent="-457200">
              <a:buAutoNum type="arabicPeriod"/>
            </a:pPr>
            <a:r>
              <a:rPr lang="en-IN" sz="2400" dirty="0">
                <a:solidFill>
                  <a:schemeClr val="bg1"/>
                </a:solidFill>
              </a:rPr>
              <a:t>Primitive</a:t>
            </a:r>
          </a:p>
          <a:p>
            <a:pPr marL="457200" indent="-457200">
              <a:buAutoNum type="arabicPeriod"/>
            </a:pPr>
            <a:r>
              <a:rPr lang="en-IN" sz="2400" dirty="0">
                <a:solidFill>
                  <a:schemeClr val="bg1"/>
                </a:solidFill>
              </a:rPr>
              <a:t>Non Primitive.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Primitive Data Types: -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This is a set of basic data types in JavaScript.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There are 7 types of primitive datatypes: -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Null, Number, String, Symbol</a:t>
            </a:r>
            <a:r>
              <a:rPr lang="en-IN" sz="2000" dirty="0">
                <a:solidFill>
                  <a:schemeClr val="bg1"/>
                </a:solidFill>
              </a:rPr>
              <a:t>, </a:t>
            </a:r>
            <a:r>
              <a:rPr lang="en-IN" sz="2400" dirty="0">
                <a:solidFill>
                  <a:schemeClr val="bg1"/>
                </a:solidFill>
              </a:rPr>
              <a:t>Undefined, Boolean, and BigInt.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Non Primitive Data Type: -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An object is a non-primitive data type.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An object in JavaScript can be created as follows: -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	const item = { name : “Led Bulb”,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					price : “150”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		           		}</a:t>
            </a: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648BA9-B761-77CD-5663-97347686AB5F}"/>
              </a:ext>
            </a:extLst>
          </p:cNvPr>
          <p:cNvCxnSpPr>
            <a:cxnSpLocks/>
          </p:cNvCxnSpPr>
          <p:nvPr/>
        </p:nvCxnSpPr>
        <p:spPr>
          <a:xfrm flipV="1">
            <a:off x="1665406" y="5579810"/>
            <a:ext cx="804878" cy="39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48C656-8595-CC90-BB5F-F3CF987B9D27}"/>
              </a:ext>
            </a:extLst>
          </p:cNvPr>
          <p:cNvCxnSpPr>
            <a:cxnSpLocks/>
          </p:cNvCxnSpPr>
          <p:nvPr/>
        </p:nvCxnSpPr>
        <p:spPr>
          <a:xfrm flipV="1">
            <a:off x="1668922" y="5890361"/>
            <a:ext cx="679504" cy="8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33B7FD-60A2-2DDD-0817-88249C1A3EB5}"/>
              </a:ext>
            </a:extLst>
          </p:cNvPr>
          <p:cNvCxnSpPr>
            <a:cxnSpLocks/>
          </p:cNvCxnSpPr>
          <p:nvPr/>
        </p:nvCxnSpPr>
        <p:spPr>
          <a:xfrm flipH="1" flipV="1">
            <a:off x="4950773" y="5610126"/>
            <a:ext cx="414068" cy="14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438979-4C58-CA85-F157-CD2DB1FC969A}"/>
              </a:ext>
            </a:extLst>
          </p:cNvPr>
          <p:cNvCxnSpPr>
            <a:cxnSpLocks/>
          </p:cNvCxnSpPr>
          <p:nvPr/>
        </p:nvCxnSpPr>
        <p:spPr>
          <a:xfrm flipH="1">
            <a:off x="4209691" y="5764601"/>
            <a:ext cx="1155150" cy="12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4C44163-ADAE-7ADF-AE1C-7B548AC89160}"/>
              </a:ext>
            </a:extLst>
          </p:cNvPr>
          <p:cNvSpPr txBox="1"/>
          <p:nvPr/>
        </p:nvSpPr>
        <p:spPr>
          <a:xfrm>
            <a:off x="1152749" y="5764601"/>
            <a:ext cx="49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6A05B8-CEBE-8E22-A110-45087FFFADC8}"/>
              </a:ext>
            </a:extLst>
          </p:cNvPr>
          <p:cNvSpPr txBox="1"/>
          <p:nvPr/>
        </p:nvSpPr>
        <p:spPr>
          <a:xfrm>
            <a:off x="5330968" y="5528178"/>
            <a:ext cx="91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0" name="Rectangle: Single Corner Rounded 19">
            <a:extLst>
              <a:ext uri="{FF2B5EF4-FFF2-40B4-BE49-F238E27FC236}">
                <a16:creationId xmlns:a16="http://schemas.microsoft.com/office/drawing/2014/main" id="{8E529E02-7B7A-E3CA-B63A-F252C3D8914D}"/>
              </a:ext>
            </a:extLst>
          </p:cNvPr>
          <p:cNvSpPr/>
          <p:nvPr/>
        </p:nvSpPr>
        <p:spPr>
          <a:xfrm>
            <a:off x="7225745" y="3897535"/>
            <a:ext cx="2634632" cy="2113472"/>
          </a:xfrm>
          <a:prstGeom prst="round1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52017A-41F1-9649-C989-B6100FFDFF23}"/>
              </a:ext>
            </a:extLst>
          </p:cNvPr>
          <p:cNvSpPr txBox="1"/>
          <p:nvPr/>
        </p:nvSpPr>
        <p:spPr>
          <a:xfrm>
            <a:off x="7225745" y="3948904"/>
            <a:ext cx="27259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NOTE: - </a:t>
            </a:r>
            <a:r>
              <a:rPr lang="en-US" dirty="0">
                <a:solidFill>
                  <a:srgbClr val="FF0000"/>
                </a:solidFill>
              </a:rPr>
              <a:t>Object</a:t>
            </a:r>
            <a:r>
              <a:rPr lang="en-US" dirty="0"/>
              <a:t> is a datatype with key and value pairs.</a:t>
            </a:r>
          </a:p>
          <a:p>
            <a:r>
              <a:rPr lang="en-US" dirty="0"/>
              <a:t>If you know Python then object in Js are same as dictionary in Python.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0013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E5A0F-C2A6-6287-9454-2917478CE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Expressions &amp; Conditionals: -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A fragment of code that produces a value is called an expression. Every value written is literally an expression. For example 77 or ‘name’.</a:t>
            </a:r>
            <a:endParaRPr lang="en-US" sz="2400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Operators in JavaScript: -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Arithmetic Operators.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570332-5FA3-90EC-1B92-9E1666285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182236"/>
              </p:ext>
            </p:extLst>
          </p:nvPr>
        </p:nvGraphicFramePr>
        <p:xfrm>
          <a:off x="1191410" y="2951173"/>
          <a:ext cx="6753520" cy="3169920"/>
        </p:xfrm>
        <a:graphic>
          <a:graphicData uri="http://schemas.openxmlformats.org/drawingml/2006/table">
            <a:tbl>
              <a:tblPr/>
              <a:tblGrid>
                <a:gridCol w="3376760">
                  <a:extLst>
                    <a:ext uri="{9D8B030D-6E8A-4147-A177-3AD203B41FA5}">
                      <a16:colId xmlns:a16="http://schemas.microsoft.com/office/drawing/2014/main" val="4259350235"/>
                    </a:ext>
                  </a:extLst>
                </a:gridCol>
                <a:gridCol w="3376760">
                  <a:extLst>
                    <a:ext uri="{9D8B030D-6E8A-4147-A177-3AD203B41FA5}">
                      <a16:colId xmlns:a16="http://schemas.microsoft.com/office/drawing/2014/main" val="171214662"/>
                    </a:ext>
                  </a:extLst>
                </a:gridCol>
              </a:tblGrid>
              <a:tr h="289946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Addition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370602"/>
                  </a:ext>
                </a:extLst>
              </a:tr>
              <a:tr h="289946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Subtraction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401891"/>
                  </a:ext>
                </a:extLst>
              </a:tr>
              <a:tr h="289946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*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Multiplication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97029"/>
                  </a:ext>
                </a:extLst>
              </a:tr>
              <a:tr h="289946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**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Exponentiation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744037"/>
                  </a:ext>
                </a:extLst>
              </a:tr>
              <a:tr h="289946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Division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90316"/>
                  </a:ext>
                </a:extLst>
              </a:tr>
              <a:tr h="289946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%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Modulus (Remainder)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439509"/>
                  </a:ext>
                </a:extLst>
              </a:tr>
              <a:tr h="289946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++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Increment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139235"/>
                  </a:ext>
                </a:extLst>
              </a:tr>
              <a:tr h="289946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--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Decrement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91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840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89A38-01B6-AD66-53F5-6C3F6A0E4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sz="2400" dirty="0"/>
          </a:p>
          <a:p>
            <a:r>
              <a:rPr lang="en-US" sz="2400" dirty="0"/>
              <a:t>2 Assignment Operators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97E2DD-5A6C-7D8E-D791-734791F95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70318"/>
              </p:ext>
            </p:extLst>
          </p:nvPr>
        </p:nvGraphicFramePr>
        <p:xfrm>
          <a:off x="1286300" y="1148251"/>
          <a:ext cx="8685835" cy="4139744"/>
        </p:xfrm>
        <a:graphic>
          <a:graphicData uri="http://schemas.openxmlformats.org/drawingml/2006/table">
            <a:tbl>
              <a:tblPr/>
              <a:tblGrid>
                <a:gridCol w="2603651">
                  <a:extLst>
                    <a:ext uri="{9D8B030D-6E8A-4147-A177-3AD203B41FA5}">
                      <a16:colId xmlns:a16="http://schemas.microsoft.com/office/drawing/2014/main" val="3720580605"/>
                    </a:ext>
                  </a:extLst>
                </a:gridCol>
                <a:gridCol w="3041092">
                  <a:extLst>
                    <a:ext uri="{9D8B030D-6E8A-4147-A177-3AD203B41FA5}">
                      <a16:colId xmlns:a16="http://schemas.microsoft.com/office/drawing/2014/main" val="4016342929"/>
                    </a:ext>
                  </a:extLst>
                </a:gridCol>
                <a:gridCol w="3041092">
                  <a:extLst>
                    <a:ext uri="{9D8B030D-6E8A-4147-A177-3AD203B41FA5}">
                      <a16:colId xmlns:a16="http://schemas.microsoft.com/office/drawing/2014/main" val="2478405052"/>
                    </a:ext>
                  </a:extLst>
                </a:gridCol>
              </a:tblGrid>
              <a:tr h="517468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Same As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557239"/>
                  </a:ext>
                </a:extLst>
              </a:tr>
              <a:tr h="517468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x =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x =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50640"/>
                  </a:ext>
                </a:extLst>
              </a:tr>
              <a:tr h="517468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+=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x +=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x = x +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821796"/>
                  </a:ext>
                </a:extLst>
              </a:tr>
              <a:tr h="517468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-=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x -=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x = x -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38160"/>
                  </a:ext>
                </a:extLst>
              </a:tr>
              <a:tr h="517468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*=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x *=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x = x *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268579"/>
                  </a:ext>
                </a:extLst>
              </a:tr>
              <a:tr h="517468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/=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x /=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x = x /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624534"/>
                  </a:ext>
                </a:extLst>
              </a:tr>
              <a:tr h="517468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%=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x %=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x = x %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804571"/>
                  </a:ext>
                </a:extLst>
              </a:tr>
              <a:tr h="517468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**=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x **=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x = x **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266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150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EB28F-66EB-F175-1445-6FBBD874E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3 Comparison Operators</a:t>
            </a:r>
          </a:p>
          <a:p>
            <a:endParaRPr lang="en-IN" sz="24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7DBAD85-227B-6AAC-D8DD-1AFC7963C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687604"/>
              </p:ext>
            </p:extLst>
          </p:nvPr>
        </p:nvGraphicFramePr>
        <p:xfrm>
          <a:off x="1901155" y="1056343"/>
          <a:ext cx="7500048" cy="5350708"/>
        </p:xfrm>
        <a:graphic>
          <a:graphicData uri="http://schemas.openxmlformats.org/drawingml/2006/table">
            <a:tbl>
              <a:tblPr/>
              <a:tblGrid>
                <a:gridCol w="1875012">
                  <a:extLst>
                    <a:ext uri="{9D8B030D-6E8A-4147-A177-3AD203B41FA5}">
                      <a16:colId xmlns:a16="http://schemas.microsoft.com/office/drawing/2014/main" val="2695678048"/>
                    </a:ext>
                  </a:extLst>
                </a:gridCol>
                <a:gridCol w="1875012">
                  <a:extLst>
                    <a:ext uri="{9D8B030D-6E8A-4147-A177-3AD203B41FA5}">
                      <a16:colId xmlns:a16="http://schemas.microsoft.com/office/drawing/2014/main" val="2985721862"/>
                    </a:ext>
                  </a:extLst>
                </a:gridCol>
                <a:gridCol w="1875012">
                  <a:extLst>
                    <a:ext uri="{9D8B030D-6E8A-4147-A177-3AD203B41FA5}">
                      <a16:colId xmlns:a16="http://schemas.microsoft.com/office/drawing/2014/main" val="4036462470"/>
                    </a:ext>
                  </a:extLst>
                </a:gridCol>
                <a:gridCol w="1875012">
                  <a:extLst>
                    <a:ext uri="{9D8B030D-6E8A-4147-A177-3AD203B41FA5}">
                      <a16:colId xmlns:a16="http://schemas.microsoft.com/office/drawing/2014/main" val="3525610988"/>
                    </a:ext>
                  </a:extLst>
                </a:gridCol>
              </a:tblGrid>
              <a:tr h="402576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</a:rPr>
                        <a:t>==</a:t>
                      </a:r>
                    </a:p>
                  </a:txBody>
                  <a:tcPr marL="93077" marR="46538" marT="46538" marB="4653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</a:rPr>
                        <a:t>equal to</a:t>
                      </a:r>
                    </a:p>
                  </a:txBody>
                  <a:tcPr marL="46538" marR="46538" marT="46538" marB="4653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</a:rPr>
                        <a:t>x == 8</a:t>
                      </a:r>
                    </a:p>
                  </a:txBody>
                  <a:tcPr marL="46538" marR="46538" marT="46538" marB="4653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</a:p>
                  </a:txBody>
                  <a:tcPr marL="46538" marR="46538" marT="46538" marB="4653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344515"/>
                  </a:ext>
                </a:extLst>
              </a:tr>
              <a:tr h="40257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</a:rPr>
                        <a:t>x == 5</a:t>
                      </a:r>
                    </a:p>
                  </a:txBody>
                  <a:tcPr marL="93077" marR="46538" marT="46538" marB="4653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</a:p>
                  </a:txBody>
                  <a:tcPr marL="46538" marR="46538" marT="46538" marB="4653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273721"/>
                  </a:ext>
                </a:extLst>
              </a:tr>
              <a:tr h="40257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</a:rPr>
                        <a:t>x == "5"</a:t>
                      </a:r>
                    </a:p>
                  </a:txBody>
                  <a:tcPr marL="93077" marR="46538" marT="46538" marB="4653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</a:p>
                  </a:txBody>
                  <a:tcPr marL="46538" marR="46538" marT="46538" marB="4653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31534"/>
                  </a:ext>
                </a:extLst>
              </a:tr>
              <a:tr h="402576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</a:rPr>
                        <a:t>===</a:t>
                      </a:r>
                    </a:p>
                  </a:txBody>
                  <a:tcPr marL="93077" marR="46538" marT="46538" marB="4653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equal value and equal type</a:t>
                      </a:r>
                    </a:p>
                  </a:txBody>
                  <a:tcPr marL="46538" marR="46538" marT="46538" marB="4653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</a:rPr>
                        <a:t>x === 5</a:t>
                      </a:r>
                    </a:p>
                  </a:txBody>
                  <a:tcPr marL="46538" marR="46538" marT="46538" marB="4653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</a:p>
                  </a:txBody>
                  <a:tcPr marL="46538" marR="46538" marT="46538" marB="4653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023288"/>
                  </a:ext>
                </a:extLst>
              </a:tr>
              <a:tr h="40257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</a:rPr>
                        <a:t>x === "5"</a:t>
                      </a:r>
                    </a:p>
                  </a:txBody>
                  <a:tcPr marL="93077" marR="46538" marT="46538" marB="4653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</a:p>
                  </a:txBody>
                  <a:tcPr marL="46538" marR="46538" marT="46538" marB="4653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991760"/>
                  </a:ext>
                </a:extLst>
              </a:tr>
              <a:tr h="40257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</a:rPr>
                        <a:t>!=</a:t>
                      </a:r>
                    </a:p>
                  </a:txBody>
                  <a:tcPr marL="93077" marR="46538" marT="46538" marB="4653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</a:rPr>
                        <a:t>not equal</a:t>
                      </a:r>
                    </a:p>
                  </a:txBody>
                  <a:tcPr marL="46538" marR="46538" marT="46538" marB="4653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</a:rPr>
                        <a:t>x != 8</a:t>
                      </a:r>
                    </a:p>
                  </a:txBody>
                  <a:tcPr marL="46538" marR="46538" marT="46538" marB="4653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</a:p>
                  </a:txBody>
                  <a:tcPr marL="46538" marR="46538" marT="46538" marB="4653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826069"/>
                  </a:ext>
                </a:extLst>
              </a:tr>
              <a:tr h="402576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</a:rPr>
                        <a:t>!==</a:t>
                      </a:r>
                    </a:p>
                  </a:txBody>
                  <a:tcPr marL="93077" marR="46538" marT="46538" marB="4653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not equal value or not equal type</a:t>
                      </a:r>
                    </a:p>
                  </a:txBody>
                  <a:tcPr marL="46538" marR="46538" marT="46538" marB="4653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</a:rPr>
                        <a:t>x !== 5</a:t>
                      </a:r>
                    </a:p>
                  </a:txBody>
                  <a:tcPr marL="46538" marR="46538" marT="46538" marB="4653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</a:p>
                  </a:txBody>
                  <a:tcPr marL="46538" marR="46538" marT="46538" marB="4653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729763"/>
                  </a:ext>
                </a:extLst>
              </a:tr>
              <a:tr h="40257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</a:rPr>
                        <a:t>x !== "5"</a:t>
                      </a:r>
                    </a:p>
                  </a:txBody>
                  <a:tcPr marL="93077" marR="46538" marT="46538" marB="4653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</a:p>
                  </a:txBody>
                  <a:tcPr marL="46538" marR="46538" marT="46538" marB="4653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012127"/>
                  </a:ext>
                </a:extLst>
              </a:tr>
              <a:tr h="40257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</a:rPr>
                        <a:t>x !== 8</a:t>
                      </a:r>
                    </a:p>
                  </a:txBody>
                  <a:tcPr marL="93077" marR="46538" marT="46538" marB="4653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</a:p>
                  </a:txBody>
                  <a:tcPr marL="46538" marR="46538" marT="46538" marB="4653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11395"/>
                  </a:ext>
                </a:extLst>
              </a:tr>
              <a:tr h="40257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</a:rPr>
                        <a:t>&gt;</a:t>
                      </a:r>
                    </a:p>
                  </a:txBody>
                  <a:tcPr marL="93077" marR="46538" marT="46538" marB="4653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</a:rPr>
                        <a:t>greater than</a:t>
                      </a:r>
                    </a:p>
                  </a:txBody>
                  <a:tcPr marL="46538" marR="46538" marT="46538" marB="4653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</a:rPr>
                        <a:t>x &gt; 8</a:t>
                      </a:r>
                    </a:p>
                  </a:txBody>
                  <a:tcPr marL="46538" marR="46538" marT="46538" marB="4653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</a:p>
                  </a:txBody>
                  <a:tcPr marL="46538" marR="46538" marT="46538" marB="4653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151285"/>
                  </a:ext>
                </a:extLst>
              </a:tr>
              <a:tr h="40257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</a:rPr>
                        <a:t>&lt;</a:t>
                      </a:r>
                    </a:p>
                  </a:txBody>
                  <a:tcPr marL="93077" marR="46538" marT="46538" marB="4653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</a:rPr>
                        <a:t>less than</a:t>
                      </a:r>
                    </a:p>
                  </a:txBody>
                  <a:tcPr marL="46538" marR="46538" marT="46538" marB="4653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</a:rPr>
                        <a:t>x &lt; 8</a:t>
                      </a:r>
                    </a:p>
                  </a:txBody>
                  <a:tcPr marL="46538" marR="46538" marT="46538" marB="4653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</a:p>
                  </a:txBody>
                  <a:tcPr marL="46538" marR="46538" marT="46538" marB="4653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724962"/>
                  </a:ext>
                </a:extLst>
              </a:tr>
              <a:tr h="40257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</a:rPr>
                        <a:t>&gt;=</a:t>
                      </a:r>
                    </a:p>
                  </a:txBody>
                  <a:tcPr marL="93077" marR="46538" marT="46538" marB="4653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greater than or equal to</a:t>
                      </a:r>
                    </a:p>
                  </a:txBody>
                  <a:tcPr marL="46538" marR="46538" marT="46538" marB="4653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</a:rPr>
                        <a:t>x &gt;= 8</a:t>
                      </a:r>
                    </a:p>
                  </a:txBody>
                  <a:tcPr marL="46538" marR="46538" marT="46538" marB="4653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</a:p>
                  </a:txBody>
                  <a:tcPr marL="46538" marR="46538" marT="46538" marB="4653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847817"/>
                  </a:ext>
                </a:extLst>
              </a:tr>
              <a:tr h="40257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</a:rPr>
                        <a:t>&lt;=</a:t>
                      </a:r>
                    </a:p>
                  </a:txBody>
                  <a:tcPr marL="93077" marR="46538" marT="46538" marB="4653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less than or equal to</a:t>
                      </a:r>
                    </a:p>
                  </a:txBody>
                  <a:tcPr marL="46538" marR="46538" marT="46538" marB="4653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</a:rPr>
                        <a:t>x &lt;= 8</a:t>
                      </a:r>
                    </a:p>
                  </a:txBody>
                  <a:tcPr marL="46538" marR="46538" marT="46538" marB="4653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</a:p>
                  </a:txBody>
                  <a:tcPr marL="46538" marR="46538" marT="46538" marB="4653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275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155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DD37D-0F07-1EE0-0653-81FA884D4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/>
          </a:bodyPr>
          <a:lstStyle/>
          <a:p>
            <a:endParaRPr lang="en-US" sz="2400" dirty="0"/>
          </a:p>
          <a:p>
            <a:r>
              <a:rPr lang="en-US" sz="2400" dirty="0"/>
              <a:t>4 Logical Operators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>
                <a:solidFill>
                  <a:schemeClr val="bg1"/>
                </a:solidFill>
              </a:rPr>
              <a:t>Apart from these we also have type and bitwise operators. Bitwise operators perform bit-by-bit operations on numbers.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Conditional Statements: -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Sometimes we might have to execute a piece of code based on some condition.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Use if to specify a block of code to be executed, if a specified condition is 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Use else to specify a block of code to be executed, if the same condition is 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Use else if to specify a new condition to test, if the first condition is 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Use switch to specify many alternative blocks of code to be </a:t>
            </a:r>
            <a:r>
              <a:rPr kumimoji="0" lang="en-US" altLang="en-US" sz="2800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executed</a:t>
            </a:r>
          </a:p>
          <a:p>
            <a:pPr marL="0" indent="0">
              <a:buNone/>
            </a:pPr>
            <a:endParaRPr lang="en-IN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1BAAB9-8426-49BB-B565-654996B89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643248"/>
              </p:ext>
            </p:extLst>
          </p:nvPr>
        </p:nvGraphicFramePr>
        <p:xfrm>
          <a:off x="759125" y="1130710"/>
          <a:ext cx="8919711" cy="1584960"/>
        </p:xfrm>
        <a:graphic>
          <a:graphicData uri="http://schemas.openxmlformats.org/drawingml/2006/table">
            <a:tbl>
              <a:tblPr/>
              <a:tblGrid>
                <a:gridCol w="1552754">
                  <a:extLst>
                    <a:ext uri="{9D8B030D-6E8A-4147-A177-3AD203B41FA5}">
                      <a16:colId xmlns:a16="http://schemas.microsoft.com/office/drawing/2014/main" val="2694426155"/>
                    </a:ext>
                  </a:extLst>
                </a:gridCol>
                <a:gridCol w="3501176">
                  <a:extLst>
                    <a:ext uri="{9D8B030D-6E8A-4147-A177-3AD203B41FA5}">
                      <a16:colId xmlns:a16="http://schemas.microsoft.com/office/drawing/2014/main" val="3133263501"/>
                    </a:ext>
                  </a:extLst>
                </a:gridCol>
                <a:gridCol w="3865781">
                  <a:extLst>
                    <a:ext uri="{9D8B030D-6E8A-4147-A177-3AD203B41FA5}">
                      <a16:colId xmlns:a16="http://schemas.microsoft.com/office/drawing/2014/main" val="6444020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616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&amp;&amp;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and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(x &lt; 10 &amp;&amp; y &gt; 1) is 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53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||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or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(x == 5 || y == 5) is false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214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!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not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!(x == y) is 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121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194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0BBC3-6771-DD47-F5D9-3FD3BD173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2400" b="0" i="0" dirty="0"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</a:rPr>
              <a:t>Example for if….else if…..else statement: -</a:t>
            </a: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if (</a:t>
            </a:r>
            <a:r>
              <a:rPr lang="en-US" sz="20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//</a:t>
            </a:r>
            <a:r>
              <a:rPr lang="en-US" sz="20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block of code to be executed if the condition is true</a:t>
            </a:r>
            <a:br>
              <a:rPr lang="en-US" sz="20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lse if(</a:t>
            </a:r>
            <a:r>
              <a:rPr lang="en-US" sz="20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//</a:t>
            </a:r>
            <a:r>
              <a:rPr lang="en-US" sz="20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block of code to be executed if the first condition is false</a:t>
            </a:r>
            <a:br>
              <a:rPr lang="en-US" sz="20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else (</a:t>
            </a:r>
            <a:r>
              <a:rPr lang="en-US" sz="20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//</a:t>
            </a:r>
            <a:r>
              <a:rPr lang="en-US" sz="20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block of code to be executed if the condition is false</a:t>
            </a:r>
            <a:br>
              <a:rPr lang="en-US" sz="20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Example for Switch statement: -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switch(</a:t>
            </a:r>
            <a:r>
              <a:rPr lang="en-US" sz="20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case </a:t>
            </a:r>
            <a:r>
              <a:rPr lang="en-US" sz="20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// code block</a:t>
            </a:r>
            <a:br>
              <a:rPr lang="en-US" sz="20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break;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case </a:t>
            </a:r>
            <a:r>
              <a:rPr lang="en-US" sz="20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// code block</a:t>
            </a:r>
            <a:br>
              <a:rPr lang="en-US" sz="20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break;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default: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  // </a:t>
            </a:r>
            <a:r>
              <a:rPr lang="en-US" sz="20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code block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167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A46BC-0766-19D6-C7CE-AE789DA60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Loops: -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Loops are used to run the same code again and over again with different values.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JavaScript supports different types of loops.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For loop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For in loop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For of loop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While loop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Do while loop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For loop: -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It creates a loop with 3 optional expressions.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for (</a:t>
            </a:r>
            <a:r>
              <a:rPr lang="en-US" sz="16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expression 1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expression 2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expression 3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// </a:t>
            </a:r>
            <a:r>
              <a:rPr lang="en-US" sz="16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code block to be executed</a:t>
            </a:r>
            <a:br>
              <a:rPr lang="en-US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Expression 1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executed (one time) before the execution of the code block.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Expression 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defines the condition for executing the code block.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Expression 3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executed (every time) after the code block has been executed</a:t>
            </a:r>
          </a:p>
        </p:txBody>
      </p:sp>
    </p:spTree>
    <p:extLst>
      <p:ext uri="{BB962C8B-B14F-4D97-AF65-F5344CB8AC3E}">
        <p14:creationId xmlns:p14="http://schemas.microsoft.com/office/powerpoint/2010/main" val="1038380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BB173E-D358-B3B7-8164-BEA9AD296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i="0" dirty="0">
                <a:effectLst/>
              </a:rPr>
              <a:t>The for-in loop: -</a:t>
            </a: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JavaScript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for-in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statement loops through the properties of an Object: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for (key in object) {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b="0" i="0" dirty="0">
                <a:solidFill>
                  <a:schemeClr val="bg1"/>
                </a:solidFill>
                <a:effectLst/>
              </a:rPr>
              <a:t>  // </a:t>
            </a:r>
            <a:r>
              <a:rPr lang="en-US" sz="2400" b="0" i="1" dirty="0">
                <a:solidFill>
                  <a:schemeClr val="bg1"/>
                </a:solidFill>
                <a:effectLst/>
              </a:rPr>
              <a:t>code block to be executed</a:t>
            </a:r>
            <a:br>
              <a:rPr lang="en-US" sz="2400" b="0" i="0" dirty="0">
                <a:solidFill>
                  <a:schemeClr val="bg1"/>
                </a:solidFill>
                <a:effectLst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</a:rPr>
              <a:t>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The for of loop: 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The JavaScript for of statement loops through the values of an iterable object.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It lets you loop over iterable data structures such as Arrays, Strings, and more: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for (variable of iterable) {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b="0" i="0" dirty="0">
                <a:solidFill>
                  <a:schemeClr val="bg1"/>
                </a:solidFill>
                <a:effectLst/>
              </a:rPr>
              <a:t>  // </a:t>
            </a:r>
            <a:r>
              <a:rPr lang="en-US" sz="2400" b="0" i="1" dirty="0">
                <a:solidFill>
                  <a:schemeClr val="bg1"/>
                </a:solidFill>
                <a:effectLst/>
              </a:rPr>
              <a:t>code block to be executed</a:t>
            </a:r>
            <a:br>
              <a:rPr lang="en-US" sz="2400" b="0" i="0" dirty="0">
                <a:solidFill>
                  <a:schemeClr val="bg1"/>
                </a:solidFill>
                <a:effectLst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</a:rPr>
              <a:t>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The while loop: -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The while loop loops through a block of code as long as a specified condition is true. </a:t>
            </a:r>
            <a:endParaRPr lang="en-IN" sz="24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while (</a:t>
            </a:r>
            <a:r>
              <a:rPr lang="en-US" sz="2400" b="0" i="1" dirty="0">
                <a:solidFill>
                  <a:schemeClr val="bg1"/>
                </a:solidFill>
                <a:effectLst/>
              </a:rPr>
              <a:t>condition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) {</a:t>
            </a:r>
            <a:br>
              <a:rPr lang="en-US" sz="2400" b="0" i="0" dirty="0">
                <a:solidFill>
                  <a:schemeClr val="bg1"/>
                </a:solidFill>
                <a:effectLst/>
              </a:rPr>
            </a:br>
            <a:r>
              <a:rPr lang="en-US" sz="2400" b="0" i="1" dirty="0">
                <a:solidFill>
                  <a:schemeClr val="bg1"/>
                </a:solidFill>
                <a:effectLst/>
              </a:rPr>
              <a:t>  // code block to be executed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}</a:t>
            </a:r>
          </a:p>
          <a:p>
            <a:pPr marL="0" indent="0">
              <a:buNone/>
            </a:pPr>
            <a:endParaRPr lang="en-IN" sz="2400" b="1" dirty="0"/>
          </a:p>
          <a:p>
            <a:pPr>
              <a:buFont typeface="Wingdings" panose="05000000000000000000" pitchFamily="2" charset="2"/>
              <a:buChar char="§"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66409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4BCFA-1CD2-97D5-00C1-D18AA5851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do while loop: -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The do-while loop is a variant of the while loop. This loop will execute 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the code block once, before checking if the condition is true, then it will repeat the loop as long as the condition is true.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 {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// code block to be executed</a:t>
            </a:r>
            <a:br>
              <a:rPr lang="en-US" sz="24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while (</a:t>
            </a:r>
            <a:r>
              <a:rPr lang="en-US" sz="24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Functions in JavaScript: -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A JavaScript function is a block of code designed to perform a particular task.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Syntax of a function: -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			function myfunc(para1, para2, …….){</a:t>
            </a:r>
            <a:br>
              <a:rPr lang="en-IN" sz="2400" dirty="0">
                <a:solidFill>
                  <a:schemeClr val="bg1"/>
                </a:solidFill>
              </a:rPr>
            </a:br>
            <a:r>
              <a:rPr lang="en-IN" sz="2400" dirty="0">
                <a:solidFill>
                  <a:schemeClr val="bg1"/>
                </a:solidFill>
              </a:rPr>
              <a:t>					//code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					}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513116-C8CC-E9D0-A58B-AAF3BD0E054A}"/>
              </a:ext>
            </a:extLst>
          </p:cNvPr>
          <p:cNvCxnSpPr>
            <a:cxnSpLocks/>
          </p:cNvCxnSpPr>
          <p:nvPr/>
        </p:nvCxnSpPr>
        <p:spPr>
          <a:xfrm flipH="1" flipV="1">
            <a:off x="4968815" y="5641675"/>
            <a:ext cx="1055299" cy="28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C4A9CA0-87F0-9127-4D5A-69C54BD1765C}"/>
              </a:ext>
            </a:extLst>
          </p:cNvPr>
          <p:cNvSpPr txBox="1"/>
          <p:nvPr/>
        </p:nvSpPr>
        <p:spPr>
          <a:xfrm>
            <a:off x="6024114" y="5641675"/>
            <a:ext cx="433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Here parameter behaves as local variables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771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786B-6024-7098-15F8-EE9BCCCD2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26"/>
            <a:ext cx="12192000" cy="771692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myfunct</a:t>
            </a:r>
            <a:r>
              <a:rPr lang="en-US" dirty="0">
                <a:solidFill>
                  <a:schemeClr val="bg1"/>
                </a:solidFill>
              </a:rPr>
              <a:t>(7, 8, …..)              function invocation.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Function invocation is a way to use the code inside the function.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function can also return back a value. The value is returned back to the caller.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Comments in JavaScript: - </a:t>
            </a:r>
          </a:p>
          <a:p>
            <a:pPr marL="0" indent="0"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Single-line comments start with 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lang="en-US" sz="2200" b="1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Multi-line comments start with /* and end with */.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Any text between /* and */ will be ignored by JavaScript</a:t>
            </a:r>
            <a:endParaRPr lang="en-US" sz="2200" b="1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B48552-CF68-BBF4-796B-1CEBF8971801}"/>
              </a:ext>
            </a:extLst>
          </p:cNvPr>
          <p:cNvCxnSpPr>
            <a:cxnSpLocks/>
          </p:cNvCxnSpPr>
          <p:nvPr/>
        </p:nvCxnSpPr>
        <p:spPr>
          <a:xfrm flipH="1">
            <a:off x="2286000" y="664234"/>
            <a:ext cx="879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AE28C8B-E5C7-E408-588C-2DFFB7ED3BD8}"/>
              </a:ext>
            </a:extLst>
          </p:cNvPr>
          <p:cNvSpPr txBox="1"/>
          <p:nvPr/>
        </p:nvSpPr>
        <p:spPr>
          <a:xfrm>
            <a:off x="1" y="3952286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/>
              <a:t>Ways to add Js: 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bg1"/>
                </a:solidFill>
              </a:rPr>
              <a:t>Using &lt;script&gt;&lt;/script&gt; tag in the &lt;head&gt; tag or at the bottom of the &lt;body&gt; tag. This is internal JavaScript.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bg1"/>
                </a:solidFill>
              </a:rPr>
              <a:t>Using the src attribute of &lt;script&gt; tag to include Js using a separate file. This is external JavaScript.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bg1"/>
                </a:solidFill>
              </a:rPr>
              <a:t>JavaScript can also be executed by giving a piece of code of Js as value to an event attribute. This is called inline </a:t>
            </a:r>
            <a:r>
              <a:rPr lang="en-IN" sz="2200" dirty="0" err="1">
                <a:solidFill>
                  <a:schemeClr val="bg1"/>
                </a:solidFill>
              </a:rPr>
              <a:t>Javascript</a:t>
            </a:r>
            <a:r>
              <a:rPr lang="en-IN" sz="22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3906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A67F3-8A79-63E7-1543-5B2CF2CA3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049853" cy="6248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	</a:t>
            </a:r>
          </a:p>
          <a:p>
            <a:pPr marL="0" indent="0">
              <a:buNone/>
            </a:pPr>
            <a:r>
              <a:rPr lang="en-US" sz="2800" b="1" dirty="0"/>
              <a:t>	Result</a:t>
            </a: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181EE2-D7BB-A83E-9882-808A1B949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27" y="1297915"/>
            <a:ext cx="8800859" cy="495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13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92513-661F-088B-0413-A5CE30CF4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Events: -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HTML events are the things that happen to HTML tags. It can be something that a browser does or something the user does and JavaScript can react to these events.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For example: -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An HTML page finished loading.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An HTML input field was entered.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An HTML button was clicked.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JavaScript let’s you execute code when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events are detected.</a:t>
            </a:r>
          </a:p>
        </p:txBody>
      </p:sp>
    </p:spTree>
    <p:extLst>
      <p:ext uri="{BB962C8B-B14F-4D97-AF65-F5344CB8AC3E}">
        <p14:creationId xmlns:p14="http://schemas.microsoft.com/office/powerpoint/2010/main" val="3565607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AE31B-7463-BEAC-2B38-579DBB2EA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endParaRPr lang="en-IN" sz="2400" b="1" dirty="0"/>
          </a:p>
          <a:p>
            <a:r>
              <a:rPr lang="en-IN" sz="2400" b="1" dirty="0"/>
              <a:t>Common HTML Events: -</a:t>
            </a:r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For example: -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&lt;button onclick="</a:t>
            </a:r>
            <a:r>
              <a:rPr lang="en-US" sz="18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('demo').innerHTML = Date()"&gt;The time is?&lt;/button&gt;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24D426-64EB-BFAE-8F9A-9AB9FFBA2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807480"/>
              </p:ext>
            </p:extLst>
          </p:nvPr>
        </p:nvGraphicFramePr>
        <p:xfrm>
          <a:off x="422694" y="1003901"/>
          <a:ext cx="6463096" cy="4693920"/>
        </p:xfrm>
        <a:graphic>
          <a:graphicData uri="http://schemas.openxmlformats.org/drawingml/2006/table">
            <a:tbl>
              <a:tblPr/>
              <a:tblGrid>
                <a:gridCol w="3231548">
                  <a:extLst>
                    <a:ext uri="{9D8B030D-6E8A-4147-A177-3AD203B41FA5}">
                      <a16:colId xmlns:a16="http://schemas.microsoft.com/office/drawing/2014/main" val="3904753919"/>
                    </a:ext>
                  </a:extLst>
                </a:gridCol>
                <a:gridCol w="3231548">
                  <a:extLst>
                    <a:ext uri="{9D8B030D-6E8A-4147-A177-3AD203B41FA5}">
                      <a16:colId xmlns:a16="http://schemas.microsoft.com/office/drawing/2014/main" val="1402107793"/>
                    </a:ext>
                  </a:extLst>
                </a:gridCol>
              </a:tblGrid>
              <a:tr h="19702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Event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395525"/>
                  </a:ext>
                </a:extLst>
              </a:tr>
              <a:tr h="19702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onchange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An HTML element has been changed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47098"/>
                  </a:ext>
                </a:extLst>
              </a:tr>
              <a:tr h="19702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onclick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The user clicks an HTML element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893868"/>
                  </a:ext>
                </a:extLst>
              </a:tr>
              <a:tr h="333418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onmouseover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The user moves the mouse over an HTML element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216477"/>
                  </a:ext>
                </a:extLst>
              </a:tr>
              <a:tr h="333418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onmouseout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The user moves the mouse away from an HTML element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791388"/>
                  </a:ext>
                </a:extLst>
              </a:tr>
              <a:tr h="19702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onkeydown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The user pushes a keyboard key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760576"/>
                  </a:ext>
                </a:extLst>
              </a:tr>
              <a:tr h="333418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onload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The browser has finished loading the page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062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385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F4F20-035A-B8B6-36EC-EB6E0B249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6046"/>
            <a:ext cx="12192000" cy="6858000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JavaScript HTML DOM: -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When a web page is loaded, the browser creates a </a:t>
            </a:r>
            <a:r>
              <a:rPr lang="en-US" sz="2400" b="1" dirty="0">
                <a:solidFill>
                  <a:srgbClr val="FF0000"/>
                </a:solidFill>
              </a:rPr>
              <a:t>D</a:t>
            </a:r>
            <a:r>
              <a:rPr lang="en-US" sz="2400" dirty="0">
                <a:solidFill>
                  <a:schemeClr val="bg1"/>
                </a:solidFill>
              </a:rPr>
              <a:t>ocument </a:t>
            </a:r>
            <a:r>
              <a:rPr lang="en-US" sz="2400" b="1" dirty="0">
                <a:solidFill>
                  <a:srgbClr val="FF0000"/>
                </a:solidFill>
              </a:rPr>
              <a:t>O</a:t>
            </a:r>
            <a:r>
              <a:rPr lang="en-US" sz="2400" dirty="0">
                <a:solidFill>
                  <a:schemeClr val="bg1"/>
                </a:solidFill>
              </a:rPr>
              <a:t>bject </a:t>
            </a:r>
            <a:r>
              <a:rPr lang="en-US" sz="2400" b="1" dirty="0">
                <a:solidFill>
                  <a:srgbClr val="FF0000"/>
                </a:solidFill>
              </a:rPr>
              <a:t>M</a:t>
            </a:r>
            <a:r>
              <a:rPr lang="en-US" sz="2400" dirty="0">
                <a:solidFill>
                  <a:schemeClr val="bg1"/>
                </a:solidFill>
              </a:rPr>
              <a:t>odel.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The HTML DOM model is constructed as the tree of objects: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767761-A0E0-BED3-3ED8-6CFCA26DD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615" y="2261073"/>
            <a:ext cx="6978770" cy="395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04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177E9-B501-07FF-DFFA-644E44BF9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1353800" cy="6176963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endParaRPr lang="en-US" b="1" i="0" dirty="0">
              <a:solidFill>
                <a:srgbClr val="000000"/>
              </a:solidFill>
              <a:effectLst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</a:rPr>
              <a:t>With the object model, JavaScript gets all the power it needs to create dynamic HTML: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JavaScript can change all the HTML elements on the page.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JavaScript can change all the HTML attributes on the page.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JavaScript can change all the CSS styles on the page.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JavaScript can remove existing HTML elements and attributes.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JavaScript can add new HTML elements and attributes.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JavaScript can react to all existing HTML events on the page.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JavaScript can create new HTML events on the page.</a:t>
            </a:r>
          </a:p>
          <a:p>
            <a:pPr marL="0" indent="0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In other words:</a:t>
            </a:r>
            <a:r>
              <a:rPr lang="en-US" sz="2400" b="1" i="0" dirty="0">
                <a:effectLst/>
              </a:rPr>
              <a:t> 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The HTML DOM is a standard for how to get, change, add, or delete HTML elements.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0466767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53169-F778-3D1D-7E87-FDD661C20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Js HTML DOM Methods: -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HTML DOM methods are 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actions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you can perform (on HTML Elements).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HTML DOM properties are 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values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(of HTML Elements) that you can set or change.</a:t>
            </a:r>
            <a:endParaRPr lang="en-US" b="1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The HTML DOM can be accessed with JavaScript (and with other programming languages).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In the DOM, all HTML elements are defined as 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objects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The programming interface is the properties and methods of each object.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A 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property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is a value that you can get or set (like changing the content of an HTML element).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A 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method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is an action you can do (like add or deleting an HTML element).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112647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F90FC-A16D-D764-33DF-B0BD5941F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Example: -</a:t>
            </a:r>
          </a:p>
          <a:p>
            <a:pPr marL="0" indent="0">
              <a:buNone/>
            </a:pPr>
            <a:r>
              <a:rPr lang="en-IN" sz="2000" b="0" i="0" dirty="0">
                <a:solidFill>
                  <a:schemeClr val="bg1"/>
                </a:solidFill>
                <a:effectLst/>
              </a:rPr>
              <a:t>&lt;html&gt;</a:t>
            </a:r>
            <a:br>
              <a:rPr lang="en-IN" sz="2000" dirty="0">
                <a:solidFill>
                  <a:schemeClr val="bg1"/>
                </a:solidFill>
              </a:rPr>
            </a:br>
            <a:r>
              <a:rPr lang="en-IN" sz="2000" b="0" i="0" dirty="0">
                <a:solidFill>
                  <a:schemeClr val="bg1"/>
                </a:solidFill>
                <a:effectLst/>
              </a:rPr>
              <a:t>&lt;body&gt;</a:t>
            </a:r>
            <a:br>
              <a:rPr lang="en-IN" sz="2000" dirty="0">
                <a:solidFill>
                  <a:schemeClr val="bg1"/>
                </a:solidFill>
              </a:rPr>
            </a:br>
            <a:br>
              <a:rPr lang="en-IN" sz="2000" dirty="0">
                <a:solidFill>
                  <a:schemeClr val="bg1"/>
                </a:solidFill>
              </a:rPr>
            </a:br>
            <a:r>
              <a:rPr lang="en-IN" sz="2000" b="0" i="0" dirty="0">
                <a:solidFill>
                  <a:schemeClr val="bg1"/>
                </a:solidFill>
                <a:effectLst/>
              </a:rPr>
              <a:t>&lt;p id="demo"&gt;&lt;/p&gt;</a:t>
            </a:r>
            <a:br>
              <a:rPr lang="en-IN" sz="2000" dirty="0">
                <a:solidFill>
                  <a:schemeClr val="bg1"/>
                </a:solidFill>
              </a:rPr>
            </a:br>
            <a:br>
              <a:rPr lang="en-IN" sz="2000" dirty="0">
                <a:solidFill>
                  <a:schemeClr val="bg1"/>
                </a:solidFill>
              </a:rPr>
            </a:br>
            <a:r>
              <a:rPr lang="en-IN" sz="2000" b="0" i="0" dirty="0">
                <a:solidFill>
                  <a:schemeClr val="bg1"/>
                </a:solidFill>
                <a:effectLst/>
              </a:rPr>
              <a:t>&lt;script&gt;</a:t>
            </a:r>
            <a:br>
              <a:rPr lang="en-IN" sz="2000" b="0" i="0" dirty="0">
                <a:solidFill>
                  <a:schemeClr val="bg1"/>
                </a:solidFill>
                <a:effectLst/>
              </a:rPr>
            </a:br>
            <a:r>
              <a:rPr lang="en-IN" sz="2000" b="0" i="0" dirty="0">
                <a:solidFill>
                  <a:schemeClr val="bg1"/>
                </a:solidFill>
                <a:effectLst/>
              </a:rPr>
              <a:t>document.getElementById("demo").innerHTML = "Hello World!";</a:t>
            </a:r>
            <a:br>
              <a:rPr lang="en-IN" sz="2000" b="0" i="0" dirty="0">
                <a:solidFill>
                  <a:schemeClr val="bg1"/>
                </a:solidFill>
                <a:effectLst/>
              </a:rPr>
            </a:br>
            <a:r>
              <a:rPr lang="en-IN" sz="2000" b="0" i="0" dirty="0">
                <a:solidFill>
                  <a:schemeClr val="bg1"/>
                </a:solidFill>
                <a:effectLst/>
              </a:rPr>
              <a:t>&lt;/script&gt;</a:t>
            </a:r>
            <a:br>
              <a:rPr lang="en-IN" sz="2000" dirty="0">
                <a:solidFill>
                  <a:schemeClr val="bg1"/>
                </a:solidFill>
              </a:rPr>
            </a:br>
            <a:br>
              <a:rPr lang="en-IN" sz="2000" dirty="0">
                <a:solidFill>
                  <a:schemeClr val="bg1"/>
                </a:solidFill>
              </a:rPr>
            </a:br>
            <a:r>
              <a:rPr lang="en-IN" sz="2000" b="0" i="0" dirty="0">
                <a:solidFill>
                  <a:schemeClr val="bg1"/>
                </a:solidFill>
                <a:effectLst/>
              </a:rPr>
              <a:t>&lt;/body&gt;</a:t>
            </a:r>
            <a:br>
              <a:rPr lang="en-IN" sz="2000" dirty="0">
                <a:solidFill>
                  <a:schemeClr val="bg1"/>
                </a:solidFill>
              </a:rPr>
            </a:br>
            <a:r>
              <a:rPr lang="en-IN" sz="2000" b="0" i="0" dirty="0">
                <a:solidFill>
                  <a:schemeClr val="bg1"/>
                </a:solidFill>
                <a:effectLst/>
              </a:rPr>
              <a:t>&lt;/html&gt;</a:t>
            </a:r>
            <a:endParaRPr lang="en-I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In the example above, getElementById is a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method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while innerHTML is a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property</a:t>
            </a:r>
            <a:r>
              <a:rPr kumimoji="0" lang="en-IN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  <a:endParaRPr lang="en-IN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effectLst/>
              <a:latin typeface="+mn-lt"/>
              <a:cs typeface="Segoe UI" panose="020B05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The getElementById Method: -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 most common way to access an HTML element is to use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of the element.</a:t>
            </a:r>
            <a:r>
              <a:rPr lang="en-US" altLang="en-US" sz="2000" dirty="0">
                <a:latin typeface="+mn-lt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In the example above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getElementById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method used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id="demo"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to find the element</a:t>
            </a:r>
            <a:r>
              <a:rPr lang="en-US" altLang="en-US" sz="105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7351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413515-2105-C068-CC94-AFEF1146A8E8}"/>
              </a:ext>
            </a:extLst>
          </p:cNvPr>
          <p:cNvSpPr txBox="1"/>
          <p:nvPr/>
        </p:nvSpPr>
        <p:spPr>
          <a:xfrm>
            <a:off x="0" y="0"/>
            <a:ext cx="11412747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The innerHTML Property: - </a:t>
            </a:r>
            <a:endParaRPr kumimoji="0" lang="en-US" altLang="en-US" sz="800" b="1" i="0" u="none" strike="noStrike" cap="none" normalizeH="0" baseline="0" dirty="0">
              <a:ln>
                <a:noFill/>
              </a:ln>
              <a:effectLst/>
              <a:latin typeface="+mn-lt"/>
              <a:cs typeface="Segoe UI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800" b="1" dirty="0">
                <a:cs typeface="Segoe UI" panose="020B0502040204020203" pitchFamily="34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+mn-lt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 easiest way to get the content of an element is by using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innerHTML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property.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innerHTML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property is useful for getting or replacing the content of HTML elements.</a:t>
            </a:r>
            <a:r>
              <a:rPr lang="en-US" altLang="en-US" sz="2400" dirty="0"/>
              <a:t> </a:t>
            </a:r>
            <a:endParaRPr lang="en-US" altLang="en-US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i="0" dirty="0">
                <a:solidFill>
                  <a:srgbClr val="000000"/>
                </a:solidFill>
                <a:effectLst/>
              </a:rPr>
              <a:t> </a:t>
            </a:r>
            <a:endParaRPr lang="en-US" sz="2400" b="1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The HTML DOM Document Object: - </a:t>
            </a:r>
            <a:endParaRPr lang="en-US" sz="800" b="1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sz="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endParaRPr lang="en-US" sz="24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</a:rPr>
              <a:t>The document object represents your web page.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</a:rPr>
              <a:t>If you want to access any element in an HTML page, you always start with accessing the document object.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</a:rPr>
              <a:t>Below are some examples of how you can use the document object to access and manipulate HTML.</a:t>
            </a:r>
          </a:p>
          <a:p>
            <a:pPr algn="l"/>
            <a:endParaRPr lang="en-US" sz="2400" dirty="0">
              <a:solidFill>
                <a:srgbClr val="000000"/>
              </a:solidFill>
            </a:endParaRPr>
          </a:p>
          <a:p>
            <a:pPr algn="l"/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algn="l"/>
            <a:endParaRPr lang="en-US" sz="2400" dirty="0">
              <a:solidFill>
                <a:srgbClr val="000000"/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>
                <a:solidFill>
                  <a:srgbClr val="000000"/>
                </a:solidFill>
                <a:cs typeface="Segoe UI" panose="020B0502040204020203" pitchFamily="34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Segoe UI" panose="020B0502040204020203" pitchFamily="34" charset="0"/>
              </a:rPr>
              <a:t>Finding HTML Elements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559AD8-5367-F8C2-0700-1C016438A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198397"/>
              </p:ext>
            </p:extLst>
          </p:nvPr>
        </p:nvGraphicFramePr>
        <p:xfrm>
          <a:off x="4456590" y="4589756"/>
          <a:ext cx="7735410" cy="2268244"/>
        </p:xfrm>
        <a:graphic>
          <a:graphicData uri="http://schemas.openxmlformats.org/drawingml/2006/table">
            <a:tbl>
              <a:tblPr/>
              <a:tblGrid>
                <a:gridCol w="3864627">
                  <a:extLst>
                    <a:ext uri="{9D8B030D-6E8A-4147-A177-3AD203B41FA5}">
                      <a16:colId xmlns:a16="http://schemas.microsoft.com/office/drawing/2014/main" val="3689866691"/>
                    </a:ext>
                  </a:extLst>
                </a:gridCol>
                <a:gridCol w="3870783">
                  <a:extLst>
                    <a:ext uri="{9D8B030D-6E8A-4147-A177-3AD203B41FA5}">
                      <a16:colId xmlns:a16="http://schemas.microsoft.com/office/drawing/2014/main" val="3047242820"/>
                    </a:ext>
                  </a:extLst>
                </a:gridCol>
              </a:tblGrid>
              <a:tr h="42124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Method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101600"/>
                  </a:ext>
                </a:extLst>
              </a:tr>
              <a:tr h="42124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document.getElementById(</a:t>
                      </a:r>
                      <a:r>
                        <a:rPr lang="en-IN" i="1" dirty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Find an element by element id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826411"/>
                  </a:ext>
                </a:extLst>
              </a:tr>
              <a:tr h="712877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solidFill>
                            <a:schemeClr val="bg1"/>
                          </a:solidFill>
                          <a:effectLst/>
                        </a:rPr>
                        <a:t>document.getElementsByTagName</a:t>
                      </a:r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IN" i="1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Find elements by tag name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890946"/>
                  </a:ext>
                </a:extLst>
              </a:tr>
              <a:tr h="712877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solidFill>
                            <a:schemeClr val="bg1"/>
                          </a:solidFill>
                          <a:effectLst/>
                        </a:rPr>
                        <a:t>document.getElementsByClassName</a:t>
                      </a:r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IN" i="1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Find elements by class name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931305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851B95-3EAC-8088-34CD-BAABB2107E41}"/>
              </a:ext>
            </a:extLst>
          </p:cNvPr>
          <p:cNvCxnSpPr>
            <a:cxnSpLocks/>
          </p:cNvCxnSpPr>
          <p:nvPr/>
        </p:nvCxnSpPr>
        <p:spPr>
          <a:xfrm>
            <a:off x="3467819" y="5762445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4029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0D03E5-897D-52BB-E661-3A60E370D4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259218"/>
              </p:ext>
            </p:extLst>
          </p:nvPr>
        </p:nvGraphicFramePr>
        <p:xfrm>
          <a:off x="4133017" y="992038"/>
          <a:ext cx="7756094" cy="3474720"/>
        </p:xfrm>
        <a:graphic>
          <a:graphicData uri="http://schemas.openxmlformats.org/drawingml/2006/table">
            <a:tbl>
              <a:tblPr/>
              <a:tblGrid>
                <a:gridCol w="3874961">
                  <a:extLst>
                    <a:ext uri="{9D8B030D-6E8A-4147-A177-3AD203B41FA5}">
                      <a16:colId xmlns:a16="http://schemas.microsoft.com/office/drawing/2014/main" val="2175803918"/>
                    </a:ext>
                  </a:extLst>
                </a:gridCol>
                <a:gridCol w="3881133">
                  <a:extLst>
                    <a:ext uri="{9D8B030D-6E8A-4147-A177-3AD203B41FA5}">
                      <a16:colId xmlns:a16="http://schemas.microsoft.com/office/drawing/2014/main" val="3676512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Property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385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i="1" dirty="0">
                          <a:solidFill>
                            <a:schemeClr val="bg1"/>
                          </a:solidFill>
                          <a:effectLst/>
                        </a:rPr>
                        <a:t>element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.innerHTML =  </a:t>
                      </a:r>
                      <a:r>
                        <a:rPr lang="en-US" i="1" dirty="0">
                          <a:solidFill>
                            <a:schemeClr val="bg1"/>
                          </a:solidFill>
                          <a:effectLst/>
                        </a:rPr>
                        <a:t>new html content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Change the inner HTML of an element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699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i="1" dirty="0">
                          <a:solidFill>
                            <a:schemeClr val="bg1"/>
                          </a:solidFill>
                          <a:effectLst/>
                        </a:rPr>
                        <a:t>element</a:t>
                      </a:r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r>
                        <a:rPr lang="en-IN" i="1" dirty="0">
                          <a:solidFill>
                            <a:schemeClr val="bg1"/>
                          </a:solidFill>
                          <a:effectLst/>
                        </a:rPr>
                        <a:t>attribute = new value</a:t>
                      </a:r>
                      <a:endParaRPr lang="en-IN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Change the attribute value of an HTML element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125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i="1" dirty="0">
                          <a:solidFill>
                            <a:schemeClr val="bg1"/>
                          </a:solidFill>
                          <a:effectLst/>
                        </a:rPr>
                        <a:t>element</a:t>
                      </a:r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.style.</a:t>
                      </a:r>
                      <a:r>
                        <a:rPr lang="en-IN" i="1" dirty="0">
                          <a:solidFill>
                            <a:schemeClr val="bg1"/>
                          </a:solidFill>
                          <a:effectLst/>
                        </a:rPr>
                        <a:t>property = new style</a:t>
                      </a:r>
                      <a:endParaRPr lang="en-IN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Change the style of an HTML element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953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Method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231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i="1" dirty="0" err="1">
                          <a:solidFill>
                            <a:schemeClr val="bg1"/>
                          </a:solidFill>
                          <a:effectLst/>
                        </a:rPr>
                        <a:t>element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  <a:effectLst/>
                        </a:rPr>
                        <a:t>.setAttribute</a:t>
                      </a:r>
                      <a:r>
                        <a:rPr lang="en-IN" i="1" dirty="0">
                          <a:solidFill>
                            <a:schemeClr val="bg1"/>
                          </a:solidFill>
                          <a:effectLst/>
                        </a:rPr>
                        <a:t>(attribute, value)</a:t>
                      </a:r>
                      <a:endParaRPr lang="en-IN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Change the attribute value of an HTML element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043988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12BD7-17A9-CB34-9B90-8E7A7F41FE71}"/>
              </a:ext>
            </a:extLst>
          </p:cNvPr>
          <p:cNvCxnSpPr>
            <a:cxnSpLocks/>
          </p:cNvCxnSpPr>
          <p:nvPr/>
        </p:nvCxnSpPr>
        <p:spPr>
          <a:xfrm>
            <a:off x="3605842" y="1984075"/>
            <a:ext cx="448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70E389-1794-35C3-39E2-324FF0FC1ADE}"/>
              </a:ext>
            </a:extLst>
          </p:cNvPr>
          <p:cNvSpPr txBox="1"/>
          <p:nvPr/>
        </p:nvSpPr>
        <p:spPr>
          <a:xfrm>
            <a:off x="663517" y="1799409"/>
            <a:ext cx="321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Segoe UI" panose="020B0502040204020203" pitchFamily="34" charset="0"/>
              </a:rPr>
              <a:t>Changing HTML Elements</a:t>
            </a:r>
          </a:p>
        </p:txBody>
      </p:sp>
    </p:spTree>
    <p:extLst>
      <p:ext uri="{BB962C8B-B14F-4D97-AF65-F5344CB8AC3E}">
        <p14:creationId xmlns:p14="http://schemas.microsoft.com/office/powerpoint/2010/main" val="15848199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7DA1EE-B176-FFA3-6F11-16666851418C}"/>
              </a:ext>
            </a:extLst>
          </p:cNvPr>
          <p:cNvSpPr txBox="1"/>
          <p:nvPr/>
        </p:nvSpPr>
        <p:spPr>
          <a:xfrm>
            <a:off x="-1" y="0"/>
            <a:ext cx="9299275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Changing HTML Style: - 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effectLst/>
              <a:latin typeface="+mn-lt"/>
              <a:cs typeface="Segoe UI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Segoe UI" panose="020B0502040204020203" pitchFamily="34" charset="0"/>
              </a:rPr>
              <a:t>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To change the style of an HTML element, use this syntax: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000000"/>
                </a:solidFill>
                <a:latin typeface="+mn-lt"/>
              </a:rPr>
              <a:t>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latin typeface="+mn-lt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document.getElementById(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).style.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property 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=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new style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 following example changes the style of a 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&lt;p&gt;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element: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endParaRPr lang="en-IN" sz="2200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&lt;html&gt;</a:t>
            </a:r>
            <a:br>
              <a:rPr lang="en-IN" sz="2200" dirty="0">
                <a:solidFill>
                  <a:schemeClr val="bg1"/>
                </a:solidFill>
              </a:rPr>
            </a:br>
            <a:r>
              <a:rPr lang="en-IN" sz="2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&lt;body&gt;</a:t>
            </a:r>
            <a:br>
              <a:rPr lang="en-IN" sz="2200" dirty="0">
                <a:solidFill>
                  <a:schemeClr val="bg1"/>
                </a:solidFill>
              </a:rPr>
            </a:br>
            <a:br>
              <a:rPr lang="en-IN" sz="2200" dirty="0">
                <a:solidFill>
                  <a:schemeClr val="bg1"/>
                </a:solidFill>
              </a:rPr>
            </a:br>
            <a:r>
              <a:rPr lang="en-IN" sz="2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&lt;p id="p2"&gt;Hello World!&lt;/p&gt;</a:t>
            </a:r>
            <a:br>
              <a:rPr lang="en-IN" sz="2200" dirty="0">
                <a:solidFill>
                  <a:schemeClr val="bg1"/>
                </a:solidFill>
              </a:rPr>
            </a:br>
            <a:br>
              <a:rPr lang="en-IN" sz="2200" dirty="0">
                <a:solidFill>
                  <a:schemeClr val="bg1"/>
                </a:solidFill>
              </a:rPr>
            </a:br>
            <a:r>
              <a:rPr lang="en-IN" sz="2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&lt;script&gt;</a:t>
            </a:r>
            <a:br>
              <a:rPr lang="en-IN" sz="2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IN" sz="2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document.getElementById("p2").style.color = "blue";</a:t>
            </a:r>
            <a:br>
              <a:rPr lang="en-IN" sz="2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IN" sz="2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&lt;/script&gt;</a:t>
            </a:r>
            <a:br>
              <a:rPr lang="en-IN" sz="2200" dirty="0">
                <a:solidFill>
                  <a:schemeClr val="bg1"/>
                </a:solidFill>
              </a:rPr>
            </a:br>
            <a:br>
              <a:rPr lang="en-IN" sz="2200" dirty="0">
                <a:solidFill>
                  <a:schemeClr val="bg1"/>
                </a:solidFill>
              </a:rPr>
            </a:br>
            <a:r>
              <a:rPr lang="en-IN" sz="2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&lt;/body&gt;</a:t>
            </a:r>
            <a:br>
              <a:rPr lang="en-IN" sz="2200" dirty="0">
                <a:solidFill>
                  <a:schemeClr val="bg1"/>
                </a:solidFill>
              </a:rPr>
            </a:br>
            <a:r>
              <a:rPr lang="en-IN" sz="2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IN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78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28F07-DCB5-99D6-154F-98959362E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83079"/>
            <a:ext cx="12192000" cy="63749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Points to know: 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bg1"/>
                </a:solidFill>
              </a:rPr>
              <a:t>head and body tags are the children of HTML tag.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bg1"/>
                </a:solidFill>
              </a:rPr>
              <a:t>Most of the HTML tags have opening and closing tags with content in between opening and closing tags.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bg1"/>
                </a:solidFill>
              </a:rPr>
              <a:t>Some tags have no content. These are called empty elements e.g. &lt;br&gt;, &lt;hr&gt;.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bg1"/>
                </a:solidFill>
              </a:rPr>
              <a:t>We can use either .htm or .html extension.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bg1"/>
                </a:solidFill>
              </a:rPr>
              <a:t>HTML is a case-insensitive language. This means &lt;H1&gt; and &lt;h1&gt; are the same.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bg1"/>
                </a:solidFill>
              </a:rPr>
              <a:t>You can use the “Inspect” or “View Page Source” option from Chrome to look into a website’s HTML code.</a:t>
            </a:r>
          </a:p>
          <a:p>
            <a:pPr marL="0" indent="0">
              <a:buNone/>
            </a:pPr>
            <a:r>
              <a:rPr lang="en-IN" sz="2200" dirty="0">
                <a:solidFill>
                  <a:schemeClr val="bg1"/>
                </a:solidFill>
              </a:rPr>
              <a:t>					</a:t>
            </a:r>
            <a:r>
              <a:rPr lang="en-IN" sz="2000" dirty="0">
                <a:solidFill>
                  <a:schemeClr val="bg1"/>
                </a:solidFill>
              </a:rPr>
              <a:t>HTML Element = Opening tag + Content + Closing tag</a:t>
            </a:r>
          </a:p>
          <a:p>
            <a:pPr>
              <a:buSzPct val="150000"/>
              <a:buFont typeface="Wingdings" panose="05000000000000000000" pitchFamily="2" charset="2"/>
              <a:buChar char="§"/>
            </a:pPr>
            <a:r>
              <a:rPr lang="en-IN" dirty="0"/>
              <a:t>Comments in HTML: -</a:t>
            </a:r>
          </a:p>
          <a:p>
            <a:pPr marL="0" indent="0">
              <a:buSzPct val="150000"/>
              <a:buNone/>
            </a:pPr>
            <a:r>
              <a:rPr lang="en-IN" dirty="0">
                <a:solidFill>
                  <a:schemeClr val="bg1"/>
                </a:solidFill>
              </a:rPr>
              <a:t>Comments in HTML are used to mark the text which should not be parsed. They help document the source code.</a:t>
            </a:r>
          </a:p>
          <a:p>
            <a:pPr marL="0" indent="0">
              <a:buSzPct val="150000"/>
              <a:buNone/>
            </a:pPr>
            <a:r>
              <a:rPr lang="en-IN" sz="2000" dirty="0">
                <a:solidFill>
                  <a:schemeClr val="bg1"/>
                </a:solidFill>
              </a:rPr>
              <a:t>					&lt;!-- HTML comment </a:t>
            </a:r>
            <a:r>
              <a:rPr lang="en-IN" dirty="0">
                <a:solidFill>
                  <a:schemeClr val="bg1"/>
                </a:solidFill>
              </a:rPr>
              <a:t>--&gt;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6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76788-48F7-478A-911F-E8FEED112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75920"/>
            <a:ext cx="12192000" cy="6482080"/>
          </a:xfrm>
        </p:spPr>
        <p:txBody>
          <a:bodyPr>
            <a:normAutofit/>
          </a:bodyPr>
          <a:lstStyle/>
          <a:p>
            <a:pPr>
              <a:buSzPct val="150000"/>
              <a:buFont typeface="Wingdings" panose="05000000000000000000" pitchFamily="2" charset="2"/>
              <a:buChar char="§"/>
            </a:pPr>
            <a:r>
              <a:rPr lang="en-US" sz="2800" b="1" dirty="0"/>
              <a:t>HTML Attributes: -</a:t>
            </a:r>
          </a:p>
          <a:p>
            <a:pPr marL="0" indent="0">
              <a:buSzPct val="150000"/>
              <a:buNone/>
            </a:pPr>
            <a:r>
              <a:rPr lang="en-IN" dirty="0">
                <a:solidFill>
                  <a:schemeClr val="bg1"/>
                </a:solidFill>
              </a:rPr>
              <a:t>HTML attributes provide additional information about HTML elements.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All HTML elements have attributes.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They are always defined in the start tag.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They usually come in name and value pair: e.g. name=“value”.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IN" b="1" dirty="0"/>
              <a:t>The href attribute: -</a:t>
            </a:r>
          </a:p>
          <a:p>
            <a:pPr marL="0" indent="0">
              <a:buSzPct val="150000"/>
              <a:buNone/>
            </a:pPr>
            <a:r>
              <a:rPr lang="en-IN" dirty="0">
                <a:solidFill>
                  <a:schemeClr val="bg1"/>
                </a:solidFill>
              </a:rPr>
              <a:t>The &lt;a&gt; tag defines a hyperlink. The href attribute specifies the URL of the page the link goes to.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IN" b="1" dirty="0"/>
              <a:t>The src attribute: -</a:t>
            </a:r>
          </a:p>
          <a:p>
            <a:pPr marL="0" indent="0">
              <a:buSzPct val="150000"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&lt;img&gt;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is used to embed an image in an HTML page.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 specifies the path to the image to be displayed.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</a:rPr>
              <a:t>The alt attribute: -</a:t>
            </a:r>
          </a:p>
          <a:p>
            <a:pPr marL="0" indent="0">
              <a:buSzPct val="150000"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required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 for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&lt;img&gt;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specifies an alternate text for an image if the image for some reason cannot be displayed. This can be due to a slow connection, an error in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attribute, or if the user uses a screen reader.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04757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4D172-F406-0CEE-1098-75A5DBF9D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35280"/>
            <a:ext cx="12192000" cy="6522720"/>
          </a:xfrm>
        </p:spPr>
        <p:txBody>
          <a:bodyPr>
            <a:normAutofit lnSpcReduction="10000"/>
          </a:bodyPr>
          <a:lstStyle/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IN" sz="2800" b="1" dirty="0"/>
              <a:t>The style attribute: -</a:t>
            </a:r>
          </a:p>
          <a:p>
            <a:pPr marL="0" indent="0">
              <a:buSzPct val="150000"/>
              <a:buNone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 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style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 attribute is used to add inline CSS to an element, such as color, font, size, </a:t>
            </a:r>
          </a:p>
          <a:p>
            <a:pPr marL="0" indent="0">
              <a:buSzPct val="150000"/>
              <a:buNone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more.</a:t>
            </a:r>
            <a:endParaRPr lang="en-IN" sz="2800" b="1" dirty="0"/>
          </a:p>
          <a:p>
            <a:pPr>
              <a:buSzPct val="150000"/>
              <a:buFont typeface="Wingdings" panose="05000000000000000000" pitchFamily="2" charset="2"/>
              <a:buChar char="§"/>
            </a:pPr>
            <a:r>
              <a:rPr lang="en-IN" sz="2800" b="1" dirty="0"/>
              <a:t>Block-level elements:-</a:t>
            </a:r>
          </a:p>
          <a:p>
            <a:pPr marL="0" indent="0">
              <a:buSzPct val="150000"/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 block-level element always starts on a new line, and the browsers automatically add some space (a margin) before and after the element.</a:t>
            </a:r>
          </a:p>
          <a:p>
            <a:pPr algn="l">
              <a:buSzPct val="150000"/>
              <a:buFont typeface="Wingdings" panose="05000000000000000000" pitchFamily="2" charset="2"/>
              <a:buChar char="§"/>
            </a:pPr>
            <a:r>
              <a:rPr lang="en-IN" sz="2800" b="1" dirty="0"/>
              <a:t>Inline-level elements:-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 inline element does not start on a new line. An inline element only takes up as much width as necessary.</a:t>
            </a:r>
          </a:p>
          <a:p>
            <a:pPr>
              <a:buSzPct val="150000"/>
              <a:buFont typeface="Wingdings" panose="05000000000000000000" pitchFamily="2" charset="2"/>
              <a:buChar char="§"/>
            </a:pPr>
            <a:r>
              <a:rPr lang="en-IN" sz="3200" b="1" dirty="0"/>
              <a:t>HTML Tags: -</a:t>
            </a:r>
          </a:p>
          <a:p>
            <a:pPr>
              <a:buSzPct val="150000"/>
              <a:buFont typeface="Arial" panose="020B0604020202020204" pitchFamily="34" charset="0"/>
              <a:buChar char="•"/>
            </a:pPr>
            <a:r>
              <a:rPr lang="en-IN" sz="3200" b="1" dirty="0"/>
              <a:t>The heading tag.</a:t>
            </a:r>
            <a:endParaRPr lang="en-IN" sz="3200" dirty="0"/>
          </a:p>
          <a:p>
            <a:pPr marL="0" indent="0">
              <a:buSzPct val="150000"/>
              <a:buNone/>
            </a:pPr>
            <a:r>
              <a:rPr lang="en-IN" sz="2400" dirty="0">
                <a:solidFill>
                  <a:schemeClr val="bg1"/>
                </a:solidFill>
              </a:rPr>
              <a:t>Heading tag is used to mark headings in html. From h1 to h6, we have tags for the most important to the least important. </a:t>
            </a:r>
            <a:r>
              <a:rPr lang="en-US" sz="28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arch engines use the headings to index the structure and content of your web pages.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88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08B6E-EB73-392D-CCA6-2F5442493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endParaRPr lang="en-IN" sz="2000" b="0" dirty="0">
              <a:solidFill>
                <a:srgbClr val="919288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2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2000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IN" sz="2000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000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IN" sz="2000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000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Heading 1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IN" sz="2000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000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Heading 2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IN" sz="2000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000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Heading 3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IN" sz="2000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000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Heading 4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IN" sz="2000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000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Heading 5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IN" sz="2000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000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Heading 6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65AF4-FECE-659C-F2F7-527DC76A2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84" y="466402"/>
            <a:ext cx="6931804" cy="38991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3C8BA8-37E9-01C3-04FC-0DBB1C28E097}"/>
              </a:ext>
            </a:extLst>
          </p:cNvPr>
          <p:cNvSpPr txBox="1"/>
          <p:nvPr/>
        </p:nvSpPr>
        <p:spPr>
          <a:xfrm>
            <a:off x="4833284" y="4561840"/>
            <a:ext cx="5894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solidFill>
                  <a:srgbClr val="FF0000"/>
                </a:solidFill>
              </a:rPr>
              <a:t>NOTE: - </a:t>
            </a:r>
            <a:r>
              <a:rPr lang="en-IN" sz="1800" dirty="0">
                <a:solidFill>
                  <a:schemeClr val="bg1"/>
                </a:solidFill>
              </a:rPr>
              <a:t>We should not use HTML headings to make </a:t>
            </a:r>
          </a:p>
          <a:p>
            <a:r>
              <a:rPr lang="en-IN" sz="1800" dirty="0">
                <a:solidFill>
                  <a:schemeClr val="bg1"/>
                </a:solidFill>
              </a:rPr>
              <a:t>		text thick or bold.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4D6CD6-B71F-6C47-998C-1C5039B0F4C3}"/>
              </a:ext>
            </a:extLst>
          </p:cNvPr>
          <p:cNvSpPr/>
          <p:nvPr/>
        </p:nvSpPr>
        <p:spPr>
          <a:xfrm>
            <a:off x="4833284" y="4561840"/>
            <a:ext cx="5976956" cy="64633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05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EE45D-BEFD-0C60-8096-81AB2FBE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>
              <a:buSzPct val="150000"/>
              <a:buFont typeface="Wingdings" panose="05000000000000000000" pitchFamily="2" charset="2"/>
              <a:buChar char="§"/>
            </a:pPr>
            <a:endParaRPr lang="en-US" sz="2800" b="1" dirty="0"/>
          </a:p>
          <a:p>
            <a:pPr>
              <a:buSzPct val="150000"/>
              <a:buFont typeface="Wingdings" panose="05000000000000000000" pitchFamily="2" charset="2"/>
              <a:buChar char="§"/>
            </a:pPr>
            <a:r>
              <a:rPr lang="en-US" sz="2800" b="1" dirty="0"/>
              <a:t>Paragraph Tag: -</a:t>
            </a:r>
          </a:p>
          <a:p>
            <a:pPr marL="0" indent="0">
              <a:buSzPct val="150000"/>
              <a:buNone/>
            </a:pPr>
            <a:endParaRPr lang="en-US" sz="2800" b="1" dirty="0"/>
          </a:p>
          <a:p>
            <a:pPr marL="0" indent="0">
              <a:buSzPct val="150000"/>
              <a:buNone/>
            </a:pP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FDFFF1"/>
              </a:solidFill>
              <a:latin typeface="Consolas" panose="020B0609020204030204" pitchFamily="49" charset="0"/>
            </a:endParaRPr>
          </a:p>
          <a:p>
            <a:pPr marL="0" indent="0">
              <a:buSzPct val="150000"/>
              <a:buNone/>
            </a:pP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FDFFF1"/>
              </a:solidFill>
              <a:latin typeface="Consolas" panose="020B0609020204030204" pitchFamily="49" charset="0"/>
            </a:endParaRPr>
          </a:p>
          <a:p>
            <a:pPr marL="0" indent="0">
              <a:buSzPct val="150000"/>
              <a:buNone/>
            </a:pP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FDFFF1"/>
              </a:solidFill>
              <a:latin typeface="Consolas" panose="020B0609020204030204" pitchFamily="49" charset="0"/>
            </a:endParaRPr>
          </a:p>
          <a:p>
            <a:pPr marL="0" indent="0">
              <a:buSzPct val="150000"/>
              <a:buNone/>
            </a:pP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FDFFF1"/>
              </a:solidFill>
              <a:latin typeface="Consolas" panose="020B0609020204030204" pitchFamily="49" charset="0"/>
            </a:endParaRPr>
          </a:p>
          <a:p>
            <a:pPr marL="0" indent="0">
              <a:buSzPct val="150000"/>
              <a:buNone/>
            </a:pP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FDFFF1"/>
              </a:solidFill>
              <a:latin typeface="Consolas" panose="020B0609020204030204" pitchFamily="49" charset="0"/>
            </a:endParaRPr>
          </a:p>
          <a:p>
            <a:pPr marL="0" indent="0">
              <a:buSzPct val="150000"/>
              <a:buNone/>
            </a:pP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FDFFF1"/>
              </a:solidFill>
              <a:latin typeface="Consolas" panose="020B0609020204030204" pitchFamily="49" charset="0"/>
            </a:endParaRPr>
          </a:p>
          <a:p>
            <a:pPr marL="0" indent="0">
              <a:buSzPct val="150000"/>
              <a:buNone/>
            </a:pP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This is a paragraph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FDFFF1"/>
              </a:solidFill>
              <a:latin typeface="Consolas" panose="020B0609020204030204" pitchFamily="49" charset="0"/>
            </a:endParaRPr>
          </a:p>
          <a:p>
            <a:pPr marL="0" indent="0">
              <a:buSzPct val="150000"/>
              <a:buNone/>
            </a:pP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This is another paragraph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FDFFF1"/>
              </a:solidFill>
              <a:latin typeface="Consolas" panose="020B0609020204030204" pitchFamily="49" charset="0"/>
            </a:endParaRPr>
          </a:p>
          <a:p>
            <a:pPr marL="0" indent="0">
              <a:buSzPct val="150000"/>
              <a:buNone/>
            </a:pP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FDFFF1"/>
              </a:solidFill>
              <a:latin typeface="Consolas" panose="020B0609020204030204" pitchFamily="49" charset="0"/>
            </a:endParaRPr>
          </a:p>
          <a:p>
            <a:pPr marL="0" indent="0">
              <a:buSzPct val="150000"/>
              <a:buNone/>
            </a:pP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SzPct val="150000"/>
              <a:buNone/>
            </a:pPr>
            <a:endParaRPr lang="en-US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043971-F3B6-F969-592A-9CCDE5D18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140" y="1332781"/>
            <a:ext cx="7453223" cy="419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2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65046-C4FC-EBB9-67B9-984CA6315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>
              <a:buSzPct val="150000"/>
              <a:buFont typeface="Wingdings" panose="05000000000000000000" pitchFamily="2" charset="2"/>
              <a:buChar char="§"/>
            </a:pPr>
            <a:endParaRPr lang="en-US" sz="2800" b="1" dirty="0"/>
          </a:p>
          <a:p>
            <a:pPr>
              <a:buSzPct val="150000"/>
              <a:buFont typeface="Wingdings" panose="05000000000000000000" pitchFamily="2" charset="2"/>
              <a:buChar char="§"/>
            </a:pPr>
            <a:r>
              <a:rPr lang="en-US" sz="2800" b="1" dirty="0"/>
              <a:t>The Anchor Tag: -</a:t>
            </a:r>
          </a:p>
          <a:p>
            <a:pPr marL="0" indent="0">
              <a:buSzPct val="150000"/>
              <a:buNone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</a:rPr>
              <a:t>The Anchor tag is used to add a link to the existing content inside an HTML page.</a:t>
            </a:r>
          </a:p>
          <a:p>
            <a:pPr marL="0" indent="0">
              <a:buSzPct val="150000"/>
              <a:buNone/>
            </a:pPr>
            <a:r>
              <a:rPr lang="en-IN" dirty="0">
                <a:latin typeface="+mn-lt"/>
              </a:rPr>
              <a:t>			</a:t>
            </a:r>
            <a:r>
              <a:rPr lang="pt-BR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pt-BR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https://www.google.com/</a:t>
            </a:r>
            <a:r>
              <a:rPr lang="pt-BR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pt-BR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click me!!</a:t>
            </a:r>
            <a:r>
              <a:rPr lang="pt-BR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SzPct val="150000"/>
              <a:buFont typeface="Wingdings" panose="05000000000000000000" pitchFamily="2" charset="2"/>
              <a:buChar char="§"/>
            </a:pPr>
            <a:r>
              <a:rPr lang="pt-BR" sz="2800" b="1" dirty="0">
                <a:effectLst/>
                <a:latin typeface="Consolas" panose="020B0609020204030204" pitchFamily="49" charset="0"/>
              </a:rPr>
              <a:t>The img Tag:-</a:t>
            </a:r>
          </a:p>
          <a:p>
            <a:pPr marL="0" indent="0">
              <a:buSzPct val="150000"/>
              <a:buNone/>
            </a:pPr>
            <a:r>
              <a:rPr lang="pt-BR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img tag is used to add images on the HTML web page.</a:t>
            </a:r>
          </a:p>
          <a:p>
            <a:pPr marL="0" indent="0">
              <a:buSzPct val="150000"/>
              <a:buNone/>
            </a:pPr>
            <a:r>
              <a:rPr lang="pt-BR" sz="2800" dirty="0">
                <a:effectLst/>
                <a:latin typeface="Consolas" panose="020B0609020204030204" pitchFamily="49" charset="0"/>
              </a:rPr>
              <a:t>				</a:t>
            </a:r>
            <a:r>
              <a:rPr lang="en-IN" sz="2000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sz="2000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2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image.png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2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N" sz="20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>
              <a:buSzPct val="150000"/>
              <a:buFont typeface="Wingdings" panose="05000000000000000000" pitchFamily="2" charset="2"/>
              <a:buChar char="§"/>
            </a:pPr>
            <a:r>
              <a:rPr lang="en-IN" sz="2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Bold, Italic and Underline Tag</a:t>
            </a:r>
            <a:r>
              <a:rPr lang="pt-BR" sz="2400" b="1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: -</a:t>
            </a:r>
          </a:p>
          <a:p>
            <a:pPr marL="0" indent="0">
              <a:buSzPct val="150000"/>
              <a:buNone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We can use the bold, italic, and underline tags to highlight the text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SzPct val="150000"/>
              <a:buNone/>
            </a:pP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					 </a:t>
            </a:r>
            <a:r>
              <a:rPr lang="en-US" sz="24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this bold</a:t>
            </a:r>
            <a:r>
              <a:rPr lang="en-US" sz="24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1714500" lvl="4" indent="0">
              <a:buNone/>
            </a:pPr>
            <a:r>
              <a:rPr lang="en-US" sz="2400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this is italic</a:t>
            </a:r>
            <a:r>
              <a:rPr lang="en-US" sz="24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1714500" lvl="4" indent="0">
              <a:buNone/>
            </a:pPr>
            <a:r>
              <a:rPr lang="en-US" sz="2400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4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dirty="0">
                <a:solidFill>
                  <a:srgbClr val="FDFFF1"/>
                </a:solidFill>
                <a:effectLst/>
                <a:latin typeface="Consolas" panose="020B0609020204030204" pitchFamily="49" charset="0"/>
              </a:rPr>
              <a:t>this is underlined</a:t>
            </a:r>
            <a:r>
              <a:rPr lang="en-US" sz="24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400" b="0" dirty="0">
                <a:solidFill>
                  <a:srgbClr val="91928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FDFFF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SzPct val="150000"/>
              <a:buNone/>
            </a:pPr>
            <a:endParaRPr lang="en-IN" dirty="0">
              <a:effectLst/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302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1006</TotalTime>
  <Words>4159</Words>
  <Application>Microsoft Office PowerPoint</Application>
  <PresentationFormat>Widescreen</PresentationFormat>
  <Paragraphs>561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Arial</vt:lpstr>
      <vt:lpstr>Calibri</vt:lpstr>
      <vt:lpstr>Calibri Light</vt:lpstr>
      <vt:lpstr>Century Gothic</vt:lpstr>
      <vt:lpstr>Consolas</vt:lpstr>
      <vt:lpstr>Google Sans</vt:lpstr>
      <vt:lpstr>Inter</vt:lpstr>
      <vt:lpstr>Segoe UI</vt:lpstr>
      <vt:lpstr>var(--bs-font-monospace)</vt:lpstr>
      <vt:lpstr>Verdana</vt:lpstr>
      <vt:lpstr>Wingdings</vt:lpstr>
      <vt:lpstr>Wingdings 3</vt:lpstr>
      <vt:lpstr>Ion</vt:lpstr>
      <vt:lpstr>HTML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</vt:lpstr>
      <vt:lpstr>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Shivansh Varshney</dc:creator>
  <cp:lastModifiedBy>Shivansh Varshney</cp:lastModifiedBy>
  <cp:revision>3</cp:revision>
  <cp:lastPrinted>2023-11-29T09:11:12Z</cp:lastPrinted>
  <dcterms:created xsi:type="dcterms:W3CDTF">2023-11-28T18:01:58Z</dcterms:created>
  <dcterms:modified xsi:type="dcterms:W3CDTF">2023-12-03T12:36:41Z</dcterms:modified>
</cp:coreProperties>
</file>