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448" r:id="rId5"/>
    <p:sldId id="2462" r:id="rId6"/>
    <p:sldId id="2463" r:id="rId7"/>
    <p:sldId id="2451" r:id="rId8"/>
    <p:sldId id="2432" r:id="rId9"/>
    <p:sldId id="2433" r:id="rId10"/>
    <p:sldId id="2450" r:id="rId11"/>
    <p:sldId id="2457" r:id="rId12"/>
    <p:sldId id="2453" r:id="rId13"/>
    <p:sldId id="2464" r:id="rId14"/>
    <p:sldId id="2465" r:id="rId15"/>
    <p:sldId id="2466" r:id="rId16"/>
    <p:sldId id="2467" r:id="rId17"/>
    <p:sldId id="2474" r:id="rId18"/>
    <p:sldId id="2469" r:id="rId19"/>
    <p:sldId id="2470" r:id="rId20"/>
    <p:sldId id="2471" r:id="rId21"/>
    <p:sldId id="2472" r:id="rId22"/>
    <p:sldId id="2473" r:id="rId23"/>
    <p:sldId id="2476" r:id="rId24"/>
    <p:sldId id="2477" r:id="rId25"/>
    <p:sldId id="2478" r:id="rId26"/>
    <p:sldId id="2479" r:id="rId27"/>
    <p:sldId id="2480" r:id="rId28"/>
    <p:sldId id="24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24D608-F1AC-4015-A017-EC11E2E8E962}" v="325" dt="2023-11-16T15:56:42.967"/>
    <p1510:client id="{7B8FF17C-D6CA-4AD2-80B4-699447E8C3ED}" v="834" dt="2023-11-14T08:39:43.635"/>
    <p1510:client id="{C299402F-86A4-428E-9560-99B5AC3ADA31}" v="1" dt="2020-08-24T22:27:47.032"/>
    <p1510:client id="{E1093510-307C-4956-9CB5-372292A6E946}" v="1046" dt="2023-11-18T16:28:10.807"/>
    <p1510:client id="{EC6CA755-BF4A-464F-9701-E4BD0FA9C4FB}" v="59" dt="2023-11-18T14:24:16.818"/>
    <p1510:client id="{F6AD2F57-5579-4DA8-8E69-D9F8DB0FDEED}" v="109" dt="2023-11-15T14:47:13.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19" autoAdjust="0"/>
    <p:restoredTop sz="95033" autoAdjust="0"/>
  </p:normalViewPr>
  <p:slideViewPr>
    <p:cSldViewPr snapToGrid="0">
      <p:cViewPr varScale="1">
        <p:scale>
          <a:sx n="79" d="100"/>
          <a:sy n="79" d="100"/>
        </p:scale>
        <p:origin x="48" y="43"/>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11/18/2023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2056400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2504967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dirty="0"/>
              <a:t>Click icon to add picture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dirty="0"/>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dirty="0"/>
              <a:t>Click to edit Master title style</a:t>
            </a:r>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dirty="0"/>
              <a:t>Click icon to add picture</a:t>
            </a:r>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dirty="0"/>
              <a:t>Click to edit Master title style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dirty="0"/>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dirty="0"/>
              <a:t>Click icon to add picture</a:t>
            </a:r>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dirty="0"/>
              <a:t>Click icon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dirty="0"/>
              <a:t>Click icon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dirty="0"/>
              <a:t>Click icon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dirty="0"/>
              <a:t>Click icon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dirty="0"/>
              <a:t>Click icon to add picture</a:t>
            </a:r>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dirty="0"/>
              <a:t>Click icon to add picture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dirty="0"/>
              <a:t>Click to edit Master title style</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dirty="0"/>
              <a:t>Click to edit Master title style</a:t>
            </a:r>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dirty="0"/>
              <a:t>Click to edit Master title style</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dirty="0"/>
              <a:t>Click icon to add picture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dirty="0"/>
              <a:t>Click icon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dirty="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dirty="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dirty="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dirty="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dirty="0"/>
              <a:t>Click to edit Master title style</a:t>
            </a:r>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dirty="0"/>
              <a:t>Click icon to add picture</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dirty="0"/>
              <a:t>Click icon to add picture</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dirty="0"/>
              <a:t>Click icon to add picture</a:t>
            </a:r>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crowintelligence.org/2021/04/30/getting-started-with-jupyter-is-freely-available-on-manning-liveproject/" TargetMode="External"/><Relationship Id="rId2" Type="http://schemas.openxmlformats.org/officeDocument/2006/relationships/image" Target="../media/image10.png"/><Relationship Id="rId1" Type="http://schemas.openxmlformats.org/officeDocument/2006/relationships/slideLayout" Target="../slideLayouts/slideLayout10.xml"/><Relationship Id="rId4" Type="http://schemas.openxmlformats.org/officeDocument/2006/relationships/hyperlink" Target="https://creativecommons.org/licenses/by-nc-sa/3.0/"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rowintelligence.org/2021/04/30/getting-started-with-jupyter-is-freely-available-on-manning-liveproject/" TargetMode="External"/><Relationship Id="rId2" Type="http://schemas.openxmlformats.org/officeDocument/2006/relationships/image" Target="../media/image10.png"/><Relationship Id="rId1" Type="http://schemas.openxmlformats.org/officeDocument/2006/relationships/slideLayout" Target="../slideLayouts/slideLayout10.xml"/><Relationship Id="rId4" Type="http://schemas.openxmlformats.org/officeDocument/2006/relationships/hyperlink" Target="https://creativecommons.org/licenses/by-nc-sa/3.0/"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jpeg"/></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microsoft.com/office/2007/relationships/hdphoto" Target="../media/hdphoto1.wdp"/><Relationship Id="rId7"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24.png"/><Relationship Id="rId5" Type="http://schemas.openxmlformats.org/officeDocument/2006/relationships/image" Target="../media/image23.svg"/><Relationship Id="rId10" Type="http://schemas.openxmlformats.org/officeDocument/2006/relationships/image" Target="../media/image28.gif"/><Relationship Id="rId4" Type="http://schemas.openxmlformats.org/officeDocument/2006/relationships/image" Target="../media/image22.png"/><Relationship Id="rId9" Type="http://schemas.openxmlformats.org/officeDocument/2006/relationships/image" Target="../media/image27.sv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10026" y="0"/>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490357" y="986027"/>
            <a:ext cx="11490325" cy="823913"/>
          </a:xfrm>
        </p:spPr>
        <p:txBody>
          <a:bodyPr/>
          <a:lstStyle/>
          <a:p>
            <a:r>
              <a:rPr lang="en-US" dirty="0">
                <a:cs typeface="Calibri Light"/>
              </a:rPr>
              <a:t>Six week training on</a:t>
            </a:r>
            <a:br>
              <a:rPr lang="en-US" dirty="0">
                <a:cs typeface="Calibri Light"/>
              </a:rPr>
            </a:br>
            <a:r>
              <a:rPr lang="en-US" b="1" i="1" u="sng" dirty="0">
                <a:cs typeface="Calibri Light"/>
              </a:rPr>
              <a:t>"Machine learning"</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vert="horz" lIns="91440" tIns="45720" rIns="91440" bIns="45720" rtlCol="0" anchor="t">
            <a:noAutofit/>
          </a:bodyPr>
          <a:lstStyle/>
          <a:p>
            <a:endParaRPr lang="en-US" dirty="0">
              <a:cs typeface="Calibri"/>
            </a:endParaRPr>
          </a:p>
        </p:txBody>
      </p:sp>
      <p:sp>
        <p:nvSpPr>
          <p:cNvPr id="4" name="Text Placeholder 3">
            <a:extLst>
              <a:ext uri="{FF2B5EF4-FFF2-40B4-BE49-F238E27FC236}">
                <a16:creationId xmlns:a16="http://schemas.microsoft.com/office/drawing/2014/main" id="{527FAF57-B754-823B-F901-FC56EA5A3AB8}"/>
              </a:ext>
            </a:extLst>
          </p:cNvPr>
          <p:cNvSpPr>
            <a:spLocks noGrp="1"/>
          </p:cNvSpPr>
          <p:nvPr>
            <p:ph type="body" idx="1"/>
          </p:nvPr>
        </p:nvSpPr>
        <p:spPr>
          <a:xfrm>
            <a:off x="3517956" y="2559677"/>
            <a:ext cx="5434884" cy="3222793"/>
          </a:xfrm>
        </p:spPr>
        <p:txBody>
          <a:bodyPr vert="horz" lIns="91440" tIns="45720" rIns="91440" bIns="45720" rtlCol="0" anchor="t">
            <a:noAutofit/>
          </a:bodyPr>
          <a:lstStyle/>
          <a:p>
            <a:r>
              <a:rPr lang="en-US" sz="3200" b="1" i="1" dirty="0">
                <a:cs typeface="Calibri"/>
              </a:rPr>
              <a:t>Name  - </a:t>
            </a:r>
            <a:r>
              <a:rPr lang="en-US" sz="3200" b="1" i="1" err="1">
                <a:cs typeface="Calibri"/>
              </a:rPr>
              <a:t>shivansh</a:t>
            </a:r>
            <a:r>
              <a:rPr lang="en-US" sz="3200" b="1" i="1" dirty="0">
                <a:cs typeface="Calibri"/>
              </a:rPr>
              <a:t> </a:t>
            </a:r>
            <a:r>
              <a:rPr lang="en-US" sz="3200" b="1" i="1" err="1">
                <a:cs typeface="Calibri"/>
              </a:rPr>
              <a:t>sharma</a:t>
            </a:r>
            <a:endParaRPr lang="en-US" sz="3200" b="1" i="1" dirty="0">
              <a:cs typeface="Calibri"/>
            </a:endParaRPr>
          </a:p>
          <a:p>
            <a:r>
              <a:rPr lang="en-US" sz="3200" b="1" i="1" err="1">
                <a:cs typeface="Calibri"/>
              </a:rPr>
              <a:t>b.tech</a:t>
            </a:r>
            <a:r>
              <a:rPr lang="en-US" sz="3200" b="1" i="1" dirty="0">
                <a:cs typeface="Calibri"/>
              </a:rPr>
              <a:t> (</a:t>
            </a:r>
            <a:r>
              <a:rPr lang="en-US" sz="3200" b="1" i="1" err="1">
                <a:cs typeface="Calibri"/>
              </a:rPr>
              <a:t>ece</a:t>
            </a:r>
            <a:r>
              <a:rPr lang="en-US" sz="3200" b="1" i="1" dirty="0">
                <a:cs typeface="Calibri"/>
              </a:rPr>
              <a:t>) 5th </a:t>
            </a:r>
            <a:r>
              <a:rPr lang="en-US" sz="3200" b="1" i="1" err="1">
                <a:cs typeface="Calibri"/>
              </a:rPr>
              <a:t>sem</a:t>
            </a:r>
            <a:endParaRPr lang="en-US" sz="3200" b="1" i="1" dirty="0">
              <a:cs typeface="Calibri"/>
            </a:endParaRPr>
          </a:p>
          <a:p>
            <a:r>
              <a:rPr lang="en-US" sz="3200" b="1" i="1" dirty="0">
                <a:cs typeface="Calibri"/>
              </a:rPr>
              <a:t>17042100309</a:t>
            </a:r>
          </a:p>
          <a:p>
            <a:endParaRPr lang="en-US" sz="3200" b="1" i="1" dirty="0">
              <a:cs typeface="Calibri"/>
            </a:endParaRP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234865" y="568517"/>
            <a:ext cx="5248221" cy="1067209"/>
          </a:xfrm>
        </p:spPr>
        <p:txBody>
          <a:bodyPr vert="horz" lIns="91440" tIns="45720" rIns="91440" bIns="45720" rtlCol="0" anchor="ctr">
            <a:normAutofit/>
          </a:bodyPr>
          <a:lstStyle/>
          <a:p>
            <a:pPr>
              <a:lnSpc>
                <a:spcPct val="90000"/>
              </a:lnSpc>
              <a:spcBef>
                <a:spcPct val="0"/>
              </a:spcBef>
            </a:pPr>
            <a:r>
              <a:rPr lang="en-US" sz="4400">
                <a:solidFill>
                  <a:schemeClr val="bg1"/>
                </a:solidFill>
              </a:rPr>
              <a:t>Decision tree</a:t>
            </a:r>
          </a:p>
        </p:txBody>
      </p:sp>
      <p:grpSp>
        <p:nvGrpSpPr>
          <p:cNvPr id="23" name="Group 22">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4" name="Freeform: Shape 2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234868" y="1820369"/>
            <a:ext cx="5217173" cy="4351338"/>
          </a:xfrm>
        </p:spPr>
        <p:txBody>
          <a:bodyPr vert="horz" lIns="91440" tIns="45720" rIns="91440" bIns="45720" rtlCol="0">
            <a:normAutofit/>
          </a:bodyPr>
          <a:lstStyle/>
          <a:p>
            <a:pPr marL="0">
              <a:lnSpc>
                <a:spcPct val="90000"/>
              </a:lnSpc>
              <a:defRPr/>
            </a:pPr>
            <a:r>
              <a:rPr lang="en-US" spc="300">
                <a:solidFill>
                  <a:schemeClr val="bg1"/>
                </a:solidFill>
              </a:rPr>
              <a:t>A decision tree is a tree-like model that acts as a decision support tool, visually displaying decisions and their potential outcomes, consequences, and costs. From there, the “branches” can easily be evaluated and compared in order to select the best courses of action.</a:t>
            </a:r>
            <a:endParaRPr lang="en-US">
              <a:solidFill>
                <a:schemeClr val="bg1"/>
              </a:solidFill>
            </a:endParaRP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8C2E478F-E849-4A8C-AF1F-CBCC78A7CBFA}" type="slidenum">
              <a:rPr lang="en-US">
                <a:solidFill>
                  <a:schemeClr val="bg1"/>
                </a:solidFill>
                <a:latin typeface="Calibri" panose="020F0502020204030204"/>
              </a:rPr>
              <a:pPr>
                <a:spcAft>
                  <a:spcPts val="600"/>
                </a:spcAft>
                <a:defRPr/>
              </a:pPr>
              <a:t>10</a:t>
            </a:fld>
            <a:endParaRPr lang="en-US">
              <a:solidFill>
                <a:schemeClr val="bg1"/>
              </a:solidFill>
              <a:latin typeface="Calibri" panose="020F0502020204030204"/>
            </a:endParaRPr>
          </a:p>
        </p:txBody>
      </p:sp>
      <p:grpSp>
        <p:nvGrpSpPr>
          <p:cNvPr id="27"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8" name="Freeform: Shape 27">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9" name="Picture 8" descr="9 Splitting data by asking questions: Decision trees - Grokking Machine  Learning">
            <a:extLst>
              <a:ext uri="{FF2B5EF4-FFF2-40B4-BE49-F238E27FC236}">
                <a16:creationId xmlns:a16="http://schemas.microsoft.com/office/drawing/2014/main" id="{045D53C6-DECD-2A96-9455-030EF8F764A4}"/>
              </a:ext>
            </a:extLst>
          </p:cNvPr>
          <p:cNvPicPr>
            <a:picLocks noChangeAspect="1"/>
          </p:cNvPicPr>
          <p:nvPr/>
        </p:nvPicPr>
        <p:blipFill>
          <a:blip r:embed="rId3"/>
          <a:stretch>
            <a:fillRect/>
          </a:stretch>
        </p:blipFill>
        <p:spPr>
          <a:xfrm>
            <a:off x="161925" y="1319213"/>
            <a:ext cx="4953000" cy="4467225"/>
          </a:xfrm>
          <a:prstGeom prst="rect">
            <a:avLst/>
          </a:prstGeom>
        </p:spPr>
      </p:pic>
      <p:sp>
        <p:nvSpPr>
          <p:cNvPr id="11" name="Picture Placeholder 10">
            <a:extLst>
              <a:ext uri="{FF2B5EF4-FFF2-40B4-BE49-F238E27FC236}">
                <a16:creationId xmlns:a16="http://schemas.microsoft.com/office/drawing/2014/main" id="{683A3E08-0495-A27C-30CD-827639BA27EA}"/>
              </a:ext>
            </a:extLst>
          </p:cNvPr>
          <p:cNvSpPr>
            <a:spLocks noGrp="1"/>
          </p:cNvSpPr>
          <p:nvPr>
            <p:ph type="pic" sz="quarter" idx="14"/>
          </p:nvPr>
        </p:nvSpPr>
        <p:spPr>
          <a:xfrm>
            <a:off x="-304800" y="1485900"/>
            <a:ext cx="5416550" cy="6858000"/>
          </a:xfrm>
        </p:spPr>
      </p:sp>
    </p:spTree>
    <p:extLst>
      <p:ext uri="{BB962C8B-B14F-4D97-AF65-F5344CB8AC3E}">
        <p14:creationId xmlns:p14="http://schemas.microsoft.com/office/powerpoint/2010/main" val="2883518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234865" y="568517"/>
            <a:ext cx="5248221" cy="1067209"/>
          </a:xfrm>
        </p:spPr>
        <p:txBody>
          <a:bodyPr vert="horz" lIns="91440" tIns="45720" rIns="91440" bIns="45720" rtlCol="0" anchor="ctr">
            <a:normAutofit/>
          </a:bodyPr>
          <a:lstStyle/>
          <a:p>
            <a:pPr>
              <a:lnSpc>
                <a:spcPct val="90000"/>
              </a:lnSpc>
              <a:spcBef>
                <a:spcPct val="0"/>
              </a:spcBef>
            </a:pPr>
            <a:r>
              <a:rPr lang="en-US" sz="4000" dirty="0">
                <a:solidFill>
                  <a:schemeClr val="bg1"/>
                </a:solidFill>
                <a:latin typeface="Times New Roman"/>
                <a:cs typeface="Times New Roman"/>
              </a:rPr>
              <a:t>Random forest</a:t>
            </a:r>
            <a:endParaRPr lang="en-US" sz="4000">
              <a:solidFill>
                <a:schemeClr val="bg1"/>
              </a:solidFill>
              <a:ea typeface="Calibri Light"/>
              <a:cs typeface="Calibri Light"/>
            </a:endParaRPr>
          </a:p>
        </p:txBody>
      </p:sp>
      <p:grpSp>
        <p:nvGrpSpPr>
          <p:cNvPr id="23" name="Group 22">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4" name="Freeform: Shape 2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234868" y="1820369"/>
            <a:ext cx="5217173" cy="4351338"/>
          </a:xfrm>
        </p:spPr>
        <p:txBody>
          <a:bodyPr vert="horz" lIns="91440" tIns="45720" rIns="91440" bIns="45720" rtlCol="0" anchor="t">
            <a:normAutofit/>
          </a:bodyPr>
          <a:lstStyle/>
          <a:p>
            <a:pPr marL="0">
              <a:lnSpc>
                <a:spcPct val="90000"/>
              </a:lnSpc>
              <a:defRPr/>
            </a:pPr>
            <a:r>
              <a:rPr lang="en-US" spc="300" dirty="0">
                <a:solidFill>
                  <a:schemeClr val="bg1"/>
                </a:solidFill>
                <a:latin typeface="Times New Roman"/>
                <a:ea typeface="+mn-lt"/>
                <a:cs typeface="+mn-lt"/>
              </a:rPr>
              <a:t>Random forest is a supervised learning algorithm which is used for both classification as well as regression. But however, it is mainly used for classification problems. As we know that a forest is made up of trees and more trees means more robust forest. Similarly, random forest algorithm creates decision trees on data samples and then gets the prediction from each of them and finally selects the best solution by means of voting</a:t>
            </a:r>
            <a:endParaRPr lang="en-US" dirty="0">
              <a:solidFill>
                <a:schemeClr val="bg1"/>
              </a:solidFill>
              <a:latin typeface="Times New Roman"/>
              <a:ea typeface="Calibri"/>
              <a:cs typeface="Calibri"/>
            </a:endParaRP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8C2E478F-E849-4A8C-AF1F-CBCC78A7CBFA}" type="slidenum">
              <a:rPr lang="en-US">
                <a:solidFill>
                  <a:schemeClr val="bg1"/>
                </a:solidFill>
                <a:latin typeface="Calibri" panose="020F0502020204030204"/>
              </a:rPr>
              <a:pPr>
                <a:spcAft>
                  <a:spcPts val="600"/>
                </a:spcAft>
                <a:defRPr/>
              </a:pPr>
              <a:t>11</a:t>
            </a:fld>
            <a:endParaRPr lang="en-US">
              <a:solidFill>
                <a:schemeClr val="bg1"/>
              </a:solidFill>
              <a:latin typeface="Calibri" panose="020F0502020204030204"/>
            </a:endParaRPr>
          </a:p>
        </p:txBody>
      </p:sp>
      <p:grpSp>
        <p:nvGrpSpPr>
          <p:cNvPr id="27"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8" name="Freeform: Shape 27">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3" name="Picture 2" descr="Machine Learning Random Forest Algorithm - Javatpoint">
            <a:extLst>
              <a:ext uri="{FF2B5EF4-FFF2-40B4-BE49-F238E27FC236}">
                <a16:creationId xmlns:a16="http://schemas.microsoft.com/office/drawing/2014/main" id="{D4CDDB9E-A534-C0B4-9D12-4BC25CD1E16F}"/>
              </a:ext>
            </a:extLst>
          </p:cNvPr>
          <p:cNvPicPr>
            <a:picLocks noChangeAspect="1"/>
          </p:cNvPicPr>
          <p:nvPr/>
        </p:nvPicPr>
        <p:blipFill>
          <a:blip r:embed="rId3"/>
          <a:stretch>
            <a:fillRect/>
          </a:stretch>
        </p:blipFill>
        <p:spPr>
          <a:xfrm>
            <a:off x="1462087" y="1262062"/>
            <a:ext cx="4638675" cy="4791075"/>
          </a:xfrm>
          <a:prstGeom prst="rect">
            <a:avLst/>
          </a:prstGeom>
        </p:spPr>
      </p:pic>
    </p:spTree>
    <p:extLst>
      <p:ext uri="{BB962C8B-B14F-4D97-AF65-F5344CB8AC3E}">
        <p14:creationId xmlns:p14="http://schemas.microsoft.com/office/powerpoint/2010/main" val="2183837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 name="Rectangle 222">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spc="600" dirty="0"/>
          </a:p>
        </p:txBody>
      </p:sp>
      <p:grpSp>
        <p:nvGrpSpPr>
          <p:cNvPr id="225" name="Group 224">
            <a:extLst>
              <a:ext uri="{FF2B5EF4-FFF2-40B4-BE49-F238E27FC236}">
                <a16:creationId xmlns:a16="http://schemas.microsoft.com/office/drawing/2014/main" id="{E7E9D86A-D513-48F9-851A-5F3725E800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1565" y="330817"/>
            <a:ext cx="4833901" cy="5995583"/>
            <a:chOff x="1754444" y="330817"/>
            <a:chExt cx="4833901" cy="5995583"/>
          </a:xfrm>
        </p:grpSpPr>
        <p:sp>
          <p:nvSpPr>
            <p:cNvPr id="226" name="Rectangle 225">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4444" y="330817"/>
              <a:ext cx="4833901" cy="599558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09132A4E-0C09-40DA-A360-EA9D3DAFF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4444" y="330817"/>
              <a:ext cx="4833901" cy="599558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9" name="Rectangle 228">
            <a:extLst>
              <a:ext uri="{FF2B5EF4-FFF2-40B4-BE49-F238E27FC236}">
                <a16:creationId xmlns:a16="http://schemas.microsoft.com/office/drawing/2014/main" id="{D649D88F-3460-4C52-888E-001C62B26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1649" y="213740"/>
            <a:ext cx="4833901" cy="599558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03984B5-4C81-C03F-F6CC-704C0E21CB12}"/>
              </a:ext>
            </a:extLst>
          </p:cNvPr>
          <p:cNvSpPr>
            <a:spLocks noGrp="1"/>
          </p:cNvSpPr>
          <p:nvPr>
            <p:ph type="title"/>
          </p:nvPr>
        </p:nvSpPr>
        <p:spPr>
          <a:xfrm>
            <a:off x="2026693" y="510803"/>
            <a:ext cx="4069306" cy="5339736"/>
          </a:xfrm>
        </p:spPr>
        <p:txBody>
          <a:bodyPr vert="horz" lIns="91440" tIns="45720" rIns="91440" bIns="45720" rtlCol="0" anchor="ctr">
            <a:normAutofit/>
          </a:bodyPr>
          <a:lstStyle/>
          <a:p>
            <a:pPr algn="ctr">
              <a:lnSpc>
                <a:spcPct val="90000"/>
              </a:lnSpc>
              <a:spcBef>
                <a:spcPct val="0"/>
              </a:spcBef>
            </a:pPr>
            <a:r>
              <a:rPr lang="en-US" sz="5400" kern="1200">
                <a:solidFill>
                  <a:schemeClr val="bg1"/>
                </a:solidFill>
                <a:latin typeface="+mj-lt"/>
                <a:ea typeface="+mj-ea"/>
                <a:cs typeface="+mj-cs"/>
              </a:rPr>
              <a:t>Second chapter</a:t>
            </a:r>
          </a:p>
        </p:txBody>
      </p:sp>
      <p:sp>
        <p:nvSpPr>
          <p:cNvPr id="231" name="Freeform: Shape 230">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3" name="Freeform: Shape 232">
            <a:extLst>
              <a:ext uri="{FF2B5EF4-FFF2-40B4-BE49-F238E27FC236}">
                <a16:creationId xmlns:a16="http://schemas.microsoft.com/office/drawing/2014/main" id="{217DD14E-3BC7-413D-B4AB-B92EED2F57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5"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7" name="Graphic 212">
            <a:extLst>
              <a:ext uri="{FF2B5EF4-FFF2-40B4-BE49-F238E27FC236}">
                <a16:creationId xmlns:a16="http://schemas.microsoft.com/office/drawing/2014/main" id="{6908275D-177E-42F2-8887-134AFE8B7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9" name="Oval 238">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40" y="528734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1" name="Oval 240">
            <a:extLst>
              <a:ext uri="{FF2B5EF4-FFF2-40B4-BE49-F238E27FC236}">
                <a16:creationId xmlns:a16="http://schemas.microsoft.com/office/drawing/2014/main" id="{E32B36D4-0C87-4882-A12C-18A91DBAE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40" y="528734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a:extLst>
              <a:ext uri="{FF2B5EF4-FFF2-40B4-BE49-F238E27FC236}">
                <a16:creationId xmlns:a16="http://schemas.microsoft.com/office/drawing/2014/main" id="{3D022239-E006-7083-2273-4558F8439A1F}"/>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a:solidFill>
                  <a:srgbClr val="000000"/>
                </a:solidFill>
              </a:rPr>
              <a:pPr>
                <a:spcAft>
                  <a:spcPts val="600"/>
                </a:spcAft>
              </a:pPr>
              <a:t>12</a:t>
            </a:fld>
            <a:endParaRPr lang="en-US">
              <a:solidFill>
                <a:srgbClr val="000000"/>
              </a:solidFill>
            </a:endParaRPr>
          </a:p>
        </p:txBody>
      </p:sp>
      <p:grpSp>
        <p:nvGrpSpPr>
          <p:cNvPr id="243"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44" name="Freeform: Shape 243">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780590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78C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B2BDD23-F529-7F73-90DB-CBE1C89046B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pPr>
            <a:r>
              <a:rPr lang="en-US" sz="2600" b="1" i="1" u="sng" kern="1200" dirty="0">
                <a:solidFill>
                  <a:srgbClr val="FFFFFF"/>
                </a:solidFill>
                <a:latin typeface="+mj-lt"/>
                <a:ea typeface="+mj-ea"/>
                <a:cs typeface="+mj-cs"/>
              </a:rPr>
              <a:t>Project </a:t>
            </a:r>
          </a:p>
        </p:txBody>
      </p:sp>
      <p:sp>
        <p:nvSpPr>
          <p:cNvPr id="3" name="Slide Number Placeholder 2">
            <a:extLst>
              <a:ext uri="{FF2B5EF4-FFF2-40B4-BE49-F238E27FC236}">
                <a16:creationId xmlns:a16="http://schemas.microsoft.com/office/drawing/2014/main" id="{C9BD1B63-B98F-2EE3-BEC7-51E1929701D1}"/>
              </a:ext>
            </a:extLst>
          </p:cNvPr>
          <p:cNvSpPr>
            <a:spLocks noGrp="1"/>
          </p:cNvSpPr>
          <p:nvPr>
            <p:ph type="sldNum" sz="quarter" idx="4"/>
          </p:nvPr>
        </p:nvSpPr>
        <p:spPr>
          <a:xfrm>
            <a:off x="11310257" y="6356350"/>
            <a:ext cx="560009" cy="365125"/>
          </a:xfrm>
        </p:spPr>
        <p:txBody>
          <a:bodyPr vert="horz" lIns="91440" tIns="45720" rIns="91440" bIns="45720" rtlCol="0" anchor="ctr">
            <a:normAutofit/>
          </a:bodyPr>
          <a:lstStyle/>
          <a:p>
            <a:pPr>
              <a:spcAft>
                <a:spcPts val="600"/>
              </a:spcAft>
            </a:pPr>
            <a:fld id="{8C2E478F-E849-4A8C-AF1F-CBCC78A7CBFA}" type="slidenum">
              <a:rPr lang="en-US" dirty="0">
                <a:solidFill>
                  <a:srgbClr val="898989"/>
                </a:solidFill>
              </a:rPr>
              <a:pPr>
                <a:spcAft>
                  <a:spcPts val="600"/>
                </a:spcAft>
              </a:pPr>
              <a:t>13</a:t>
            </a:fld>
            <a:endParaRPr lang="en-US" dirty="0">
              <a:solidFill>
                <a:srgbClr val="898989"/>
              </a:solidFill>
            </a:endParaRPr>
          </a:p>
        </p:txBody>
      </p:sp>
      <p:pic>
        <p:nvPicPr>
          <p:cNvPr id="10" name="Content Placeholder 9" descr="Loan prediction">
            <a:extLst>
              <a:ext uri="{FF2B5EF4-FFF2-40B4-BE49-F238E27FC236}">
                <a16:creationId xmlns:a16="http://schemas.microsoft.com/office/drawing/2014/main" id="{5EB84492-5BBB-1DBB-7B1F-A1D360B39950}"/>
              </a:ext>
            </a:extLst>
          </p:cNvPr>
          <p:cNvPicPr>
            <a:picLocks noGrp="1" noChangeAspect="1"/>
          </p:cNvPicPr>
          <p:nvPr>
            <p:ph idx="1"/>
          </p:nvPr>
        </p:nvPicPr>
        <p:blipFill>
          <a:blip r:embed="rId2"/>
          <a:stretch>
            <a:fillRect/>
          </a:stretch>
        </p:blipFill>
        <p:spPr>
          <a:xfrm>
            <a:off x="838" y="-2994"/>
            <a:ext cx="12189812" cy="6855717"/>
          </a:xfrm>
        </p:spPr>
      </p:pic>
      <p:sp>
        <p:nvSpPr>
          <p:cNvPr id="11" name="TextBox 10">
            <a:extLst>
              <a:ext uri="{FF2B5EF4-FFF2-40B4-BE49-F238E27FC236}">
                <a16:creationId xmlns:a16="http://schemas.microsoft.com/office/drawing/2014/main" id="{D9F515E6-68F5-B509-5B7D-01645B05C1B0}"/>
              </a:ext>
            </a:extLst>
          </p:cNvPr>
          <p:cNvSpPr txBox="1"/>
          <p:nvPr/>
        </p:nvSpPr>
        <p:spPr>
          <a:xfrm>
            <a:off x="1000794" y="590281"/>
            <a:ext cx="360071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u="sng" dirty="0">
                <a:solidFill>
                  <a:schemeClr val="bg1"/>
                </a:solidFill>
                <a:latin typeface="Times New Roman"/>
                <a:cs typeface="Times New Roman"/>
              </a:rPr>
              <a:t>Project :</a:t>
            </a:r>
          </a:p>
        </p:txBody>
      </p:sp>
    </p:spTree>
    <p:extLst>
      <p:ext uri="{BB962C8B-B14F-4D97-AF65-F5344CB8AC3E}">
        <p14:creationId xmlns:p14="http://schemas.microsoft.com/office/powerpoint/2010/main" val="346694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250547E-4F2F-72A2-51AC-71DCC7DD1777}"/>
              </a:ext>
            </a:extLst>
          </p:cNvPr>
          <p:cNvSpPr>
            <a:spLocks noGrp="1"/>
          </p:cNvSpPr>
          <p:nvPr>
            <p:ph type="sldNum" sz="quarter" idx="4"/>
          </p:nvPr>
        </p:nvSpPr>
        <p:spPr/>
        <p:txBody>
          <a:bodyPr/>
          <a:lstStyle/>
          <a:p>
            <a:fld id="{8C2E478F-E849-4A8C-AF1F-CBCC78A7CBFA}" type="slidenum">
              <a:rPr lang="en-US" smtClean="0"/>
              <a:t>14</a:t>
            </a:fld>
            <a:endParaRPr lang="en-US" dirty="0"/>
          </a:p>
        </p:txBody>
      </p:sp>
      <p:sp>
        <p:nvSpPr>
          <p:cNvPr id="4" name="Content Placeholder 3">
            <a:extLst>
              <a:ext uri="{FF2B5EF4-FFF2-40B4-BE49-F238E27FC236}">
                <a16:creationId xmlns:a16="http://schemas.microsoft.com/office/drawing/2014/main" id="{9786505B-6AE2-E0A9-16C3-4DD9E3CC1843}"/>
              </a:ext>
            </a:extLst>
          </p:cNvPr>
          <p:cNvSpPr>
            <a:spLocks noGrp="1"/>
          </p:cNvSpPr>
          <p:nvPr>
            <p:ph idx="1"/>
          </p:nvPr>
        </p:nvSpPr>
        <p:spPr>
          <a:xfrm>
            <a:off x="6782873" y="2047526"/>
            <a:ext cx="4646246" cy="2218585"/>
          </a:xfrm>
        </p:spPr>
        <p:txBody>
          <a:bodyPr vert="horz" lIns="91440" tIns="45720" rIns="91440" bIns="45720" rtlCol="0" anchor="t">
            <a:noAutofit/>
          </a:bodyPr>
          <a:lstStyle/>
          <a:p>
            <a:pPr marL="0" indent="0">
              <a:buNone/>
            </a:pPr>
            <a:r>
              <a:rPr lang="en-US" sz="3200" dirty="0">
                <a:cs typeface="Calibri"/>
              </a:rPr>
              <a:t>Made a python file in </a:t>
            </a:r>
            <a:r>
              <a:rPr lang="en-US" sz="3200" dirty="0" err="1">
                <a:cs typeface="Calibri"/>
              </a:rPr>
              <a:t>jupyter</a:t>
            </a:r>
            <a:r>
              <a:rPr lang="en-US" sz="3200" dirty="0">
                <a:cs typeface="Calibri"/>
              </a:rPr>
              <a:t> notebook as </a:t>
            </a:r>
            <a:r>
              <a:rPr lang="en-US" sz="3200" u="sng" dirty="0" err="1">
                <a:cs typeface="Calibri"/>
              </a:rPr>
              <a:t>loan_prediction.ipynb</a:t>
            </a:r>
            <a:endParaRPr lang="en-US" sz="3200" u="sng" dirty="0">
              <a:cs typeface="Calibri"/>
            </a:endParaRPr>
          </a:p>
        </p:txBody>
      </p:sp>
      <p:sp>
        <p:nvSpPr>
          <p:cNvPr id="5" name="Title 4">
            <a:extLst>
              <a:ext uri="{FF2B5EF4-FFF2-40B4-BE49-F238E27FC236}">
                <a16:creationId xmlns:a16="http://schemas.microsoft.com/office/drawing/2014/main" id="{C211C9C3-E88B-1EA9-59DA-1A75B3FE1749}"/>
              </a:ext>
            </a:extLst>
          </p:cNvPr>
          <p:cNvSpPr>
            <a:spLocks noGrp="1"/>
          </p:cNvSpPr>
          <p:nvPr>
            <p:ph type="title"/>
          </p:nvPr>
        </p:nvSpPr>
        <p:spPr>
          <a:xfrm>
            <a:off x="11988084" y="6214347"/>
            <a:ext cx="5897218" cy="884238"/>
          </a:xfrm>
        </p:spPr>
        <p:txBody>
          <a:bodyPr/>
          <a:lstStyle/>
          <a:p>
            <a:endParaRPr lang="en-US"/>
          </a:p>
        </p:txBody>
      </p:sp>
      <p:pic>
        <p:nvPicPr>
          <p:cNvPr id="6" name="Picture 5" descr="A logo with orange and grey circles&#10;&#10;Description automatically generated">
            <a:extLst>
              <a:ext uri="{FF2B5EF4-FFF2-40B4-BE49-F238E27FC236}">
                <a16:creationId xmlns:a16="http://schemas.microsoft.com/office/drawing/2014/main" id="{598E706B-1C49-6A59-23F5-38402A2F5DF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9544" y="353632"/>
            <a:ext cx="5324687" cy="6172200"/>
          </a:xfrm>
          <a:prstGeom prst="rect">
            <a:avLst/>
          </a:prstGeom>
        </p:spPr>
      </p:pic>
      <p:sp>
        <p:nvSpPr>
          <p:cNvPr id="7" name="TextBox 6">
            <a:extLst>
              <a:ext uri="{FF2B5EF4-FFF2-40B4-BE49-F238E27FC236}">
                <a16:creationId xmlns:a16="http://schemas.microsoft.com/office/drawing/2014/main" id="{6FEF0A6B-B9F0-44B9-5812-0CB06CE543FA}"/>
              </a:ext>
            </a:extLst>
          </p:cNvPr>
          <p:cNvSpPr txBox="1"/>
          <p:nvPr/>
        </p:nvSpPr>
        <p:spPr>
          <a:xfrm>
            <a:off x="321369" y="6525832"/>
            <a:ext cx="5324475" cy="317500"/>
          </a:xfrm>
          <a:prstGeom prst="rect">
            <a:avLst/>
          </a:prstGeom>
        </p:spPr>
        <p:txBody>
          <a:bodyPr>
            <a:normAutofit fontScale="85000" lnSpcReduction="10000"/>
          </a:bodyPr>
          <a:lstStyle/>
          <a:p>
            <a:r>
              <a:rPr lang="en-US">
                <a:hlinkClick r:id="rId3"/>
              </a:rPr>
              <a:t>This Photo</a:t>
            </a:r>
            <a:r>
              <a:rPr lang="en-US"/>
              <a:t> by Unknown author is licensed under </a:t>
            </a:r>
            <a:r>
              <a:rPr lang="en-US">
                <a:hlinkClick r:id="rId4"/>
              </a:rPr>
              <a:t>CC BY-SA-NC</a:t>
            </a:r>
            <a:r>
              <a:rPr lang="en-US"/>
              <a:t>.</a:t>
            </a:r>
          </a:p>
        </p:txBody>
      </p:sp>
    </p:spTree>
    <p:extLst>
      <p:ext uri="{BB962C8B-B14F-4D97-AF65-F5344CB8AC3E}">
        <p14:creationId xmlns:p14="http://schemas.microsoft.com/office/powerpoint/2010/main" val="1272500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11" name="Oval 110">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Rectangle 117">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21" name="Straight Connector 120">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26" name="Rectangle 125">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29" name="Straight Connector 128">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30935" y="4018137"/>
            <a:ext cx="5071221" cy="2129586"/>
          </a:xfrm>
          <a:noFill/>
        </p:spPr>
        <p:txBody>
          <a:bodyPr vert="horz" lIns="91440" tIns="45720" rIns="91440" bIns="45720" rtlCol="0" anchor="t">
            <a:normAutofit/>
          </a:bodyPr>
          <a:lstStyle/>
          <a:p>
            <a:pPr>
              <a:lnSpc>
                <a:spcPct val="90000"/>
              </a:lnSpc>
              <a:spcBef>
                <a:spcPct val="0"/>
              </a:spcBef>
            </a:pPr>
            <a:r>
              <a:rPr lang="en-US" sz="4800" b="1" u="sng" kern="1200">
                <a:solidFill>
                  <a:schemeClr val="bg1"/>
                </a:solidFill>
                <a:latin typeface="+mj-lt"/>
                <a:ea typeface="+mj-ea"/>
                <a:cs typeface="+mj-cs"/>
              </a:rPr>
              <a:t>Libraries used </a:t>
            </a:r>
          </a:p>
        </p:txBody>
      </p:sp>
      <p:pic>
        <p:nvPicPr>
          <p:cNvPr id="83" name="Picture 82" descr="A screenshot of a computer&#10;&#10;Description automatically generated">
            <a:extLst>
              <a:ext uri="{FF2B5EF4-FFF2-40B4-BE49-F238E27FC236}">
                <a16:creationId xmlns:a16="http://schemas.microsoft.com/office/drawing/2014/main" id="{50981577-2797-3D63-F943-CE3DFA2F6445}"/>
              </a:ext>
            </a:extLst>
          </p:cNvPr>
          <p:cNvPicPr>
            <a:picLocks noChangeAspect="1"/>
          </p:cNvPicPr>
          <p:nvPr/>
        </p:nvPicPr>
        <p:blipFill>
          <a:blip r:embed="rId2"/>
          <a:stretch>
            <a:fillRect/>
          </a:stretch>
        </p:blipFill>
        <p:spPr>
          <a:xfrm>
            <a:off x="631359" y="773035"/>
            <a:ext cx="10843065" cy="2954735"/>
          </a:xfrm>
          <a:prstGeom prst="rect">
            <a:avLst/>
          </a:prstGeom>
        </p:spPr>
      </p:pic>
      <p:grpSp>
        <p:nvGrpSpPr>
          <p:cNvPr id="134" name="Group 133">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135" name="Straight Connector 134">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a:xfrm>
            <a:off x="0" y="6309360"/>
            <a:ext cx="640080" cy="548640"/>
          </a:xfrm>
        </p:spPr>
        <p:txBody>
          <a:bodyPr vert="horz" lIns="91440" tIns="45720" rIns="91440" bIns="45720" rtlCol="0" anchor="ctr">
            <a:normAutofit/>
          </a:bodyPr>
          <a:lstStyle/>
          <a:p>
            <a:pPr algn="ctr">
              <a:spcAft>
                <a:spcPts val="600"/>
              </a:spcAft>
              <a:defRPr/>
            </a:pPr>
            <a:fld id="{8C2E478F-E849-4A8C-AF1F-CBCC78A7CBFA}" type="slidenum">
              <a:rPr lang="en-US">
                <a:solidFill>
                  <a:schemeClr val="bg1"/>
                </a:solidFill>
              </a:rPr>
              <a:pPr algn="ctr">
                <a:spcAft>
                  <a:spcPts val="600"/>
                </a:spcAft>
                <a:defRPr/>
              </a:pPr>
              <a:t>15</a:t>
            </a:fld>
            <a:endParaRPr lang="en-US">
              <a:solidFill>
                <a:schemeClr val="bg1"/>
              </a:solidFill>
            </a:endParaRPr>
          </a:p>
        </p:txBody>
      </p:sp>
      <p:sp>
        <p:nvSpPr>
          <p:cNvPr id="140" name="Oval 139">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5925304" y="4018143"/>
            <a:ext cx="5549111" cy="2558894"/>
          </a:xfrm>
          <a:noFill/>
        </p:spPr>
        <p:txBody>
          <a:bodyPr vert="horz" lIns="91440" tIns="45720" rIns="91440" bIns="45720" rtlCol="0" anchor="t">
            <a:noAutofit/>
          </a:bodyPr>
          <a:lstStyle/>
          <a:p>
            <a:pPr indent="-228600">
              <a:lnSpc>
                <a:spcPct val="90000"/>
              </a:lnSpc>
              <a:buFont typeface="Arial" panose="020B0604020202020204" pitchFamily="34" charset="0"/>
              <a:buChar char="•"/>
            </a:pPr>
            <a:r>
              <a:rPr lang="en-US" sz="1400" b="1" i="1" u="sng" err="1">
                <a:solidFill>
                  <a:schemeClr val="bg1"/>
                </a:solidFill>
              </a:rPr>
              <a:t>Tkinter</a:t>
            </a:r>
            <a:r>
              <a:rPr lang="en-US" sz="1400" b="1" i="1" u="sng" dirty="0">
                <a:solidFill>
                  <a:schemeClr val="bg1"/>
                </a:solidFill>
              </a:rPr>
              <a:t> </a:t>
            </a:r>
            <a:r>
              <a:rPr lang="en-US" sz="1400" dirty="0">
                <a:solidFill>
                  <a:schemeClr val="bg1"/>
                </a:solidFill>
              </a:rPr>
              <a:t>for GUI</a:t>
            </a:r>
            <a:endParaRPr lang="en-US" sz="1400" dirty="0">
              <a:solidFill>
                <a:schemeClr val="bg1"/>
              </a:solidFill>
              <a:ea typeface="Calibri"/>
              <a:cs typeface="Calibri"/>
            </a:endParaRPr>
          </a:p>
          <a:p>
            <a:pPr indent="-228600">
              <a:lnSpc>
                <a:spcPct val="90000"/>
              </a:lnSpc>
              <a:buFont typeface="Arial" panose="020B0604020202020204" pitchFamily="34" charset="0"/>
              <a:buChar char="•"/>
            </a:pPr>
            <a:r>
              <a:rPr lang="en-US" sz="1400" b="1" i="1" u="sng" err="1">
                <a:solidFill>
                  <a:schemeClr val="bg1"/>
                </a:solidFill>
              </a:rPr>
              <a:t>Numpy</a:t>
            </a:r>
            <a:r>
              <a:rPr lang="en-US" sz="1400" b="1" i="1" u="sng" dirty="0">
                <a:solidFill>
                  <a:schemeClr val="bg1"/>
                </a:solidFill>
              </a:rPr>
              <a:t> </a:t>
            </a:r>
            <a:r>
              <a:rPr lang="en-US" sz="1400" dirty="0">
                <a:solidFill>
                  <a:schemeClr val="bg1"/>
                </a:solidFill>
              </a:rPr>
              <a:t>for mathematical operations</a:t>
            </a:r>
            <a:endParaRPr lang="en-US" sz="1400" dirty="0">
              <a:solidFill>
                <a:schemeClr val="bg1"/>
              </a:solidFill>
              <a:ea typeface="Calibri"/>
              <a:cs typeface="Calibri"/>
            </a:endParaRPr>
          </a:p>
          <a:p>
            <a:pPr indent="-228600">
              <a:lnSpc>
                <a:spcPct val="90000"/>
              </a:lnSpc>
              <a:buFont typeface="Arial" panose="020B0604020202020204" pitchFamily="34" charset="0"/>
              <a:buChar char="•"/>
            </a:pPr>
            <a:r>
              <a:rPr lang="en-US" sz="1400" b="1" i="1" u="sng" dirty="0">
                <a:solidFill>
                  <a:schemeClr val="bg1"/>
                </a:solidFill>
              </a:rPr>
              <a:t>Pandas </a:t>
            </a:r>
            <a:r>
              <a:rPr lang="en-US" sz="1400" dirty="0">
                <a:solidFill>
                  <a:schemeClr val="bg1"/>
                </a:solidFill>
              </a:rPr>
              <a:t>for  working with data sets</a:t>
            </a:r>
            <a:endParaRPr lang="en-US" sz="1400" dirty="0">
              <a:solidFill>
                <a:schemeClr val="bg1"/>
              </a:solidFill>
              <a:ea typeface="Calibri"/>
              <a:cs typeface="Calibri"/>
            </a:endParaRPr>
          </a:p>
          <a:p>
            <a:pPr indent="-228600">
              <a:lnSpc>
                <a:spcPct val="90000"/>
              </a:lnSpc>
              <a:buFont typeface="Arial" panose="020B0604020202020204" pitchFamily="34" charset="0"/>
              <a:buChar char="•"/>
            </a:pPr>
            <a:r>
              <a:rPr lang="en-US" sz="1400" b="1" i="1" u="sng" dirty="0">
                <a:solidFill>
                  <a:schemeClr val="bg1"/>
                </a:solidFill>
              </a:rPr>
              <a:t>Matplotlib </a:t>
            </a:r>
            <a:r>
              <a:rPr lang="en-US" sz="1400" dirty="0">
                <a:solidFill>
                  <a:schemeClr val="bg1"/>
                </a:solidFill>
              </a:rPr>
              <a:t>for statistics</a:t>
            </a:r>
            <a:endParaRPr lang="en-US" sz="1400" dirty="0">
              <a:solidFill>
                <a:schemeClr val="bg1"/>
              </a:solidFill>
              <a:ea typeface="Calibri"/>
              <a:cs typeface="Calibri"/>
            </a:endParaRPr>
          </a:p>
          <a:p>
            <a:pPr indent="-228600">
              <a:lnSpc>
                <a:spcPct val="90000"/>
              </a:lnSpc>
              <a:buFont typeface="Arial" panose="020B0604020202020204" pitchFamily="34" charset="0"/>
              <a:buChar char="•"/>
            </a:pPr>
            <a:r>
              <a:rPr lang="en-US" sz="1400" b="1" i="1" u="sng" dirty="0">
                <a:solidFill>
                  <a:schemeClr val="bg1"/>
                </a:solidFill>
              </a:rPr>
              <a:t>Seaborn </a:t>
            </a:r>
            <a:r>
              <a:rPr lang="en-US" sz="1400" dirty="0">
                <a:solidFill>
                  <a:schemeClr val="bg1"/>
                </a:solidFill>
              </a:rPr>
              <a:t>for data science and machine learning  tasks</a:t>
            </a:r>
            <a:endParaRPr lang="en-US" sz="1400" dirty="0">
              <a:solidFill>
                <a:schemeClr val="bg1"/>
              </a:solidFill>
              <a:ea typeface="Calibri"/>
              <a:cs typeface="Calibri"/>
            </a:endParaRPr>
          </a:p>
          <a:p>
            <a:pPr indent="-228600">
              <a:lnSpc>
                <a:spcPct val="90000"/>
              </a:lnSpc>
              <a:buFont typeface="Arial" panose="020B0604020202020204" pitchFamily="34" charset="0"/>
              <a:buChar char="•"/>
            </a:pPr>
            <a:r>
              <a:rPr lang="en-US" sz="1400" b="1" i="1" u="sng" err="1">
                <a:solidFill>
                  <a:schemeClr val="bg1"/>
                </a:solidFill>
              </a:rPr>
              <a:t>Sklearn</a:t>
            </a:r>
            <a:r>
              <a:rPr lang="en-US" sz="1400" b="1" i="1" u="sng" dirty="0">
                <a:solidFill>
                  <a:schemeClr val="bg1"/>
                </a:solidFill>
              </a:rPr>
              <a:t> </a:t>
            </a:r>
            <a:r>
              <a:rPr lang="en-US" sz="1400" dirty="0">
                <a:solidFill>
                  <a:schemeClr val="bg1"/>
                </a:solidFill>
              </a:rPr>
              <a:t>for classification, regression, clustering and dimensionality reduction, etc.</a:t>
            </a:r>
            <a:endParaRPr lang="en-US" sz="1400" dirty="0">
              <a:solidFill>
                <a:schemeClr val="bg1"/>
              </a:solidFill>
              <a:ea typeface="Calibri"/>
              <a:cs typeface="Calibri"/>
            </a:endParaRPr>
          </a:p>
          <a:p>
            <a:pPr indent="-228600">
              <a:lnSpc>
                <a:spcPct val="90000"/>
              </a:lnSpc>
              <a:buFont typeface="Arial" panose="020B0604020202020204" pitchFamily="34" charset="0"/>
              <a:buChar char="•"/>
            </a:pPr>
            <a:endParaRPr lang="en-US" sz="1400" dirty="0">
              <a:solidFill>
                <a:schemeClr val="bg1"/>
              </a:solidFill>
              <a:ea typeface="Calibri"/>
              <a:cs typeface="Calibri"/>
            </a:endParaRPr>
          </a:p>
          <a:p>
            <a:pPr indent="-228600">
              <a:lnSpc>
                <a:spcPct val="90000"/>
              </a:lnSpc>
              <a:buFont typeface="Arial" panose="020B0604020202020204" pitchFamily="34" charset="0"/>
              <a:buChar char="•"/>
            </a:pPr>
            <a:endParaRPr lang="en-US" sz="1400" dirty="0">
              <a:solidFill>
                <a:schemeClr val="bg1"/>
              </a:solidFill>
              <a:ea typeface="Calibri"/>
              <a:cs typeface="Calibri"/>
            </a:endParaRPr>
          </a:p>
        </p:txBody>
      </p:sp>
    </p:spTree>
    <p:extLst>
      <p:ext uri="{BB962C8B-B14F-4D97-AF65-F5344CB8AC3E}">
        <p14:creationId xmlns:p14="http://schemas.microsoft.com/office/powerpoint/2010/main" val="1512336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5AE84745-9D93-784C-A718-BD5444110054}"/>
              </a:ext>
            </a:extLst>
          </p:cNvPr>
          <p:cNvSpPr>
            <a:spLocks noGrp="1"/>
          </p:cNvSpPr>
          <p:nvPr>
            <p:ph type="pic" sz="quarter" idx="10"/>
          </p:nvPr>
        </p:nvSpPr>
        <p:spPr/>
      </p:sp>
      <p:sp>
        <p:nvSpPr>
          <p:cNvPr id="20" name="Text Placeholder 19">
            <a:extLst>
              <a:ext uri="{FF2B5EF4-FFF2-40B4-BE49-F238E27FC236}">
                <a16:creationId xmlns:a16="http://schemas.microsoft.com/office/drawing/2014/main" id="{8B924A0D-303B-097F-D572-D725F3C2B961}"/>
              </a:ext>
            </a:extLst>
          </p:cNvPr>
          <p:cNvSpPr>
            <a:spLocks noGrp="1"/>
          </p:cNvSpPr>
          <p:nvPr>
            <p:ph type="body" sz="quarter" idx="11"/>
          </p:nvPr>
        </p:nvSpPr>
        <p:spPr>
          <a:xfrm>
            <a:off x="6781405" y="2351772"/>
            <a:ext cx="4774049" cy="1608706"/>
          </a:xfrm>
        </p:spPr>
        <p:txBody>
          <a:bodyPr vert="horz" lIns="91440" tIns="45720" rIns="91440" bIns="45720" rtlCol="0" anchor="t">
            <a:noAutofit/>
          </a:bodyPr>
          <a:lstStyle/>
          <a:p>
            <a:r>
              <a:rPr lang="en-US" b="1" i="1" u="sng" dirty="0">
                <a:ea typeface="Calibri"/>
                <a:cs typeface="Calibri"/>
              </a:rPr>
              <a:t>Deleting the rows having null values from csv file  </a:t>
            </a:r>
          </a:p>
        </p:txBody>
      </p:sp>
      <p:sp>
        <p:nvSpPr>
          <p:cNvPr id="4" name="Slide Number Placeholder 3">
            <a:extLst>
              <a:ext uri="{FF2B5EF4-FFF2-40B4-BE49-F238E27FC236}">
                <a16:creationId xmlns:a16="http://schemas.microsoft.com/office/drawing/2014/main" id="{B0327656-E963-4F7C-565F-054891120FB2}"/>
              </a:ext>
            </a:extLst>
          </p:cNvPr>
          <p:cNvSpPr>
            <a:spLocks noGrp="1"/>
          </p:cNvSpPr>
          <p:nvPr>
            <p:ph type="sldNum" sz="quarter" idx="4294967295"/>
          </p:nvPr>
        </p:nvSpPr>
        <p:spPr>
          <a:xfrm>
            <a:off x="11747500" y="6469063"/>
            <a:ext cx="444500" cy="365125"/>
          </a:xfrm>
        </p:spPr>
        <p:txBody>
          <a:bodyPr/>
          <a:lstStyle/>
          <a:p>
            <a:fld id="{8C2E478F-E849-4A8C-AF1F-CBCC78A7CBFA}" type="slidenum">
              <a:rPr lang="en-US" smtClean="0"/>
              <a:t>16</a:t>
            </a:fld>
            <a:endParaRPr lang="en-US" dirty="0"/>
          </a:p>
        </p:txBody>
      </p:sp>
      <p:pic>
        <p:nvPicPr>
          <p:cNvPr id="9" name="Picture 8" descr="A screenshot of a computer&#10;&#10;Description automatically generated">
            <a:extLst>
              <a:ext uri="{FF2B5EF4-FFF2-40B4-BE49-F238E27FC236}">
                <a16:creationId xmlns:a16="http://schemas.microsoft.com/office/drawing/2014/main" id="{3E37DB69-3834-268E-0A3F-323589C1C6A1}"/>
              </a:ext>
            </a:extLst>
          </p:cNvPr>
          <p:cNvPicPr>
            <a:picLocks noChangeAspect="1"/>
          </p:cNvPicPr>
          <p:nvPr/>
        </p:nvPicPr>
        <p:blipFill>
          <a:blip r:embed="rId2"/>
          <a:stretch>
            <a:fillRect/>
          </a:stretch>
        </p:blipFill>
        <p:spPr>
          <a:xfrm>
            <a:off x="400260" y="40784"/>
            <a:ext cx="5971621" cy="6690573"/>
          </a:xfrm>
          <a:prstGeom prst="rect">
            <a:avLst/>
          </a:prstGeom>
        </p:spPr>
      </p:pic>
    </p:spTree>
    <p:extLst>
      <p:ext uri="{BB962C8B-B14F-4D97-AF65-F5344CB8AC3E}">
        <p14:creationId xmlns:p14="http://schemas.microsoft.com/office/powerpoint/2010/main" val="3272625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E4556D3F-F9E0-4DD4-A96F-6A8297B924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22" name="Color">
              <a:extLst>
                <a:ext uri="{FF2B5EF4-FFF2-40B4-BE49-F238E27FC236}">
                  <a16:creationId xmlns:a16="http://schemas.microsoft.com/office/drawing/2014/main" id="{86D4FF5D-6473-4BE3-A6EC-40CE25027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lor">
              <a:extLst>
                <a:ext uri="{FF2B5EF4-FFF2-40B4-BE49-F238E27FC236}">
                  <a16:creationId xmlns:a16="http://schemas.microsoft.com/office/drawing/2014/main" id="{993888FB-861F-4B4A-819C-BEB6D558A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Placeholder 6" descr="A screenshot of a computer screen&#10;&#10;Description automatically generated">
            <a:extLst>
              <a:ext uri="{FF2B5EF4-FFF2-40B4-BE49-F238E27FC236}">
                <a16:creationId xmlns:a16="http://schemas.microsoft.com/office/drawing/2014/main" id="{6022C8DB-AD73-E5D0-6D0A-5FF7CDBFAA1F}"/>
              </a:ext>
            </a:extLst>
          </p:cNvPr>
          <p:cNvPicPr>
            <a:picLocks noGrp="1" noChangeAspect="1"/>
          </p:cNvPicPr>
          <p:nvPr>
            <p:ph type="pic" sz="quarter" idx="10"/>
          </p:nvPr>
        </p:nvPicPr>
        <p:blipFill rotWithShape="1">
          <a:blip r:embed="rId2"/>
          <a:srcRect r="5697" b="3"/>
          <a:stretch/>
        </p:blipFill>
        <p:spPr>
          <a:xfrm>
            <a:off x="6803647" y="1762882"/>
            <a:ext cx="4730214" cy="4888433"/>
          </a:xfrm>
          <a:prstGeom prst="rect">
            <a:avLst/>
          </a:prstGeom>
        </p:spPr>
      </p:pic>
      <p:grpSp>
        <p:nvGrpSpPr>
          <p:cNvPr id="25" name="Group 24">
            <a:extLst>
              <a:ext uri="{FF2B5EF4-FFF2-40B4-BE49-F238E27FC236}">
                <a16:creationId xmlns:a16="http://schemas.microsoft.com/office/drawing/2014/main" id="{65EABBED-2B80-4B13-A7A8-1D34C4A027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26" name="Freeform: Shape 25">
              <a:extLst>
                <a:ext uri="{FF2B5EF4-FFF2-40B4-BE49-F238E27FC236}">
                  <a16:creationId xmlns:a16="http://schemas.microsoft.com/office/drawing/2014/main" id="{73A7A746-A7C1-443C-9B24-406D22245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D71425D-6031-4121-BA40-815DACCD0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7A43343-A25B-49D5-9967-D5647ADF7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066E434-22B6-48A1-BC19-A80163E819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5470CE2-E5F8-489C-84E9-775AE8D3E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2435DD6-F0FB-492A-9267-CE09EC2C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B17117C-64EA-4B8B-9DDC-D10E947C4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a:extLst>
              <a:ext uri="{FF2B5EF4-FFF2-40B4-BE49-F238E27FC236}">
                <a16:creationId xmlns:a16="http://schemas.microsoft.com/office/drawing/2014/main" id="{63366C5A-2686-8D1F-1EEB-9252299C0989}"/>
              </a:ext>
            </a:extLst>
          </p:cNvPr>
          <p:cNvSpPr>
            <a:spLocks noGrp="1"/>
          </p:cNvSpPr>
          <p:nvPr>
            <p:ph type="title"/>
          </p:nvPr>
        </p:nvSpPr>
        <p:spPr>
          <a:xfrm>
            <a:off x="736046" y="1282884"/>
            <a:ext cx="5633531" cy="2226769"/>
          </a:xfrm>
        </p:spPr>
        <p:txBody>
          <a:bodyPr vert="horz" lIns="91440" tIns="45720" rIns="91440" bIns="45720" rtlCol="0" anchor="ctr">
            <a:normAutofit/>
          </a:bodyPr>
          <a:lstStyle/>
          <a:p>
            <a:pPr algn="l">
              <a:lnSpc>
                <a:spcPct val="90000"/>
              </a:lnSpc>
            </a:pPr>
            <a:r>
              <a:rPr lang="en-US" sz="4800" b="1" i="1" u="sng">
                <a:solidFill>
                  <a:schemeClr val="bg1"/>
                </a:solidFill>
                <a:latin typeface="+mj-lt"/>
              </a:rPr>
              <a:t>Data visualisation</a:t>
            </a:r>
          </a:p>
        </p:txBody>
      </p:sp>
      <p:sp>
        <p:nvSpPr>
          <p:cNvPr id="4" name="Text Placeholder 3">
            <a:extLst>
              <a:ext uri="{FF2B5EF4-FFF2-40B4-BE49-F238E27FC236}">
                <a16:creationId xmlns:a16="http://schemas.microsoft.com/office/drawing/2014/main" id="{36FCE3DB-5653-2BCE-B74D-471A8F7F814D}"/>
              </a:ext>
            </a:extLst>
          </p:cNvPr>
          <p:cNvSpPr>
            <a:spLocks noGrp="1"/>
          </p:cNvSpPr>
          <p:nvPr>
            <p:ph type="body" sz="quarter" idx="11"/>
          </p:nvPr>
        </p:nvSpPr>
        <p:spPr>
          <a:xfrm>
            <a:off x="789708" y="4434830"/>
            <a:ext cx="5631417" cy="1746677"/>
          </a:xfrm>
        </p:spPr>
        <p:txBody>
          <a:bodyPr vert="horz" lIns="91440" tIns="45720" rIns="91440" bIns="45720" rtlCol="0" anchor="t">
            <a:normAutofit/>
          </a:bodyPr>
          <a:lstStyle/>
          <a:p>
            <a:pPr algn="l">
              <a:lnSpc>
                <a:spcPct val="90000"/>
              </a:lnSpc>
            </a:pPr>
            <a:r>
              <a:rPr lang="en-US" sz="2800" b="1" dirty="0" err="1">
                <a:solidFill>
                  <a:schemeClr val="tx2"/>
                </a:solidFill>
                <a:latin typeface="Times New Roman"/>
                <a:cs typeface="Times New Roman"/>
              </a:rPr>
              <a:t>Ploting</a:t>
            </a:r>
            <a:r>
              <a:rPr lang="en-US" sz="2800" b="1" dirty="0">
                <a:solidFill>
                  <a:schemeClr val="tx2"/>
                </a:solidFill>
                <a:latin typeface="Times New Roman"/>
                <a:cs typeface="Times New Roman"/>
              </a:rPr>
              <a:t> bar chart graph based on graduation , marital status , gender , employment and property area.</a:t>
            </a:r>
          </a:p>
        </p:txBody>
      </p:sp>
    </p:spTree>
    <p:extLst>
      <p:ext uri="{BB962C8B-B14F-4D97-AF65-F5344CB8AC3E}">
        <p14:creationId xmlns:p14="http://schemas.microsoft.com/office/powerpoint/2010/main" val="388685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itle 2">
            <a:extLst>
              <a:ext uri="{FF2B5EF4-FFF2-40B4-BE49-F238E27FC236}">
                <a16:creationId xmlns:a16="http://schemas.microsoft.com/office/drawing/2014/main" id="{997E018E-4F53-FD4E-124F-17F790D399EF}"/>
              </a:ext>
            </a:extLst>
          </p:cNvPr>
          <p:cNvSpPr>
            <a:spLocks noGrp="1"/>
          </p:cNvSpPr>
          <p:nvPr>
            <p:ph type="title"/>
          </p:nvPr>
        </p:nvSpPr>
        <p:spPr>
          <a:xfrm>
            <a:off x="681506" y="1768993"/>
            <a:ext cx="2880828" cy="3071906"/>
          </a:xfrm>
        </p:spPr>
        <p:txBody>
          <a:bodyPr vert="horz" lIns="91440" tIns="45720" rIns="91440" bIns="45720" rtlCol="0" anchor="t">
            <a:normAutofit/>
          </a:bodyPr>
          <a:lstStyle/>
          <a:p>
            <a:pPr algn="l">
              <a:lnSpc>
                <a:spcPct val="90000"/>
              </a:lnSpc>
            </a:pPr>
            <a:r>
              <a:rPr lang="en-US" sz="2200" kern="1200" dirty="0">
                <a:solidFill>
                  <a:srgbClr val="FFFFFF"/>
                </a:solidFill>
                <a:latin typeface="+mj-lt"/>
                <a:ea typeface="+mj-ea"/>
                <a:cs typeface="+mj-cs"/>
              </a:rPr>
              <a:t>Test train split is done at the ratio of 10 is to 90 </a:t>
            </a:r>
            <a:br>
              <a:rPr lang="en-US" sz="2200" kern="1200" dirty="0">
                <a:latin typeface="+mj-lt"/>
              </a:rPr>
            </a:br>
            <a:r>
              <a:rPr lang="en-US" sz="2200" kern="1200" dirty="0">
                <a:solidFill>
                  <a:srgbClr val="FFFFFF"/>
                </a:solidFill>
                <a:latin typeface="+mj-lt"/>
                <a:ea typeface="+mj-ea"/>
                <a:cs typeface="+mj-cs"/>
              </a:rPr>
              <a:t>i.e., </a:t>
            </a:r>
            <a:br>
              <a:rPr lang="en-US" sz="2200" dirty="0">
                <a:solidFill>
                  <a:srgbClr val="FFFFFF"/>
                </a:solidFill>
                <a:latin typeface="+mj-lt"/>
              </a:rPr>
            </a:br>
            <a:r>
              <a:rPr lang="en-US" sz="2200" kern="1200" dirty="0">
                <a:solidFill>
                  <a:srgbClr val="FFFFFF"/>
                </a:solidFill>
                <a:latin typeface="+mj-lt"/>
                <a:ea typeface="+mj-ea"/>
                <a:cs typeface="+mj-cs"/>
              </a:rPr>
              <a:t>10%=testing data</a:t>
            </a:r>
            <a:br>
              <a:rPr lang="en-US" sz="2200" kern="1200" dirty="0">
                <a:latin typeface="+mj-lt"/>
              </a:rPr>
            </a:br>
            <a:r>
              <a:rPr lang="en-US" sz="2200" kern="1200" dirty="0">
                <a:solidFill>
                  <a:srgbClr val="FFFFFF"/>
                </a:solidFill>
                <a:latin typeface="+mj-lt"/>
                <a:ea typeface="+mj-ea"/>
                <a:cs typeface="+mj-cs"/>
              </a:rPr>
              <a:t>90%=training data</a:t>
            </a:r>
          </a:p>
        </p:txBody>
      </p:sp>
      <p:pic>
        <p:nvPicPr>
          <p:cNvPr id="5" name="Picture 4" descr="A screenshot of a computer&#10;&#10;Description automatically generated">
            <a:extLst>
              <a:ext uri="{FF2B5EF4-FFF2-40B4-BE49-F238E27FC236}">
                <a16:creationId xmlns:a16="http://schemas.microsoft.com/office/drawing/2014/main" id="{71C50D9A-C7D3-DFAE-FDC7-139592457123}"/>
              </a:ext>
            </a:extLst>
          </p:cNvPr>
          <p:cNvPicPr>
            <a:picLocks noChangeAspect="1"/>
          </p:cNvPicPr>
          <p:nvPr/>
        </p:nvPicPr>
        <p:blipFill>
          <a:blip r:embed="rId2"/>
          <a:stretch>
            <a:fillRect/>
          </a:stretch>
        </p:blipFill>
        <p:spPr>
          <a:xfrm>
            <a:off x="4502428" y="511604"/>
            <a:ext cx="7225748" cy="5834791"/>
          </a:xfrm>
          <a:prstGeom prst="rect">
            <a:avLst/>
          </a:prstGeom>
        </p:spPr>
      </p:pic>
      <p:sp>
        <p:nvSpPr>
          <p:cNvPr id="4" name="Text Placeholder 3">
            <a:extLst>
              <a:ext uri="{FF2B5EF4-FFF2-40B4-BE49-F238E27FC236}">
                <a16:creationId xmlns:a16="http://schemas.microsoft.com/office/drawing/2014/main" id="{EBC20651-83F1-9D09-1FE5-FA5FB87C6D6E}"/>
              </a:ext>
            </a:extLst>
          </p:cNvPr>
          <p:cNvSpPr>
            <a:spLocks noGrp="1"/>
          </p:cNvSpPr>
          <p:nvPr>
            <p:ph type="body" sz="quarter" idx="11"/>
          </p:nvPr>
        </p:nvSpPr>
        <p:spPr>
          <a:xfrm>
            <a:off x="4037523" y="2562583"/>
            <a:ext cx="6272011" cy="3652157"/>
          </a:xfrm>
        </p:spPr>
        <p:txBody>
          <a:bodyPr vert="horz" lIns="91440" tIns="45720" rIns="91440" bIns="45720" rtlCol="0">
            <a:normAutofit/>
          </a:bodyPr>
          <a:lstStyle/>
          <a:p>
            <a:pPr indent="-228600" algn="l">
              <a:lnSpc>
                <a:spcPct val="90000"/>
              </a:lnSpc>
              <a:buFont typeface="Arial" panose="020B0604020202020204" pitchFamily="34" charset="0"/>
              <a:buChar char="•"/>
            </a:pPr>
            <a:endParaRPr lang="en-US" sz="1600">
              <a:solidFill>
                <a:schemeClr val="tx2"/>
              </a:solidFill>
            </a:endParaRPr>
          </a:p>
        </p:txBody>
      </p:sp>
    </p:spTree>
    <p:extLst>
      <p:ext uri="{BB962C8B-B14F-4D97-AF65-F5344CB8AC3E}">
        <p14:creationId xmlns:p14="http://schemas.microsoft.com/office/powerpoint/2010/main" val="2712674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AEB247-F3D2-6B0F-16A2-9A6D07C8878C}"/>
              </a:ext>
            </a:extLst>
          </p:cNvPr>
          <p:cNvSpPr>
            <a:spLocks noGrp="1"/>
          </p:cNvSpPr>
          <p:nvPr>
            <p:ph type="title"/>
          </p:nvPr>
        </p:nvSpPr>
        <p:spPr>
          <a:xfrm>
            <a:off x="914400" y="572569"/>
            <a:ext cx="4376643" cy="1642956"/>
          </a:xfrm>
        </p:spPr>
        <p:txBody>
          <a:bodyPr vert="horz" lIns="91440" tIns="45720" rIns="91440" bIns="45720" rtlCol="0" anchor="b">
            <a:normAutofit/>
          </a:bodyPr>
          <a:lstStyle/>
          <a:p>
            <a:pPr algn="l">
              <a:lnSpc>
                <a:spcPct val="90000"/>
              </a:lnSpc>
            </a:pPr>
            <a:r>
              <a:rPr lang="en-US" sz="3600" dirty="0">
                <a:solidFill>
                  <a:schemeClr val="tx2"/>
                </a:solidFill>
                <a:latin typeface="+mj-lt"/>
                <a:cs typeface="Calibri Light"/>
              </a:rPr>
              <a:t>Training the model</a:t>
            </a:r>
            <a:endParaRPr lang="en-US" sz="3600" dirty="0">
              <a:solidFill>
                <a:schemeClr val="tx2"/>
              </a:solidFill>
              <a:latin typeface="+mj-lt"/>
            </a:endParaRPr>
          </a:p>
        </p:txBody>
      </p:sp>
      <p:sp>
        <p:nvSpPr>
          <p:cNvPr id="7" name="Text Placeholder 3">
            <a:extLst>
              <a:ext uri="{FF2B5EF4-FFF2-40B4-BE49-F238E27FC236}">
                <a16:creationId xmlns:a16="http://schemas.microsoft.com/office/drawing/2014/main" id="{D45942B3-80DB-22A9-C170-557F6C257DF5}"/>
              </a:ext>
            </a:extLst>
          </p:cNvPr>
          <p:cNvSpPr>
            <a:spLocks noGrp="1"/>
          </p:cNvSpPr>
          <p:nvPr>
            <p:ph type="body" sz="quarter" idx="11"/>
          </p:nvPr>
        </p:nvSpPr>
        <p:spPr>
          <a:xfrm>
            <a:off x="896112" y="2596243"/>
            <a:ext cx="4376643" cy="3689187"/>
          </a:xfrm>
        </p:spPr>
        <p:txBody>
          <a:bodyPr vert="horz" lIns="91440" tIns="45720" rIns="91440" bIns="45720" rtlCol="0" anchor="t">
            <a:normAutofit/>
          </a:bodyPr>
          <a:lstStyle/>
          <a:p>
            <a:pPr indent="-228600" algn="l">
              <a:lnSpc>
                <a:spcPct val="90000"/>
              </a:lnSpc>
              <a:buFont typeface="Arial" panose="020B0604020202020204" pitchFamily="34" charset="0"/>
              <a:buChar char="•"/>
            </a:pPr>
            <a:r>
              <a:rPr lang="en-US" sz="2400" dirty="0">
                <a:solidFill>
                  <a:schemeClr val="tx2"/>
                </a:solidFill>
                <a:cs typeface="Calibri"/>
              </a:rPr>
              <a:t>For training ,I have used logistic regression which </a:t>
            </a:r>
            <a:r>
              <a:rPr lang="en-US" sz="2400" dirty="0">
                <a:solidFill>
                  <a:srgbClr val="E8EAED"/>
                </a:solidFill>
                <a:ea typeface="+mn-lt"/>
                <a:cs typeface="+mn-lt"/>
              </a:rPr>
              <a:t>is </a:t>
            </a:r>
            <a:r>
              <a:rPr lang="en-US" sz="2400" dirty="0">
                <a:solidFill>
                  <a:srgbClr val="E2EEFF"/>
                </a:solidFill>
                <a:ea typeface="+mn-lt"/>
                <a:cs typeface="+mn-lt"/>
              </a:rPr>
              <a:t>a process of modeling the probability of a discrete outcome given an input variable.</a:t>
            </a:r>
            <a:endParaRPr lang="en-US" sz="2400" dirty="0">
              <a:solidFill>
                <a:schemeClr val="tx2"/>
              </a:solidFill>
              <a:cs typeface="Calibri"/>
            </a:endParaRPr>
          </a:p>
        </p:txBody>
      </p:sp>
      <p:pic>
        <p:nvPicPr>
          <p:cNvPr id="5" name="Picture Placeholder 4" descr="A screenshot of a computer&#10;&#10;Description automatically generated">
            <a:extLst>
              <a:ext uri="{FF2B5EF4-FFF2-40B4-BE49-F238E27FC236}">
                <a16:creationId xmlns:a16="http://schemas.microsoft.com/office/drawing/2014/main" id="{9D10D0EF-A9E5-0442-F480-51DB32453FAA}"/>
              </a:ext>
            </a:extLst>
          </p:cNvPr>
          <p:cNvPicPr>
            <a:picLocks noGrp="1" noChangeAspect="1"/>
          </p:cNvPicPr>
          <p:nvPr>
            <p:ph type="pic" sz="quarter" idx="10"/>
          </p:nvPr>
        </p:nvPicPr>
        <p:blipFill rotWithShape="1">
          <a:blip r:embed="rId2"/>
          <a:srcRect r="32863" b="-2"/>
          <a:stretch/>
        </p:blipFill>
        <p:spPr>
          <a:xfrm>
            <a:off x="6089374" y="602974"/>
            <a:ext cx="5486400" cy="5638800"/>
          </a:xfrm>
          <a:prstGeom prst="rect">
            <a:avLst/>
          </a:prstGeom>
        </p:spPr>
      </p:pic>
    </p:spTree>
    <p:extLst>
      <p:ext uri="{BB962C8B-B14F-4D97-AF65-F5344CB8AC3E}">
        <p14:creationId xmlns:p14="http://schemas.microsoft.com/office/powerpoint/2010/main" val="129725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err="1">
                <a:cs typeface="Calibri Light"/>
              </a:rPr>
              <a:t>Traing</a:t>
            </a:r>
            <a:r>
              <a:rPr lang="en-US" dirty="0">
                <a:cs typeface="Calibri Light"/>
              </a:rPr>
              <a:t> details:</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vert="horz" lIns="91440" tIns="45720" rIns="91440" bIns="45720" rtlCol="0" anchor="t">
            <a:noAutofit/>
          </a:bodyPr>
          <a:lstStyle/>
          <a:p>
            <a:r>
              <a:rPr lang="en-US" dirty="0">
                <a:cs typeface="Calibri"/>
              </a:rPr>
              <a:t>Institute: </a:t>
            </a:r>
            <a:r>
              <a:rPr lang="en-US" dirty="0" err="1">
                <a:cs typeface="Calibri"/>
              </a:rPr>
              <a:t>Internshala</a:t>
            </a:r>
          </a:p>
          <a:p>
            <a:r>
              <a:rPr lang="en-US">
                <a:cs typeface="Calibri"/>
              </a:rPr>
              <a:t>Mode of training: Online</a:t>
            </a:r>
          </a:p>
          <a:p>
            <a:r>
              <a:rPr lang="en-US" dirty="0">
                <a:cs typeface="Calibri"/>
              </a:rPr>
              <a:t>Start date: 1 </a:t>
            </a:r>
            <a:r>
              <a:rPr lang="en-US" dirty="0" err="1">
                <a:cs typeface="Calibri"/>
              </a:rPr>
              <a:t>june</a:t>
            </a:r>
          </a:p>
          <a:p>
            <a:r>
              <a:rPr lang="en-US" dirty="0">
                <a:cs typeface="Calibri"/>
              </a:rPr>
              <a:t>End date: 17 </a:t>
            </a:r>
            <a:r>
              <a:rPr lang="en-US" dirty="0" err="1">
                <a:cs typeface="Calibri"/>
              </a:rPr>
              <a:t>july</a:t>
            </a:r>
            <a:endParaRPr lang="en-US" dirty="0">
              <a:cs typeface="Calibri"/>
            </a:endParaRPr>
          </a:p>
          <a:p>
            <a:r>
              <a:rPr lang="en-US" dirty="0">
                <a:cs typeface="Calibri"/>
              </a:rPr>
              <a:t>Duration: 47 days</a:t>
            </a:r>
          </a:p>
          <a:p>
            <a:r>
              <a:rPr lang="en-US" dirty="0">
                <a:cs typeface="Calibri"/>
              </a:rPr>
              <a:t>Number of hours: 60 </a:t>
            </a:r>
            <a:r>
              <a:rPr lang="en-US" dirty="0" err="1">
                <a:cs typeface="Calibri"/>
              </a:rPr>
              <a:t>hrs</a:t>
            </a:r>
          </a:p>
          <a:p>
            <a:endParaRPr lang="en-US" dirty="0">
              <a:cs typeface="Calibri"/>
            </a:endParaRP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250547E-4F2F-72A2-51AC-71DCC7DD1777}"/>
              </a:ext>
            </a:extLst>
          </p:cNvPr>
          <p:cNvSpPr>
            <a:spLocks noGrp="1"/>
          </p:cNvSpPr>
          <p:nvPr>
            <p:ph type="sldNum" sz="quarter" idx="4"/>
          </p:nvPr>
        </p:nvSpPr>
        <p:spPr/>
        <p:txBody>
          <a:bodyPr/>
          <a:lstStyle/>
          <a:p>
            <a:fld id="{8C2E478F-E849-4A8C-AF1F-CBCC78A7CBFA}" type="slidenum">
              <a:rPr lang="en-US" smtClean="0"/>
              <a:t>20</a:t>
            </a:fld>
            <a:endParaRPr lang="en-US" dirty="0"/>
          </a:p>
        </p:txBody>
      </p:sp>
      <p:sp>
        <p:nvSpPr>
          <p:cNvPr id="4" name="Content Placeholder 3">
            <a:extLst>
              <a:ext uri="{FF2B5EF4-FFF2-40B4-BE49-F238E27FC236}">
                <a16:creationId xmlns:a16="http://schemas.microsoft.com/office/drawing/2014/main" id="{9786505B-6AE2-E0A9-16C3-4DD9E3CC1843}"/>
              </a:ext>
            </a:extLst>
          </p:cNvPr>
          <p:cNvSpPr>
            <a:spLocks noGrp="1"/>
          </p:cNvSpPr>
          <p:nvPr>
            <p:ph idx="1"/>
          </p:nvPr>
        </p:nvSpPr>
        <p:spPr>
          <a:xfrm>
            <a:off x="6836535" y="1403582"/>
            <a:ext cx="4646246" cy="2218585"/>
          </a:xfrm>
        </p:spPr>
        <p:txBody>
          <a:bodyPr vert="horz" lIns="91440" tIns="45720" rIns="91440" bIns="45720" rtlCol="0" anchor="t">
            <a:noAutofit/>
          </a:bodyPr>
          <a:lstStyle/>
          <a:p>
            <a:pPr marL="0" indent="0">
              <a:buNone/>
            </a:pPr>
            <a:r>
              <a:rPr lang="en-US" sz="3200" dirty="0">
                <a:cs typeface="Calibri"/>
              </a:rPr>
              <a:t>Made another python file in </a:t>
            </a:r>
            <a:r>
              <a:rPr lang="en-US" sz="3200" dirty="0" err="1">
                <a:cs typeface="Calibri"/>
              </a:rPr>
              <a:t>jupyter</a:t>
            </a:r>
            <a:r>
              <a:rPr lang="en-US" sz="3200" dirty="0">
                <a:cs typeface="Calibri"/>
              </a:rPr>
              <a:t> notebook as </a:t>
            </a:r>
            <a:r>
              <a:rPr lang="en-US" sz="3200" u="sng" dirty="0" err="1">
                <a:cs typeface="Calibri"/>
              </a:rPr>
              <a:t>Myapp.ipynb</a:t>
            </a:r>
            <a:r>
              <a:rPr lang="en-US" sz="3200" dirty="0">
                <a:cs typeface="Calibri"/>
              </a:rPr>
              <a:t> which will end up running as a GUI interface.</a:t>
            </a:r>
            <a:endParaRPr lang="en-US" sz="3200" u="sng" dirty="0">
              <a:cs typeface="Calibri"/>
            </a:endParaRPr>
          </a:p>
        </p:txBody>
      </p:sp>
      <p:sp>
        <p:nvSpPr>
          <p:cNvPr id="5" name="Title 4">
            <a:extLst>
              <a:ext uri="{FF2B5EF4-FFF2-40B4-BE49-F238E27FC236}">
                <a16:creationId xmlns:a16="http://schemas.microsoft.com/office/drawing/2014/main" id="{C211C9C3-E88B-1EA9-59DA-1A75B3FE1749}"/>
              </a:ext>
            </a:extLst>
          </p:cNvPr>
          <p:cNvSpPr>
            <a:spLocks noGrp="1"/>
          </p:cNvSpPr>
          <p:nvPr>
            <p:ph type="title"/>
          </p:nvPr>
        </p:nvSpPr>
        <p:spPr>
          <a:xfrm>
            <a:off x="11988084" y="6214347"/>
            <a:ext cx="5897218" cy="884238"/>
          </a:xfrm>
        </p:spPr>
        <p:txBody>
          <a:bodyPr/>
          <a:lstStyle/>
          <a:p>
            <a:endParaRPr lang="en-US"/>
          </a:p>
        </p:txBody>
      </p:sp>
      <p:pic>
        <p:nvPicPr>
          <p:cNvPr id="6" name="Picture 5" descr="A logo with orange and grey circles&#10;&#10;Description automatically generated">
            <a:extLst>
              <a:ext uri="{FF2B5EF4-FFF2-40B4-BE49-F238E27FC236}">
                <a16:creationId xmlns:a16="http://schemas.microsoft.com/office/drawing/2014/main" id="{598E706B-1C49-6A59-23F5-38402A2F5DF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9544" y="353632"/>
            <a:ext cx="5324687" cy="6172200"/>
          </a:xfrm>
          <a:prstGeom prst="rect">
            <a:avLst/>
          </a:prstGeom>
        </p:spPr>
      </p:pic>
      <p:sp>
        <p:nvSpPr>
          <p:cNvPr id="7" name="TextBox 6">
            <a:extLst>
              <a:ext uri="{FF2B5EF4-FFF2-40B4-BE49-F238E27FC236}">
                <a16:creationId xmlns:a16="http://schemas.microsoft.com/office/drawing/2014/main" id="{6FEF0A6B-B9F0-44B9-5812-0CB06CE543FA}"/>
              </a:ext>
            </a:extLst>
          </p:cNvPr>
          <p:cNvSpPr txBox="1"/>
          <p:nvPr/>
        </p:nvSpPr>
        <p:spPr>
          <a:xfrm>
            <a:off x="321369" y="6525832"/>
            <a:ext cx="5324475" cy="317500"/>
          </a:xfrm>
          <a:prstGeom prst="rect">
            <a:avLst/>
          </a:prstGeom>
        </p:spPr>
        <p:txBody>
          <a:bodyPr>
            <a:normAutofit fontScale="85000" lnSpcReduction="10000"/>
          </a:bodyPr>
          <a:lstStyle/>
          <a:p>
            <a:r>
              <a:rPr lang="en-US">
                <a:hlinkClick r:id="rId3"/>
              </a:rPr>
              <a:t>This Photo</a:t>
            </a:r>
            <a:r>
              <a:rPr lang="en-US"/>
              <a:t> by Unknown author is licensed under </a:t>
            </a:r>
            <a:r>
              <a:rPr lang="en-US">
                <a:hlinkClick r:id="rId4"/>
              </a:rPr>
              <a:t>CC BY-SA-NC</a:t>
            </a:r>
            <a:r>
              <a:rPr lang="en-US"/>
              <a:t>.</a:t>
            </a:r>
          </a:p>
        </p:txBody>
      </p:sp>
    </p:spTree>
    <p:extLst>
      <p:ext uri="{BB962C8B-B14F-4D97-AF65-F5344CB8AC3E}">
        <p14:creationId xmlns:p14="http://schemas.microsoft.com/office/powerpoint/2010/main" val="3077841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032C1CB-D38D-25E0-6EDE-6590BF31B287}"/>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lnSpc>
                <a:spcPct val="90000"/>
              </a:lnSpc>
              <a:spcBef>
                <a:spcPct val="0"/>
              </a:spcBef>
            </a:pPr>
            <a:r>
              <a:rPr lang="en-US" sz="4600" kern="1200">
                <a:solidFill>
                  <a:schemeClr val="tx1"/>
                </a:solidFill>
                <a:latin typeface="+mj-lt"/>
                <a:ea typeface="+mj-ea"/>
                <a:cs typeface="+mj-cs"/>
              </a:rPr>
              <a:t>Importing some libraries from python </a:t>
            </a:r>
          </a:p>
        </p:txBody>
      </p:sp>
      <p:sp>
        <p:nvSpPr>
          <p:cNvPr id="2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computer&#10;&#10;Description automatically generated">
            <a:extLst>
              <a:ext uri="{FF2B5EF4-FFF2-40B4-BE49-F238E27FC236}">
                <a16:creationId xmlns:a16="http://schemas.microsoft.com/office/drawing/2014/main" id="{CE069006-CCF1-F51A-0974-756450C5B64C}"/>
              </a:ext>
            </a:extLst>
          </p:cNvPr>
          <p:cNvPicPr>
            <a:picLocks noGrp="1" noChangeAspect="1"/>
          </p:cNvPicPr>
          <p:nvPr>
            <p:ph idx="1"/>
          </p:nvPr>
        </p:nvPicPr>
        <p:blipFill>
          <a:blip r:embed="rId2"/>
          <a:stretch>
            <a:fillRect/>
          </a:stretch>
        </p:blipFill>
        <p:spPr>
          <a:xfrm>
            <a:off x="320040" y="2651010"/>
            <a:ext cx="11548872" cy="3551277"/>
          </a:xfrm>
          <a:prstGeom prst="rect">
            <a:avLst/>
          </a:prstGeom>
        </p:spPr>
      </p:pic>
      <p:sp>
        <p:nvSpPr>
          <p:cNvPr id="3" name="Slide Number Placeholder 2">
            <a:extLst>
              <a:ext uri="{FF2B5EF4-FFF2-40B4-BE49-F238E27FC236}">
                <a16:creationId xmlns:a16="http://schemas.microsoft.com/office/drawing/2014/main" id="{8BB528F5-69D3-F658-B526-65E8745EEA1D}"/>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endParaRPr lang="en-US"/>
          </a:p>
        </p:txBody>
      </p:sp>
    </p:spTree>
    <p:extLst>
      <p:ext uri="{BB962C8B-B14F-4D97-AF65-F5344CB8AC3E}">
        <p14:creationId xmlns:p14="http://schemas.microsoft.com/office/powerpoint/2010/main" val="4022810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8D21FEFC-4C5F-3027-2D52-3F8A8149BB72}"/>
              </a:ext>
            </a:extLst>
          </p:cNvPr>
          <p:cNvSpPr>
            <a:spLocks noGrp="1"/>
          </p:cNvSpPr>
          <p:nvPr>
            <p:ph type="title"/>
          </p:nvPr>
        </p:nvSpPr>
        <p:spPr>
          <a:xfrm>
            <a:off x="5894962" y="479493"/>
            <a:ext cx="5458838" cy="1325563"/>
          </a:xfrm>
        </p:spPr>
        <p:txBody>
          <a:bodyPr vert="horz" lIns="91440" tIns="45720" rIns="91440" bIns="45720" rtlCol="0" anchor="ctr">
            <a:normAutofit/>
          </a:bodyPr>
          <a:lstStyle/>
          <a:p>
            <a:pPr>
              <a:lnSpc>
                <a:spcPct val="90000"/>
              </a:lnSpc>
              <a:spcBef>
                <a:spcPct val="0"/>
              </a:spcBef>
            </a:pPr>
            <a:endParaRPr lang="en-US" sz="4400" kern="1200">
              <a:solidFill>
                <a:schemeClr val="tx1"/>
              </a:solidFill>
              <a:latin typeface="+mj-lt"/>
              <a:ea typeface="+mj-ea"/>
              <a:cs typeface="+mj-cs"/>
            </a:endParaRPr>
          </a:p>
        </p:txBody>
      </p:sp>
      <p:sp>
        <p:nvSpPr>
          <p:cNvPr id="17"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descr="A screenshot of a computer program&#10;&#10;Description automatically generated">
            <a:extLst>
              <a:ext uri="{FF2B5EF4-FFF2-40B4-BE49-F238E27FC236}">
                <a16:creationId xmlns:a16="http://schemas.microsoft.com/office/drawing/2014/main" id="{E2B9CDF4-8FD5-185F-A086-923B66B85848}"/>
              </a:ext>
            </a:extLst>
          </p:cNvPr>
          <p:cNvPicPr>
            <a:picLocks noGrp="1" noChangeAspect="1"/>
          </p:cNvPicPr>
          <p:nvPr>
            <p:ph idx="1"/>
          </p:nvPr>
        </p:nvPicPr>
        <p:blipFill>
          <a:blip r:embed="rId2"/>
          <a:stretch>
            <a:fillRect/>
          </a:stretch>
        </p:blipFill>
        <p:spPr>
          <a:xfrm>
            <a:off x="322057" y="253717"/>
            <a:ext cx="5121068" cy="618082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8" name="Text Placeholder 7">
            <a:extLst>
              <a:ext uri="{FF2B5EF4-FFF2-40B4-BE49-F238E27FC236}">
                <a16:creationId xmlns:a16="http://schemas.microsoft.com/office/drawing/2014/main" id="{E963E901-4E80-CBEA-CE2F-AC2B08639000}"/>
              </a:ext>
            </a:extLst>
          </p:cNvPr>
          <p:cNvSpPr>
            <a:spLocks noGrp="1"/>
          </p:cNvSpPr>
          <p:nvPr>
            <p:ph type="body" sz="quarter" idx="16"/>
          </p:nvPr>
        </p:nvSpPr>
        <p:spPr>
          <a:xfrm>
            <a:off x="5894962" y="1179513"/>
            <a:ext cx="5458838" cy="4192520"/>
          </a:xfrm>
        </p:spPr>
        <p:txBody>
          <a:bodyPr vert="horz" lIns="91440" tIns="45720" rIns="91440" bIns="45720" rtlCol="0">
            <a:normAutofit/>
          </a:bodyPr>
          <a:lstStyle/>
          <a:p>
            <a:pPr indent="-228600" algn="l">
              <a:lnSpc>
                <a:spcPct val="90000"/>
              </a:lnSpc>
              <a:spcAft>
                <a:spcPts val="600"/>
              </a:spcAft>
              <a:buFont typeface="Arial" panose="020B0604020202020204" pitchFamily="34" charset="0"/>
              <a:buChar char="•"/>
            </a:pPr>
            <a:r>
              <a:rPr lang="en-US" sz="2400" dirty="0">
                <a:solidFill>
                  <a:schemeClr val="tx1"/>
                </a:solidFill>
              </a:rPr>
              <a:t>Created a class named as </a:t>
            </a:r>
            <a:r>
              <a:rPr lang="en-US" sz="2400" b="1" i="1" u="sng" err="1">
                <a:solidFill>
                  <a:schemeClr val="tx1"/>
                </a:solidFill>
              </a:rPr>
              <a:t>myappclass</a:t>
            </a:r>
            <a:r>
              <a:rPr lang="en-US" sz="2400" dirty="0">
                <a:solidFill>
                  <a:schemeClr val="tx1"/>
                </a:solidFill>
              </a:rPr>
              <a:t> .</a:t>
            </a:r>
            <a:endParaRPr lang="en-US" sz="2400" dirty="0">
              <a:solidFill>
                <a:schemeClr val="tx1"/>
              </a:solidFill>
              <a:cs typeface="Calibri"/>
            </a:endParaRPr>
          </a:p>
          <a:p>
            <a:pPr indent="-228600" algn="l">
              <a:lnSpc>
                <a:spcPct val="90000"/>
              </a:lnSpc>
              <a:spcAft>
                <a:spcPts val="600"/>
              </a:spcAft>
              <a:buFont typeface="Arial" panose="020B0604020202020204" pitchFamily="34" charset="0"/>
              <a:buChar char="•"/>
            </a:pPr>
            <a:endParaRPr lang="en-US" sz="2400" dirty="0">
              <a:solidFill>
                <a:schemeClr val="tx1"/>
              </a:solidFill>
              <a:cs typeface="Calibri"/>
            </a:endParaRPr>
          </a:p>
          <a:p>
            <a:pPr indent="-228600" algn="l">
              <a:lnSpc>
                <a:spcPct val="90000"/>
              </a:lnSpc>
              <a:spcAft>
                <a:spcPts val="600"/>
              </a:spcAft>
              <a:buFont typeface="Arial" panose="020B0604020202020204" pitchFamily="34" charset="0"/>
              <a:buChar char="•"/>
            </a:pPr>
            <a:r>
              <a:rPr lang="en-US" sz="2400" dirty="0">
                <a:solidFill>
                  <a:schemeClr val="tx1"/>
                </a:solidFill>
              </a:rPr>
              <a:t>In this, code for design of GUI has been written.</a:t>
            </a:r>
            <a:endParaRPr lang="en-US" sz="2400" dirty="0">
              <a:solidFill>
                <a:schemeClr val="tx1"/>
              </a:solidFill>
              <a:cs typeface="Calibri"/>
            </a:endParaRPr>
          </a:p>
          <a:p>
            <a:pPr indent="-228600" algn="l">
              <a:lnSpc>
                <a:spcPct val="90000"/>
              </a:lnSpc>
              <a:spcAft>
                <a:spcPts val="600"/>
              </a:spcAft>
              <a:buFont typeface="Arial" panose="020B0604020202020204" pitchFamily="34" charset="0"/>
              <a:buChar char="•"/>
            </a:pPr>
            <a:endParaRPr lang="en-US" sz="2400" dirty="0">
              <a:solidFill>
                <a:schemeClr val="tx1"/>
              </a:solidFill>
              <a:cs typeface="Calibri"/>
            </a:endParaRPr>
          </a:p>
          <a:p>
            <a:pPr indent="-228600" algn="l">
              <a:lnSpc>
                <a:spcPct val="90000"/>
              </a:lnSpc>
              <a:spcAft>
                <a:spcPts val="600"/>
              </a:spcAft>
              <a:buFont typeface="Arial" panose="020B0604020202020204" pitchFamily="34" charset="0"/>
              <a:buChar char="•"/>
            </a:pPr>
            <a:r>
              <a:rPr lang="en-US" sz="2400" dirty="0">
                <a:solidFill>
                  <a:schemeClr val="tx1"/>
                </a:solidFill>
              </a:rPr>
              <a:t>All the labels , typing space and the buttons are set according to x-axis and y-axis as per the requirement. </a:t>
            </a:r>
            <a:endParaRPr lang="en-US" sz="2400" dirty="0">
              <a:solidFill>
                <a:schemeClr val="tx1"/>
              </a:solidFill>
              <a:cs typeface="Calibri"/>
            </a:endParaRPr>
          </a:p>
        </p:txBody>
      </p:sp>
      <p:sp>
        <p:nvSpPr>
          <p:cNvPr id="3" name="Slide Number Placeholder 2">
            <a:extLst>
              <a:ext uri="{FF2B5EF4-FFF2-40B4-BE49-F238E27FC236}">
                <a16:creationId xmlns:a16="http://schemas.microsoft.com/office/drawing/2014/main" id="{7AAA2F0C-206A-7C4B-CFBB-36E7BDBD4803}"/>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22</a:t>
            </a:fld>
            <a:endParaRPr lang="en-US"/>
          </a:p>
        </p:txBody>
      </p:sp>
    </p:spTree>
    <p:extLst>
      <p:ext uri="{BB962C8B-B14F-4D97-AF65-F5344CB8AC3E}">
        <p14:creationId xmlns:p14="http://schemas.microsoft.com/office/powerpoint/2010/main" val="2201807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E67B1A-4CD8-26A5-9663-5F36F771908B}"/>
              </a:ext>
            </a:extLst>
          </p:cNvPr>
          <p:cNvSpPr>
            <a:spLocks noGrp="1"/>
          </p:cNvSpPr>
          <p:nvPr>
            <p:ph type="title"/>
          </p:nvPr>
        </p:nvSpPr>
        <p:spPr>
          <a:xfrm>
            <a:off x="4162567" y="818984"/>
            <a:ext cx="6714699" cy="3178689"/>
          </a:xfrm>
        </p:spPr>
        <p:txBody>
          <a:bodyPr vert="horz" lIns="91440" tIns="45720" rIns="91440" bIns="45720" rtlCol="0" anchor="b">
            <a:normAutofit/>
          </a:bodyPr>
          <a:lstStyle/>
          <a:p>
            <a:pPr algn="l">
              <a:lnSpc>
                <a:spcPct val="90000"/>
              </a:lnSpc>
            </a:pPr>
            <a:endParaRPr lang="en-US" kern="1200">
              <a:solidFill>
                <a:srgbClr val="FFFFFF"/>
              </a:solidFill>
              <a:latin typeface="+mj-lt"/>
              <a:ea typeface="+mj-ea"/>
              <a:cs typeface="+mj-cs"/>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A5A8FF34-5F11-F529-A000-A2F50E5E746D}"/>
              </a:ext>
            </a:extLst>
          </p:cNvPr>
          <p:cNvSpPr>
            <a:spLocks noGrp="1"/>
          </p:cNvSpPr>
          <p:nvPr>
            <p:ph type="sldNum" sz="quarter" idx="11"/>
          </p:nvPr>
        </p:nvSpPr>
        <p:spPr>
          <a:xfrm>
            <a:off x="11704320" y="6455664"/>
            <a:ext cx="448056" cy="365125"/>
          </a:xfrm>
        </p:spPr>
        <p:txBody>
          <a:bodyPr vert="horz" lIns="91440" tIns="45720" rIns="91440" bIns="45720" rtlCol="0" anchor="ctr">
            <a:normAutofit/>
          </a:bodyPr>
          <a:lstStyle/>
          <a:p>
            <a:pPr>
              <a:spcAft>
                <a:spcPts val="600"/>
              </a:spcAft>
            </a:pPr>
            <a:fld id="{8C2E478F-E849-4A8C-AF1F-CBCC78A7CBFA}" type="slidenum">
              <a:rPr lang="en-US" sz="1100">
                <a:solidFill>
                  <a:srgbClr val="FFFFFF"/>
                </a:solidFill>
              </a:rPr>
              <a:pPr>
                <a:spcAft>
                  <a:spcPts val="600"/>
                </a:spcAft>
              </a:pPr>
              <a:t>23</a:t>
            </a:fld>
            <a:endParaRPr lang="en-US" sz="1100">
              <a:solidFill>
                <a:srgbClr val="FFFFFF"/>
              </a:solidFill>
            </a:endParaRPr>
          </a:p>
        </p:txBody>
      </p:sp>
      <p:pic>
        <p:nvPicPr>
          <p:cNvPr id="4" name="Picture 3" descr="A screenshot of a computer program&#10;&#10;Description automatically generated">
            <a:extLst>
              <a:ext uri="{FF2B5EF4-FFF2-40B4-BE49-F238E27FC236}">
                <a16:creationId xmlns:a16="http://schemas.microsoft.com/office/drawing/2014/main" id="{F78C21EE-8C37-6A4E-BAFE-F440485FBF57}"/>
              </a:ext>
            </a:extLst>
          </p:cNvPr>
          <p:cNvPicPr>
            <a:picLocks noChangeAspect="1"/>
          </p:cNvPicPr>
          <p:nvPr/>
        </p:nvPicPr>
        <p:blipFill>
          <a:blip r:embed="rId2"/>
          <a:stretch>
            <a:fillRect/>
          </a:stretch>
        </p:blipFill>
        <p:spPr>
          <a:xfrm>
            <a:off x="3672626" y="216660"/>
            <a:ext cx="5801931" cy="6413947"/>
          </a:xfrm>
          <a:prstGeom prst="rect">
            <a:avLst/>
          </a:prstGeom>
        </p:spPr>
      </p:pic>
    </p:spTree>
    <p:extLst>
      <p:ext uri="{BB962C8B-B14F-4D97-AF65-F5344CB8AC3E}">
        <p14:creationId xmlns:p14="http://schemas.microsoft.com/office/powerpoint/2010/main" val="1270168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B9B2F686-82BE-9E39-0096-A813A614E8D1}"/>
              </a:ext>
            </a:extLst>
          </p:cNvPr>
          <p:cNvSpPr>
            <a:spLocks/>
          </p:cNvSpPr>
          <p:nvPr/>
        </p:nvSpPr>
        <p:spPr>
          <a:xfrm>
            <a:off x="10829363" y="5907456"/>
            <a:ext cx="373369" cy="307077"/>
          </a:xfrm>
          <a:prstGeom prst="rect">
            <a:avLst/>
          </a:prstGeom>
        </p:spPr>
        <p:txBody>
          <a:bodyPr/>
          <a:lstStyle/>
          <a:p>
            <a:pPr defTabSz="768096">
              <a:spcAft>
                <a:spcPts val="600"/>
              </a:spcAft>
            </a:pPr>
            <a:fld id="{8C2E478F-E849-4A8C-AF1F-CBCC78A7CBFA}" type="slidenum">
              <a:rPr lang="en-US" sz="1512" kern="1200">
                <a:solidFill>
                  <a:schemeClr val="tx1"/>
                </a:solidFill>
                <a:latin typeface="+mn-lt"/>
                <a:ea typeface="+mn-ea"/>
                <a:cs typeface="+mn-cs"/>
              </a:rPr>
              <a:pPr defTabSz="768096">
                <a:spcAft>
                  <a:spcPts val="600"/>
                </a:spcAft>
              </a:pPr>
              <a:t>24</a:t>
            </a:fld>
            <a:endParaRPr lang="en-US"/>
          </a:p>
        </p:txBody>
      </p:sp>
      <p:pic>
        <p:nvPicPr>
          <p:cNvPr id="4" name="Picture 3" descr="A white rectangular sign with black letters&#10;&#10;Description automatically generated">
            <a:extLst>
              <a:ext uri="{FF2B5EF4-FFF2-40B4-BE49-F238E27FC236}">
                <a16:creationId xmlns:a16="http://schemas.microsoft.com/office/drawing/2014/main" id="{0D94EE74-1805-09DC-4B1D-77C89CCC8E84}"/>
              </a:ext>
            </a:extLst>
          </p:cNvPr>
          <p:cNvPicPr>
            <a:picLocks noChangeAspect="1"/>
          </p:cNvPicPr>
          <p:nvPr/>
        </p:nvPicPr>
        <p:blipFill>
          <a:blip r:embed="rId2"/>
          <a:stretch>
            <a:fillRect/>
          </a:stretch>
        </p:blipFill>
        <p:spPr>
          <a:xfrm>
            <a:off x="549240" y="3424892"/>
            <a:ext cx="3124179" cy="400536"/>
          </a:xfrm>
          <a:prstGeom prst="rect">
            <a:avLst/>
          </a:prstGeom>
        </p:spPr>
      </p:pic>
      <p:pic>
        <p:nvPicPr>
          <p:cNvPr id="5" name="Picture 4" descr="A hand holding a sign&#10;&#10;Description automatically generated">
            <a:extLst>
              <a:ext uri="{FF2B5EF4-FFF2-40B4-BE49-F238E27FC236}">
                <a16:creationId xmlns:a16="http://schemas.microsoft.com/office/drawing/2014/main" id="{5FB2D68F-5340-861A-CF0F-2318B78181B8}"/>
              </a:ext>
            </a:extLst>
          </p:cNvPr>
          <p:cNvPicPr>
            <a:picLocks noChangeAspect="1"/>
          </p:cNvPicPr>
          <p:nvPr/>
        </p:nvPicPr>
        <p:blipFill>
          <a:blip r:embed="rId3"/>
          <a:stretch>
            <a:fillRect/>
          </a:stretch>
        </p:blipFill>
        <p:spPr>
          <a:xfrm>
            <a:off x="4254704" y="654199"/>
            <a:ext cx="7027765" cy="5406722"/>
          </a:xfrm>
          <a:prstGeom prst="rect">
            <a:avLst/>
          </a:prstGeom>
        </p:spPr>
      </p:pic>
      <p:sp>
        <p:nvSpPr>
          <p:cNvPr id="6" name="TextBox 5">
            <a:extLst>
              <a:ext uri="{FF2B5EF4-FFF2-40B4-BE49-F238E27FC236}">
                <a16:creationId xmlns:a16="http://schemas.microsoft.com/office/drawing/2014/main" id="{4B284E7C-4F14-4012-3EE6-6167723CF8D4}"/>
              </a:ext>
            </a:extLst>
          </p:cNvPr>
          <p:cNvSpPr txBox="1"/>
          <p:nvPr/>
        </p:nvSpPr>
        <p:spPr>
          <a:xfrm>
            <a:off x="668091" y="1100070"/>
            <a:ext cx="352290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At last , call the </a:t>
            </a:r>
            <a:r>
              <a:rPr lang="en-US" sz="2400" b="1" i="1" u="sng" err="1">
                <a:cs typeface="Calibri"/>
              </a:rPr>
              <a:t>myappclass</a:t>
            </a:r>
            <a:r>
              <a:rPr lang="en-US" sz="2400" b="1" i="1" u="sng" dirty="0">
                <a:cs typeface="Calibri"/>
              </a:rPr>
              <a:t>()</a:t>
            </a:r>
            <a:r>
              <a:rPr lang="en-US" sz="2400" dirty="0">
                <a:cs typeface="Calibri"/>
              </a:rPr>
              <a:t> and this kind of interface will be ready for the predictions.</a:t>
            </a:r>
          </a:p>
          <a:p>
            <a:endParaRPr lang="en-US" sz="2400" dirty="0">
              <a:cs typeface="Calibri"/>
            </a:endParaRPr>
          </a:p>
        </p:txBody>
      </p:sp>
      <p:pic>
        <p:nvPicPr>
          <p:cNvPr id="7" name="Picture 6" descr="Right arrow icon black symbol Royalty Free Vector Image">
            <a:extLst>
              <a:ext uri="{FF2B5EF4-FFF2-40B4-BE49-F238E27FC236}">
                <a16:creationId xmlns:a16="http://schemas.microsoft.com/office/drawing/2014/main" id="{257AE5D3-C38A-E00F-5115-ECD5280D01DE}"/>
              </a:ext>
            </a:extLst>
          </p:cNvPr>
          <p:cNvPicPr>
            <a:picLocks noChangeAspect="1"/>
          </p:cNvPicPr>
          <p:nvPr/>
        </p:nvPicPr>
        <p:blipFill>
          <a:blip r:embed="rId4"/>
          <a:stretch>
            <a:fillRect/>
          </a:stretch>
        </p:blipFill>
        <p:spPr>
          <a:xfrm flipV="1">
            <a:off x="3790682" y="3429258"/>
            <a:ext cx="392806" cy="439513"/>
          </a:xfrm>
          <a:prstGeom prst="rect">
            <a:avLst/>
          </a:prstGeom>
        </p:spPr>
      </p:pic>
    </p:spTree>
    <p:extLst>
      <p:ext uri="{BB962C8B-B14F-4D97-AF65-F5344CB8AC3E}">
        <p14:creationId xmlns:p14="http://schemas.microsoft.com/office/powerpoint/2010/main" val="2651479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3157539" y="-3167061"/>
            <a:ext cx="6829425" cy="1316355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endParaRPr lang="en-US" sz="4000" spc="300" dirty="0">
              <a:cs typeface="Calibri Light"/>
            </a:endParaRP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722571" y="4773239"/>
            <a:ext cx="731520" cy="731520"/>
          </a:xfrm>
        </p:spPr>
      </p:pic>
      <p:pic>
        <p:nvPicPr>
          <p:cNvPr id="12" name="Online Image Placeholder 11" descr="Smart Phone">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784535" y="4921712"/>
            <a:ext cx="730250" cy="730250"/>
          </a:xfrm>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9845233" y="4923492"/>
            <a:ext cx="731520" cy="731520"/>
          </a:xfrm>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a:xfrm>
            <a:off x="749180" y="5652506"/>
            <a:ext cx="3064668" cy="518795"/>
          </a:xfrm>
        </p:spPr>
        <p:txBody>
          <a:bodyPr vert="horz" lIns="91440" tIns="45720" rIns="91440" bIns="45720" rtlCol="0" anchor="t">
            <a:noAutofit/>
          </a:bodyPr>
          <a:lstStyle/>
          <a:p>
            <a:r>
              <a:rPr lang="en-US" dirty="0"/>
              <a:t>Shivansh Sharma</a:t>
            </a:r>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a:xfrm>
            <a:off x="4617326" y="5728569"/>
            <a:ext cx="3064668" cy="518795"/>
          </a:xfrm>
        </p:spPr>
        <p:txBody>
          <a:bodyPr vert="horz" lIns="91440" tIns="45720" rIns="91440" bIns="45720" rtlCol="0" anchor="t">
            <a:noAutofit/>
          </a:bodyPr>
          <a:lstStyle/>
          <a:p>
            <a:r>
              <a:rPr lang="en-US" dirty="0"/>
              <a:t>+91 7719600539</a:t>
            </a:r>
          </a:p>
        </p:txBody>
      </p:sp>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a:xfrm>
            <a:off x="8510965" y="5728840"/>
            <a:ext cx="3293268" cy="518795"/>
          </a:xfrm>
        </p:spPr>
        <p:txBody>
          <a:bodyPr vert="horz" lIns="91440" tIns="45720" rIns="91440" bIns="45720" rtlCol="0" anchor="t">
            <a:normAutofit fontScale="85000" lnSpcReduction="10000"/>
          </a:bodyPr>
          <a:lstStyle/>
          <a:p>
            <a:r>
              <a:rPr lang="en-US" dirty="0"/>
              <a:t>Shivansh0539@gmail.com</a:t>
            </a:r>
          </a:p>
        </p:txBody>
      </p:sp>
      <p:pic>
        <p:nvPicPr>
          <p:cNvPr id="4" name="Picture 3" descr="thank you gif - Google Search | Thank you pictures, Thank you gifs, Thanks  gif">
            <a:extLst>
              <a:ext uri="{FF2B5EF4-FFF2-40B4-BE49-F238E27FC236}">
                <a16:creationId xmlns:a16="http://schemas.microsoft.com/office/drawing/2014/main" id="{120D9C92-D3EA-5919-85FE-F1AB65ECDD47}"/>
              </a:ext>
            </a:extLst>
          </p:cNvPr>
          <p:cNvPicPr>
            <a:picLocks noChangeAspect="1"/>
          </p:cNvPicPr>
          <p:nvPr/>
        </p:nvPicPr>
        <p:blipFill>
          <a:blip r:embed="rId10"/>
          <a:stretch>
            <a:fillRect/>
          </a:stretch>
        </p:blipFill>
        <p:spPr>
          <a:xfrm>
            <a:off x="2567190" y="100993"/>
            <a:ext cx="6628324" cy="4477337"/>
          </a:xfrm>
          <a:prstGeom prst="rect">
            <a:avLst/>
          </a:prstGeom>
        </p:spPr>
      </p:pic>
      <p:sp>
        <p:nvSpPr>
          <p:cNvPr id="7" name="Text Placeholder 6">
            <a:extLst>
              <a:ext uri="{FF2B5EF4-FFF2-40B4-BE49-F238E27FC236}">
                <a16:creationId xmlns:a16="http://schemas.microsoft.com/office/drawing/2014/main" id="{BE8DBC37-9282-C569-5C00-E27F930DA3B8}"/>
              </a:ext>
            </a:extLst>
          </p:cNvPr>
          <p:cNvSpPr>
            <a:spLocks noGrp="1"/>
          </p:cNvSpPr>
          <p:nvPr>
            <p:ph type="body" sz="quarter" idx="12"/>
          </p:nvPr>
        </p:nvSpPr>
        <p:spPr>
          <a:xfrm>
            <a:off x="3286963" y="7359598"/>
            <a:ext cx="5167313" cy="518795"/>
          </a:xfrm>
        </p:spPr>
        <p:txBody>
          <a:bodyPr/>
          <a:lstStyle/>
          <a:p>
            <a:endParaRPr lang="en-US"/>
          </a:p>
        </p:txBody>
      </p:sp>
    </p:spTree>
    <p:extLst>
      <p:ext uri="{BB962C8B-B14F-4D97-AF65-F5344CB8AC3E}">
        <p14:creationId xmlns:p14="http://schemas.microsoft.com/office/powerpoint/2010/main" val="419801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2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5">
            <a:extLst>
              <a:ext uri="{FF2B5EF4-FFF2-40B4-BE49-F238E27FC236}">
                <a16:creationId xmlns:a16="http://schemas.microsoft.com/office/drawing/2014/main" id="{9D89F244-3C58-AE22-2FB7-2F7CE4FD1E0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pPr>
            <a:r>
              <a:rPr lang="en-US" sz="2600" kern="1200" dirty="0">
                <a:solidFill>
                  <a:srgbClr val="FFFFFF"/>
                </a:solidFill>
                <a:latin typeface="+mj-lt"/>
                <a:ea typeface="+mj-ea"/>
                <a:cs typeface="+mj-cs"/>
              </a:rPr>
              <a:t>My training certificate</a:t>
            </a:r>
          </a:p>
        </p:txBody>
      </p:sp>
      <p:pic>
        <p:nvPicPr>
          <p:cNvPr id="16" name="Content Placeholder 15" descr="A certificate of training with text and a blue background&#10;&#10;Description automatically generated">
            <a:extLst>
              <a:ext uri="{FF2B5EF4-FFF2-40B4-BE49-F238E27FC236}">
                <a16:creationId xmlns:a16="http://schemas.microsoft.com/office/drawing/2014/main" id="{CD35656B-A33E-6615-9353-4CC7EBCB2C51}"/>
              </a:ext>
            </a:extLst>
          </p:cNvPr>
          <p:cNvPicPr>
            <a:picLocks noGrp="1" noChangeAspect="1"/>
          </p:cNvPicPr>
          <p:nvPr>
            <p:ph type="pic" sz="quarter" idx="14"/>
          </p:nvPr>
        </p:nvPicPr>
        <p:blipFill>
          <a:blip r:embed="rId2"/>
          <a:stretch/>
        </p:blipFill>
        <p:spPr>
          <a:xfrm>
            <a:off x="3901063" y="712604"/>
            <a:ext cx="6618773" cy="4930987"/>
          </a:xfrm>
          <a:prstGeom prst="rect">
            <a:avLst/>
          </a:prstGeom>
        </p:spPr>
      </p:pic>
      <p:sp>
        <p:nvSpPr>
          <p:cNvPr id="4" name="Slide Number Placeholder 3">
            <a:extLst>
              <a:ext uri="{FF2B5EF4-FFF2-40B4-BE49-F238E27FC236}">
                <a16:creationId xmlns:a16="http://schemas.microsoft.com/office/drawing/2014/main" id="{ECC56461-1F14-E235-A100-14E04B1DDBD2}"/>
              </a:ext>
            </a:extLst>
          </p:cNvPr>
          <p:cNvSpPr>
            <a:spLocks noGrp="1"/>
          </p:cNvSpPr>
          <p:nvPr>
            <p:ph type="sldNum" sz="quarter" idx="4"/>
          </p:nvPr>
        </p:nvSpPr>
        <p:spPr>
          <a:xfrm>
            <a:off x="11310257" y="6356350"/>
            <a:ext cx="560009" cy="365125"/>
          </a:xfrm>
        </p:spPr>
        <p:txBody>
          <a:bodyPr vert="horz" lIns="91440" tIns="45720" rIns="91440" bIns="45720" rtlCol="0" anchor="ctr">
            <a:normAutofit/>
          </a:bodyPr>
          <a:lstStyle/>
          <a:p>
            <a:pPr>
              <a:spcAft>
                <a:spcPts val="600"/>
              </a:spcAft>
            </a:pPr>
            <a:fld id="{8C2E478F-E849-4A8C-AF1F-CBCC78A7CBFA}" type="slidenum">
              <a:rPr lang="en-US" dirty="0">
                <a:solidFill>
                  <a:srgbClr val="898989"/>
                </a:solidFill>
              </a:rPr>
              <a:pPr>
                <a:spcAft>
                  <a:spcPts val="600"/>
                </a:spcAft>
              </a:pPr>
              <a:t>3</a:t>
            </a:fld>
            <a:endParaRPr lang="en-US" dirty="0">
              <a:solidFill>
                <a:srgbClr val="898989"/>
              </a:solidFill>
            </a:endParaRPr>
          </a:p>
        </p:txBody>
      </p:sp>
    </p:spTree>
    <p:extLst>
      <p:ext uri="{BB962C8B-B14F-4D97-AF65-F5344CB8AC3E}">
        <p14:creationId xmlns:p14="http://schemas.microsoft.com/office/powerpoint/2010/main" val="3380639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42179"/>
            <a:ext cx="5251450" cy="1661297"/>
          </a:xfrm>
        </p:spPr>
        <p:txBody>
          <a:bodyPr>
            <a:normAutofit/>
          </a:bodyPr>
          <a:lstStyle/>
          <a:p>
            <a:r>
              <a:rPr lang="en-US" dirty="0">
                <a:latin typeface="Times New Roman"/>
                <a:cs typeface="Calibri Light" panose="020F0302020204030204"/>
              </a:rPr>
              <a:t>content</a:t>
            </a:r>
          </a:p>
        </p:txBody>
      </p:sp>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097905" y="1612074"/>
            <a:ext cx="5244465" cy="4708525"/>
          </a:xfrm>
        </p:spPr>
        <p:txBody>
          <a:bodyPr/>
          <a:lstStyle/>
          <a:p>
            <a:r>
              <a:rPr lang="en-US" dirty="0">
                <a:latin typeface="Times New Roman"/>
                <a:cs typeface="Calibri"/>
              </a:rPr>
              <a:t>Intro. To machine learning</a:t>
            </a:r>
          </a:p>
          <a:p>
            <a:r>
              <a:rPr lang="en-US" dirty="0">
                <a:latin typeface="Times New Roman"/>
                <a:cs typeface="Calibri"/>
              </a:rPr>
              <a:t>Types of machine learning</a:t>
            </a:r>
          </a:p>
          <a:p>
            <a:r>
              <a:rPr lang="en-US" dirty="0">
                <a:latin typeface="Times New Roman"/>
                <a:cs typeface="Calibri"/>
              </a:rPr>
              <a:t>Linear regression </a:t>
            </a:r>
          </a:p>
          <a:p>
            <a:r>
              <a:rPr lang="en-US" dirty="0">
                <a:latin typeface="Times New Roman"/>
                <a:cs typeface="Calibri"/>
              </a:rPr>
              <a:t>Logistic regression</a:t>
            </a:r>
          </a:p>
          <a:p>
            <a:r>
              <a:rPr lang="en-US" dirty="0">
                <a:latin typeface="Times New Roman"/>
                <a:cs typeface="Calibri"/>
              </a:rPr>
              <a:t>Decision tree</a:t>
            </a:r>
          </a:p>
          <a:p>
            <a:r>
              <a:rPr lang="en-US" dirty="0">
                <a:latin typeface="Times New Roman"/>
                <a:cs typeface="Calibri"/>
              </a:rPr>
              <a:t>Feature engineering</a:t>
            </a:r>
          </a:p>
          <a:p>
            <a:r>
              <a:rPr lang="en-US" dirty="0">
                <a:latin typeface="Times New Roman"/>
                <a:cs typeface="Calibri"/>
              </a:rPr>
              <a:t>Basic of Ensemble models</a:t>
            </a:r>
          </a:p>
          <a:p>
            <a:r>
              <a:rPr lang="en-US" dirty="0">
                <a:latin typeface="Times New Roman"/>
                <a:cs typeface="Calibri"/>
              </a:rPr>
              <a:t>Random forest </a:t>
            </a:r>
          </a:p>
          <a:p>
            <a:r>
              <a:rPr lang="en-US" dirty="0">
                <a:latin typeface="Times New Roman"/>
                <a:cs typeface="Calibri"/>
              </a:rPr>
              <a:t>clustering</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dirty="0" smtClean="0"/>
              <a:t>4</a:t>
            </a:fld>
            <a:endParaRPr lang="en-US" dirty="0"/>
          </a:p>
        </p:txBody>
      </p:sp>
      <p:pic>
        <p:nvPicPr>
          <p:cNvPr id="10" name="Picture Placeholder 9" descr="close up of computer code">
            <a:extLst>
              <a:ext uri="{FF2B5EF4-FFF2-40B4-BE49-F238E27FC236}">
                <a16:creationId xmlns:a16="http://schemas.microsoft.com/office/drawing/2014/main" id="{4BAF2A8E-6642-2913-BD3A-F5C7A53050A6}"/>
              </a:ext>
            </a:extLst>
          </p:cNvPr>
          <p:cNvPicPr>
            <a:picLocks noGrp="1" noChangeAspect="1"/>
          </p:cNvPicPr>
          <p:nvPr>
            <p:ph type="pic" sz="quarter" idx="13"/>
          </p:nvPr>
        </p:nvPicPr>
        <p:blipFill>
          <a:blip r:embed="rId2"/>
          <a:srcRect t="35" b="35"/>
          <a:stretch/>
        </p:blipFill>
        <p:spPr>
          <a:xfrm>
            <a:off x="4045" y="0"/>
            <a:ext cx="6087909" cy="6867922"/>
          </a:xfrm>
        </p:spPr>
      </p:pic>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1" name="Freeform: Shape 1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Freeform: Shape 13">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2242409" y="895483"/>
            <a:ext cx="5786232" cy="3011190"/>
          </a:xfrm>
        </p:spPr>
        <p:txBody>
          <a:bodyPr vert="horz" lIns="91440" tIns="45720" rIns="91440" bIns="45720" rtlCol="0" anchor="b">
            <a:normAutofit/>
          </a:bodyPr>
          <a:lstStyle/>
          <a:p>
            <a:pPr>
              <a:lnSpc>
                <a:spcPct val="90000"/>
              </a:lnSpc>
            </a:pPr>
            <a:r>
              <a:rPr lang="en-US" sz="5400" kern="1200">
                <a:solidFill>
                  <a:schemeClr val="bg1"/>
                </a:solidFill>
                <a:latin typeface="+mj-lt"/>
                <a:ea typeface="+mj-ea"/>
                <a:cs typeface="+mj-cs"/>
              </a:rPr>
              <a:t>First chapter</a:t>
            </a:r>
          </a:p>
        </p:txBody>
      </p:sp>
      <p:sp>
        <p:nvSpPr>
          <p:cNvPr id="20"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34">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743200" cy="365125"/>
          </a:xfrm>
          <a:noFill/>
        </p:spPr>
        <p:txBody>
          <a:bodyPr vert="horz" lIns="91440" tIns="45720" rIns="91440" bIns="45720" rtlCol="0" anchor="ctr">
            <a:normAutofit/>
          </a:bodyPr>
          <a:lstStyle/>
          <a:p>
            <a:pPr>
              <a:spcAft>
                <a:spcPts val="600"/>
              </a:spcAft>
            </a:pPr>
            <a:fld id="{8C2E478F-E849-4A8C-AF1F-CBCC78A7CBFA}" type="slidenum">
              <a:rPr lang="en-US">
                <a:solidFill>
                  <a:srgbClr val="000000"/>
                </a:solidFill>
              </a:rPr>
              <a:pPr>
                <a:spcAft>
                  <a:spcPts val="600"/>
                </a:spcAft>
              </a:pPr>
              <a:t>5</a:t>
            </a:fld>
            <a:endParaRPr lang="en-US">
              <a:solidFill>
                <a:srgbClr val="000000"/>
              </a:solidFill>
            </a:endParaRPr>
          </a:p>
        </p:txBody>
      </p:sp>
    </p:spTree>
    <p:extLst>
      <p:ext uri="{BB962C8B-B14F-4D97-AF65-F5344CB8AC3E}">
        <p14:creationId xmlns:p14="http://schemas.microsoft.com/office/powerpoint/2010/main"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838200" y="1748452"/>
            <a:ext cx="4974771" cy="3587786"/>
          </a:xfrm>
        </p:spPr>
        <p:txBody>
          <a:bodyPr vert="horz" lIns="91440" tIns="45720" rIns="91440" bIns="45720" rtlCol="0" anchor="ctr">
            <a:normAutofit/>
          </a:bodyPr>
          <a:lstStyle/>
          <a:p>
            <a:pPr>
              <a:lnSpc>
                <a:spcPct val="90000"/>
              </a:lnSpc>
            </a:pPr>
            <a:r>
              <a:rPr lang="en-US" sz="4400" kern="1200" dirty="0" err="1">
                <a:solidFill>
                  <a:schemeClr val="bg1"/>
                </a:solidFill>
                <a:latin typeface="+mj-lt"/>
                <a:ea typeface="+mj-ea"/>
                <a:cs typeface="+mj-cs"/>
              </a:rPr>
              <a:t>iNTRODUCTION</a:t>
            </a:r>
            <a:r>
              <a:rPr lang="en-US" sz="4400" kern="1200" dirty="0">
                <a:solidFill>
                  <a:schemeClr val="bg1"/>
                </a:solidFill>
                <a:latin typeface="+mj-lt"/>
                <a:ea typeface="+mj-ea"/>
                <a:cs typeface="+mj-cs"/>
              </a:rPr>
              <a:t> TO MACHINE LEARNING</a:t>
            </a:r>
          </a:p>
        </p:txBody>
      </p:sp>
      <p:grpSp>
        <p:nvGrpSpPr>
          <p:cNvPr id="21"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22" name="Freeform: Shape 21">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5"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9"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0" name="Freeform: Shape 29">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00"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201" name="Freeform: Shape 200">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6477270" y="1130846"/>
            <a:ext cx="4974771"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a:solidFill>
                <a:schemeClr val="bg1"/>
              </a:solidFill>
            </a:endParaRPr>
          </a:p>
          <a:p>
            <a:pPr indent="-228600">
              <a:lnSpc>
                <a:spcPct val="90000"/>
              </a:lnSpc>
              <a:spcAft>
                <a:spcPts val="600"/>
              </a:spcAft>
              <a:buFont typeface="Arial" panose="020B0604020202020204" pitchFamily="34" charset="0"/>
              <a:buChar char="•"/>
            </a:pPr>
            <a:endParaRPr lang="en-US">
              <a:solidFill>
                <a:schemeClr val="bg1"/>
              </a:solidFill>
            </a:endParaRPr>
          </a:p>
          <a:p>
            <a:pPr indent="-228600">
              <a:lnSpc>
                <a:spcPct val="90000"/>
              </a:lnSpc>
              <a:spcAft>
                <a:spcPts val="600"/>
              </a:spcAft>
              <a:buFont typeface="Arial" panose="020B0604020202020204" pitchFamily="34" charset="0"/>
              <a:buChar char="•"/>
            </a:pPr>
            <a:r>
              <a:rPr lang="en-US">
                <a:solidFill>
                  <a:schemeClr val="bg1"/>
                </a:solidFill>
              </a:rPr>
              <a:t>From facebook to finance, from science to security, the expanse of Machine Learning algorithm has reached every stratum. Humans are vulnerable and susceptible to overestimation and under estimation but not the machine. Even scientific predictions are steering more towards discovery by machine learning implementations.</a:t>
            </a:r>
          </a:p>
          <a:p>
            <a:pPr indent="-228600">
              <a:lnSpc>
                <a:spcPct val="90000"/>
              </a:lnSpc>
              <a:spcAft>
                <a:spcPts val="600"/>
              </a:spcAft>
              <a:buFont typeface="Arial" panose="020B0604020202020204" pitchFamily="34" charset="0"/>
              <a:buChar char="•"/>
            </a:pPr>
            <a:endParaRPr lang="en-US">
              <a:solidFill>
                <a:schemeClr val="bg1"/>
              </a:solidFill>
            </a:endParaRPr>
          </a:p>
          <a:p>
            <a:pPr indent="-228600">
              <a:lnSpc>
                <a:spcPct val="90000"/>
              </a:lnSpc>
              <a:spcAft>
                <a:spcPts val="600"/>
              </a:spcAft>
              <a:buFont typeface="Arial" panose="020B0604020202020204" pitchFamily="34" charset="0"/>
              <a:buChar char="•"/>
            </a:pPr>
            <a:r>
              <a:rPr lang="en-US">
                <a:solidFill>
                  <a:schemeClr val="bg1"/>
                </a:solidFill>
              </a:rPr>
              <a:t>Machine Learning is a method of teaching machines to learn things and improve predictions/ behaviour based on data on their own. It is widely used in our day today life for example Amazon Recommedation System, Personalised search engine etc</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a:solidFill>
                  <a:schemeClr val="bg1"/>
                </a:solidFill>
              </a:rPr>
              <a:pPr>
                <a:spcAft>
                  <a:spcPts val="600"/>
                </a:spcAft>
              </a:pPr>
              <a:t>6</a:t>
            </a:fld>
            <a:endParaRPr lang="en-US">
              <a:solidFill>
                <a:schemeClr val="bg1"/>
              </a:solidFill>
            </a:endParaRPr>
          </a:p>
        </p:txBody>
      </p:sp>
    </p:spTree>
    <p:extLst>
      <p:ext uri="{BB962C8B-B14F-4D97-AF65-F5344CB8AC3E}">
        <p14:creationId xmlns:p14="http://schemas.microsoft.com/office/powerpoint/2010/main" val="277909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40000"/>
            <a:extLst>
              <a:ext uri="{BEBA8EAE-BF5A-486C-A8C5-ECC9F3942E4B}">
                <a14:imgProps xmlns:a14="http://schemas.microsoft.com/office/drawing/2010/main">
                  <a14:imgLayer r:embed="rId3">
                    <a14:imgEffect>
                      <a14:saturation sat="0"/>
                    </a14:imgEffect>
                  </a14:imgLayer>
                </a14:imgProps>
              </a:ext>
            </a:extLst>
          </a:blip>
          <a:srcRect t="5039" r="1" b="10587"/>
          <a:stretch/>
        </p:blipFill>
        <p:spPr>
          <a:xfrm>
            <a:off x="20" y="10"/>
            <a:ext cx="12191979" cy="6857990"/>
          </a:xfrm>
          <a:prstGeom prst="rect">
            <a:avLst/>
          </a:prstGeo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a:lnSpc>
                <a:spcPct val="90000"/>
              </a:lnSpc>
            </a:pPr>
            <a:r>
              <a:rPr lang="en-US" sz="5400">
                <a:solidFill>
                  <a:schemeClr val="bg1"/>
                </a:solidFill>
                <a:latin typeface="+mj-lt"/>
              </a:rPr>
              <a:t>Types of machine learning</a:t>
            </a:r>
          </a:p>
        </p:txBody>
      </p:sp>
      <p:sp>
        <p:nvSpPr>
          <p:cNvPr id="29"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838200" y="2004446"/>
            <a:ext cx="10515600" cy="4176897"/>
          </a:xfrm>
        </p:spPr>
        <p:txBody>
          <a:bodyPr vert="horz" lIns="91440" tIns="45720" rIns="91440" bIns="45720" rtlCol="0" anchor="t">
            <a:normAutofit/>
          </a:bodyPr>
          <a:lstStyle/>
          <a:p>
            <a:pPr indent="-228600" algn="l">
              <a:lnSpc>
                <a:spcPct val="90000"/>
              </a:lnSpc>
              <a:buFont typeface="Arial" panose="020B0604020202020204" pitchFamily="34" charset="0"/>
              <a:buChar char="•"/>
            </a:pPr>
            <a:r>
              <a:rPr lang="en-US" sz="2200" b="1" u="sng" dirty="0">
                <a:solidFill>
                  <a:schemeClr val="bg1"/>
                </a:solidFill>
              </a:rPr>
              <a:t>SUPERVISED LEARNING</a:t>
            </a:r>
            <a:r>
              <a:rPr lang="en-US" sz="2200" dirty="0">
                <a:solidFill>
                  <a:schemeClr val="bg1"/>
                </a:solidFill>
              </a:rPr>
              <a:t>: The past data is known and we have the data of the target we are trying to predict.</a:t>
            </a:r>
            <a:endParaRPr lang="en-US" sz="2200" dirty="0">
              <a:solidFill>
                <a:schemeClr val="bg1"/>
              </a:solidFill>
              <a:cs typeface="Calibri"/>
            </a:endParaRPr>
          </a:p>
          <a:p>
            <a:pPr indent="-228600" algn="l">
              <a:lnSpc>
                <a:spcPct val="90000"/>
              </a:lnSpc>
              <a:buFont typeface="Arial" panose="020B0604020202020204" pitchFamily="34" charset="0"/>
              <a:buChar char="•"/>
            </a:pPr>
            <a:r>
              <a:rPr lang="en-US" sz="2200" dirty="0">
                <a:solidFill>
                  <a:schemeClr val="bg1"/>
                </a:solidFill>
              </a:rPr>
              <a:t>Supervised learning classified into two categories of algorithms:</a:t>
            </a:r>
            <a:endParaRPr lang="en-US" sz="2200">
              <a:solidFill>
                <a:schemeClr val="bg1"/>
              </a:solidFill>
            </a:endParaRPr>
          </a:p>
          <a:p>
            <a:pPr indent="-228600" algn="l">
              <a:lnSpc>
                <a:spcPct val="90000"/>
              </a:lnSpc>
              <a:buFont typeface="Arial" panose="020B0604020202020204" pitchFamily="34" charset="0"/>
              <a:buChar char="•"/>
            </a:pPr>
            <a:r>
              <a:rPr lang="en-US" sz="2200" dirty="0">
                <a:solidFill>
                  <a:schemeClr val="bg1"/>
                </a:solidFill>
              </a:rPr>
              <a:t>Classification: A classification problem is when the output variable is a category, such as "Red" or "blue" or "disease" and "no disease".</a:t>
            </a:r>
            <a:endParaRPr lang="en-US" sz="2200">
              <a:solidFill>
                <a:schemeClr val="bg1"/>
              </a:solidFill>
            </a:endParaRPr>
          </a:p>
          <a:p>
            <a:pPr indent="-228600" algn="l">
              <a:lnSpc>
                <a:spcPct val="90000"/>
              </a:lnSpc>
              <a:buFont typeface="Arial" panose="020B0604020202020204" pitchFamily="34" charset="0"/>
              <a:buChar char="•"/>
            </a:pPr>
            <a:r>
              <a:rPr lang="en-US" sz="2200" dirty="0">
                <a:solidFill>
                  <a:schemeClr val="bg1"/>
                </a:solidFill>
              </a:rPr>
              <a:t> Regression: A regression problem is when the output variable is a real value, such as "dollars" or "weight".</a:t>
            </a:r>
            <a:endParaRPr lang="en-US" sz="2200" dirty="0">
              <a:solidFill>
                <a:schemeClr val="bg1"/>
              </a:solidFill>
              <a:cs typeface="Calibri"/>
            </a:endParaRPr>
          </a:p>
          <a:p>
            <a:pPr indent="-228600" algn="l">
              <a:lnSpc>
                <a:spcPct val="90000"/>
              </a:lnSpc>
              <a:buFont typeface="Arial" panose="020B0604020202020204" pitchFamily="34" charset="0"/>
              <a:buChar char="•"/>
            </a:pPr>
            <a:r>
              <a:rPr lang="en-US" sz="2200" b="1" u="sng" dirty="0">
                <a:solidFill>
                  <a:schemeClr val="bg1"/>
                </a:solidFill>
              </a:rPr>
              <a:t>UNSUPERVISED LEARNING</a:t>
            </a:r>
            <a:endParaRPr lang="en-US" sz="2200" b="1" u="sng">
              <a:solidFill>
                <a:schemeClr val="bg1"/>
              </a:solidFill>
              <a:cs typeface="Calibri"/>
            </a:endParaRPr>
          </a:p>
          <a:p>
            <a:pPr indent="-228600" algn="l">
              <a:lnSpc>
                <a:spcPct val="90000"/>
              </a:lnSpc>
              <a:buFont typeface="Arial" panose="020B0604020202020204" pitchFamily="34" charset="0"/>
              <a:buChar char="•"/>
            </a:pPr>
            <a:r>
              <a:rPr lang="en-US" sz="2200" dirty="0">
                <a:solidFill>
                  <a:schemeClr val="bg1"/>
                </a:solidFill>
              </a:rPr>
              <a:t> Clustering: A clustering problem is where you want to discover the inherent groupings in the data, such as </a:t>
            </a:r>
            <a:r>
              <a:rPr lang="en-US" sz="2200" dirty="0" err="1">
                <a:solidFill>
                  <a:schemeClr val="bg1"/>
                </a:solidFill>
              </a:rPr>
              <a:t>gropping</a:t>
            </a:r>
            <a:r>
              <a:rPr lang="en-US" sz="2200" dirty="0">
                <a:solidFill>
                  <a:schemeClr val="bg1"/>
                </a:solidFill>
              </a:rPr>
              <a:t> </a:t>
            </a:r>
            <a:r>
              <a:rPr lang="en-US" sz="2200" dirty="0" err="1">
                <a:solidFill>
                  <a:schemeClr val="bg1"/>
                </a:solidFill>
              </a:rPr>
              <a:t>stomers</a:t>
            </a:r>
            <a:r>
              <a:rPr lang="en-US" sz="2200" dirty="0">
                <a:solidFill>
                  <a:schemeClr val="bg1"/>
                </a:solidFill>
              </a:rPr>
              <a:t> by purchasing behavior.</a:t>
            </a:r>
          </a:p>
        </p:txBody>
      </p:sp>
    </p:spTree>
    <p:extLst>
      <p:ext uri="{BB962C8B-B14F-4D97-AF65-F5344CB8AC3E}">
        <p14:creationId xmlns:p14="http://schemas.microsoft.com/office/powerpoint/2010/main" val="83977915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1127208" y="857251"/>
            <a:ext cx="4747280" cy="3098061"/>
          </a:xfrm>
        </p:spPr>
        <p:txBody>
          <a:bodyPr vert="horz" lIns="91440" tIns="45720" rIns="91440" bIns="45720" rtlCol="0" anchor="b">
            <a:normAutofit/>
          </a:bodyPr>
          <a:lstStyle/>
          <a:p>
            <a:pPr>
              <a:lnSpc>
                <a:spcPct val="90000"/>
              </a:lnSpc>
            </a:pPr>
            <a:r>
              <a:rPr lang="en-US" sz="1200" kern="1200">
                <a:solidFill>
                  <a:srgbClr val="FFFFFF"/>
                </a:solidFill>
                <a:latin typeface="+mj-lt"/>
                <a:ea typeface="+mj-ea"/>
                <a:cs typeface="+mj-cs"/>
              </a:rPr>
              <a:t>Linear Regression is a machine learning algorithm based on supervised learning.</a:t>
            </a:r>
          </a:p>
          <a:p>
            <a:pPr>
              <a:lnSpc>
                <a:spcPct val="90000"/>
              </a:lnSpc>
            </a:pPr>
            <a:endParaRPr lang="en-US" sz="1200" kern="1200">
              <a:solidFill>
                <a:srgbClr val="FFFFFF"/>
              </a:solidFill>
              <a:latin typeface="+mj-lt"/>
              <a:ea typeface="+mj-ea"/>
              <a:cs typeface="+mj-cs"/>
            </a:endParaRPr>
          </a:p>
          <a:p>
            <a:pPr>
              <a:lnSpc>
                <a:spcPct val="90000"/>
              </a:lnSpc>
            </a:pPr>
            <a:r>
              <a:rPr lang="en-US" sz="1200" kern="1200">
                <a:solidFill>
                  <a:srgbClr val="FFFFFF"/>
                </a:solidFill>
                <a:latin typeface="+mj-lt"/>
                <a:ea typeface="+mj-ea"/>
                <a:cs typeface="+mj-cs"/>
              </a:rPr>
              <a:t>It performs a regression task. Regression models a target prediction value based on independent variables.</a:t>
            </a:r>
          </a:p>
          <a:p>
            <a:pPr>
              <a:lnSpc>
                <a:spcPct val="90000"/>
              </a:lnSpc>
            </a:pPr>
            <a:endParaRPr lang="en-US" sz="1200" kern="1200">
              <a:solidFill>
                <a:srgbClr val="FFFFFF"/>
              </a:solidFill>
              <a:latin typeface="+mj-lt"/>
              <a:ea typeface="+mj-ea"/>
              <a:cs typeface="+mj-cs"/>
            </a:endParaRPr>
          </a:p>
          <a:p>
            <a:pPr>
              <a:lnSpc>
                <a:spcPct val="90000"/>
              </a:lnSpc>
            </a:pPr>
            <a:endParaRPr lang="en-US" sz="1200" kern="1200">
              <a:solidFill>
                <a:srgbClr val="FFFFFF"/>
              </a:solidFill>
              <a:latin typeface="+mj-lt"/>
              <a:ea typeface="+mj-ea"/>
              <a:cs typeface="+mj-cs"/>
            </a:endParaRPr>
          </a:p>
          <a:p>
            <a:pPr>
              <a:lnSpc>
                <a:spcPct val="90000"/>
              </a:lnSpc>
            </a:pPr>
            <a:r>
              <a:rPr lang="en-US" sz="1200" kern="1200">
                <a:solidFill>
                  <a:srgbClr val="FFFFFF"/>
                </a:solidFill>
                <a:latin typeface="+mj-lt"/>
                <a:ea typeface="+mj-ea"/>
                <a:cs typeface="+mj-cs"/>
              </a:rPr>
              <a:t>Linear regression performs the task to predict a dependent variable value (y) based on a given independent variable (x). So, this regression technique finds out a linear relationship between x (input) and y(output). Hence, the name is Linea</a:t>
            </a:r>
          </a:p>
          <a:p>
            <a:pPr>
              <a:lnSpc>
                <a:spcPct val="90000"/>
              </a:lnSpc>
            </a:pPr>
            <a:endParaRPr lang="en-US" sz="1200" kern="1200">
              <a:solidFill>
                <a:srgbClr val="FFFFFF"/>
              </a:solidFill>
              <a:latin typeface="+mj-lt"/>
              <a:ea typeface="+mj-ea"/>
              <a:cs typeface="+mj-cs"/>
            </a:endParaRPr>
          </a:p>
        </p:txBody>
      </p:sp>
      <p:sp>
        <p:nvSpPr>
          <p:cNvPr id="40" name="Rectangle 39">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1127208" y="4756265"/>
            <a:ext cx="4393278" cy="1244483"/>
          </a:xfrm>
        </p:spPr>
        <p:txBody>
          <a:bodyPr vert="horz" lIns="91440" tIns="45720" rIns="91440" bIns="45720" rtlCol="0" anchor="t">
            <a:normAutofit/>
          </a:bodyPr>
          <a:lstStyle/>
          <a:p>
            <a:pPr algn="l">
              <a:lnSpc>
                <a:spcPct val="90000"/>
              </a:lnSpc>
            </a:pPr>
            <a:r>
              <a:rPr lang="en-US" sz="2400" kern="1200" spc="300">
                <a:solidFill>
                  <a:srgbClr val="FFFFFF"/>
                </a:solidFill>
                <a:latin typeface="+mn-lt"/>
                <a:ea typeface="+mn-ea"/>
                <a:cs typeface="+mn-cs"/>
              </a:rPr>
              <a:t>Linear regression</a:t>
            </a:r>
          </a:p>
        </p:txBody>
      </p:sp>
      <p:sp>
        <p:nvSpPr>
          <p:cNvPr id="42" name="Oval 41">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Linear Regression in Machine learning - GeeksforGeeks">
            <a:extLst>
              <a:ext uri="{FF2B5EF4-FFF2-40B4-BE49-F238E27FC236}">
                <a16:creationId xmlns:a16="http://schemas.microsoft.com/office/drawing/2014/main" id="{0F42D5D3-234B-24C8-E837-DE063EEFC40E}"/>
              </a:ext>
            </a:extLst>
          </p:cNvPr>
          <p:cNvPicPr>
            <a:picLocks noGrp="1" noChangeAspect="1"/>
          </p:cNvPicPr>
          <p:nvPr>
            <p:ph type="pic" sz="quarter" idx="13"/>
          </p:nvPr>
        </p:nvPicPr>
        <p:blipFill>
          <a:blip r:embed="rId2"/>
          <a:srcRect l="20572" r="20572"/>
          <a:stretch/>
        </p:blipFill>
        <p:spPr>
          <a:xfrm>
            <a:off x="7610974" y="2108877"/>
            <a:ext cx="2356333" cy="2654533"/>
          </a:xfrm>
          <a:prstGeom prst="rect">
            <a:avLst/>
          </a:prstGeom>
        </p:spPr>
      </p:pic>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a:xfrm>
            <a:off x="11704320" y="6451600"/>
            <a:ext cx="444500" cy="365125"/>
          </a:xfrm>
        </p:spPr>
        <p:txBody>
          <a:bodyPr vert="horz" lIns="91440" tIns="45720" rIns="91440" bIns="45720" rtlCol="0" anchor="ctr">
            <a:normAutofit/>
          </a:bodyPr>
          <a:lstStyle/>
          <a:p>
            <a:pPr>
              <a:spcAft>
                <a:spcPts val="600"/>
              </a:spcAft>
            </a:pPr>
            <a:fld id="{8C2E478F-E849-4A8C-AF1F-CBCC78A7CBFA}" type="slidenum">
              <a:rPr lang="en-US" sz="1100">
                <a:solidFill>
                  <a:srgbClr val="FFFFFF"/>
                </a:solidFill>
              </a:rPr>
              <a:pPr>
                <a:spcAft>
                  <a:spcPts val="600"/>
                </a:spcAft>
              </a:pPr>
              <a:t>8</a:t>
            </a:fld>
            <a:endParaRPr lang="en-US" sz="1100">
              <a:solidFill>
                <a:srgbClr val="FFFFFF"/>
              </a:solidFill>
            </a:endParaRPr>
          </a:p>
        </p:txBody>
      </p:sp>
    </p:spTree>
    <p:extLst>
      <p:ext uri="{BB962C8B-B14F-4D97-AF65-F5344CB8AC3E}">
        <p14:creationId xmlns:p14="http://schemas.microsoft.com/office/powerpoint/2010/main" val="3164405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a:xfrm>
            <a:off x="1102368" y="1877492"/>
            <a:ext cx="4030132" cy="3215373"/>
          </a:xfrm>
        </p:spPr>
        <p:txBody>
          <a:bodyPr vert="horz" lIns="91440" tIns="45720" rIns="91440" bIns="45720" rtlCol="0" anchor="ctr">
            <a:normAutofit/>
          </a:bodyPr>
          <a:lstStyle/>
          <a:p>
            <a:pPr>
              <a:lnSpc>
                <a:spcPct val="90000"/>
              </a:lnSpc>
            </a:pPr>
            <a:r>
              <a:rPr lang="en-US" sz="4400" kern="1200">
                <a:solidFill>
                  <a:schemeClr val="bg1"/>
                </a:solidFill>
                <a:latin typeface="+mj-lt"/>
                <a:ea typeface="+mj-ea"/>
                <a:cs typeface="+mj-cs"/>
              </a:rPr>
              <a:t>Logistic regression</a:t>
            </a:r>
          </a:p>
        </p:txBody>
      </p:sp>
      <p:grpSp>
        <p:nvGrpSpPr>
          <p:cNvPr id="22" name="Group 21">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3" name="Freeform: Shape 22">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6"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Oval 29">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6091993" y="2635796"/>
            <a:ext cx="5217173" cy="1141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solidFill>
                  <a:schemeClr val="bg1"/>
                </a:solidFill>
              </a:rPr>
              <a:t> Logistic regression is basically a supervised classification algorithm. In a classification problem, the target variable (or output), y, can take only discrete values for given set of features (or inputs), X.</a:t>
            </a:r>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a:solidFill>
                  <a:schemeClr val="bg1"/>
                </a:solidFill>
              </a:rPr>
              <a:pPr>
                <a:spcAft>
                  <a:spcPts val="600"/>
                </a:spcAft>
              </a:pPr>
              <a:t>9</a:t>
            </a:fld>
            <a:endParaRPr lang="en-US">
              <a:solidFill>
                <a:schemeClr val="bg1"/>
              </a:solidFill>
            </a:endParaRPr>
          </a:p>
        </p:txBody>
      </p:sp>
      <p:grpSp>
        <p:nvGrpSpPr>
          <p:cNvPr id="34"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5" name="Freeform: Shape 34">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129108354"/>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661986_LW_V2" id="{E5110F26-8197-DB45-AF5B-7431BEF0563B}" vid="{8AAB886A-F653-1948-BBB7-F7B1A419C2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99E4EAC9-33DC-4CF0-BA31-C98F61CE4785}">
  <ds:schemaRefs>
    <ds:schemaRef ds:uri="http://schemas.microsoft.com/sharepoint/v3/contenttype/forms"/>
  </ds:schemaRefs>
</ds:datastoreItem>
</file>

<file path=customXml/itemProps2.xml><?xml version="1.0" encoding="utf-8"?>
<ds:datastoreItem xmlns:ds="http://schemas.openxmlformats.org/officeDocument/2006/customXml" ds:itemID="{A3D5DB56-3A71-4638-9571-EE877FD66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02A8ED-1331-4C1D-8649-743D7BE164D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833</Words>
  <Application>Microsoft Office PowerPoint</Application>
  <PresentationFormat>Widescreen</PresentationFormat>
  <Paragraphs>99</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Six week training on "Machine learning"</vt:lpstr>
      <vt:lpstr>Traing details:</vt:lpstr>
      <vt:lpstr>My training certificate</vt:lpstr>
      <vt:lpstr>content</vt:lpstr>
      <vt:lpstr>First chapter</vt:lpstr>
      <vt:lpstr>iNTRODUCTION TO MACHINE LEARNING</vt:lpstr>
      <vt:lpstr>Types of machine learning</vt:lpstr>
      <vt:lpstr>Linear Regression is a machine learning algorithm based on supervised learning.  It performs a regression task. Regression models a target prediction value based on independent variables.   Linear regression performs the task to predict a dependent variable value (y) based on a given independent variable (x). So, this regression technique finds out a linear relationship between x (input) and y(output). Hence, the name is Linea </vt:lpstr>
      <vt:lpstr>Logistic regression</vt:lpstr>
      <vt:lpstr>Decision tree</vt:lpstr>
      <vt:lpstr>Random forest</vt:lpstr>
      <vt:lpstr>Second chapter</vt:lpstr>
      <vt:lpstr>Project </vt:lpstr>
      <vt:lpstr>PowerPoint Presentation</vt:lpstr>
      <vt:lpstr>Libraries used </vt:lpstr>
      <vt:lpstr>PowerPoint Presentation</vt:lpstr>
      <vt:lpstr>Data visualisation</vt:lpstr>
      <vt:lpstr>Test train split is done at the ratio of 10 is to 90  i.e.,  10%=testing data 90%=training data</vt:lpstr>
      <vt:lpstr>Training the model</vt:lpstr>
      <vt:lpstr>PowerPoint Presentation</vt:lpstr>
      <vt:lpstr>Importing some libraries from python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
  <cp:lastModifiedBy>Shivansh Sharma</cp:lastModifiedBy>
  <cp:revision>833</cp:revision>
  <dcterms:created xsi:type="dcterms:W3CDTF">2023-11-14T06:00:58Z</dcterms:created>
  <dcterms:modified xsi:type="dcterms:W3CDTF">2023-11-18T16:30:00Z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