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257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03" r:id="rId24"/>
    <p:sldId id="304" r:id="rId25"/>
    <p:sldId id="305" r:id="rId26"/>
    <p:sldId id="306" r:id="rId27"/>
    <p:sldId id="360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34" r:id="rId37"/>
    <p:sldId id="335" r:id="rId38"/>
    <p:sldId id="336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Energy Conservation &amp; Management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energy and non-conventional energy</a:t>
            </a:r>
            <a:endParaRPr lang="en-US" sz="24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sources of energy is, “Energy sources which cannot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compensated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they are used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Fossil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fuels are major sources of conventional energy. They cannot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replenished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they are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consumed.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coal, petroleum, natural gas and electricity are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sources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energy.</a:t>
            </a:r>
          </a:p>
          <a:p>
            <a:pPr algn="just"/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C:\Users\user\Desktop\Conventional-energy-sour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05200"/>
            <a:ext cx="55435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0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Non-conventional source of energy 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resources which are inexhaustible are called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conventional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using wind, tides, solar, geothermal heat,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biomass including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 and animal waste is known as non-conventional energy.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renewable or inexhaustible and do not cause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ecofriendly.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user\Desktop\non-conventional-sources-of-ener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29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u="sng" dirty="0">
                <a:solidFill>
                  <a:srgbClr val="C0504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Sources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89364"/>
            <a:ext cx="3162300" cy="451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524000"/>
            <a:ext cx="518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energy acquired from never ending sources of energy available in nature. The main feature of this is, it can be extracted without causing pollution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is energy that is collected from renewable resources, which are naturally replenished on a human timescale, such as sunlight, wind, rain, tides, waves, and geothermal heat. Renewable energy often provides energy in four important areas: electricity generation, air and water heating/cooling, transportation, and rural (off-grid) energy services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Solar energy, wind energy, tidal energy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2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Energy: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641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Renewable e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nergy can be generated continuously practically without decay of source.</a:t>
            </a:r>
          </a:p>
          <a:p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Example: 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Solar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Wind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Geothermal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Hydro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Biomass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Tidal</a:t>
            </a:r>
          </a:p>
          <a:p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2400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Energy</a:t>
            </a:r>
            <a:endParaRPr lang="en-US" sz="24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117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can be converted into electrical energy by using solar panels.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 electrical generation depends on heat engines and photovoltaic’s.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cooker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heater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cells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doesn’t produce carbon dioxide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have minimal impact on environment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constant, it depends on weather conditions, time and location.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5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Energy</a:t>
            </a: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energy generated by wind turbines is mainly used to generate electricity.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 turbines (often called windmills) do not release emissions that pollute the air or water.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maintenance cost is very high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few places are there in world where wind blow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contiously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throughout the year.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3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Geothermal Energy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Geothermal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is heat from within the earth. We can recover this heat as steam or hot water and use it to heat buildings or generate electricity.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Examples: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 springs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Fumaroles (smoke)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Geysers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Carbon dioxide emission levels are very low. They release less than 1% of the carbon dioxide.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cost is very high.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various kind of harmful gases.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6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 Energy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Hydro energy is generally generated from running water using various mechanical methods.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Examples: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Tidal Barrages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Ocean Thermal Energy Conversion system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very less amount of carbon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diaoxide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being used to control flood and for irrigation purposes.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environment is destroyed.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70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Biomass Energy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Biomass is organic material made from plants and animals waste.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(Microorganisms)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burned, the chemical energy in biomass is released as heat.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Methanol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Ethanol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Biodiesel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(Biogas Plant) installation cost is 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 is garbage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Release high amount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sulphurous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8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Tidal Energy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contained in ocean waves can potentially provide an unlimited source of renewable energy.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Ocean waves are created  by the interaction of wind with the surface of the sea.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produce greenhouse and its life is very long.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efficiency is around 80%. It doesn’t require any kind of fuel to run.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construction of tidal power plant is high.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2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of Energy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Energy</a:t>
            </a:r>
          </a:p>
          <a:p>
            <a:pPr lvl="1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or Secondary Source of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Non-commercial Energy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Non-Renewable Energy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Non-conventional Energy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Act 2001 &amp; its Features</a:t>
            </a:r>
          </a:p>
          <a:p>
            <a:r>
              <a:rPr lang="en-US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Schemes of Bureau of Energy Efficiency (BEE) </a:t>
            </a:r>
            <a:endParaRPr lang="en-US" sz="2200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 &amp; its Features</a:t>
            </a:r>
          </a:p>
          <a:p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17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u="sng" dirty="0" smtClean="0">
                <a:solidFill>
                  <a:srgbClr val="C0504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Non-renewable </a:t>
            </a:r>
            <a:r>
              <a:rPr lang="en-US" sz="2800" u="sng" dirty="0">
                <a:solidFill>
                  <a:srgbClr val="C0504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energy</a:t>
            </a:r>
            <a:endParaRPr lang="en-US" u="sng" dirty="0"/>
          </a:p>
        </p:txBody>
      </p:sp>
      <p:pic>
        <p:nvPicPr>
          <p:cNvPr id="4" name="Content Placeholder 3" descr="C:\Users\user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27051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6473" y="1524000"/>
            <a:ext cx="487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renewable energy can’t be generated again and again from the same source.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non-renewable resource (also called a finite resource) is a resource that does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renew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 at a sufficient rate for sustainable economic extraction in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 human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time-frames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Petrolium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 (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kerocine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petrol, diesel, etc.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Uranium</a:t>
            </a: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Coal: </a:t>
            </a:r>
            <a:endParaRPr lang="en-US" sz="2800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 is combustible black or brownish black sedimentary rock composed mostly of carbon and hydrocarbons.</a:t>
            </a:r>
          </a:p>
          <a:p>
            <a:pPr algn="just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heat and pressure from the top layers helped the plant remains turn into what we today call coal.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user\Desktop\images (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95400"/>
            <a:ext cx="31908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3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Uranium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8006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energy is energy in the nucleus of an uranium 235. Atoms are tiny particles that make up every object of in the universe.</a:t>
            </a:r>
          </a:p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released from atoms in two ways: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fusion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fission</a:t>
            </a:r>
          </a:p>
          <a:p>
            <a:pPr marL="0" indent="0" algn="just">
              <a:buNone/>
            </a:pPr>
            <a:endParaRPr lang="en-US" sz="20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a small amount can release enough energy to light-up thousand of energy for months. (1kg uranium-235 corresponds to 2.7 million kg coal equivalent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using it in nuclear reactor then also it radioactive substances is vey dangerous for human.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Carbonyl accident and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Fujushima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accident.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685800"/>
            <a:ext cx="2847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505200"/>
            <a:ext cx="28479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and Non-commercial sources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Energy</a:t>
            </a:r>
          </a:p>
          <a:p>
            <a:pPr marL="0" indent="0" algn="ctr">
              <a:buNone/>
            </a:pPr>
            <a:endParaRPr lang="en-US" sz="2400" u="sng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energy sources that are available in the market for a definite price are known as commercial energy.</a:t>
            </a: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energy forms the basis of industrial, agriculture, transport and commercial development in the modern world.</a:t>
            </a: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industrialized countries, commercialized fuels are predominant source not only for economic production, but also for many households tasks of general population.</a:t>
            </a: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Electricity,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oil, natural gas, etc.</a:t>
            </a: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1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Non-commercial energy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energy sources that are not available in the commercial market for a  price are classified as non-commercial energy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Non-Commercial energy sources include fuels such as fire wood and agricultural wastes, which are traditionally gathered, and not bought at a price used especially in rural households. These are also called traditionally fuels.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Non-Commercial energy is often ignored in every accounting.</a:t>
            </a:r>
          </a:p>
          <a:p>
            <a:pPr lvl="0"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Firewood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agro waste in rural areas;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for water heating, electricity generation, for drying gain, fish and fruits;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for transport, threshing, lifting water for irrigation, crushing sugarcane; </a:t>
            </a:r>
            <a:endParaRPr lang="en-US" sz="20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for lifting water and electricity generation.</a:t>
            </a:r>
          </a:p>
          <a:p>
            <a:pPr marL="0" lvl="0" indent="0" algn="just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grade energy &amp; High grade energy</a:t>
            </a: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grade energy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of which only a certain portion can be converted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mechanical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is called low grade energy.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convert energy source easily and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 into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form of energy.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coal is low grade energy as its only 30% can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converted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electricity with requirement of huge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setups.</a:t>
            </a:r>
          </a:p>
          <a:p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available at cheaper rate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Low grade energy are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or Thermal Energy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Heat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derived from combustion of fossil fuels</a:t>
            </a:r>
          </a:p>
          <a:p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Heat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derived from nuclear fission or fusion.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8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Grade Energy</a:t>
            </a:r>
            <a:endParaRPr lang="en-US" sz="28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that can be completely transformed or converted into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or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forms of energy without any loss i.e. fully utilizable.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high grade energy</a:t>
            </a:r>
          </a:p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example. Electrical energy because it is very easy to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almost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of it into other form by using an electrical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heater,mobile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battery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charging,A.C.,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energy are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 of high grade energy are: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Mechanical work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Water Power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Wind Power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Tidal Power</a:t>
            </a:r>
          </a:p>
        </p:txBody>
      </p:sp>
    </p:spTree>
    <p:extLst>
      <p:ext uri="{BB962C8B-B14F-4D97-AF65-F5344CB8AC3E}">
        <p14:creationId xmlns:p14="http://schemas.microsoft.com/office/powerpoint/2010/main" val="2407178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u="sng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Between Renewable and Non-Renewable Source of Energy</a:t>
            </a:r>
            <a:endParaRPr lang="en-US" sz="2400" u="sng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5313"/>
              </p:ext>
            </p:extLst>
          </p:nvPr>
        </p:nvGraphicFramePr>
        <p:xfrm>
          <a:off x="1600200" y="1447800"/>
          <a:ext cx="5562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/>
                <a:gridCol w="2781300"/>
              </a:tblGrid>
              <a:tr h="887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Renewable  Sources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Non-Renewable  Sources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72144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Renewable energy can be generated continuously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practically  without decay of source.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Non-renewable can’t be generated  continuously without decay of source.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78572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3-4% of  carbon dioxide is environment.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91-94%  of carbon-dioxide is environment.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0010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 reason behind “global warming”.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reason behind “global warming”.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78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</a:t>
            </a:r>
            <a:endParaRPr lang="en-US" sz="2800" u="sng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refers to efforts made to reduce energy consumption.</a:t>
            </a:r>
          </a:p>
          <a:p>
            <a:pPr algn="just"/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can be achieved through increased efficient energy use or reduced consumption from non-renewable energy sources.</a:t>
            </a:r>
          </a:p>
          <a:p>
            <a:pPr algn="just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is often the most economical solution to energy shortages.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9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sz="2700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Conserve?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55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limited fuels available on earth.</a:t>
            </a:r>
          </a:p>
          <a:p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demand for energy is increasing day by day.</a:t>
            </a:r>
          </a:p>
          <a:p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that someday, most of fuels will be exhausted, and we will have to switch to alternate energy.</a:t>
            </a:r>
          </a:p>
          <a:p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2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is defined as the ability or capacity to do any work.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law of conservation of </a:t>
            </a: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states that energy can neither be created nor it can be destroyed, it can only be converted from one form to another.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exists in several form such as heat, kinetic or mechanical energy, light energy, potential energy, electrical or other forms.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room heater, electrical energy is converted to thermal energy.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Turbine converts mechanical energy stored in steam to electrical energy.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Energy at Various level</a:t>
            </a: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at household level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at community level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industry and other places</a:t>
            </a:r>
          </a:p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transportation sector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30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at household </a:t>
            </a:r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levels:</a:t>
            </a:r>
            <a:r>
              <a:rPr lang="en-US" sz="28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major appliances for domestic use: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refrigerator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microwave oven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ironing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cooking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washing machine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during lighting</a:t>
            </a:r>
          </a:p>
          <a:p>
            <a:pPr lvl="0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during cooling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256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at community level</a:t>
            </a: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necessary light should be turned off especially when conference room etc. are not in use.</a:t>
            </a:r>
          </a:p>
          <a:p>
            <a:pPr algn="just"/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Computer, Monitor and other business equipment should be set to their in energy saving mode.</a:t>
            </a:r>
          </a:p>
          <a:p>
            <a:pPr algn="just"/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Skylights should be used for warehouses.</a:t>
            </a:r>
          </a:p>
          <a:p>
            <a:pPr algn="just"/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ensure that offices having air conditions have proper windows and all doors are closed when the air conditioner is in use.</a:t>
            </a: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0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Autofit/>
          </a:bodyPr>
          <a:lstStyle/>
          <a:p>
            <a:pPr marL="342900" lvl="0" indent="-342900" algn="l">
              <a:spcBef>
                <a:spcPct val="20000"/>
              </a:spcBef>
            </a:pPr>
            <a:r>
              <a:rPr lang="en-US" sz="2800" u="sng" dirty="0">
                <a:solidFill>
                  <a:srgbClr val="8064A2">
                    <a:lumMod val="75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Energy conservation in industry and other places</a:t>
            </a:r>
            <a:br>
              <a:rPr lang="en-US" sz="2800" u="sng" dirty="0">
                <a:solidFill>
                  <a:srgbClr val="8064A2">
                    <a:lumMod val="75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Modification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measuring instruments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loss reduction</a:t>
            </a:r>
          </a:p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load reduction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569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u="sng" dirty="0">
                <a:solidFill>
                  <a:srgbClr val="8064A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</a:t>
            </a:r>
            <a:r>
              <a:rPr lang="en-US" sz="2800" u="sng" dirty="0" smtClean="0">
                <a:solidFill>
                  <a:srgbClr val="8064A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Sector:</a:t>
            </a:r>
            <a:r>
              <a:rPr lang="en-US" sz="2800" u="sng" dirty="0">
                <a:solidFill>
                  <a:srgbClr val="8064A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u="sng" dirty="0">
                <a:solidFill>
                  <a:srgbClr val="8064A2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Fuel Consumption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 speed should be maintained as far as possible 50 to 60 km/hour.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avoid free frequent starts and stops to reduce fuel consumption</a:t>
            </a:r>
          </a:p>
          <a:p>
            <a:pPr lvl="1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apply breaks gradually as far as possible</a:t>
            </a: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Economy – Maximizing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solidFill>
                  <a:srgbClr val="4F81B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Moderating Driving</a:t>
            </a:r>
          </a:p>
          <a:p>
            <a:pPr lvl="1"/>
            <a:r>
              <a:rPr lang="en-US" sz="2000" dirty="0" smtClean="0">
                <a:solidFill>
                  <a:srgbClr val="4F81B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at lower speeds</a:t>
            </a:r>
          </a:p>
          <a:p>
            <a:pPr lvl="1"/>
            <a:r>
              <a:rPr lang="en-US" sz="2000" dirty="0" smtClean="0">
                <a:solidFill>
                  <a:srgbClr val="4F81BD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Turning off a vehicles engine at stops rather than idling &amp; using cruise control</a:t>
            </a:r>
            <a:endParaRPr lang="en-US" sz="2000" dirty="0">
              <a:solidFill>
                <a:srgbClr val="4F81BD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4F81BD">
                  <a:lumMod val="75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266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in India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algn="just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India, government has passed “energy conservation bill, 2001” for better utilization of energy and conservation of the same.</a:t>
            </a:r>
          </a:p>
          <a:p>
            <a:pPr algn="just"/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this act, it is mandatory for energy intensive sectors to get their “energy audit” conducted by energy auditor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Bureau of Energy Efficiency: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body keeps watch on energy consumption patterns, develops norm for appliances etc.</a:t>
            </a: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ratings: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 has also initiated “star rating system” for electrical appliances e.g. CFL’s, geysers, refrigerators, etc.</a:t>
            </a: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30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Related to Energy Consumption in 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ndia</a:t>
            </a:r>
            <a:endParaRPr lang="en-US" sz="24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of 70% India's energy generation capacity is from fossil fuels, with coal accounting for 40% of India's total energy consumption followed by crude oil and natural gas at 24% and 6% respectively.</a:t>
            </a: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2030 India's dependence on energy imports is expected to exceed 53% of the country’s total energy consumption. In 2009-10 the country imported 159.26 million tones of crude oil which amount to 80% of its domestic crude oil consumption.</a:t>
            </a:r>
          </a:p>
          <a:p>
            <a:pPr algn="just"/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ndia 31% of the country’s total imports are oil imports.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54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can do?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87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switch off light and fans while going out of room.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not open fridge frequently.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going to purchase new products. ex. Geyser’s, television, CFL etc. insist foe rating ranging from 4-5.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everyone’s understanding of the benefits of energy efficiency.</a:t>
            </a:r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41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can do?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Recycle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 material into new products to prevent waste of potentially useful materials.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old light bulbs with energy saving fluorescent bulbs.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They may cost more, but will save you much more in the long run.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72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 Act 2001 &amp; its features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Enacted on 1st October 2001.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from 1st March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2002.</a:t>
            </a:r>
          </a:p>
          <a:p>
            <a:pPr algn="just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providing necessary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framework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promoting energy conservation measures in the country. </a:t>
            </a:r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Bureau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Energy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Efficiency(BEE) operationalized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1st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2002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67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forms of Energy</a:t>
            </a: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Energy (TE):</a:t>
            </a:r>
          </a:p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energy is used for various industrial and domestic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 TE can be converted to mechanical energy by using heat engine.</a:t>
            </a:r>
          </a:p>
          <a:p>
            <a:pPr algn="just"/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(500-1000ºC higher):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 can be converted efficiently into mechanical energy.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Temperature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(150-500ºC):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 can be converted into mechanical energy with difficulty.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Temperature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(80-150ºC):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 cannot be converted efficiently into mechanical energy used mostly for heating.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Energy Conservation Act -2001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act is to provide for efficient use of energy and its conservation.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policy framework and direction to national energy conservation activities.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policies and programs on efficient use of energy with stakeholders.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tablish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and procedures to verify measure and monitor EE improvements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multilateral, bilateral and private sector support to implement the EC Act.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promote energy efficiency in the country.</a:t>
            </a: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75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just"/>
            <a:r>
              <a:rPr lang="en-US" sz="2400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of Energy Conservation Act-2001</a:t>
            </a:r>
            <a:endParaRPr lang="en-US" sz="2400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Building Code (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ECBC)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Labeling (S &amp; L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 Management (DSM)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Bachat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 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Yojana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(BLY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Promoting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in Small &amp; Medium Enterprise (SMEs).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Designated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Energy Managers &amp; Energy Auditors.</a:t>
            </a:r>
          </a:p>
        </p:txBody>
      </p:sp>
    </p:spTree>
    <p:extLst>
      <p:ext uri="{BB962C8B-B14F-4D97-AF65-F5344CB8AC3E}">
        <p14:creationId xmlns:p14="http://schemas.microsoft.com/office/powerpoint/2010/main" val="2513590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Bureau of Energy Efficiency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provisions of Energy Conservation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coordination.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research.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Energy Efficiency.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new financial instruments.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ESCOs.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 would be to reduce energy intensity in Indian Economy. </a:t>
            </a:r>
            <a:endParaRPr lang="en-US" sz="2200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Creation. </a:t>
            </a:r>
          </a:p>
        </p:txBody>
      </p:sp>
    </p:spTree>
    <p:extLst>
      <p:ext uri="{BB962C8B-B14F-4D97-AF65-F5344CB8AC3E}">
        <p14:creationId xmlns:p14="http://schemas.microsoft.com/office/powerpoint/2010/main" val="2272166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Bureau Energy Efficiency</a:t>
            </a:r>
            <a:endParaRPr lang="en-US" sz="28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BEE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to prepare standards and labels of appliances and equipment, develop a list of designated consumer, specify certification and accreditation procedure, preparing building codes, maintain central EC fund, and undertake promotional activities in co-ordination with central and state level agency. </a:t>
            </a:r>
            <a:endParaRPr lang="en-US" sz="2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would include development of ESCOs. Transforming the market for energy efficiency and create awareness through measure including clearing house. </a:t>
            </a:r>
          </a:p>
        </p:txBody>
      </p:sp>
    </p:spTree>
    <p:extLst>
      <p:ext uri="{BB962C8B-B14F-4D97-AF65-F5344CB8AC3E}">
        <p14:creationId xmlns:p14="http://schemas.microsoft.com/office/powerpoint/2010/main" val="3498299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Bureau of Energy Efficiency (BEE</a:t>
            </a:r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Functions</a:t>
            </a:r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 and Organize training of personnel and specialist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efficient use of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conservation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certification procedure and promote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facilities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strengthen consultancy services.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and spread information.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facilitate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pilot(small)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and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project.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financing of energy efficient projects.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energy efficient process, equipment ,device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system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co-operation programs relating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efficient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25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Central and State Government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role of Central and State Government is envisaged in the Act:</a:t>
            </a:r>
          </a:p>
          <a:p>
            <a:pPr algn="just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 rules and regulations under various provisions of the Act, provide initial financial assistance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 and EC fund, coordinate with various State Governments for notification, enforcement, penalties and adjudication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State: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amend energy conservation building codes to suit the regional and local climatic condition, to designate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agency to coordinate, regulate and enforce provisions of the Act and constitute a State Energy Conservation Fund for promotion of energy efficiency.</a:t>
            </a:r>
          </a:p>
        </p:txBody>
      </p:sp>
    </p:spTree>
    <p:extLst>
      <p:ext uri="{BB962C8B-B14F-4D97-AF65-F5344CB8AC3E}">
        <p14:creationId xmlns:p14="http://schemas.microsoft.com/office/powerpoint/2010/main" val="1865023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Designated Consumer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nergy conservation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2001,15 energy intensive sectors 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notified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designated consumer as follows</a:t>
            </a: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Cement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Alkali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Fertilizer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Iron </a:t>
            </a:r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steel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buildings and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Petrochemicals</a:t>
            </a:r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Gas-crackers,</a:t>
            </a:r>
          </a:p>
          <a:p>
            <a:r>
              <a:rPr lang="en-US" sz="80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Naptha</a:t>
            </a:r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cracker and </a:t>
            </a:r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Petroleum refineries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sz="8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pulp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trust 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Railways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sector</a:t>
            </a:r>
          </a:p>
          <a:p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section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300" dirty="0"/>
          </a:p>
          <a:p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963189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</a:t>
            </a: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48307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August 2001, an electricity bill was introduced by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government.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was debated in the budget session of parliament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2003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passed by both the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houses.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Afterwards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was enacted as electricity Act 2003 on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June10, 2003.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increased competition in the different sector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facilitating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access in transmission and distribution,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trading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allowing setup of captive power plants.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is a permission to use the power Lines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any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2003 is a 134 odd page document with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185 section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covering 18 parts.</a:t>
            </a:r>
          </a:p>
        </p:txBody>
      </p:sp>
    </p:spTree>
    <p:extLst>
      <p:ext uri="{BB962C8B-B14F-4D97-AF65-F5344CB8AC3E}">
        <p14:creationId xmlns:p14="http://schemas.microsoft.com/office/powerpoint/2010/main" val="14092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sz="2600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 2001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FEATURES 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324600" cy="53340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altLang="en-US" sz="22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</a:t>
            </a:r>
            <a:r>
              <a:rPr lang="en-US" altLang="en-US" sz="22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previous three Electricity Laws</a:t>
            </a:r>
            <a:r>
              <a:rPr lang="en-US" altLang="en-US" sz="22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 1910, Electricity Supply Act 1948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Commission Act 1998 as amended from time to time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altLang="en-US" sz="22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metering is mandatory for  11 KV feeder</a:t>
            </a:r>
            <a:r>
              <a:rPr lang="en-US" alt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b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100% Rural </a:t>
            </a:r>
            <a:r>
              <a:rPr lang="en-US" altLang="en-US" sz="2200" b="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Electrification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2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Accelerated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Rural electrification Program, AREP)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NGOs can be participated)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80,000 </a:t>
            </a: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villages yet to be electrified</a:t>
            </a:r>
            <a:endParaRPr lang="en-US" altLang="en-US" sz="20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692" name="Picture 4" descr="C03-24-05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5524" b="3108"/>
          <a:stretch>
            <a:fillRect/>
          </a:stretch>
        </p:blipFill>
        <p:spPr bwMode="auto">
          <a:xfrm>
            <a:off x="6623050" y="1371600"/>
            <a:ext cx="2368550" cy="510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144000" cy="9906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 2001(Contd..)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5564"/>
            <a:ext cx="8458200" cy="52578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 Investments is allowed in Renewable Energy Sources (Generation, Distribution, Supply area)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license is required  for generation and distribution of power in Rural areas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90000"/>
              </a:lnSpc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Participation in power transmission sector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More stringent provision for theft of electricity 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Energy (CE):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Fuels and organic matter contain chemical energy.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Exothermic chemical reactions release heat energy.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converted into electrical energy in fuel cells.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into thermal energy by combustion.</a:t>
            </a:r>
          </a:p>
          <a:p>
            <a:pPr algn="just"/>
            <a:endParaRPr lang="en-US" sz="22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Energy (ME):</a:t>
            </a:r>
            <a:endParaRPr lang="en-US" sz="2800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Movement of objects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shape of the objects</a:t>
            </a: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transportation, agricultural.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andling, processing etc.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ACT 2001(Contd..)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391400" cy="5105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Delicensed for Captive power generation, </a:t>
            </a:r>
            <a:r>
              <a:rPr lang="en-US" alt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power 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generation, Hydro power </a:t>
            </a:r>
            <a:r>
              <a:rPr lang="en-US" alt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generation.</a:t>
            </a:r>
          </a:p>
          <a:p>
            <a:pPr algn="just">
              <a:buFont typeface="Wingdings" pitchFamily="2" charset="2"/>
              <a:buNone/>
            </a:pPr>
            <a:endParaRPr lang="en-US" alt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sold directly to other consumers </a:t>
            </a:r>
            <a:r>
              <a:rPr lang="en-US" alt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wheeling through the grid under open access</a:t>
            </a:r>
          </a:p>
          <a:p>
            <a:pPr lvl="1"/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facility is  provided to captive power  </a:t>
            </a:r>
            <a:r>
              <a:rPr lang="en-US" alt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 </a:t>
            </a:r>
          </a:p>
          <a:p>
            <a:pPr lvl="1"/>
            <a:endParaRPr lang="en-US" alt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State Electricity Regulatory Commission is mandatory for all </a:t>
            </a:r>
            <a:r>
              <a:rPr lang="en-US" alt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States.</a:t>
            </a:r>
            <a:endParaRPr lang="en-US" alt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8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Energy:</a:t>
            </a:r>
            <a:endParaRPr lang="en-US" sz="28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grade energy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40 % energy distribution is met through electrical supply systems.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conveniently and efficiently converted to other forms of energy.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Energy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4000" y="3352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838200"/>
            <a:ext cx="90055" cy="5149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7000" y="852055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5491" y="2057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43200" y="3359727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5491" y="47244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7055" y="5987534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34691" y="667389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and Secondary source of energy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187273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Conventional and non-conventional source of energy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3182" y="302963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Renewable and non-renewable source of energy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76255" y="453973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Commercial and non-commercial source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94019" y="58028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grade energy and high grade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or Secondary Source of Energy</a:t>
            </a:r>
            <a:br>
              <a:rPr lang="en-US" sz="2800" u="sng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Primary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source of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sources can be used directly, as they appear in the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environment. Such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 of sources has not undergone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transformation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conversion other than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 and </a:t>
            </a:r>
            <a:r>
              <a:rPr lang="en-US" sz="22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cleaning.</a:t>
            </a:r>
          </a:p>
          <a:p>
            <a:pPr algn="just"/>
            <a:endParaRPr lang="en-US" sz="22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energy sources are those that are either found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stored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nature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sources are mostly converted in industrial utilities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secondary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Coal, oil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gas converted into steam and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but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energy sources can also be used directly </a:t>
            </a:r>
            <a:r>
              <a:rPr lang="en-US" sz="22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coal used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cooking.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3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Source of Energy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sources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from the transformation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primary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petrol, that derives from the treatment of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crude oil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electric energy, obtained from the conversion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mechanical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energy, chemical plants , or nuclear plants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is produced by electric plants, i.e.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installations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transform primary energy (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transformed) into 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</a:t>
            </a:r>
            <a:r>
              <a:rPr lang="en-US" sz="22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energy.</a:t>
            </a:r>
            <a:endParaRPr lang="en-US" sz="2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5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3383</TotalTime>
  <Words>3284</Words>
  <Application>Microsoft Office PowerPoint</Application>
  <PresentationFormat>On-screen Show (4:3)</PresentationFormat>
  <Paragraphs>449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Energy Conservation &amp; Management</vt:lpstr>
      <vt:lpstr>Contents</vt:lpstr>
      <vt:lpstr>INTRODUCTION</vt:lpstr>
      <vt:lpstr>Common forms of Energy</vt:lpstr>
      <vt:lpstr>Chemical Energy (CE):</vt:lpstr>
      <vt:lpstr>Electrical Energy:</vt:lpstr>
      <vt:lpstr>Classification of Energy</vt:lpstr>
      <vt:lpstr>Primary or Secondary Source of Energy  </vt:lpstr>
      <vt:lpstr>Secondary Source of Energy</vt:lpstr>
      <vt:lpstr>Conventional energy and non-conventional energy</vt:lpstr>
      <vt:lpstr>Non-conventional source of energy </vt:lpstr>
      <vt:lpstr>Renewable Energy Sources</vt:lpstr>
      <vt:lpstr>Renewable Energy:</vt:lpstr>
      <vt:lpstr>Solar Energy</vt:lpstr>
      <vt:lpstr>Wind Energy</vt:lpstr>
      <vt:lpstr>Geothermal Energy</vt:lpstr>
      <vt:lpstr>Hydro Energy</vt:lpstr>
      <vt:lpstr>Biomass Energy</vt:lpstr>
      <vt:lpstr>Tidal Energy</vt:lpstr>
      <vt:lpstr>Non-renewable source of energy</vt:lpstr>
      <vt:lpstr>Coal: </vt:lpstr>
      <vt:lpstr>Uranium</vt:lpstr>
      <vt:lpstr>Commercial and Non-commercial sources</vt:lpstr>
      <vt:lpstr>Non-commercial energy</vt:lpstr>
      <vt:lpstr>Low grade energy &amp; High grade energy</vt:lpstr>
      <vt:lpstr>High Grade Energy</vt:lpstr>
      <vt:lpstr>Differences Between Renewable and Non-Renewable Source of Energy</vt:lpstr>
      <vt:lpstr>Energy Conservation</vt:lpstr>
      <vt:lpstr> Why to Conserve? </vt:lpstr>
      <vt:lpstr>Conservation of Energy at Various level</vt:lpstr>
      <vt:lpstr>Energy conservation at household levels: </vt:lpstr>
      <vt:lpstr>Energy conservation at community level</vt:lpstr>
      <vt:lpstr>Energy conservation in industry and other places </vt:lpstr>
      <vt:lpstr>Energy conservation in Transportation Sector: </vt:lpstr>
      <vt:lpstr>Energy Conservation in India</vt:lpstr>
      <vt:lpstr>Data Related to Energy Consumption in India</vt:lpstr>
      <vt:lpstr>What we can do?</vt:lpstr>
      <vt:lpstr>What we can do?</vt:lpstr>
      <vt:lpstr>Energy Conservation Act 2001 &amp; its features</vt:lpstr>
      <vt:lpstr>Purpose of the Energy Conservation Act -2001</vt:lpstr>
      <vt:lpstr>Important Features of Energy Conservation Act-2001</vt:lpstr>
      <vt:lpstr>Bureau of Energy Efficiency</vt:lpstr>
      <vt:lpstr>Role of Bureau Energy Efficiency</vt:lpstr>
      <vt:lpstr>Bureau of Energy Efficiency (BEE) Functions </vt:lpstr>
      <vt:lpstr>Role of Central and State Government</vt:lpstr>
      <vt:lpstr>Designated Consumer</vt:lpstr>
      <vt:lpstr>Electricity Act</vt:lpstr>
      <vt:lpstr>ELECTRICITY ACT 2001  MAIN FEATURES  </vt:lpstr>
      <vt:lpstr>ELECTRICITY ACT 2001(Contd..)</vt:lpstr>
      <vt:lpstr>ELECTRICITY ACT 2001(Contd..)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Conservation &amp; Management</dc:title>
  <dc:creator>Hema</dc:creator>
  <cp:lastModifiedBy>user</cp:lastModifiedBy>
  <cp:revision>159</cp:revision>
  <dcterms:created xsi:type="dcterms:W3CDTF">2006-08-16T00:00:00Z</dcterms:created>
  <dcterms:modified xsi:type="dcterms:W3CDTF">2021-01-23T16:46:51Z</dcterms:modified>
</cp:coreProperties>
</file>