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6"/>
  </p:notesMasterIdLst>
  <p:sldIdLst>
    <p:sldId id="286" r:id="rId2"/>
    <p:sldId id="256" r:id="rId3"/>
    <p:sldId id="257" r:id="rId4"/>
    <p:sldId id="261" r:id="rId5"/>
    <p:sldId id="258" r:id="rId6"/>
    <p:sldId id="259" r:id="rId7"/>
    <p:sldId id="262" r:id="rId8"/>
    <p:sldId id="278" r:id="rId9"/>
    <p:sldId id="260" r:id="rId10"/>
    <p:sldId id="279" r:id="rId11"/>
    <p:sldId id="263" r:id="rId12"/>
    <p:sldId id="264" r:id="rId13"/>
    <p:sldId id="266" r:id="rId14"/>
    <p:sldId id="267" r:id="rId15"/>
    <p:sldId id="268" r:id="rId16"/>
    <p:sldId id="270" r:id="rId17"/>
    <p:sldId id="271" r:id="rId18"/>
    <p:sldId id="273" r:id="rId19"/>
    <p:sldId id="280" r:id="rId20"/>
    <p:sldId id="281" r:id="rId21"/>
    <p:sldId id="283" r:id="rId22"/>
    <p:sldId id="282"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89AEC-B3D3-4236-BCC7-812900CCBB3D}" type="datetimeFigureOut">
              <a:rPr lang="en-IN" smtClean="0"/>
              <a:t>12-09-2018</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53BA70-11AF-4007-BF3C-DAC76DF7028A}" type="slidenum">
              <a:rPr lang="en-IN" smtClean="0"/>
              <a:t>‹#›</a:t>
            </a:fld>
            <a:endParaRPr lang="en-IN" dirty="0"/>
          </a:p>
        </p:txBody>
      </p:sp>
    </p:spTree>
    <p:extLst>
      <p:ext uri="{BB962C8B-B14F-4D97-AF65-F5344CB8AC3E}">
        <p14:creationId xmlns:p14="http://schemas.microsoft.com/office/powerpoint/2010/main" val="3749763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4294967295"/>
          </p:nvPr>
        </p:nvSpPr>
        <p:spPr bwMode="auto">
          <a:xfrm>
            <a:off x="3885681" y="8685235"/>
            <a:ext cx="2970761"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itchFamily="34" charset="0"/>
                <a:ea typeface="SimSun" pitchFamily="2" charset="-122"/>
              </a:defRPr>
            </a:lvl1pPr>
            <a:lvl2pPr marL="731286" indent="-281264">
              <a:defRPr sz="1600">
                <a:solidFill>
                  <a:schemeClr val="tx1"/>
                </a:solidFill>
                <a:latin typeface="Tahoma" pitchFamily="34" charset="0"/>
                <a:ea typeface="SimSun" pitchFamily="2" charset="-122"/>
              </a:defRPr>
            </a:lvl2pPr>
            <a:lvl3pPr marL="1125055" indent="-225011">
              <a:defRPr sz="1600">
                <a:solidFill>
                  <a:schemeClr val="tx1"/>
                </a:solidFill>
                <a:latin typeface="Tahoma" pitchFamily="34" charset="0"/>
                <a:ea typeface="SimSun" pitchFamily="2" charset="-122"/>
              </a:defRPr>
            </a:lvl3pPr>
            <a:lvl4pPr marL="1575077" indent="-225011">
              <a:defRPr sz="1600">
                <a:solidFill>
                  <a:schemeClr val="tx1"/>
                </a:solidFill>
                <a:latin typeface="Tahoma" pitchFamily="34" charset="0"/>
                <a:ea typeface="SimSun" pitchFamily="2" charset="-122"/>
              </a:defRPr>
            </a:lvl4pPr>
            <a:lvl5pPr marL="2025099" indent="-225011">
              <a:defRPr sz="1600">
                <a:solidFill>
                  <a:schemeClr val="tx1"/>
                </a:solidFill>
                <a:latin typeface="Tahoma" pitchFamily="34" charset="0"/>
                <a:ea typeface="SimSun" pitchFamily="2" charset="-122"/>
              </a:defRPr>
            </a:lvl5pPr>
            <a:lvl6pPr marL="2475121" indent="-225011" eaLnBrk="0" fontAlgn="base" hangingPunct="0">
              <a:spcBef>
                <a:spcPct val="0"/>
              </a:spcBef>
              <a:spcAft>
                <a:spcPct val="0"/>
              </a:spcAft>
              <a:defRPr sz="1600">
                <a:solidFill>
                  <a:schemeClr val="tx1"/>
                </a:solidFill>
                <a:latin typeface="Tahoma" pitchFamily="34" charset="0"/>
                <a:ea typeface="SimSun" pitchFamily="2" charset="-122"/>
              </a:defRPr>
            </a:lvl6pPr>
            <a:lvl7pPr marL="2925143" indent="-225011" eaLnBrk="0" fontAlgn="base" hangingPunct="0">
              <a:spcBef>
                <a:spcPct val="0"/>
              </a:spcBef>
              <a:spcAft>
                <a:spcPct val="0"/>
              </a:spcAft>
              <a:defRPr sz="1600">
                <a:solidFill>
                  <a:schemeClr val="tx1"/>
                </a:solidFill>
                <a:latin typeface="Tahoma" pitchFamily="34" charset="0"/>
                <a:ea typeface="SimSun" pitchFamily="2" charset="-122"/>
              </a:defRPr>
            </a:lvl7pPr>
            <a:lvl8pPr marL="3375165" indent="-225011" eaLnBrk="0" fontAlgn="base" hangingPunct="0">
              <a:spcBef>
                <a:spcPct val="0"/>
              </a:spcBef>
              <a:spcAft>
                <a:spcPct val="0"/>
              </a:spcAft>
              <a:defRPr sz="1600">
                <a:solidFill>
                  <a:schemeClr val="tx1"/>
                </a:solidFill>
                <a:latin typeface="Tahoma" pitchFamily="34" charset="0"/>
                <a:ea typeface="SimSun" pitchFamily="2" charset="-122"/>
              </a:defRPr>
            </a:lvl8pPr>
            <a:lvl9pPr marL="3825187" indent="-225011" eaLnBrk="0" fontAlgn="base" hangingPunct="0">
              <a:spcBef>
                <a:spcPct val="0"/>
              </a:spcBef>
              <a:spcAft>
                <a:spcPct val="0"/>
              </a:spcAft>
              <a:defRPr sz="1600">
                <a:solidFill>
                  <a:schemeClr val="tx1"/>
                </a:solidFill>
                <a:latin typeface="Tahoma" pitchFamily="34" charset="0"/>
                <a:ea typeface="SimSun" pitchFamily="2" charset="-122"/>
              </a:defRPr>
            </a:lvl9pPr>
          </a:lstStyle>
          <a:p>
            <a:fld id="{BC566B75-DEE4-42C9-8189-088324A33E5D}" type="slidenum">
              <a:rPr lang="en-US" altLang="en-US" sz="1200">
                <a:latin typeface="Times New Roman" pitchFamily="18" charset="0"/>
              </a:rPr>
              <a:pPr/>
              <a:t>1</a:t>
            </a:fld>
            <a:endParaRPr lang="en-US" altLang="en-US" sz="1200">
              <a:latin typeface="Times New Roman" pitchFamily="18" charset="0"/>
            </a:endParaRPr>
          </a:p>
        </p:txBody>
      </p:sp>
      <p:sp>
        <p:nvSpPr>
          <p:cNvPr id="71683" name="Rectangle 1026"/>
          <p:cNvSpPr>
            <a:spLocks noGrp="1" noRot="1" noChangeAspect="1" noChangeArrowheads="1" noTextEdit="1"/>
          </p:cNvSpPr>
          <p:nvPr>
            <p:ph type="sldImg"/>
          </p:nvPr>
        </p:nvSpPr>
        <p:spPr>
          <a:ln/>
        </p:spPr>
      </p:sp>
      <p:sp>
        <p:nvSpPr>
          <p:cNvPr id="71684" name="Rectangle 1027"/>
          <p:cNvSpPr>
            <a:spLocks noGrp="1" noChangeArrowheads="1"/>
          </p:cNvSpPr>
          <p:nvPr>
            <p:ph type="body" idx="1"/>
          </p:nvPr>
        </p:nvSpPr>
        <p:spPr>
          <a:noFill/>
        </p:spPr>
        <p:txBody>
          <a:bodyPr/>
          <a:lstStyle/>
          <a:p>
            <a:pPr marL="112505" indent="-112505"/>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4294967295"/>
          </p:nvPr>
        </p:nvSpPr>
        <p:spPr bwMode="auto">
          <a:xfrm>
            <a:off x="3813984" y="8566237"/>
            <a:ext cx="2917767" cy="4509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itchFamily="34" charset="0"/>
                <a:ea typeface="SimSun" pitchFamily="2" charset="-122"/>
              </a:defRPr>
            </a:lvl1pPr>
            <a:lvl2pPr marL="731286" indent="-281264">
              <a:defRPr sz="1600">
                <a:solidFill>
                  <a:schemeClr val="tx1"/>
                </a:solidFill>
                <a:latin typeface="Tahoma" pitchFamily="34" charset="0"/>
                <a:ea typeface="SimSun" pitchFamily="2" charset="-122"/>
              </a:defRPr>
            </a:lvl2pPr>
            <a:lvl3pPr marL="1125055" indent="-225011">
              <a:defRPr sz="1600">
                <a:solidFill>
                  <a:schemeClr val="tx1"/>
                </a:solidFill>
                <a:latin typeface="Tahoma" pitchFamily="34" charset="0"/>
                <a:ea typeface="SimSun" pitchFamily="2" charset="-122"/>
              </a:defRPr>
            </a:lvl3pPr>
            <a:lvl4pPr marL="1575077" indent="-225011">
              <a:defRPr sz="1600">
                <a:solidFill>
                  <a:schemeClr val="tx1"/>
                </a:solidFill>
                <a:latin typeface="Tahoma" pitchFamily="34" charset="0"/>
                <a:ea typeface="SimSun" pitchFamily="2" charset="-122"/>
              </a:defRPr>
            </a:lvl4pPr>
            <a:lvl5pPr marL="2025099" indent="-225011">
              <a:defRPr sz="1600">
                <a:solidFill>
                  <a:schemeClr val="tx1"/>
                </a:solidFill>
                <a:latin typeface="Tahoma" pitchFamily="34" charset="0"/>
                <a:ea typeface="SimSun" pitchFamily="2" charset="-122"/>
              </a:defRPr>
            </a:lvl5pPr>
            <a:lvl6pPr marL="2475121" indent="-225011" eaLnBrk="0" fontAlgn="base" hangingPunct="0">
              <a:spcBef>
                <a:spcPct val="0"/>
              </a:spcBef>
              <a:spcAft>
                <a:spcPct val="0"/>
              </a:spcAft>
              <a:defRPr sz="1600">
                <a:solidFill>
                  <a:schemeClr val="tx1"/>
                </a:solidFill>
                <a:latin typeface="Tahoma" pitchFamily="34" charset="0"/>
                <a:ea typeface="SimSun" pitchFamily="2" charset="-122"/>
              </a:defRPr>
            </a:lvl6pPr>
            <a:lvl7pPr marL="2925143" indent="-225011" eaLnBrk="0" fontAlgn="base" hangingPunct="0">
              <a:spcBef>
                <a:spcPct val="0"/>
              </a:spcBef>
              <a:spcAft>
                <a:spcPct val="0"/>
              </a:spcAft>
              <a:defRPr sz="1600">
                <a:solidFill>
                  <a:schemeClr val="tx1"/>
                </a:solidFill>
                <a:latin typeface="Tahoma" pitchFamily="34" charset="0"/>
                <a:ea typeface="SimSun" pitchFamily="2" charset="-122"/>
              </a:defRPr>
            </a:lvl7pPr>
            <a:lvl8pPr marL="3375165" indent="-225011" eaLnBrk="0" fontAlgn="base" hangingPunct="0">
              <a:spcBef>
                <a:spcPct val="0"/>
              </a:spcBef>
              <a:spcAft>
                <a:spcPct val="0"/>
              </a:spcAft>
              <a:defRPr sz="1600">
                <a:solidFill>
                  <a:schemeClr val="tx1"/>
                </a:solidFill>
                <a:latin typeface="Tahoma" pitchFamily="34" charset="0"/>
                <a:ea typeface="SimSun" pitchFamily="2" charset="-122"/>
              </a:defRPr>
            </a:lvl8pPr>
            <a:lvl9pPr marL="3825187" indent="-225011" eaLnBrk="0" fontAlgn="base" hangingPunct="0">
              <a:spcBef>
                <a:spcPct val="0"/>
              </a:spcBef>
              <a:spcAft>
                <a:spcPct val="0"/>
              </a:spcAft>
              <a:defRPr sz="1600">
                <a:solidFill>
                  <a:schemeClr val="tx1"/>
                </a:solidFill>
                <a:latin typeface="Tahoma" pitchFamily="34" charset="0"/>
                <a:ea typeface="SimSun" pitchFamily="2" charset="-122"/>
              </a:defRPr>
            </a:lvl9pPr>
          </a:lstStyle>
          <a:p>
            <a:fld id="{07A18B88-DEAE-4774-A2B8-C6758889371E}" type="slidenum">
              <a:rPr lang="da-DK" altLang="en-US">
                <a:latin typeface="Arial" pitchFamily="34" charset="0"/>
                <a:cs typeface="Arial" pitchFamily="34" charset="0"/>
              </a:rPr>
              <a:pPr/>
              <a:t>10</a:t>
            </a:fld>
            <a:endParaRPr lang="da-DK" altLang="en-US">
              <a:latin typeface="Arial" pitchFamily="34" charset="0"/>
              <a:cs typeface="Arial" pitchFamily="34" charset="0"/>
            </a:endParaRPr>
          </a:p>
        </p:txBody>
      </p:sp>
      <p:sp>
        <p:nvSpPr>
          <p:cNvPr id="73731" name="Rectangle 2"/>
          <p:cNvSpPr>
            <a:spLocks noChangeArrowheads="1"/>
          </p:cNvSpPr>
          <p:nvPr/>
        </p:nvSpPr>
        <p:spPr bwMode="auto">
          <a:xfrm>
            <a:off x="3784369" y="0"/>
            <a:ext cx="2911533" cy="443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4" tIns="45002" rIns="90004" bIns="45002" anchor="ctr"/>
          <a:lstStyle/>
          <a:p>
            <a:pPr eaLnBrk="1" hangingPunct="1"/>
            <a:endParaRPr lang="en-US" altLang="en-US">
              <a:latin typeface="Arial" pitchFamily="34" charset="0"/>
              <a:cs typeface="Arial" pitchFamily="34" charset="0"/>
            </a:endParaRPr>
          </a:p>
        </p:txBody>
      </p:sp>
      <p:sp>
        <p:nvSpPr>
          <p:cNvPr id="73732" name="Rectangle 3"/>
          <p:cNvSpPr>
            <a:spLocks noChangeArrowheads="1"/>
          </p:cNvSpPr>
          <p:nvPr/>
        </p:nvSpPr>
        <p:spPr bwMode="auto">
          <a:xfrm>
            <a:off x="3784369" y="8574066"/>
            <a:ext cx="2911533" cy="444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67" tIns="43752" rIns="89067" bIns="43752" anchor="b"/>
          <a:lstStyle/>
          <a:p>
            <a:pPr algn="r"/>
            <a:r>
              <a:rPr lang="da-DK" altLang="en-US" sz="1200" b="1">
                <a:latin typeface="Times New Roman" pitchFamily="18" charset="0"/>
                <a:cs typeface="Arial" pitchFamily="34" charset="0"/>
              </a:rPr>
              <a:t>32</a:t>
            </a:r>
          </a:p>
        </p:txBody>
      </p:sp>
      <p:sp>
        <p:nvSpPr>
          <p:cNvPr id="73733" name="Rectangle 4"/>
          <p:cNvSpPr>
            <a:spLocks noChangeArrowheads="1"/>
          </p:cNvSpPr>
          <p:nvPr/>
        </p:nvSpPr>
        <p:spPr bwMode="auto">
          <a:xfrm>
            <a:off x="0" y="8574066"/>
            <a:ext cx="2909975" cy="444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4" tIns="45002" rIns="90004" bIns="45002" anchor="ctr"/>
          <a:lstStyle/>
          <a:p>
            <a:pPr eaLnBrk="1" hangingPunct="1"/>
            <a:endParaRPr lang="en-US" altLang="en-US">
              <a:latin typeface="Arial" pitchFamily="34" charset="0"/>
              <a:cs typeface="Arial" pitchFamily="34" charset="0"/>
            </a:endParaRPr>
          </a:p>
        </p:txBody>
      </p:sp>
      <p:sp>
        <p:nvSpPr>
          <p:cNvPr id="73734" name="Rectangle 5"/>
          <p:cNvSpPr>
            <a:spLocks noChangeArrowheads="1"/>
          </p:cNvSpPr>
          <p:nvPr/>
        </p:nvSpPr>
        <p:spPr bwMode="auto">
          <a:xfrm>
            <a:off x="0" y="0"/>
            <a:ext cx="2909975" cy="443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4" tIns="45002" rIns="90004" bIns="45002" anchor="ctr"/>
          <a:lstStyle/>
          <a:p>
            <a:pPr eaLnBrk="1" hangingPunct="1"/>
            <a:endParaRPr lang="en-US" altLang="en-US">
              <a:latin typeface="Arial" pitchFamily="34" charset="0"/>
              <a:cs typeface="Arial" pitchFamily="34" charset="0"/>
            </a:endParaRPr>
          </a:p>
        </p:txBody>
      </p:sp>
      <p:sp>
        <p:nvSpPr>
          <p:cNvPr id="73735" name="Rectangle 6"/>
          <p:cNvSpPr>
            <a:spLocks noGrp="1" noRot="1" noChangeAspect="1" noChangeArrowheads="1" noTextEdit="1"/>
          </p:cNvSpPr>
          <p:nvPr>
            <p:ph type="sldImg"/>
          </p:nvPr>
        </p:nvSpPr>
        <p:spPr>
          <a:xfrm>
            <a:off x="1260475" y="785813"/>
            <a:ext cx="4211638" cy="3160712"/>
          </a:xfrm>
          <a:ln cap="flat"/>
        </p:spPr>
      </p:sp>
      <p:sp>
        <p:nvSpPr>
          <p:cNvPr id="73736" name="Rectangle 7"/>
          <p:cNvSpPr>
            <a:spLocks noGrp="1" noChangeArrowheads="1"/>
          </p:cNvSpPr>
          <p:nvPr>
            <p:ph type="body" idx="1"/>
          </p:nvPr>
        </p:nvSpPr>
        <p:spPr>
          <a:xfrm>
            <a:off x="897775" y="4287033"/>
            <a:ext cx="4937760" cy="3796953"/>
          </a:xfrm>
          <a:noFill/>
        </p:spPr>
        <p:txBody>
          <a:bodyPr lIns="89067" tIns="43752" rIns="89067" bIns="43752"/>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E9439A5-5E0B-49BC-B719-627937881BCA}" type="datetimeFigureOut">
              <a:rPr lang="en-IN" smtClean="0"/>
              <a:t>12-09-2018</a:t>
            </a:fld>
            <a:endParaRPr lang="en-IN" dirty="0"/>
          </a:p>
        </p:txBody>
      </p:sp>
      <p:sp>
        <p:nvSpPr>
          <p:cNvPr id="8" name="Slide Number Placeholder 7"/>
          <p:cNvSpPr>
            <a:spLocks noGrp="1"/>
          </p:cNvSpPr>
          <p:nvPr>
            <p:ph type="sldNum" sz="quarter" idx="11"/>
          </p:nvPr>
        </p:nvSpPr>
        <p:spPr/>
        <p:txBody>
          <a:bodyPr/>
          <a:lstStyle/>
          <a:p>
            <a:fld id="{FD775D13-4C75-4563-9325-56134B9D0B4A}" type="slidenum">
              <a:rPr lang="en-IN" smtClean="0"/>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439A5-5E0B-49BC-B719-627937881BCA}" type="datetimeFigureOut">
              <a:rPr lang="en-IN" smtClean="0"/>
              <a:t>12-09-2018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775D13-4C75-4563-9325-56134B9D0B4A}"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439A5-5E0B-49BC-B719-627937881BCA}" type="datetimeFigureOut">
              <a:rPr lang="en-IN" smtClean="0"/>
              <a:t>12-09-2018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775D13-4C75-4563-9325-56134B9D0B4A}"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E9439A5-5E0B-49BC-B719-627937881BCA}" type="datetimeFigureOut">
              <a:rPr lang="en-IN" smtClean="0"/>
              <a:t>12-09-2018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775D13-4C75-4563-9325-56134B9D0B4A}"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9439A5-5E0B-49BC-B719-627937881BCA}" type="datetimeFigureOut">
              <a:rPr lang="en-IN" smtClean="0"/>
              <a:t>12-09-2018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775D13-4C75-4563-9325-56134B9D0B4A}" type="slidenum">
              <a:rPr lang="en-IN" smtClean="0"/>
              <a:t>‹#›</a:t>
            </a:fld>
            <a:endParaRPr lang="en-IN"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E9439A5-5E0B-49BC-B719-627937881BCA}" type="datetimeFigureOut">
              <a:rPr lang="en-IN" smtClean="0"/>
              <a:t>12-09-2018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775D13-4C75-4563-9325-56134B9D0B4A}" type="slidenum">
              <a:rPr lang="en-IN" smtClean="0"/>
              <a:t>‹#›</a:t>
            </a:fld>
            <a:endParaRPr lang="en-IN"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E9439A5-5E0B-49BC-B719-627937881BCA}" type="datetimeFigureOut">
              <a:rPr lang="en-IN" smtClean="0"/>
              <a:t>12-09-2018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D775D13-4C75-4563-9325-56134B9D0B4A}" type="slidenum">
              <a:rPr lang="en-IN" smtClean="0"/>
              <a:t>‹#›</a:t>
            </a:fld>
            <a:endParaRPr lang="en-IN"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9439A5-5E0B-49BC-B719-627937881BCA}" type="datetimeFigureOut">
              <a:rPr lang="en-IN" smtClean="0"/>
              <a:t>12-09-2018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D775D13-4C75-4563-9325-56134B9D0B4A}"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439A5-5E0B-49BC-B719-627937881BCA}" type="datetimeFigureOut">
              <a:rPr lang="en-IN" smtClean="0"/>
              <a:t>12-09-2018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D775D13-4C75-4563-9325-56134B9D0B4A}"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439A5-5E0B-49BC-B719-627937881BCA}" type="datetimeFigureOut">
              <a:rPr lang="en-IN" smtClean="0"/>
              <a:t>12-09-2018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775D13-4C75-4563-9325-56134B9D0B4A}"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439A5-5E0B-49BC-B719-627937881BCA}" type="datetimeFigureOut">
              <a:rPr lang="en-IN" smtClean="0"/>
              <a:t>12-09-2018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775D13-4C75-4563-9325-56134B9D0B4A}"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E9439A5-5E0B-49BC-B719-627937881BCA}" type="datetimeFigureOut">
              <a:rPr lang="en-IN" smtClean="0"/>
              <a:t>12-09-2018</a:t>
            </a:fld>
            <a:endParaRPr lang="en-IN"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D775D13-4C75-4563-9325-56134B9D0B4A}" type="slidenum">
              <a:rPr lang="en-IN" smtClean="0"/>
              <a:t>‹#›</a:t>
            </a:fld>
            <a:endParaRPr lang="en-IN"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ext Box 9"/>
          <p:cNvSpPr txBox="1">
            <a:spLocks noChangeArrowheads="1"/>
          </p:cNvSpPr>
          <p:nvPr/>
        </p:nvSpPr>
        <p:spPr bwMode="auto">
          <a:xfrm>
            <a:off x="8686800" y="6418263"/>
            <a:ext cx="2682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ahoma" pitchFamily="34" charset="0"/>
                <a:ea typeface="SimSun" pitchFamily="2" charset="-122"/>
              </a:defRPr>
            </a:lvl1pPr>
            <a:lvl2pPr marL="742950" indent="-285750">
              <a:defRPr sz="1600">
                <a:solidFill>
                  <a:schemeClr val="tx1"/>
                </a:solidFill>
                <a:latin typeface="Tahoma" pitchFamily="34" charset="0"/>
                <a:ea typeface="SimSun" pitchFamily="2" charset="-122"/>
              </a:defRPr>
            </a:lvl2pPr>
            <a:lvl3pPr marL="1143000" indent="-228600">
              <a:defRPr sz="1600">
                <a:solidFill>
                  <a:schemeClr val="tx1"/>
                </a:solidFill>
                <a:latin typeface="Tahoma" pitchFamily="34" charset="0"/>
                <a:ea typeface="SimSun" pitchFamily="2" charset="-122"/>
              </a:defRPr>
            </a:lvl3pPr>
            <a:lvl4pPr marL="1600200" indent="-228600">
              <a:defRPr sz="1600">
                <a:solidFill>
                  <a:schemeClr val="tx1"/>
                </a:solidFill>
                <a:latin typeface="Tahoma" pitchFamily="34" charset="0"/>
                <a:ea typeface="SimSun" pitchFamily="2" charset="-122"/>
              </a:defRPr>
            </a:lvl4pPr>
            <a:lvl5pPr marL="2057400" indent="-228600">
              <a:defRPr sz="1600">
                <a:solidFill>
                  <a:schemeClr val="tx1"/>
                </a:solidFill>
                <a:latin typeface="Tahoma" pitchFamily="34" charset="0"/>
                <a:ea typeface="SimSun" pitchFamily="2" charset="-122"/>
              </a:defRPr>
            </a:lvl5pPr>
            <a:lvl6pPr marL="2514600" indent="-228600"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eaLnBrk="0" fontAlgn="base" hangingPunct="0">
              <a:spcBef>
                <a:spcPct val="0"/>
              </a:spcBef>
              <a:spcAft>
                <a:spcPct val="0"/>
              </a:spcAft>
              <a:defRPr sz="1600">
                <a:solidFill>
                  <a:schemeClr val="tx1"/>
                </a:solidFill>
                <a:latin typeface="Tahoma" pitchFamily="34" charset="0"/>
                <a:ea typeface="SimSun" pitchFamily="2" charset="-122"/>
              </a:defRPr>
            </a:lvl9pPr>
          </a:lstStyle>
          <a:p>
            <a:pPr eaLnBrk="1" hangingPunct="1"/>
            <a:fld id="{51D9CD5F-5F6B-471E-9DBB-8838E6B04A03}" type="slidenum">
              <a:rPr lang="en-US" altLang="en-US" sz="1200" b="1">
                <a:solidFill>
                  <a:srgbClr val="CE1628"/>
                </a:solidFill>
                <a:latin typeface="Arial" pitchFamily="34" charset="0"/>
              </a:rPr>
              <a:pPr eaLnBrk="1" hangingPunct="1"/>
              <a:t>1</a:t>
            </a:fld>
            <a:endParaRPr lang="en-US" altLang="en-US" sz="1200" b="1">
              <a:solidFill>
                <a:srgbClr val="CE1628"/>
              </a:solidFill>
              <a:latin typeface="Arial" pitchFamily="34" charset="0"/>
            </a:endParaRPr>
          </a:p>
        </p:txBody>
      </p:sp>
      <p:sp>
        <p:nvSpPr>
          <p:cNvPr id="8" name="Content Placeholder 1"/>
          <p:cNvSpPr>
            <a:spLocks noGrp="1"/>
          </p:cNvSpPr>
          <p:nvPr>
            <p:ph idx="1"/>
          </p:nvPr>
        </p:nvSpPr>
        <p:spPr>
          <a:xfrm>
            <a:off x="757521" y="-137318"/>
            <a:ext cx="7848872" cy="6555581"/>
          </a:xfrm>
        </p:spPr>
        <p:txBody>
          <a:bodyPr rtlCol="0">
            <a:normAutofit/>
          </a:bodyPr>
          <a:lstStyle/>
          <a:p>
            <a:pPr marL="0" indent="0" eaLnBrk="1" fontAlgn="auto" hangingPunct="1">
              <a:spcAft>
                <a:spcPts val="0"/>
              </a:spcAft>
              <a:buFont typeface="Arial" pitchFamily="34" charset="0"/>
              <a:buNone/>
              <a:defRPr/>
            </a:pPr>
            <a:endParaRPr lang="en-GB" dirty="0" smtClean="0"/>
          </a:p>
          <a:p>
            <a:pPr marL="0" indent="0" algn="ctr" eaLnBrk="1" fontAlgn="auto" hangingPunct="1">
              <a:spcAft>
                <a:spcPts val="0"/>
              </a:spcAft>
              <a:buFont typeface="Arial" pitchFamily="34" charset="0"/>
              <a:buNone/>
              <a:defRPr/>
            </a:pPr>
            <a:r>
              <a:rPr lang="en-GB" sz="3600" b="1"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Summer Training Project</a:t>
            </a:r>
            <a:endParaRPr lang="en-US" sz="3600" b="1"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defRPr/>
            </a:pPr>
            <a:endParaRPr lang="en-GB" b="1" dirty="0" smtClean="0">
              <a:solidFill>
                <a:srgbClr val="FF0000"/>
              </a:solidFill>
              <a:latin typeface="Times New Roman" pitchFamily="18" charset="0"/>
              <a:cs typeface="Times New Roman" pitchFamily="18" charset="0"/>
            </a:endParaRPr>
          </a:p>
          <a:p>
            <a:pPr marL="0" indent="0" algn="ctr">
              <a:buNone/>
              <a:defRPr/>
            </a:pPr>
            <a:r>
              <a:rPr lang="en-GB" sz="3200" b="1" dirty="0" smtClean="0">
                <a:solidFill>
                  <a:srgbClr val="002060"/>
                </a:solidFill>
                <a:latin typeface="Times New Roman" pitchFamily="18" charset="0"/>
                <a:cs typeface="Times New Roman" pitchFamily="18" charset="0"/>
              </a:rPr>
              <a:t>Othello Game in Java</a:t>
            </a:r>
            <a:endParaRPr lang="en-GB" sz="32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eaLnBrk="1" fontAlgn="auto" hangingPunct="1">
              <a:spcAft>
                <a:spcPts val="0"/>
              </a:spcAft>
              <a:buFont typeface="Arial" pitchFamily="34" charset="0"/>
              <a:buNone/>
              <a:defRPr/>
            </a:pPr>
            <a:endParaRPr lang="en-GB" b="1" dirty="0" smtClean="0">
              <a:solidFill>
                <a:srgbClr val="FF0000"/>
              </a:solidFill>
              <a:latin typeface="Times New Roman" pitchFamily="18" charset="0"/>
              <a:cs typeface="Times New Roman" pitchFamily="18" charset="0"/>
            </a:endParaRPr>
          </a:p>
          <a:p>
            <a:pPr marL="0" indent="0" eaLnBrk="1" fontAlgn="auto" hangingPunct="1">
              <a:spcAft>
                <a:spcPts val="0"/>
              </a:spcAft>
              <a:buFont typeface="Arial" pitchFamily="34" charset="0"/>
              <a:buNone/>
              <a:defRPr/>
            </a:pPr>
            <a:endParaRPr lang="en-GB" b="1" dirty="0">
              <a:solidFill>
                <a:srgbClr val="FF0000"/>
              </a:solidFill>
              <a:latin typeface="Times New Roman" pitchFamily="18" charset="0"/>
              <a:cs typeface="Times New Roman" pitchFamily="18" charset="0"/>
            </a:endParaRPr>
          </a:p>
          <a:p>
            <a:pPr marL="0" indent="0" eaLnBrk="1" fontAlgn="auto" hangingPunct="1">
              <a:spcAft>
                <a:spcPts val="0"/>
              </a:spcAft>
              <a:buFont typeface="Arial" pitchFamily="34" charset="0"/>
              <a:buNone/>
              <a:defRPr/>
            </a:pPr>
            <a:endParaRPr lang="en-GB" b="1" dirty="0" smtClean="0">
              <a:solidFill>
                <a:srgbClr val="FF0000"/>
              </a:solidFill>
              <a:latin typeface="Times New Roman" pitchFamily="18" charset="0"/>
              <a:cs typeface="Times New Roman" pitchFamily="18" charset="0"/>
            </a:endParaRPr>
          </a:p>
          <a:p>
            <a:pPr marL="0" indent="0" eaLnBrk="1" fontAlgn="auto" hangingPunct="1">
              <a:spcAft>
                <a:spcPts val="0"/>
              </a:spcAft>
              <a:buFont typeface="Arial" pitchFamily="34" charset="0"/>
              <a:buNone/>
              <a:defRPr/>
            </a:pPr>
            <a:endParaRPr lang="en-GB" b="1" dirty="0">
              <a:solidFill>
                <a:srgbClr val="FF0000"/>
              </a:solidFill>
              <a:latin typeface="Times New Roman" pitchFamily="18" charset="0"/>
              <a:cs typeface="Times New Roman" pitchFamily="18" charset="0"/>
            </a:endParaRPr>
          </a:p>
          <a:p>
            <a:pPr marL="0" indent="0" eaLnBrk="1" fontAlgn="auto" hangingPunct="1">
              <a:spcAft>
                <a:spcPts val="0"/>
              </a:spcAft>
              <a:buFont typeface="Arial" pitchFamily="34" charset="0"/>
              <a:buNone/>
              <a:defRPr/>
            </a:pPr>
            <a:endParaRPr lang="en-GB" b="1" dirty="0" smtClean="0">
              <a:solidFill>
                <a:srgbClr val="FF0000"/>
              </a:solidFill>
              <a:latin typeface="Times New Roman" pitchFamily="18" charset="0"/>
              <a:cs typeface="Times New Roman" pitchFamily="18" charset="0"/>
            </a:endParaRPr>
          </a:p>
          <a:p>
            <a:pPr marL="0" indent="0" eaLnBrk="1" fontAlgn="auto" hangingPunct="1">
              <a:spcAft>
                <a:spcPts val="0"/>
              </a:spcAft>
              <a:buFont typeface="Arial" pitchFamily="34" charset="0"/>
              <a:buNone/>
              <a:defRPr/>
            </a:pPr>
            <a:endParaRPr lang="en-GB" b="1" dirty="0" smtClean="0">
              <a:solidFill>
                <a:srgbClr val="FF0000"/>
              </a:solidFill>
              <a:latin typeface="Times New Roman" pitchFamily="18" charset="0"/>
              <a:cs typeface="Times New Roman" pitchFamily="18" charset="0"/>
            </a:endParaRPr>
          </a:p>
          <a:p>
            <a:pPr marL="0" indent="0" eaLnBrk="1" fontAlgn="auto" hangingPunct="1">
              <a:spcAft>
                <a:spcPts val="0"/>
              </a:spcAft>
              <a:buFont typeface="Arial" pitchFamily="34" charset="0"/>
              <a:buNone/>
              <a:defRPr/>
            </a:pPr>
            <a:endParaRPr lang="en-GB" b="1" dirty="0" smtClean="0">
              <a:solidFill>
                <a:srgbClr val="FF0000"/>
              </a:solidFill>
              <a:latin typeface="Times New Roman" pitchFamily="18" charset="0"/>
              <a:cs typeface="Times New Roman" pitchFamily="18" charset="0"/>
            </a:endParaRPr>
          </a:p>
          <a:p>
            <a:pPr marL="0" indent="0" eaLnBrk="1" fontAlgn="auto" hangingPunct="1">
              <a:spcAft>
                <a:spcPts val="0"/>
              </a:spcAft>
              <a:buFont typeface="Arial" pitchFamily="34" charset="0"/>
              <a:buNone/>
              <a:defRPr/>
            </a:pPr>
            <a:r>
              <a:rPr lang="en-GB" b="1" dirty="0" smtClean="0">
                <a:solidFill>
                  <a:srgbClr val="FF0000"/>
                </a:solidFill>
                <a:latin typeface="Times New Roman" pitchFamily="18" charset="0"/>
                <a:cs typeface="Times New Roman" pitchFamily="18" charset="0"/>
              </a:rPr>
              <a:t>	Submitted by :</a:t>
            </a:r>
            <a:r>
              <a:rPr lang="en-GB" b="1" dirty="0" smtClean="0">
                <a:solidFill>
                  <a:srgbClr val="002060"/>
                </a:solidFill>
                <a:latin typeface="Times New Roman" pitchFamily="18" charset="0"/>
                <a:cs typeface="Times New Roman" pitchFamily="18" charset="0"/>
              </a:rPr>
              <a:t> 	</a:t>
            </a:r>
            <a:r>
              <a:rPr lang="en-GB" b="1" dirty="0" err="1" smtClean="0">
                <a:solidFill>
                  <a:srgbClr val="002060"/>
                </a:solidFill>
                <a:latin typeface="Times New Roman" pitchFamily="18" charset="0"/>
                <a:cs typeface="Times New Roman" pitchFamily="18" charset="0"/>
              </a:rPr>
              <a:t>Shivansh</a:t>
            </a:r>
            <a:r>
              <a:rPr lang="en-GB" b="1" dirty="0" smtClean="0">
                <a:solidFill>
                  <a:srgbClr val="002060"/>
                </a:solidFill>
                <a:latin typeface="Times New Roman" pitchFamily="18" charset="0"/>
                <a:cs typeface="Times New Roman" pitchFamily="18" charset="0"/>
              </a:rPr>
              <a:t> </a:t>
            </a:r>
            <a:r>
              <a:rPr lang="en-GB" b="1" dirty="0" err="1" smtClean="0">
                <a:solidFill>
                  <a:srgbClr val="002060"/>
                </a:solidFill>
                <a:latin typeface="Times New Roman" pitchFamily="18" charset="0"/>
                <a:cs typeface="Times New Roman" pitchFamily="18" charset="0"/>
              </a:rPr>
              <a:t>Rastogi</a:t>
            </a:r>
            <a:endParaRPr lang="en-GB" b="1" dirty="0">
              <a:solidFill>
                <a:srgbClr val="002060"/>
              </a:solidFill>
              <a:latin typeface="Times New Roman" pitchFamily="18" charset="0"/>
              <a:cs typeface="Times New Roman" pitchFamily="18" charset="0"/>
            </a:endParaRPr>
          </a:p>
          <a:p>
            <a:pPr marL="0" indent="0" eaLnBrk="1" fontAlgn="auto" hangingPunct="1">
              <a:spcAft>
                <a:spcPts val="0"/>
              </a:spcAft>
              <a:buFont typeface="Arial" pitchFamily="34" charset="0"/>
              <a:buNone/>
              <a:defRPr/>
            </a:pPr>
            <a:r>
              <a:rPr lang="en-GB" b="1" dirty="0" smtClean="0">
                <a:solidFill>
                  <a:srgbClr val="002060"/>
                </a:solidFill>
                <a:latin typeface="Times New Roman" pitchFamily="18" charset="0"/>
                <a:cs typeface="Times New Roman" pitchFamily="18" charset="0"/>
              </a:rPr>
              <a:t>				</a:t>
            </a:r>
            <a:r>
              <a:rPr lang="en-GB" b="1" dirty="0" err="1" smtClean="0">
                <a:solidFill>
                  <a:srgbClr val="002060"/>
                </a:solidFill>
                <a:latin typeface="Times New Roman" pitchFamily="18" charset="0"/>
                <a:cs typeface="Times New Roman" pitchFamily="18" charset="0"/>
              </a:rPr>
              <a:t>B.Tech</a:t>
            </a:r>
            <a:r>
              <a:rPr lang="en-GB" b="1" dirty="0" smtClean="0">
                <a:solidFill>
                  <a:srgbClr val="002060"/>
                </a:solidFill>
                <a:latin typeface="Times New Roman" pitchFamily="18" charset="0"/>
                <a:cs typeface="Times New Roman" pitchFamily="18" charset="0"/>
              </a:rPr>
              <a:t> </a:t>
            </a:r>
            <a:r>
              <a:rPr lang="en-GB" b="1" dirty="0">
                <a:solidFill>
                  <a:srgbClr val="002060"/>
                </a:solidFill>
                <a:latin typeface="Times New Roman" pitchFamily="18" charset="0"/>
                <a:cs typeface="Times New Roman" pitchFamily="18" charset="0"/>
              </a:rPr>
              <a:t>(IT</a:t>
            </a:r>
            <a:r>
              <a:rPr lang="en-GB" b="1" dirty="0" smtClean="0">
                <a:solidFill>
                  <a:srgbClr val="002060"/>
                </a:solidFill>
                <a:latin typeface="Times New Roman" pitchFamily="18" charset="0"/>
                <a:cs typeface="Times New Roman" pitchFamily="18" charset="0"/>
              </a:rPr>
              <a:t>),</a:t>
            </a:r>
            <a:r>
              <a:rPr lang="en-GB" b="1" dirty="0">
                <a:solidFill>
                  <a:srgbClr val="002060"/>
                </a:solidFill>
                <a:latin typeface="Times New Roman" pitchFamily="18" charset="0"/>
                <a:cs typeface="Times New Roman" pitchFamily="18" charset="0"/>
              </a:rPr>
              <a:t> 5</a:t>
            </a:r>
            <a:r>
              <a:rPr lang="en-GB" b="1" baseline="30000" dirty="0">
                <a:solidFill>
                  <a:srgbClr val="002060"/>
                </a:solidFill>
                <a:latin typeface="Times New Roman" pitchFamily="18" charset="0"/>
                <a:cs typeface="Times New Roman" pitchFamily="18" charset="0"/>
              </a:rPr>
              <a:t>th</a:t>
            </a:r>
            <a:r>
              <a:rPr lang="en-GB" b="1" dirty="0">
                <a:solidFill>
                  <a:srgbClr val="002060"/>
                </a:solidFill>
                <a:latin typeface="Times New Roman" pitchFamily="18" charset="0"/>
                <a:cs typeface="Times New Roman" pitchFamily="18" charset="0"/>
              </a:rPr>
              <a:t> Semester </a:t>
            </a:r>
            <a:r>
              <a:rPr lang="en-GB" b="1" dirty="0" smtClean="0">
                <a:solidFill>
                  <a:srgbClr val="002060"/>
                </a:solidFill>
                <a:latin typeface="Times New Roman" pitchFamily="18" charset="0"/>
                <a:cs typeface="Times New Roman" pitchFamily="18" charset="0"/>
              </a:rPr>
              <a:t>					02915003116</a:t>
            </a:r>
          </a:p>
        </p:txBody>
      </p:sp>
      <p:pic>
        <p:nvPicPr>
          <p:cNvPr id="7172" name="Picture 4" descr="Image result for jav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2279374"/>
            <a:ext cx="3568417" cy="199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118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72"/>
                                        </p:tgtEl>
                                        <p:attrNameLst>
                                          <p:attrName>style.visibility</p:attrName>
                                        </p:attrNameLst>
                                      </p:cBhvr>
                                      <p:to>
                                        <p:strVal val="visible"/>
                                      </p:to>
                                    </p:set>
                                    <p:animEffect transition="in" filter="fade">
                                      <p:cBhvr>
                                        <p:cTn id="15" dur="500"/>
                                        <p:tgtEl>
                                          <p:spTgt spid="7172"/>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11" end="11"/>
                                            </p:txEl>
                                          </p:spTgt>
                                        </p:tgtEl>
                                        <p:attrNameLst>
                                          <p:attrName>style.visibility</p:attrName>
                                        </p:attrNameLst>
                                      </p:cBhvr>
                                      <p:to>
                                        <p:strVal val="visible"/>
                                      </p:to>
                                    </p:set>
                                    <p:animEffect transition="in" filter="fade">
                                      <p:cBhvr>
                                        <p:cTn id="18" dur="500"/>
                                        <p:tgtEl>
                                          <p:spTgt spid="8">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12" end="12"/>
                                            </p:txEl>
                                          </p:spTgt>
                                        </p:tgtEl>
                                        <p:attrNameLst>
                                          <p:attrName>style.visibility</p:attrName>
                                        </p:attrNameLst>
                                      </p:cBhvr>
                                      <p:to>
                                        <p:strVal val="visible"/>
                                      </p:to>
                                    </p:set>
                                    <p:animEffect transition="in" filter="fade">
                                      <p:cBhvr>
                                        <p:cTn id="21"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6200" y="116632"/>
            <a:ext cx="8839200" cy="833562"/>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spAutoFit/>
          </a:bodyPr>
          <a:lstStyle/>
          <a:p>
            <a:pPr eaLnBrk="1" fontAlgn="auto" hangingPunct="1">
              <a:spcAft>
                <a:spcPts val="0"/>
              </a:spcAft>
              <a:defRPr/>
            </a:pPr>
            <a:r>
              <a:rPr lang="da-DK" altLang="en-US" sz="3200" b="1" dirty="0" smtClean="0">
                <a:solidFill>
                  <a:srgbClr val="FF0000"/>
                </a:solidFill>
                <a:effectLst>
                  <a:outerShdw blurRad="38100" dist="38100" dir="2700000" algn="tl">
                    <a:srgbClr val="000000">
                      <a:alpha val="43137"/>
                    </a:srgbClr>
                  </a:outerShdw>
                </a:effectLst>
              </a:rPr>
              <a:t>Example :  Hello,World!</a:t>
            </a:r>
            <a:endParaRPr lang="da-DK" altLang="en-US" sz="3200" b="1" dirty="0" smtClean="0">
              <a:solidFill>
                <a:srgbClr val="FF0000"/>
              </a:solidFill>
              <a:effectLst>
                <a:outerShdw blurRad="38100" dist="38100" dir="2700000" algn="tl">
                  <a:srgbClr val="000000">
                    <a:alpha val="43137"/>
                  </a:srgbClr>
                </a:outerShdw>
              </a:effectLst>
              <a:latin typeface="Times New Roman CE" pitchFamily="18" charset="0"/>
            </a:endParaRPr>
          </a:p>
        </p:txBody>
      </p:sp>
      <p:sp>
        <p:nvSpPr>
          <p:cNvPr id="59395" name="Rectangle 3"/>
          <p:cNvSpPr>
            <a:spLocks noGrp="1" noChangeArrowheads="1"/>
          </p:cNvSpPr>
          <p:nvPr>
            <p:ph idx="1"/>
          </p:nvPr>
        </p:nvSpPr>
        <p:spPr>
          <a:xfrm>
            <a:off x="420687" y="908720"/>
            <a:ext cx="8275638" cy="920765"/>
          </a:xfrm>
          <a:extLst>
            <a:ext uri="{91240B29-F687-4F45-9708-019B960494DF}">
              <a14:hiddenLine xmlns:a14="http://schemas.microsoft.com/office/drawing/2010/main" w="12700">
                <a:solidFill>
                  <a:schemeClr val="tx1"/>
                </a:solidFill>
                <a:miter lim="800000"/>
                <a:headEnd/>
                <a:tailEnd/>
              </a14:hiddenLine>
            </a:ext>
          </a:extLst>
        </p:spPr>
        <p:txBody>
          <a:bodyPr wrap="square" lIns="90488" tIns="44450" rIns="90488" bIns="44450">
            <a:spAutoFit/>
          </a:bodyPr>
          <a:lstStyle/>
          <a:p>
            <a:pPr marL="0" indent="0" eaLnBrk="1" hangingPunct="1">
              <a:buNone/>
            </a:pPr>
            <a:r>
              <a:rPr lang="da-DK" altLang="en-US" sz="1800" dirty="0" smtClean="0"/>
              <a:t>Since Java is object-oriented, programs are organized into modules called classes, which may have data in variables and subroutines called methods.</a:t>
            </a:r>
            <a:r>
              <a:rPr lang="da-DK" altLang="en-US" sz="1800" dirty="0" smtClean="0">
                <a:solidFill>
                  <a:srgbClr val="FFFFFF"/>
                </a:solidFill>
              </a:rPr>
              <a:t>  </a:t>
            </a:r>
            <a:endParaRPr lang="da-DK" altLang="en-US" sz="1800" dirty="0" smtClean="0">
              <a:solidFill>
                <a:srgbClr val="FFFFFF"/>
              </a:solidFill>
              <a:latin typeface="Times New Roman CE" pitchFamily="18" charset="0"/>
            </a:endParaRPr>
          </a:p>
        </p:txBody>
      </p:sp>
      <p:grpSp>
        <p:nvGrpSpPr>
          <p:cNvPr id="59396" name="Group 1"/>
          <p:cNvGrpSpPr>
            <a:grpSpLocks/>
          </p:cNvGrpSpPr>
          <p:nvPr/>
        </p:nvGrpSpPr>
        <p:grpSpPr bwMode="auto">
          <a:xfrm>
            <a:off x="533400" y="1701073"/>
            <a:ext cx="8360568" cy="4517165"/>
            <a:chOff x="533400" y="2124935"/>
            <a:chExt cx="8360568" cy="4517165"/>
          </a:xfrm>
        </p:grpSpPr>
        <p:sp>
          <p:nvSpPr>
            <p:cNvPr id="59397" name="Rectangle 4"/>
            <p:cNvSpPr>
              <a:spLocks noChangeArrowheads="1"/>
            </p:cNvSpPr>
            <p:nvPr/>
          </p:nvSpPr>
          <p:spPr bwMode="auto">
            <a:xfrm>
              <a:off x="1697038" y="2832100"/>
              <a:ext cx="5921375" cy="2182813"/>
            </a:xfrm>
            <a:prstGeom prst="rect">
              <a:avLst/>
            </a:prstGeom>
            <a:solidFill>
              <a:srgbClr val="00B7A5"/>
            </a:solidFill>
            <a:ln w="12700">
              <a:solidFill>
                <a:srgbClr val="000000"/>
              </a:solidFill>
              <a:miter lim="800000"/>
              <a:headEnd/>
              <a:tailEnd/>
            </a:ln>
          </p:spPr>
          <p:txBody>
            <a:bodyPr wrap="none" anchor="ctr"/>
            <a:lstStyle/>
            <a:p>
              <a:pPr eaLnBrk="1" hangingPunct="1"/>
              <a:endParaRPr lang="en-US" altLang="en-US">
                <a:latin typeface="Arial" pitchFamily="34" charset="0"/>
                <a:cs typeface="Arial" pitchFamily="34" charset="0"/>
              </a:endParaRPr>
            </a:p>
          </p:txBody>
        </p:sp>
        <p:sp>
          <p:nvSpPr>
            <p:cNvPr id="59398" name="Rectangle 5"/>
            <p:cNvSpPr>
              <a:spLocks noChangeArrowheads="1"/>
            </p:cNvSpPr>
            <p:nvPr/>
          </p:nvSpPr>
          <p:spPr bwMode="auto">
            <a:xfrm>
              <a:off x="2003425" y="3079750"/>
              <a:ext cx="530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da-DK" altLang="en-US" sz="2400" dirty="0">
                  <a:solidFill>
                    <a:srgbClr val="000000"/>
                  </a:solidFill>
                  <a:latin typeface="Palatino" pitchFamily="18" charset="0"/>
                  <a:cs typeface="Arial" pitchFamily="34" charset="0"/>
                </a:rPr>
                <a:t>class HelloWorld</a:t>
              </a:r>
            </a:p>
            <a:p>
              <a:r>
                <a:rPr lang="da-DK" altLang="en-US" sz="2400" dirty="0">
                  <a:solidFill>
                    <a:srgbClr val="000000"/>
                  </a:solidFill>
                  <a:latin typeface="Palatino" pitchFamily="18" charset="0"/>
                  <a:cs typeface="Arial" pitchFamily="34" charset="0"/>
                </a:rPr>
                <a:t>{  public static void main (String[] args)</a:t>
              </a:r>
            </a:p>
            <a:p>
              <a:r>
                <a:rPr lang="da-DK" altLang="en-US" sz="2400" dirty="0">
                  <a:solidFill>
                    <a:srgbClr val="000000"/>
                  </a:solidFill>
                  <a:latin typeface="Palatino" pitchFamily="18" charset="0"/>
                  <a:cs typeface="Arial" pitchFamily="34" charset="0"/>
                </a:rPr>
                <a:t>      { System.out.println(“Hello World!”);</a:t>
              </a:r>
            </a:p>
            <a:p>
              <a:r>
                <a:rPr lang="da-DK" altLang="en-US" sz="2400" dirty="0">
                  <a:solidFill>
                    <a:srgbClr val="000000"/>
                  </a:solidFill>
                  <a:latin typeface="Palatino" pitchFamily="18" charset="0"/>
                  <a:cs typeface="Arial" pitchFamily="34" charset="0"/>
                </a:rPr>
                <a:t>      }</a:t>
              </a:r>
            </a:p>
            <a:p>
              <a:r>
                <a:rPr lang="da-DK" altLang="en-US" sz="2400" dirty="0">
                  <a:solidFill>
                    <a:srgbClr val="000000"/>
                  </a:solidFill>
                  <a:latin typeface="Palatino" pitchFamily="18" charset="0"/>
                  <a:cs typeface="Arial" pitchFamily="34" charset="0"/>
                </a:rPr>
                <a:t>}</a:t>
              </a:r>
            </a:p>
          </p:txBody>
        </p:sp>
        <p:sp>
          <p:nvSpPr>
            <p:cNvPr id="36870" name="Rectangle 6"/>
            <p:cNvSpPr>
              <a:spLocks noChangeArrowheads="1"/>
            </p:cNvSpPr>
            <p:nvPr/>
          </p:nvSpPr>
          <p:spPr bwMode="auto">
            <a:xfrm>
              <a:off x="1219200" y="2438400"/>
              <a:ext cx="5359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da-DK" altLang="en-US" sz="2000" dirty="0">
                  <a:solidFill>
                    <a:srgbClr val="FF0000"/>
                  </a:solidFill>
                  <a:effectLst>
                    <a:outerShdw blurRad="38100" dist="38100" dir="2700000" algn="tl">
                      <a:srgbClr val="C0C0C0"/>
                    </a:outerShdw>
                  </a:effectLst>
                  <a:latin typeface="Palatino" pitchFamily="18" charset="0"/>
                </a:rPr>
                <a:t>Each program is enclosed in a class definition.</a:t>
              </a:r>
            </a:p>
          </p:txBody>
        </p:sp>
        <p:sp>
          <p:nvSpPr>
            <p:cNvPr id="36871" name="Rectangle 7"/>
            <p:cNvSpPr>
              <a:spLocks noChangeArrowheads="1"/>
            </p:cNvSpPr>
            <p:nvPr/>
          </p:nvSpPr>
          <p:spPr bwMode="auto">
            <a:xfrm>
              <a:off x="7884367" y="2124935"/>
              <a:ext cx="1009601" cy="193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defRPr/>
              </a:pPr>
              <a:r>
                <a:rPr lang="da-DK" altLang="en-US" sz="2000" dirty="0">
                  <a:solidFill>
                    <a:srgbClr val="FF0000"/>
                  </a:solidFill>
                  <a:effectLst>
                    <a:outerShdw blurRad="38100" dist="38100" dir="2700000" algn="tl">
                      <a:srgbClr val="C0C0C0"/>
                    </a:outerShdw>
                  </a:effectLst>
                  <a:latin typeface="Palatino" pitchFamily="18" charset="0"/>
                </a:rPr>
                <a:t>main() is the first method that is run.</a:t>
              </a:r>
            </a:p>
          </p:txBody>
        </p:sp>
        <p:sp>
          <p:nvSpPr>
            <p:cNvPr id="36872" name="Rectangle 8"/>
            <p:cNvSpPr>
              <a:spLocks noChangeArrowheads="1"/>
            </p:cNvSpPr>
            <p:nvPr/>
          </p:nvSpPr>
          <p:spPr bwMode="auto">
            <a:xfrm>
              <a:off x="533400" y="5334000"/>
              <a:ext cx="4124325"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da-DK" altLang="en-US" sz="2000">
                  <a:solidFill>
                    <a:srgbClr val="FF0000"/>
                  </a:solidFill>
                  <a:effectLst>
                    <a:outerShdw blurRad="38100" dist="38100" dir="2700000" algn="tl">
                      <a:srgbClr val="C0C0C0"/>
                    </a:outerShdw>
                  </a:effectLst>
                  <a:latin typeface="Palatino" pitchFamily="18" charset="0"/>
                </a:rPr>
                <a:t>The notation class.method or package.class.method is how to refer to a public method (with some exceptions).</a:t>
              </a:r>
            </a:p>
          </p:txBody>
        </p:sp>
        <p:sp>
          <p:nvSpPr>
            <p:cNvPr id="36873" name="Rectangle 9"/>
            <p:cNvSpPr>
              <a:spLocks noChangeArrowheads="1"/>
            </p:cNvSpPr>
            <p:nvPr/>
          </p:nvSpPr>
          <p:spPr bwMode="auto">
            <a:xfrm>
              <a:off x="4495800" y="5257800"/>
              <a:ext cx="4200525"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da-DK" altLang="en-US" sz="2000">
                  <a:solidFill>
                    <a:srgbClr val="FF0000"/>
                  </a:solidFill>
                  <a:effectLst>
                    <a:outerShdw blurRad="38100" dist="38100" dir="2700000" algn="tl">
                      <a:srgbClr val="C0C0C0"/>
                    </a:outerShdw>
                  </a:effectLst>
                  <a:latin typeface="Palatino" pitchFamily="18" charset="0"/>
                </a:rPr>
                <a:t>Syntax is similar to C - braces for blocks, semicolon after each statement.  One difference:  upper and lower case matter!</a:t>
              </a:r>
            </a:p>
          </p:txBody>
        </p:sp>
        <p:sp>
          <p:nvSpPr>
            <p:cNvPr id="59403" name="Line 10"/>
            <p:cNvSpPr>
              <a:spLocks noChangeShapeType="1"/>
            </p:cNvSpPr>
            <p:nvPr/>
          </p:nvSpPr>
          <p:spPr bwMode="auto">
            <a:xfrm>
              <a:off x="2135188" y="2820988"/>
              <a:ext cx="150812" cy="37941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404" name="Line 11"/>
            <p:cNvSpPr>
              <a:spLocks noChangeShapeType="1"/>
            </p:cNvSpPr>
            <p:nvPr/>
          </p:nvSpPr>
          <p:spPr bwMode="auto">
            <a:xfrm flipH="1">
              <a:off x="5220071" y="2832100"/>
              <a:ext cx="2664294" cy="588714"/>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405" name="Line 12"/>
            <p:cNvSpPr>
              <a:spLocks noChangeShapeType="1"/>
            </p:cNvSpPr>
            <p:nvPr/>
          </p:nvSpPr>
          <p:spPr bwMode="auto">
            <a:xfrm flipV="1">
              <a:off x="2820988" y="4421188"/>
              <a:ext cx="455612" cy="83661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1064056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0-#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9395">
                                            <p:txEl>
                                              <p:pRg st="0" end="0"/>
                                            </p:txEl>
                                          </p:spTgt>
                                        </p:tgtEl>
                                        <p:attrNameLst>
                                          <p:attrName>style.visibility</p:attrName>
                                        </p:attrNameLst>
                                      </p:cBhvr>
                                      <p:to>
                                        <p:strVal val="visible"/>
                                      </p:to>
                                    </p:set>
                                    <p:animEffect transition="in" filter="fade">
                                      <p:cBhvr>
                                        <p:cTn id="13" dur="500"/>
                                        <p:tgtEl>
                                          <p:spTgt spid="5939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9396"/>
                                        </p:tgtEl>
                                        <p:attrNameLst>
                                          <p:attrName>style.visibility</p:attrName>
                                        </p:attrNameLst>
                                      </p:cBhvr>
                                      <p:to>
                                        <p:strVal val="visible"/>
                                      </p:to>
                                    </p:set>
                                    <p:animEffect transition="in" filter="fade">
                                      <p:cBhvr>
                                        <p:cTn id="18"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20080"/>
          </a:xfrm>
        </p:spPr>
        <p:txBody>
          <a:bodyPr/>
          <a:lstStyle/>
          <a:p>
            <a:r>
              <a:rPr lang="en-IN" sz="4400" b="1" dirty="0"/>
              <a:t>Java useful keywords</a:t>
            </a:r>
            <a:r>
              <a:rPr lang="en-IN" sz="4400" b="1" dirty="0" smtClean="0"/>
              <a:t>.</a:t>
            </a:r>
            <a:endParaRPr lang="en-IN" sz="4400" dirty="0"/>
          </a:p>
        </p:txBody>
      </p:sp>
      <p:sp>
        <p:nvSpPr>
          <p:cNvPr id="3" name="Content Placeholder 2"/>
          <p:cNvSpPr>
            <a:spLocks noGrp="1"/>
          </p:cNvSpPr>
          <p:nvPr>
            <p:ph idx="1"/>
          </p:nvPr>
        </p:nvSpPr>
        <p:spPr>
          <a:xfrm>
            <a:off x="611560" y="1052736"/>
            <a:ext cx="7920880" cy="5544616"/>
          </a:xfrm>
        </p:spPr>
        <p:txBody>
          <a:bodyPr>
            <a:noAutofit/>
          </a:bodyPr>
          <a:lstStyle/>
          <a:p>
            <a:pPr marL="0" indent="0" algn="just">
              <a:buNone/>
            </a:pPr>
            <a:r>
              <a:rPr lang="en-IN" sz="1400" b="1" dirty="0" smtClean="0">
                <a:solidFill>
                  <a:srgbClr val="FF0000"/>
                </a:solidFill>
                <a:latin typeface="Times New Roman" pitchFamily="18" charset="0"/>
                <a:cs typeface="Times New Roman" pitchFamily="18" charset="0"/>
              </a:rPr>
              <a:t>Final : </a:t>
            </a:r>
            <a:r>
              <a:rPr lang="en-IN" sz="1400" dirty="0" smtClean="0">
                <a:latin typeface="Times New Roman" pitchFamily="18" charset="0"/>
                <a:cs typeface="Times New Roman" pitchFamily="18" charset="0"/>
              </a:rPr>
              <a:t>The final keyword in java is used to restrict the user.</a:t>
            </a:r>
          </a:p>
          <a:p>
            <a:pPr lvl="0" algn="just"/>
            <a:r>
              <a:rPr lang="en-IN" sz="1400" dirty="0" smtClean="0">
                <a:latin typeface="Times New Roman" pitchFamily="18" charset="0"/>
                <a:cs typeface="Times New Roman" pitchFamily="18" charset="0"/>
              </a:rPr>
              <a:t>Variable: If you make any variable as final, you cannot change the value of final variable</a:t>
            </a:r>
          </a:p>
          <a:p>
            <a:pPr lvl="0" algn="just"/>
            <a:r>
              <a:rPr lang="en-IN" sz="1400" dirty="0" smtClean="0">
                <a:latin typeface="Times New Roman" pitchFamily="18" charset="0"/>
                <a:cs typeface="Times New Roman" pitchFamily="18" charset="0"/>
              </a:rPr>
              <a:t>Method: If you make any method as final, you cannot override it.</a:t>
            </a:r>
          </a:p>
          <a:p>
            <a:pPr lvl="0" algn="just"/>
            <a:r>
              <a:rPr lang="en-IN" sz="1400" dirty="0" smtClean="0">
                <a:latin typeface="Times New Roman" pitchFamily="18" charset="0"/>
                <a:cs typeface="Times New Roman" pitchFamily="18" charset="0"/>
              </a:rPr>
              <a:t>Class: If you make any class as final, you cannot extend it.</a:t>
            </a:r>
          </a:p>
          <a:p>
            <a:pPr lvl="0" algn="just"/>
            <a:endParaRPr lang="en-IN" sz="1400" dirty="0" smtClean="0">
              <a:latin typeface="Times New Roman" pitchFamily="18" charset="0"/>
              <a:cs typeface="Times New Roman" pitchFamily="18" charset="0"/>
            </a:endParaRPr>
          </a:p>
          <a:p>
            <a:pPr marL="0" indent="0" algn="just">
              <a:buNone/>
            </a:pPr>
            <a:r>
              <a:rPr lang="en-IN" sz="1400" b="1" dirty="0" smtClean="0">
                <a:solidFill>
                  <a:srgbClr val="FF0000"/>
                </a:solidFill>
                <a:latin typeface="Times New Roman" pitchFamily="18" charset="0"/>
                <a:cs typeface="Times New Roman" pitchFamily="18" charset="0"/>
              </a:rPr>
              <a:t>Static : </a:t>
            </a:r>
            <a:r>
              <a:rPr lang="en-IN" sz="1400" dirty="0" smtClean="0">
                <a:latin typeface="Times New Roman" pitchFamily="18" charset="0"/>
                <a:cs typeface="Times New Roman" pitchFamily="18" charset="0"/>
              </a:rPr>
              <a:t>The static keyword in Java is used for memory management mainly. The static keyword belongs to the class than an instance of the class.</a:t>
            </a:r>
          </a:p>
          <a:p>
            <a:pPr lvl="0" algn="just"/>
            <a:r>
              <a:rPr lang="en-IN" sz="1400" dirty="0" smtClean="0">
                <a:latin typeface="Times New Roman" pitchFamily="18" charset="0"/>
                <a:cs typeface="Times New Roman" pitchFamily="18" charset="0"/>
              </a:rPr>
              <a:t>Variable (class variable): If you declare any variable as static, it is known as a static variable. The static variable can be used to refer to the common property of all objects. The static variable gets memory only once in the class area at the time of class loading.</a:t>
            </a:r>
          </a:p>
          <a:p>
            <a:pPr lvl="0" algn="just"/>
            <a:r>
              <a:rPr lang="en-IN" sz="1400" dirty="0" smtClean="0">
                <a:latin typeface="Times New Roman" pitchFamily="18" charset="0"/>
                <a:cs typeface="Times New Roman" pitchFamily="18" charset="0"/>
              </a:rPr>
              <a:t>Method (class method); If you apply static keyword with any method, it is known as static method. Static method belongs to the class rather than the object of a class. Static method can be invoked without the need for creating an instance of class. Static method can access static data member &amp; can change the value of it.</a:t>
            </a:r>
          </a:p>
          <a:p>
            <a:pPr lvl="0" algn="just"/>
            <a:r>
              <a:rPr lang="en-IN" sz="1400" dirty="0" smtClean="0">
                <a:latin typeface="Times New Roman" pitchFamily="18" charset="0"/>
                <a:cs typeface="Times New Roman" pitchFamily="18" charset="0"/>
              </a:rPr>
              <a:t>Block: Is used to initialize the static data member. It is executed before the main method at the time of class-loading. So, we can write statements which we want to execute before main.</a:t>
            </a:r>
          </a:p>
          <a:p>
            <a:pPr lvl="0" algn="just"/>
            <a:endParaRPr lang="en-IN" sz="1400" dirty="0" smtClean="0">
              <a:latin typeface="Times New Roman" pitchFamily="18" charset="0"/>
              <a:cs typeface="Times New Roman" pitchFamily="18" charset="0"/>
            </a:endParaRPr>
          </a:p>
          <a:p>
            <a:pPr marL="0" indent="0" algn="just">
              <a:buNone/>
            </a:pPr>
            <a:r>
              <a:rPr lang="en-IN" sz="1400" b="1" dirty="0" smtClean="0">
                <a:solidFill>
                  <a:srgbClr val="FF0000"/>
                </a:solidFill>
                <a:latin typeface="Times New Roman" pitchFamily="18" charset="0"/>
                <a:cs typeface="Times New Roman" pitchFamily="18" charset="0"/>
              </a:rPr>
              <a:t>This : </a:t>
            </a:r>
            <a:r>
              <a:rPr lang="en-IN" sz="1400" dirty="0" smtClean="0">
                <a:latin typeface="Times New Roman" pitchFamily="18" charset="0"/>
                <a:cs typeface="Times New Roman" pitchFamily="18" charset="0"/>
              </a:rPr>
              <a:t>In java, this is a </a:t>
            </a:r>
            <a:r>
              <a:rPr lang="en-IN" sz="1400" b="1" dirty="0" smtClean="0">
                <a:latin typeface="Times New Roman" pitchFamily="18" charset="0"/>
                <a:cs typeface="Times New Roman" pitchFamily="18" charset="0"/>
              </a:rPr>
              <a:t>reference variable</a:t>
            </a:r>
            <a:r>
              <a:rPr lang="en-IN" sz="1400" dirty="0" smtClean="0">
                <a:latin typeface="Times New Roman" pitchFamily="18" charset="0"/>
                <a:cs typeface="Times New Roman" pitchFamily="18" charset="0"/>
              </a:rPr>
              <a:t> that refers to the current object. </a:t>
            </a:r>
          </a:p>
          <a:p>
            <a:pPr lvl="0" algn="just"/>
            <a:r>
              <a:rPr lang="en-IN" sz="1400" dirty="0" smtClean="0">
                <a:latin typeface="Times New Roman" pitchFamily="18" charset="0"/>
                <a:cs typeface="Times New Roman" pitchFamily="18" charset="0"/>
              </a:rPr>
              <a:t>this can be used to refer current class instance variable. If there is ambiguity between the instance variables and parameters, this keyword resolves the problem of ambiguity.</a:t>
            </a:r>
          </a:p>
          <a:p>
            <a:pPr lvl="0" algn="just"/>
            <a:r>
              <a:rPr lang="en-IN" sz="1400" dirty="0" smtClean="0">
                <a:latin typeface="Times New Roman" pitchFamily="18" charset="0"/>
                <a:cs typeface="Times New Roman" pitchFamily="18" charset="0"/>
              </a:rPr>
              <a:t>this can passed as argument in method call. It is mainly used in the event handling.</a:t>
            </a:r>
          </a:p>
          <a:p>
            <a:pPr lvl="0" algn="just"/>
            <a:r>
              <a:rPr lang="en-IN" sz="1400" dirty="0" smtClean="0">
                <a:latin typeface="Times New Roman" pitchFamily="18" charset="0"/>
                <a:cs typeface="Times New Roman" pitchFamily="18" charset="0"/>
              </a:rPr>
              <a:t>this can be passed as argument in the constructor call. </a:t>
            </a:r>
          </a:p>
          <a:p>
            <a:pPr lvl="0" algn="just"/>
            <a:r>
              <a:rPr lang="en-IN" sz="1400" dirty="0" smtClean="0">
                <a:latin typeface="Times New Roman" pitchFamily="18" charset="0"/>
                <a:cs typeface="Times New Roman" pitchFamily="18" charset="0"/>
              </a:rPr>
              <a:t>this can be used to return the current class instance from the method.</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10799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IN" sz="4400" dirty="0" smtClean="0"/>
              <a:t>Access Modifiers</a:t>
            </a:r>
            <a:endParaRPr lang="en-IN" sz="4400" dirty="0"/>
          </a:p>
        </p:txBody>
      </p:sp>
      <p:pic>
        <p:nvPicPr>
          <p:cNvPr id="4" name="Content Placeholder 3" descr="access-modifiers-in-java"/>
          <p:cNvPicPr>
            <a:picLocks noGrp="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67544" y="3140968"/>
            <a:ext cx="8229600" cy="2880320"/>
          </a:xfrm>
          <a:prstGeom prst="rect">
            <a:avLst/>
          </a:prstGeom>
          <a:solidFill>
            <a:schemeClr val="accent1"/>
          </a:solidFill>
          <a:ln>
            <a:solidFill>
              <a:schemeClr val="accent1"/>
            </a:solidFill>
          </a:ln>
        </p:spPr>
      </p:pic>
      <p:sp>
        <p:nvSpPr>
          <p:cNvPr id="5" name="Rectangle 4"/>
          <p:cNvSpPr/>
          <p:nvPr/>
        </p:nvSpPr>
        <p:spPr>
          <a:xfrm>
            <a:off x="524475" y="1052736"/>
            <a:ext cx="8136904" cy="2031325"/>
          </a:xfrm>
          <a:prstGeom prst="rect">
            <a:avLst/>
          </a:prstGeom>
        </p:spPr>
        <p:txBody>
          <a:bodyPr wrap="square">
            <a:spAutoFit/>
          </a:bodyPr>
          <a:lstStyle/>
          <a:p>
            <a:r>
              <a:rPr lang="en-IN" dirty="0"/>
              <a:t>As the name suggests access modifiers in Java helps to restrict the scope of a class, constructor, variable, and method or data member. There are four types of access modifiers available in java</a:t>
            </a:r>
            <a:r>
              <a:rPr lang="en-IN" dirty="0" smtClean="0"/>
              <a:t>:</a:t>
            </a:r>
          </a:p>
          <a:p>
            <a:pPr marL="285750" indent="-285750">
              <a:buFont typeface="Arial" pitchFamily="34" charset="0"/>
              <a:buChar char="•"/>
            </a:pPr>
            <a:r>
              <a:rPr lang="en-IN" dirty="0" smtClean="0"/>
              <a:t>Default</a:t>
            </a:r>
          </a:p>
          <a:p>
            <a:pPr marL="285750" indent="-285750">
              <a:buFont typeface="Arial" pitchFamily="34" charset="0"/>
              <a:buChar char="•"/>
            </a:pPr>
            <a:r>
              <a:rPr lang="en-IN" dirty="0" smtClean="0"/>
              <a:t>Public</a:t>
            </a:r>
          </a:p>
          <a:p>
            <a:pPr marL="285750" indent="-285750">
              <a:buFont typeface="Arial" pitchFamily="34" charset="0"/>
              <a:buChar char="•"/>
            </a:pPr>
            <a:r>
              <a:rPr lang="en-IN" dirty="0" smtClean="0"/>
              <a:t>Private</a:t>
            </a:r>
          </a:p>
          <a:p>
            <a:pPr marL="285750" indent="-285750">
              <a:buFont typeface="Arial" pitchFamily="34" charset="0"/>
              <a:buChar char="•"/>
            </a:pPr>
            <a:r>
              <a:rPr lang="en-IN" dirty="0" smtClean="0"/>
              <a:t>Protected</a:t>
            </a:r>
          </a:p>
        </p:txBody>
      </p:sp>
    </p:spTree>
    <p:extLst>
      <p:ext uri="{BB962C8B-B14F-4D97-AF65-F5344CB8AC3E}">
        <p14:creationId xmlns:p14="http://schemas.microsoft.com/office/powerpoint/2010/main" val="28244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IN" dirty="0" smtClean="0"/>
              <a:t>Collection in Java</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518972"/>
            <a:ext cx="4680520" cy="3685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44268" y="1103076"/>
            <a:ext cx="7848872" cy="1323439"/>
          </a:xfrm>
          <a:prstGeom prst="rect">
            <a:avLst/>
          </a:prstGeom>
        </p:spPr>
        <p:txBody>
          <a:bodyPr wrap="square">
            <a:spAutoFit/>
          </a:bodyPr>
          <a:lstStyle/>
          <a:p>
            <a:r>
              <a:rPr lang="en-IN" sz="1600" dirty="0">
                <a:solidFill>
                  <a:schemeClr val="accent3">
                    <a:lumMod val="50000"/>
                  </a:schemeClr>
                </a:solidFill>
                <a:latin typeface="Times New Roman" pitchFamily="18" charset="0"/>
                <a:cs typeface="Times New Roman" pitchFamily="18" charset="0"/>
              </a:rPr>
              <a:t>The Collection in Java is a framework that provides an architecture to store and manipulate the group of objects. All the operations that you perform on a data such as searching, sorting, insertion, manipulation, deletion, etc. can be achieved by Java Collections. Java Collection means a single unit of objects. Java Collection framework provides many interfaces and classes.</a:t>
            </a:r>
            <a:endParaRPr lang="en-IN" dirty="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7143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IN" dirty="0" smtClean="0"/>
              <a:t>Othello Game in Java</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45296" y="1844824"/>
            <a:ext cx="2810500" cy="262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12160" y="4581128"/>
            <a:ext cx="2808312" cy="923330"/>
          </a:xfrm>
          <a:prstGeom prst="rect">
            <a:avLst/>
          </a:prstGeom>
        </p:spPr>
        <p:txBody>
          <a:bodyPr wrap="square">
            <a:spAutoFit/>
          </a:bodyPr>
          <a:lstStyle/>
          <a:p>
            <a:pPr algn="ctr"/>
            <a:r>
              <a:rPr lang="en-IN" b="1" dirty="0" smtClean="0"/>
              <a:t>Motto</a:t>
            </a:r>
            <a:endParaRPr lang="en-IN" b="1" dirty="0"/>
          </a:p>
          <a:p>
            <a:pPr algn="ctr"/>
            <a:r>
              <a:rPr lang="en-IN" dirty="0"/>
              <a:t> </a:t>
            </a:r>
            <a:r>
              <a:rPr lang="en-IN" dirty="0" smtClean="0">
                <a:solidFill>
                  <a:srgbClr val="FF0000"/>
                </a:solidFill>
              </a:rPr>
              <a:t>"a </a:t>
            </a:r>
            <a:r>
              <a:rPr lang="en-IN" dirty="0">
                <a:solidFill>
                  <a:srgbClr val="FF0000"/>
                </a:solidFill>
              </a:rPr>
              <a:t>minute to learn, a lifetime to master".</a:t>
            </a:r>
          </a:p>
        </p:txBody>
      </p:sp>
      <p:sp>
        <p:nvSpPr>
          <p:cNvPr id="5" name="Rectangle 4"/>
          <p:cNvSpPr/>
          <p:nvPr/>
        </p:nvSpPr>
        <p:spPr>
          <a:xfrm>
            <a:off x="627548" y="1268760"/>
            <a:ext cx="5240596" cy="5078313"/>
          </a:xfrm>
          <a:prstGeom prst="rect">
            <a:avLst/>
          </a:prstGeom>
        </p:spPr>
        <p:txBody>
          <a:bodyPr wrap="square">
            <a:spAutoFit/>
          </a:bodyPr>
          <a:lstStyle/>
          <a:p>
            <a:r>
              <a:rPr lang="en-IN" dirty="0">
                <a:latin typeface="Times New Roman" pitchFamily="18" charset="0"/>
                <a:cs typeface="Times New Roman" pitchFamily="18" charset="0"/>
              </a:rPr>
              <a:t>Othello is a classic board game and can only be played by 2 players just like chess, checkers and go. The game board is made up of 8 rows and 8 columns. The board must be populated with 64 discs. They are </a:t>
            </a:r>
            <a:r>
              <a:rPr lang="en-IN" dirty="0" smtClean="0">
                <a:latin typeface="Times New Roman" pitchFamily="18" charset="0"/>
                <a:cs typeface="Times New Roman" pitchFamily="18" charset="0"/>
              </a:rPr>
              <a:t>coloured </a:t>
            </a:r>
            <a:r>
              <a:rPr lang="en-IN" dirty="0">
                <a:latin typeface="Times New Roman" pitchFamily="18" charset="0"/>
                <a:cs typeface="Times New Roman" pitchFamily="18" charset="0"/>
              </a:rPr>
              <a:t>black on one side and white on the other. This way, they can be flipped to the other </a:t>
            </a:r>
            <a:r>
              <a:rPr lang="en-IN" dirty="0" smtClean="0">
                <a:latin typeface="Times New Roman" pitchFamily="18" charset="0"/>
                <a:cs typeface="Times New Roman" pitchFamily="18" charset="0"/>
              </a:rPr>
              <a:t>colour </a:t>
            </a:r>
            <a:r>
              <a:rPr lang="en-IN" dirty="0">
                <a:latin typeface="Times New Roman" pitchFamily="18" charset="0"/>
                <a:cs typeface="Times New Roman" pitchFamily="18" charset="0"/>
              </a:rPr>
              <a:t>easily. One player plays discs black side up, the other white side </a:t>
            </a:r>
            <a:r>
              <a:rPr lang="en-IN" dirty="0" smtClean="0">
                <a:latin typeface="Times New Roman" pitchFamily="18" charset="0"/>
                <a:cs typeface="Times New Roman" pitchFamily="18" charset="0"/>
              </a:rPr>
              <a:t>up. After </a:t>
            </a:r>
            <a:r>
              <a:rPr lang="en-IN" dirty="0">
                <a:latin typeface="Times New Roman" pitchFamily="18" charset="0"/>
                <a:cs typeface="Times New Roman" pitchFamily="18" charset="0"/>
              </a:rPr>
              <a:t>the first 4 initial discs are placed, black open the game. You can play a disc when you flank one or more opponent’s discs between your new disc and any other of your own discs, in the same horizontal, vertical or diagonal line. The opponent's discs that are flanked will be turned upside-down and change colour. When there is no possible legal move, the turn is given back to the opponent. When both players need to pass because there is no legal move left, the game has ended. The discs are counted. Whoever has the most discs wins the board game.</a:t>
            </a:r>
          </a:p>
        </p:txBody>
      </p:sp>
    </p:spTree>
    <p:extLst>
      <p:ext uri="{BB962C8B-B14F-4D97-AF65-F5344CB8AC3E}">
        <p14:creationId xmlns:p14="http://schemas.microsoft.com/office/powerpoint/2010/main" val="323043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1000"/>
                                        <p:tgtEl>
                                          <p:spTgt spid="5122"/>
                                        </p:tgtEl>
                                      </p:cBhvr>
                                    </p:animEffect>
                                    <p:anim calcmode="lin" valueType="num">
                                      <p:cBhvr>
                                        <p:cTn id="13" dur="1000" fill="hold"/>
                                        <p:tgtEl>
                                          <p:spTgt spid="5122"/>
                                        </p:tgtEl>
                                        <p:attrNameLst>
                                          <p:attrName>ppt_x</p:attrName>
                                        </p:attrNameLst>
                                      </p:cBhvr>
                                      <p:tavLst>
                                        <p:tav tm="0">
                                          <p:val>
                                            <p:strVal val="#ppt_x"/>
                                          </p:val>
                                        </p:tav>
                                        <p:tav tm="100000">
                                          <p:val>
                                            <p:strVal val="#ppt_x"/>
                                          </p:val>
                                        </p:tav>
                                      </p:tavLst>
                                    </p:anim>
                                    <p:anim calcmode="lin" valueType="num">
                                      <p:cBhvr>
                                        <p:cTn id="14" dur="1000" fill="hold"/>
                                        <p:tgtEl>
                                          <p:spTgt spid="512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1000"/>
                                        <p:tgtEl>
                                          <p:spTgt spid="4">
                                            <p:txEl>
                                              <p:pRg st="1" end="1"/>
                                            </p:txEl>
                                          </p:spTgt>
                                        </p:tgtEl>
                                      </p:cBhvr>
                                    </p:animEffect>
                                    <p:anim calcmode="lin" valueType="num">
                                      <p:cBhvr>
                                        <p:cTn id="2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1000"/>
                                        <p:tgtEl>
                                          <p:spTgt spid="5">
                                            <p:txEl>
                                              <p:pRg st="0" end="0"/>
                                            </p:txEl>
                                          </p:spTgt>
                                        </p:tgtEl>
                                      </p:cBhvr>
                                    </p:animEffect>
                                    <p:anim calcmode="lin" valueType="num">
                                      <p:cBhvr>
                                        <p:cTn id="3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92088"/>
          </a:xfrm>
        </p:spPr>
        <p:txBody>
          <a:bodyPr/>
          <a:lstStyle/>
          <a:p>
            <a:r>
              <a:rPr lang="en-IN" b="1" dirty="0">
                <a:effectLst/>
              </a:rPr>
              <a:t>Classes and Description</a:t>
            </a:r>
            <a:endParaRPr lang="en-IN" dirty="0"/>
          </a:p>
        </p:txBody>
      </p:sp>
      <p:sp>
        <p:nvSpPr>
          <p:cNvPr id="5" name="Content Placeholder 4"/>
          <p:cNvSpPr>
            <a:spLocks noGrp="1"/>
          </p:cNvSpPr>
          <p:nvPr>
            <p:ph idx="1"/>
          </p:nvPr>
        </p:nvSpPr>
        <p:spPr>
          <a:xfrm>
            <a:off x="683568" y="1556792"/>
            <a:ext cx="7776864" cy="4392488"/>
          </a:xfrm>
        </p:spPr>
        <p:txBody>
          <a:bodyPr>
            <a:normAutofit fontScale="70000" lnSpcReduction="20000"/>
          </a:bodyPr>
          <a:lstStyle/>
          <a:p>
            <a:pPr marL="0" indent="0">
              <a:buNone/>
            </a:pPr>
            <a:r>
              <a:rPr lang="en-IN" sz="4600" b="1" dirty="0" smtClean="0">
                <a:solidFill>
                  <a:srgbClr val="FF0000"/>
                </a:solidFill>
              </a:rPr>
              <a:t>Player Class</a:t>
            </a:r>
          </a:p>
          <a:p>
            <a:endParaRPr lang="en-IN" dirty="0"/>
          </a:p>
          <a:p>
            <a:pPr marL="0" indent="0">
              <a:buNone/>
            </a:pPr>
            <a:r>
              <a:rPr lang="en-IN" b="1" dirty="0">
                <a:solidFill>
                  <a:schemeClr val="tx2"/>
                </a:solidFill>
              </a:rPr>
              <a:t>Data members</a:t>
            </a:r>
          </a:p>
          <a:p>
            <a:pPr marL="0" indent="0">
              <a:buNone/>
            </a:pPr>
            <a:r>
              <a:rPr lang="en-IN" dirty="0" smtClean="0"/>
              <a:t>•Name </a:t>
            </a:r>
            <a:r>
              <a:rPr lang="en-IN" dirty="0"/>
              <a:t>of players: name (String)</a:t>
            </a:r>
          </a:p>
          <a:p>
            <a:pPr marL="0" indent="0">
              <a:buNone/>
            </a:pPr>
            <a:r>
              <a:rPr lang="en-IN" dirty="0" smtClean="0"/>
              <a:t>•Symbol </a:t>
            </a:r>
            <a:r>
              <a:rPr lang="en-IN" dirty="0"/>
              <a:t>used by the players: symbol (char)</a:t>
            </a:r>
          </a:p>
          <a:p>
            <a:pPr marL="0" indent="0">
              <a:buNone/>
            </a:pPr>
            <a:r>
              <a:rPr lang="en-IN" dirty="0" smtClean="0"/>
              <a:t>•Count </a:t>
            </a:r>
            <a:r>
              <a:rPr lang="en-IN" dirty="0"/>
              <a:t>of win games. </a:t>
            </a:r>
            <a:r>
              <a:rPr lang="en-IN" dirty="0" err="1"/>
              <a:t>winGame</a:t>
            </a:r>
            <a:r>
              <a:rPr lang="en-IN" dirty="0"/>
              <a:t> (</a:t>
            </a:r>
            <a:r>
              <a:rPr lang="en-IN" dirty="0" err="1"/>
              <a:t>int</a:t>
            </a:r>
            <a:r>
              <a:rPr lang="en-IN" dirty="0"/>
              <a:t>)</a:t>
            </a:r>
          </a:p>
          <a:p>
            <a:endParaRPr lang="en-IN" dirty="0"/>
          </a:p>
          <a:p>
            <a:pPr marL="0" indent="0">
              <a:buNone/>
            </a:pPr>
            <a:r>
              <a:rPr lang="en-IN" b="1" dirty="0">
                <a:solidFill>
                  <a:schemeClr val="tx2"/>
                </a:solidFill>
              </a:rPr>
              <a:t>Member </a:t>
            </a:r>
            <a:r>
              <a:rPr lang="en-IN" b="1" dirty="0" smtClean="0">
                <a:solidFill>
                  <a:schemeClr val="tx2"/>
                </a:solidFill>
              </a:rPr>
              <a:t>Functions</a:t>
            </a:r>
            <a:endParaRPr lang="en-IN" b="1" dirty="0">
              <a:solidFill>
                <a:schemeClr val="tx2"/>
              </a:solidFill>
            </a:endParaRPr>
          </a:p>
          <a:p>
            <a:pPr marL="0" indent="0">
              <a:buNone/>
            </a:pPr>
            <a:r>
              <a:rPr lang="en-IN" dirty="0" smtClean="0"/>
              <a:t>•Default </a:t>
            </a:r>
            <a:r>
              <a:rPr lang="en-IN" dirty="0"/>
              <a:t>Constructor: Player()</a:t>
            </a:r>
          </a:p>
          <a:p>
            <a:pPr marL="0" indent="0">
              <a:buNone/>
            </a:pPr>
            <a:r>
              <a:rPr lang="en-IN" dirty="0" smtClean="0"/>
              <a:t>•Parameterised </a:t>
            </a:r>
            <a:r>
              <a:rPr lang="en-IN" dirty="0"/>
              <a:t>Constructor: public Player(String name, char symbol)</a:t>
            </a:r>
          </a:p>
          <a:p>
            <a:pPr marL="0" indent="0">
              <a:buNone/>
            </a:pPr>
            <a:r>
              <a:rPr lang="en-IN" dirty="0" smtClean="0"/>
              <a:t>•Function </a:t>
            </a:r>
            <a:r>
              <a:rPr lang="en-IN" dirty="0"/>
              <a:t>to set name: public void </a:t>
            </a:r>
            <a:r>
              <a:rPr lang="en-IN" dirty="0" err="1"/>
              <a:t>setName</a:t>
            </a:r>
            <a:r>
              <a:rPr lang="en-IN" dirty="0"/>
              <a:t>(String name)</a:t>
            </a:r>
          </a:p>
          <a:p>
            <a:pPr marL="0" indent="0">
              <a:buNone/>
            </a:pPr>
            <a:r>
              <a:rPr lang="en-IN" dirty="0" smtClean="0"/>
              <a:t>•Function </a:t>
            </a:r>
            <a:r>
              <a:rPr lang="en-IN" dirty="0"/>
              <a:t>to set symbol: public void </a:t>
            </a:r>
            <a:r>
              <a:rPr lang="en-IN" dirty="0" err="1"/>
              <a:t>setSymbol</a:t>
            </a:r>
            <a:r>
              <a:rPr lang="en-IN" dirty="0"/>
              <a:t>(char symbol)</a:t>
            </a:r>
          </a:p>
          <a:p>
            <a:pPr marL="0" indent="0">
              <a:buNone/>
            </a:pPr>
            <a:r>
              <a:rPr lang="en-IN" dirty="0" smtClean="0"/>
              <a:t>•Function </a:t>
            </a:r>
            <a:r>
              <a:rPr lang="en-IN" dirty="0"/>
              <a:t>to get name: public String </a:t>
            </a:r>
            <a:r>
              <a:rPr lang="en-IN" dirty="0" err="1"/>
              <a:t>getName</a:t>
            </a:r>
            <a:r>
              <a:rPr lang="en-IN" dirty="0"/>
              <a:t>()</a:t>
            </a:r>
          </a:p>
          <a:p>
            <a:pPr marL="0" indent="0">
              <a:buNone/>
            </a:pPr>
            <a:r>
              <a:rPr lang="en-IN" dirty="0" smtClean="0"/>
              <a:t>•Function </a:t>
            </a:r>
            <a:r>
              <a:rPr lang="en-IN" dirty="0"/>
              <a:t>to get symbol: public char </a:t>
            </a:r>
            <a:r>
              <a:rPr lang="en-IN" dirty="0" err="1"/>
              <a:t>getSymbol</a:t>
            </a:r>
            <a:r>
              <a:rPr lang="en-IN" dirty="0"/>
              <a:t>() </a:t>
            </a:r>
          </a:p>
          <a:p>
            <a:pPr marL="0" indent="0">
              <a:buNone/>
            </a:pPr>
            <a:r>
              <a:rPr lang="en-IN" dirty="0" smtClean="0"/>
              <a:t>•Function </a:t>
            </a:r>
            <a:r>
              <a:rPr lang="en-IN" dirty="0"/>
              <a:t>to set count of win games: </a:t>
            </a:r>
            <a:r>
              <a:rPr lang="en-IN" dirty="0" err="1"/>
              <a:t>setWinGames</a:t>
            </a:r>
            <a:r>
              <a:rPr lang="en-IN" dirty="0"/>
              <a:t>() </a:t>
            </a:r>
          </a:p>
          <a:p>
            <a:pPr marL="0" indent="0">
              <a:buNone/>
            </a:pPr>
            <a:r>
              <a:rPr lang="en-IN" dirty="0" smtClean="0"/>
              <a:t>•Function </a:t>
            </a:r>
            <a:r>
              <a:rPr lang="en-IN" dirty="0"/>
              <a:t>to get count of win games: </a:t>
            </a:r>
            <a:r>
              <a:rPr lang="en-IN" dirty="0" err="1"/>
              <a:t>getWinGames</a:t>
            </a:r>
            <a:r>
              <a:rPr lang="en-IN" dirty="0" smtClean="0"/>
              <a:t>()</a:t>
            </a:r>
            <a:endParaRPr lang="en-IN" dirty="0"/>
          </a:p>
        </p:txBody>
      </p:sp>
    </p:spTree>
    <p:extLst>
      <p:ext uri="{BB962C8B-B14F-4D97-AF65-F5344CB8AC3E}">
        <p14:creationId xmlns:p14="http://schemas.microsoft.com/office/powerpoint/2010/main" val="37891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fade">
                                      <p:cBhvr>
                                        <p:cTn id="43" dur="1000"/>
                                        <p:tgtEl>
                                          <p:spTgt spid="5">
                                            <p:txEl>
                                              <p:pRg st="7" end="7"/>
                                            </p:txEl>
                                          </p:spTgt>
                                        </p:tgtEl>
                                      </p:cBhvr>
                                    </p:animEffect>
                                    <p:anim calcmode="lin" valueType="num">
                                      <p:cBhvr>
                                        <p:cTn id="4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Effect transition="in" filter="fade">
                                      <p:cBhvr>
                                        <p:cTn id="48" dur="1000"/>
                                        <p:tgtEl>
                                          <p:spTgt spid="5">
                                            <p:txEl>
                                              <p:pRg st="8" end="8"/>
                                            </p:txEl>
                                          </p:spTgt>
                                        </p:tgtEl>
                                      </p:cBhvr>
                                    </p:animEffect>
                                    <p:anim calcmode="lin" valueType="num">
                                      <p:cBhvr>
                                        <p:cTn id="49"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fade">
                                      <p:cBhvr>
                                        <p:cTn id="53" dur="1000"/>
                                        <p:tgtEl>
                                          <p:spTgt spid="5">
                                            <p:txEl>
                                              <p:pRg st="9" end="9"/>
                                            </p:txEl>
                                          </p:spTgt>
                                        </p:tgtEl>
                                      </p:cBhvr>
                                    </p:animEffect>
                                    <p:anim calcmode="lin" valueType="num">
                                      <p:cBhvr>
                                        <p:cTn id="54"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xEl>
                                              <p:pRg st="10" end="10"/>
                                            </p:txEl>
                                          </p:spTgt>
                                        </p:tgtEl>
                                        <p:attrNameLst>
                                          <p:attrName>style.visibility</p:attrName>
                                        </p:attrNameLst>
                                      </p:cBhvr>
                                      <p:to>
                                        <p:strVal val="visible"/>
                                      </p:to>
                                    </p:set>
                                    <p:animEffect transition="in" filter="fade">
                                      <p:cBhvr>
                                        <p:cTn id="58" dur="1000"/>
                                        <p:tgtEl>
                                          <p:spTgt spid="5">
                                            <p:txEl>
                                              <p:pRg st="10" end="10"/>
                                            </p:txEl>
                                          </p:spTgt>
                                        </p:tgtEl>
                                      </p:cBhvr>
                                    </p:animEffect>
                                    <p:anim calcmode="lin" valueType="num">
                                      <p:cBhvr>
                                        <p:cTn id="59"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
                                            <p:txEl>
                                              <p:pRg st="11" end="11"/>
                                            </p:txEl>
                                          </p:spTgt>
                                        </p:tgtEl>
                                        <p:attrNameLst>
                                          <p:attrName>style.visibility</p:attrName>
                                        </p:attrNameLst>
                                      </p:cBhvr>
                                      <p:to>
                                        <p:strVal val="visible"/>
                                      </p:to>
                                    </p:set>
                                    <p:animEffect transition="in" filter="fade">
                                      <p:cBhvr>
                                        <p:cTn id="63" dur="1000"/>
                                        <p:tgtEl>
                                          <p:spTgt spid="5">
                                            <p:txEl>
                                              <p:pRg st="11" end="11"/>
                                            </p:txEl>
                                          </p:spTgt>
                                        </p:tgtEl>
                                      </p:cBhvr>
                                    </p:animEffect>
                                    <p:anim calcmode="lin" valueType="num">
                                      <p:cBhvr>
                                        <p:cTn id="6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5">
                                            <p:txEl>
                                              <p:pRg st="12" end="12"/>
                                            </p:txEl>
                                          </p:spTgt>
                                        </p:tgtEl>
                                        <p:attrNameLst>
                                          <p:attrName>style.visibility</p:attrName>
                                        </p:attrNameLst>
                                      </p:cBhvr>
                                      <p:to>
                                        <p:strVal val="visible"/>
                                      </p:to>
                                    </p:set>
                                    <p:animEffect transition="in" filter="fade">
                                      <p:cBhvr>
                                        <p:cTn id="68" dur="1000"/>
                                        <p:tgtEl>
                                          <p:spTgt spid="5">
                                            <p:txEl>
                                              <p:pRg st="12" end="12"/>
                                            </p:txEl>
                                          </p:spTgt>
                                        </p:tgtEl>
                                      </p:cBhvr>
                                    </p:animEffect>
                                    <p:anim calcmode="lin" valueType="num">
                                      <p:cBhvr>
                                        <p:cTn id="69"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5">
                                            <p:txEl>
                                              <p:pRg st="13" end="13"/>
                                            </p:txEl>
                                          </p:spTgt>
                                        </p:tgtEl>
                                        <p:attrNameLst>
                                          <p:attrName>style.visibility</p:attrName>
                                        </p:attrNameLst>
                                      </p:cBhvr>
                                      <p:to>
                                        <p:strVal val="visible"/>
                                      </p:to>
                                    </p:set>
                                    <p:animEffect transition="in" filter="fade">
                                      <p:cBhvr>
                                        <p:cTn id="73" dur="1000"/>
                                        <p:tgtEl>
                                          <p:spTgt spid="5">
                                            <p:txEl>
                                              <p:pRg st="13" end="13"/>
                                            </p:txEl>
                                          </p:spTgt>
                                        </p:tgtEl>
                                      </p:cBhvr>
                                    </p:animEffect>
                                    <p:anim calcmode="lin" valueType="num">
                                      <p:cBhvr>
                                        <p:cTn id="74"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5"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5">
                                            <p:txEl>
                                              <p:pRg st="14" end="14"/>
                                            </p:txEl>
                                          </p:spTgt>
                                        </p:tgtEl>
                                        <p:attrNameLst>
                                          <p:attrName>style.visibility</p:attrName>
                                        </p:attrNameLst>
                                      </p:cBhvr>
                                      <p:to>
                                        <p:strVal val="visible"/>
                                      </p:to>
                                    </p:set>
                                    <p:animEffect transition="in" filter="fade">
                                      <p:cBhvr>
                                        <p:cTn id="78" dur="1000"/>
                                        <p:tgtEl>
                                          <p:spTgt spid="5">
                                            <p:txEl>
                                              <p:pRg st="14" end="14"/>
                                            </p:txEl>
                                          </p:spTgt>
                                        </p:tgtEl>
                                      </p:cBhvr>
                                    </p:animEffect>
                                    <p:anim calcmode="lin" valueType="num">
                                      <p:cBhvr>
                                        <p:cTn id="79"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80"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5">
                                            <p:txEl>
                                              <p:pRg st="15" end="15"/>
                                            </p:txEl>
                                          </p:spTgt>
                                        </p:tgtEl>
                                        <p:attrNameLst>
                                          <p:attrName>style.visibility</p:attrName>
                                        </p:attrNameLst>
                                      </p:cBhvr>
                                      <p:to>
                                        <p:strVal val="visible"/>
                                      </p:to>
                                    </p:set>
                                    <p:animEffect transition="in" filter="fade">
                                      <p:cBhvr>
                                        <p:cTn id="83" dur="1000"/>
                                        <p:tgtEl>
                                          <p:spTgt spid="5">
                                            <p:txEl>
                                              <p:pRg st="15" end="15"/>
                                            </p:txEl>
                                          </p:spTgt>
                                        </p:tgtEl>
                                      </p:cBhvr>
                                    </p:animEffect>
                                    <p:anim calcmode="lin" valueType="num">
                                      <p:cBhvr>
                                        <p:cTn id="84"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85"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264696"/>
          </a:xfrm>
        </p:spPr>
        <p:txBody>
          <a:bodyPr>
            <a:normAutofit fontScale="32500" lnSpcReduction="20000"/>
          </a:bodyPr>
          <a:lstStyle/>
          <a:p>
            <a:pPr marL="0" indent="0">
              <a:buNone/>
            </a:pPr>
            <a:r>
              <a:rPr lang="en-IN" sz="9800" b="1" dirty="0">
                <a:solidFill>
                  <a:srgbClr val="FF0000"/>
                </a:solidFill>
              </a:rPr>
              <a:t>Board Class: </a:t>
            </a:r>
            <a:endParaRPr lang="en-IN" sz="9800" dirty="0">
              <a:solidFill>
                <a:srgbClr val="FF0000"/>
              </a:solidFill>
            </a:endParaRPr>
          </a:p>
          <a:p>
            <a:pPr marL="0" indent="0">
              <a:buNone/>
            </a:pPr>
            <a:endParaRPr lang="en-IN" sz="2500" b="1" dirty="0" smtClean="0"/>
          </a:p>
          <a:p>
            <a:pPr marL="0" indent="0">
              <a:buNone/>
            </a:pPr>
            <a:r>
              <a:rPr lang="en-IN" sz="5100" b="1" dirty="0" smtClean="0">
                <a:solidFill>
                  <a:schemeClr val="tx2"/>
                </a:solidFill>
              </a:rPr>
              <a:t>Data </a:t>
            </a:r>
            <a:r>
              <a:rPr lang="en-IN" sz="5100" b="1" dirty="0">
                <a:solidFill>
                  <a:schemeClr val="tx2"/>
                </a:solidFill>
              </a:rPr>
              <a:t>members:</a:t>
            </a:r>
            <a:endParaRPr lang="en-IN" sz="5100" dirty="0">
              <a:solidFill>
                <a:schemeClr val="tx2"/>
              </a:solidFill>
            </a:endParaRPr>
          </a:p>
          <a:p>
            <a:pPr lvl="0"/>
            <a:r>
              <a:rPr lang="en-IN" sz="5100" dirty="0"/>
              <a:t>Board 2D array to hold the game: board[][] (char)</a:t>
            </a:r>
          </a:p>
          <a:p>
            <a:pPr lvl="0"/>
            <a:r>
              <a:rPr lang="en-IN" sz="5100" dirty="0"/>
              <a:t>Size of board: BOARD_SIZE = 8 (final </a:t>
            </a:r>
            <a:r>
              <a:rPr lang="en-IN" sz="5100" dirty="0" err="1"/>
              <a:t>int</a:t>
            </a:r>
            <a:r>
              <a:rPr lang="en-IN" sz="5100" dirty="0"/>
              <a:t>)</a:t>
            </a:r>
          </a:p>
          <a:p>
            <a:pPr lvl="0"/>
            <a:r>
              <a:rPr lang="en-IN" sz="5100" dirty="0"/>
              <a:t>Symbol of both the players: p1Symbol, p2Symbol (char)</a:t>
            </a:r>
          </a:p>
          <a:p>
            <a:pPr lvl="0"/>
            <a:r>
              <a:rPr lang="en-IN" sz="5100" dirty="0"/>
              <a:t>Count for Total Moves: private </a:t>
            </a:r>
            <a:r>
              <a:rPr lang="en-IN" sz="5100" dirty="0" err="1"/>
              <a:t>totalMoves</a:t>
            </a:r>
            <a:r>
              <a:rPr lang="en-IN" sz="5100" dirty="0"/>
              <a:t> (</a:t>
            </a:r>
            <a:r>
              <a:rPr lang="en-IN" sz="5100" dirty="0" err="1"/>
              <a:t>int</a:t>
            </a:r>
            <a:r>
              <a:rPr lang="en-IN" sz="5100" dirty="0"/>
              <a:t>)</a:t>
            </a:r>
          </a:p>
          <a:p>
            <a:pPr marL="0" indent="0">
              <a:buNone/>
            </a:pPr>
            <a:r>
              <a:rPr lang="en-IN" sz="5100" dirty="0"/>
              <a:t> </a:t>
            </a:r>
            <a:endParaRPr lang="en-IN" sz="5100" dirty="0">
              <a:solidFill>
                <a:schemeClr val="tx2"/>
              </a:solidFill>
            </a:endParaRPr>
          </a:p>
          <a:p>
            <a:pPr marL="0" indent="0">
              <a:buNone/>
            </a:pPr>
            <a:r>
              <a:rPr lang="en-IN" sz="5100" b="1" dirty="0">
                <a:solidFill>
                  <a:schemeClr val="tx2"/>
                </a:solidFill>
              </a:rPr>
              <a:t>Member Functions:</a:t>
            </a:r>
            <a:endParaRPr lang="en-IN" sz="5100" dirty="0">
              <a:solidFill>
                <a:schemeClr val="tx2"/>
              </a:solidFill>
            </a:endParaRPr>
          </a:p>
          <a:p>
            <a:pPr lvl="0"/>
            <a:r>
              <a:rPr lang="en-IN" sz="5100" dirty="0"/>
              <a:t>public </a:t>
            </a:r>
            <a:r>
              <a:rPr lang="en-IN" sz="5100" dirty="0" err="1"/>
              <a:t>int</a:t>
            </a:r>
            <a:r>
              <a:rPr lang="en-IN" sz="5100" dirty="0"/>
              <a:t> </a:t>
            </a:r>
            <a:r>
              <a:rPr lang="en-IN" sz="5100" dirty="0" err="1"/>
              <a:t>noOfValidMoves</a:t>
            </a:r>
            <a:r>
              <a:rPr lang="en-IN" sz="5100" dirty="0"/>
              <a:t>(char symbol): Calculating number of Valid </a:t>
            </a:r>
            <a:r>
              <a:rPr lang="en-IN" sz="5100" dirty="0" err="1" smtClean="0"/>
              <a:t>Movespublic</a:t>
            </a:r>
            <a:endParaRPr lang="en-IN" sz="5100" dirty="0"/>
          </a:p>
          <a:p>
            <a:pPr lvl="0"/>
            <a:r>
              <a:rPr lang="en-IN" sz="5100" dirty="0" smtClean="0"/>
              <a:t>Board(char </a:t>
            </a:r>
            <a:r>
              <a:rPr lang="en-IN" sz="5100" dirty="0"/>
              <a:t>p1Symbol, char p2Symbol): Constructor </a:t>
            </a:r>
            <a:r>
              <a:rPr lang="en-IN" sz="5100" dirty="0" smtClean="0"/>
              <a:t>Othello Board.</a:t>
            </a:r>
          </a:p>
          <a:p>
            <a:pPr lvl="0"/>
            <a:r>
              <a:rPr lang="en-IN" sz="5100" dirty="0" smtClean="0"/>
              <a:t>public </a:t>
            </a:r>
            <a:r>
              <a:rPr lang="en-IN" sz="5100" dirty="0"/>
              <a:t>void </a:t>
            </a:r>
            <a:r>
              <a:rPr lang="en-IN" sz="5100" dirty="0" err="1"/>
              <a:t>printBoard</a:t>
            </a:r>
            <a:r>
              <a:rPr lang="en-IN" sz="5100" dirty="0"/>
              <a:t>(): Displaying Current Board. It is used to print the current status of the board.</a:t>
            </a:r>
          </a:p>
          <a:p>
            <a:pPr lvl="0"/>
            <a:r>
              <a:rPr lang="en-IN" sz="5100" dirty="0" smtClean="0"/>
              <a:t>public </a:t>
            </a:r>
            <a:r>
              <a:rPr lang="en-IN" sz="5100" dirty="0" err="1"/>
              <a:t>boolean</a:t>
            </a:r>
            <a:r>
              <a:rPr lang="en-IN" sz="5100" dirty="0"/>
              <a:t> </a:t>
            </a:r>
            <a:r>
              <a:rPr lang="en-IN" sz="5100" dirty="0" err="1"/>
              <a:t>checkMove</a:t>
            </a:r>
            <a:r>
              <a:rPr lang="en-IN" sz="5100" dirty="0"/>
              <a:t> (char symbol, </a:t>
            </a:r>
            <a:r>
              <a:rPr lang="en-IN" sz="5100" dirty="0" err="1"/>
              <a:t>int</a:t>
            </a:r>
            <a:r>
              <a:rPr lang="en-IN" sz="5100" dirty="0"/>
              <a:t> x, </a:t>
            </a:r>
            <a:r>
              <a:rPr lang="en-IN" sz="5100" dirty="0" err="1"/>
              <a:t>int</a:t>
            </a:r>
            <a:r>
              <a:rPr lang="en-IN" sz="5100" dirty="0"/>
              <a:t> y): helper function to generate list of Valid Moves. </a:t>
            </a:r>
          </a:p>
          <a:p>
            <a:pPr lvl="0"/>
            <a:r>
              <a:rPr lang="en-IN" sz="5100" dirty="0"/>
              <a:t>public Array List&lt;Pair&lt;Integer, Integer&gt;&gt; </a:t>
            </a:r>
            <a:r>
              <a:rPr lang="en-IN" sz="5100" dirty="0" err="1"/>
              <a:t>validMoves</a:t>
            </a:r>
            <a:r>
              <a:rPr lang="en-IN" sz="5100" dirty="0"/>
              <a:t>(char symbol). This function will return a </a:t>
            </a:r>
            <a:r>
              <a:rPr lang="en-IN" sz="5100" dirty="0" err="1"/>
              <a:t>ArrayList</a:t>
            </a:r>
            <a:r>
              <a:rPr lang="en-IN" sz="5100" dirty="0"/>
              <a:t> of pair of points giving a location on board.</a:t>
            </a:r>
          </a:p>
          <a:p>
            <a:pPr lvl="0"/>
            <a:r>
              <a:rPr lang="en-IN" sz="5100" dirty="0"/>
              <a:t>public </a:t>
            </a:r>
            <a:r>
              <a:rPr lang="en-IN" sz="5100" dirty="0" err="1"/>
              <a:t>boolean</a:t>
            </a:r>
            <a:r>
              <a:rPr lang="en-IN" sz="5100" dirty="0"/>
              <a:t> move(char </a:t>
            </a:r>
            <a:r>
              <a:rPr lang="en-IN" sz="5100" dirty="0" err="1"/>
              <a:t>symbol,int</a:t>
            </a:r>
            <a:r>
              <a:rPr lang="en-IN" sz="5100" dirty="0"/>
              <a:t> x, </a:t>
            </a:r>
            <a:r>
              <a:rPr lang="en-IN" sz="5100" dirty="0" err="1"/>
              <a:t>int</a:t>
            </a:r>
            <a:r>
              <a:rPr lang="en-IN" sz="5100" dirty="0"/>
              <a:t> y) </a:t>
            </a:r>
            <a:r>
              <a:rPr lang="en-IN" sz="5100" dirty="0" smtClean="0"/>
              <a:t>Check location </a:t>
            </a:r>
            <a:r>
              <a:rPr lang="en-IN" sz="5100" dirty="0"/>
              <a:t>can hold </a:t>
            </a:r>
            <a:r>
              <a:rPr lang="en-IN" sz="5100" dirty="0" smtClean="0"/>
              <a:t>valid move</a:t>
            </a:r>
          </a:p>
          <a:p>
            <a:pPr lvl="0"/>
            <a:r>
              <a:rPr lang="en-IN" sz="5100" dirty="0" smtClean="0"/>
              <a:t>public </a:t>
            </a:r>
            <a:r>
              <a:rPr lang="en-IN" sz="5100" dirty="0" err="1"/>
              <a:t>boolean</a:t>
            </a:r>
            <a:r>
              <a:rPr lang="en-IN" sz="5100" dirty="0"/>
              <a:t> </a:t>
            </a:r>
            <a:r>
              <a:rPr lang="en-IN" sz="5100" dirty="0" err="1"/>
              <a:t>completeGame</a:t>
            </a:r>
            <a:r>
              <a:rPr lang="en-IN" sz="5100" dirty="0"/>
              <a:t>(). C</a:t>
            </a:r>
            <a:r>
              <a:rPr lang="en-IN" sz="5100" dirty="0" smtClean="0"/>
              <a:t>heck </a:t>
            </a:r>
            <a:r>
              <a:rPr lang="en-IN" sz="5100" dirty="0"/>
              <a:t>that the board is full or not.</a:t>
            </a:r>
          </a:p>
          <a:p>
            <a:pPr lvl="0"/>
            <a:r>
              <a:rPr lang="en-IN" sz="5100" dirty="0"/>
              <a:t>public </a:t>
            </a:r>
            <a:r>
              <a:rPr lang="en-IN" sz="5100" dirty="0" err="1"/>
              <a:t>int</a:t>
            </a:r>
            <a:r>
              <a:rPr lang="en-IN" sz="5100" dirty="0"/>
              <a:t> </a:t>
            </a:r>
            <a:r>
              <a:rPr lang="en-IN" sz="5100" dirty="0" err="1"/>
              <a:t>countSymbol</a:t>
            </a:r>
            <a:r>
              <a:rPr lang="en-IN" sz="5100" dirty="0"/>
              <a:t>(char symbol). This functions will return the total count of the symbols which is needed to decide which player wins the game</a:t>
            </a:r>
            <a:r>
              <a:rPr lang="en-IN" sz="5100" dirty="0" smtClean="0"/>
              <a:t>.</a:t>
            </a:r>
            <a:endParaRPr lang="en-IN" sz="5100" dirty="0"/>
          </a:p>
        </p:txBody>
      </p:sp>
    </p:spTree>
    <p:extLst>
      <p:ext uri="{BB962C8B-B14F-4D97-AF65-F5344CB8AC3E}">
        <p14:creationId xmlns:p14="http://schemas.microsoft.com/office/powerpoint/2010/main" val="367623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1000"/>
                                        <p:tgtEl>
                                          <p:spTgt spid="3">
                                            <p:txEl>
                                              <p:pRg st="12" end="12"/>
                                            </p:txEl>
                                          </p:spTgt>
                                        </p:tgtEl>
                                      </p:cBhvr>
                                    </p:animEffect>
                                    <p:anim calcmode="lin" valueType="num">
                                      <p:cBhvr>
                                        <p:cTn id="6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1000"/>
                                        <p:tgtEl>
                                          <p:spTgt spid="3">
                                            <p:txEl>
                                              <p:pRg st="13" end="13"/>
                                            </p:txEl>
                                          </p:spTgt>
                                        </p:tgtEl>
                                      </p:cBhvr>
                                    </p:animEffect>
                                    <p:anim calcmode="lin" valueType="num">
                                      <p:cBhvr>
                                        <p:cTn id="6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Effect transition="in" filter="fade">
                                      <p:cBhvr>
                                        <p:cTn id="71" dur="1000"/>
                                        <p:tgtEl>
                                          <p:spTgt spid="3">
                                            <p:txEl>
                                              <p:pRg st="14" end="14"/>
                                            </p:txEl>
                                          </p:spTgt>
                                        </p:tgtEl>
                                      </p:cBhvr>
                                    </p:animEffect>
                                    <p:anim calcmode="lin" valueType="num">
                                      <p:cBhvr>
                                        <p:cTn id="7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5" end="15"/>
                                            </p:txEl>
                                          </p:spTgt>
                                        </p:tgtEl>
                                        <p:attrNameLst>
                                          <p:attrName>style.visibility</p:attrName>
                                        </p:attrNameLst>
                                      </p:cBhvr>
                                      <p:to>
                                        <p:strVal val="visible"/>
                                      </p:to>
                                    </p:set>
                                    <p:animEffect transition="in" filter="fade">
                                      <p:cBhvr>
                                        <p:cTn id="76" dur="1000"/>
                                        <p:tgtEl>
                                          <p:spTgt spid="3">
                                            <p:txEl>
                                              <p:pRg st="15" end="15"/>
                                            </p:txEl>
                                          </p:spTgt>
                                        </p:tgtEl>
                                      </p:cBhvr>
                                    </p:animEffect>
                                    <p:anim calcmode="lin" valueType="num">
                                      <p:cBhvr>
                                        <p:cTn id="77"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Effect transition="in" filter="fade">
                                      <p:cBhvr>
                                        <p:cTn id="81" dur="1000"/>
                                        <p:tgtEl>
                                          <p:spTgt spid="3">
                                            <p:txEl>
                                              <p:pRg st="16" end="16"/>
                                            </p:txEl>
                                          </p:spTgt>
                                        </p:tgtEl>
                                      </p:cBhvr>
                                    </p:animEffect>
                                    <p:anim calcmode="lin" valueType="num">
                                      <p:cBhvr>
                                        <p:cTn id="82"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048672"/>
          </a:xfrm>
        </p:spPr>
        <p:txBody>
          <a:bodyPr>
            <a:normAutofit fontScale="70000" lnSpcReduction="20000"/>
          </a:bodyPr>
          <a:lstStyle/>
          <a:p>
            <a:pPr marL="0" indent="0">
              <a:buNone/>
            </a:pPr>
            <a:r>
              <a:rPr lang="en-IN" sz="4600" b="1" dirty="0">
                <a:solidFill>
                  <a:srgbClr val="FF0000"/>
                </a:solidFill>
              </a:rPr>
              <a:t>Othello Class: </a:t>
            </a:r>
            <a:endParaRPr lang="en-IN" sz="4600" dirty="0">
              <a:solidFill>
                <a:srgbClr val="FF0000"/>
              </a:solidFill>
            </a:endParaRPr>
          </a:p>
          <a:p>
            <a:pPr marL="0" indent="0">
              <a:buNone/>
            </a:pPr>
            <a:r>
              <a:rPr lang="en-IN" b="1" dirty="0"/>
              <a:t> </a:t>
            </a:r>
            <a:endParaRPr lang="en-IN" dirty="0"/>
          </a:p>
          <a:p>
            <a:pPr marL="0" indent="0">
              <a:buNone/>
            </a:pPr>
            <a:r>
              <a:rPr lang="en-IN" sz="2600" b="1" dirty="0" smtClean="0">
                <a:solidFill>
                  <a:schemeClr val="tx2"/>
                </a:solidFill>
              </a:rPr>
              <a:t>Data </a:t>
            </a:r>
            <a:r>
              <a:rPr lang="en-IN" sz="2600" b="1" dirty="0">
                <a:solidFill>
                  <a:schemeClr val="tx2"/>
                </a:solidFill>
              </a:rPr>
              <a:t>members:</a:t>
            </a:r>
            <a:endParaRPr lang="en-IN" sz="2600" dirty="0">
              <a:solidFill>
                <a:schemeClr val="tx2"/>
              </a:solidFill>
            </a:endParaRPr>
          </a:p>
          <a:p>
            <a:pPr lvl="0"/>
            <a:r>
              <a:rPr lang="en-IN" sz="2600" dirty="0"/>
              <a:t>Object of Board class for conducting Othello: Board </a:t>
            </a:r>
            <a:r>
              <a:rPr lang="en-IN" sz="2600" dirty="0" err="1"/>
              <a:t>board</a:t>
            </a:r>
            <a:endParaRPr lang="en-IN" sz="2600" dirty="0"/>
          </a:p>
          <a:p>
            <a:pPr lvl="0"/>
            <a:r>
              <a:rPr lang="en-IN" sz="2600" dirty="0"/>
              <a:t>Objects of Player class to play: player1, player2</a:t>
            </a:r>
          </a:p>
          <a:p>
            <a:pPr lvl="0"/>
            <a:r>
              <a:rPr lang="en-IN" sz="2600" dirty="0"/>
              <a:t>Check for new game: </a:t>
            </a:r>
            <a:r>
              <a:rPr lang="en-IN" sz="2600" dirty="0" err="1"/>
              <a:t>boolean</a:t>
            </a:r>
            <a:r>
              <a:rPr lang="en-IN" sz="2600" dirty="0"/>
              <a:t> </a:t>
            </a:r>
            <a:r>
              <a:rPr lang="en-IN" sz="2600" dirty="0" err="1"/>
              <a:t>anotherGame</a:t>
            </a:r>
            <a:r>
              <a:rPr lang="en-IN" sz="2600" dirty="0"/>
              <a:t> = true</a:t>
            </a:r>
          </a:p>
          <a:p>
            <a:pPr lvl="0"/>
            <a:r>
              <a:rPr lang="en-IN" sz="2600" dirty="0"/>
              <a:t>Count for Total Number of Games: </a:t>
            </a:r>
            <a:r>
              <a:rPr lang="en-IN" sz="2600" dirty="0" err="1"/>
              <a:t>No_of_Games</a:t>
            </a:r>
            <a:r>
              <a:rPr lang="en-IN" sz="2600" dirty="0"/>
              <a:t> (static </a:t>
            </a:r>
            <a:r>
              <a:rPr lang="en-IN" sz="2600" dirty="0" err="1"/>
              <a:t>int</a:t>
            </a:r>
            <a:r>
              <a:rPr lang="en-IN" sz="2600" dirty="0"/>
              <a:t>)</a:t>
            </a:r>
          </a:p>
          <a:p>
            <a:pPr lvl="0"/>
            <a:r>
              <a:rPr lang="en-IN" sz="2600" dirty="0"/>
              <a:t>Count for Number of Draw Games: Draw</a:t>
            </a:r>
          </a:p>
          <a:p>
            <a:pPr marL="0" indent="0">
              <a:buNone/>
            </a:pPr>
            <a:r>
              <a:rPr lang="en-IN" sz="2600" b="1" dirty="0"/>
              <a:t> </a:t>
            </a:r>
            <a:endParaRPr lang="en-IN" sz="2600" dirty="0"/>
          </a:p>
          <a:p>
            <a:pPr marL="0" indent="0">
              <a:buNone/>
            </a:pPr>
            <a:r>
              <a:rPr lang="en-IN" sz="2600" b="1" dirty="0">
                <a:solidFill>
                  <a:schemeClr val="tx2"/>
                </a:solidFill>
              </a:rPr>
              <a:t>Member Functions:</a:t>
            </a:r>
            <a:endParaRPr lang="en-IN" sz="2600" dirty="0">
              <a:solidFill>
                <a:schemeClr val="tx2"/>
              </a:solidFill>
            </a:endParaRPr>
          </a:p>
          <a:p>
            <a:pPr lvl="0"/>
            <a:r>
              <a:rPr lang="en-IN" sz="2600" dirty="0" smtClean="0"/>
              <a:t>public </a:t>
            </a:r>
            <a:r>
              <a:rPr lang="en-IN" sz="2600" dirty="0"/>
              <a:t>void </a:t>
            </a:r>
            <a:r>
              <a:rPr lang="en-IN" sz="2600" dirty="0" err="1" smtClean="0"/>
              <a:t>startGame</a:t>
            </a:r>
            <a:r>
              <a:rPr lang="en-IN" sz="2600" dirty="0" smtClean="0"/>
              <a:t>(): It will first make 2 new objects of Player class and then take their information and call </a:t>
            </a:r>
            <a:r>
              <a:rPr lang="en-IN" sz="2600" dirty="0" err="1" smtClean="0"/>
              <a:t>create_Board</a:t>
            </a:r>
            <a:r>
              <a:rPr lang="en-IN" sz="2600" dirty="0" smtClean="0"/>
              <a:t>() for conducting the game. </a:t>
            </a:r>
          </a:p>
          <a:p>
            <a:pPr lvl="0"/>
            <a:r>
              <a:rPr lang="en-IN" sz="2600" dirty="0" smtClean="0"/>
              <a:t>private Player </a:t>
            </a:r>
            <a:r>
              <a:rPr lang="en-IN" sz="2600" dirty="0" err="1" smtClean="0"/>
              <a:t>take_player_info</a:t>
            </a:r>
            <a:r>
              <a:rPr lang="en-IN" sz="2600" dirty="0" smtClean="0"/>
              <a:t>(</a:t>
            </a:r>
            <a:r>
              <a:rPr lang="en-IN" sz="2600" dirty="0" err="1" smtClean="0"/>
              <a:t>int</a:t>
            </a:r>
            <a:r>
              <a:rPr lang="en-IN" sz="2600" dirty="0" smtClean="0"/>
              <a:t> n): Taking the private information for the Players such as name symbol etc.</a:t>
            </a:r>
          </a:p>
          <a:p>
            <a:pPr lvl="0"/>
            <a:r>
              <a:rPr lang="en-IN" sz="2600" dirty="0" smtClean="0"/>
              <a:t>public </a:t>
            </a:r>
            <a:r>
              <a:rPr lang="en-IN" sz="2600" dirty="0"/>
              <a:t>void </a:t>
            </a:r>
            <a:r>
              <a:rPr lang="en-IN" sz="2600" dirty="0" err="1"/>
              <a:t>create_Board</a:t>
            </a:r>
            <a:r>
              <a:rPr lang="en-IN" sz="2600" dirty="0"/>
              <a:t>() : Create a new board object to play a new game.</a:t>
            </a:r>
          </a:p>
          <a:p>
            <a:pPr lvl="0"/>
            <a:r>
              <a:rPr lang="en-IN" sz="2600" dirty="0"/>
              <a:t>Private void </a:t>
            </a:r>
            <a:r>
              <a:rPr lang="en-IN" sz="2600" dirty="0" err="1"/>
              <a:t>printScoreBoard</a:t>
            </a:r>
            <a:r>
              <a:rPr lang="en-IN" sz="2600" dirty="0"/>
              <a:t>(): Used for displaying the score of both the </a:t>
            </a:r>
            <a:r>
              <a:rPr lang="en-IN" sz="2600" dirty="0" err="1"/>
              <a:t>plaers</a:t>
            </a:r>
            <a:r>
              <a:rPr lang="en-IN" sz="2600" dirty="0"/>
              <a:t> after the game is end.</a:t>
            </a:r>
          </a:p>
          <a:p>
            <a:r>
              <a:rPr lang="en-IN" sz="2600" dirty="0"/>
              <a:t>private void </a:t>
            </a:r>
            <a:r>
              <a:rPr lang="en-IN" sz="2600" dirty="0" err="1"/>
              <a:t>printHint</a:t>
            </a:r>
            <a:r>
              <a:rPr lang="en-IN" sz="2600" dirty="0"/>
              <a:t>(</a:t>
            </a:r>
            <a:r>
              <a:rPr lang="en-IN" sz="2600" dirty="0" err="1"/>
              <a:t>ArrayList</a:t>
            </a:r>
            <a:r>
              <a:rPr lang="en-IN" sz="2600" dirty="0"/>
              <a:t>&lt;Pair&lt;Integer, Integer&gt;&gt; </a:t>
            </a:r>
            <a:r>
              <a:rPr lang="en-IN" sz="2600" dirty="0" err="1"/>
              <a:t>validMoves</a:t>
            </a:r>
            <a:r>
              <a:rPr lang="en-IN" sz="2600" dirty="0"/>
              <a:t>): Used to printing the calculated valid moves for the required Player</a:t>
            </a:r>
          </a:p>
          <a:p>
            <a:pPr marL="0" indent="0">
              <a:buNone/>
            </a:pPr>
            <a:endParaRPr lang="en-IN" sz="2600" dirty="0"/>
          </a:p>
        </p:txBody>
      </p:sp>
    </p:spTree>
    <p:extLst>
      <p:ext uri="{BB962C8B-B14F-4D97-AF65-F5344CB8AC3E}">
        <p14:creationId xmlns:p14="http://schemas.microsoft.com/office/powerpoint/2010/main" val="106400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1000"/>
                                        <p:tgtEl>
                                          <p:spTgt spid="3">
                                            <p:txEl>
                                              <p:pRg st="11" end="11"/>
                                            </p:txEl>
                                          </p:spTgt>
                                        </p:tgtEl>
                                      </p:cBhvr>
                                    </p:animEffect>
                                    <p:anim calcmode="lin" valueType="num">
                                      <p:cBhvr>
                                        <p:cTn id="6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1000"/>
                                        <p:tgtEl>
                                          <p:spTgt spid="3">
                                            <p:txEl>
                                              <p:pRg st="12" end="12"/>
                                            </p:txEl>
                                          </p:spTgt>
                                        </p:tgtEl>
                                      </p:cBhvr>
                                    </p:animEffect>
                                    <p:anim calcmode="lin" valueType="num">
                                      <p:cBhvr>
                                        <p:cTn id="6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1000"/>
                                        <p:tgtEl>
                                          <p:spTgt spid="3">
                                            <p:txEl>
                                              <p:pRg st="13" end="13"/>
                                            </p:txEl>
                                          </p:spTgt>
                                        </p:tgtEl>
                                      </p:cBhvr>
                                    </p:animEffect>
                                    <p:anim calcmode="lin" valueType="num">
                                      <p:cBhvr>
                                        <p:cTn id="7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fade">
                                      <p:cBhvr>
                                        <p:cTn id="76" dur="1000"/>
                                        <p:tgtEl>
                                          <p:spTgt spid="3">
                                            <p:txEl>
                                              <p:pRg st="14" end="14"/>
                                            </p:txEl>
                                          </p:spTgt>
                                        </p:tgtEl>
                                      </p:cBhvr>
                                    </p:animEffect>
                                    <p:anim calcmode="lin" valueType="num">
                                      <p:cBhvr>
                                        <p:cTn id="7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0"/>
            <a:ext cx="3178696" cy="908720"/>
          </a:xfrm>
        </p:spPr>
        <p:txBody>
          <a:bodyPr/>
          <a:lstStyle/>
          <a:p>
            <a:r>
              <a:rPr lang="en-IN" sz="4400" dirty="0" smtClean="0"/>
              <a:t>Screenshots</a:t>
            </a:r>
            <a:endParaRPr lang="en-IN" sz="4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95646"/>
            <a:ext cx="864256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3528" y="1124744"/>
            <a:ext cx="3130857" cy="369332"/>
          </a:xfrm>
          <a:prstGeom prst="rect">
            <a:avLst/>
          </a:prstGeom>
        </p:spPr>
        <p:txBody>
          <a:bodyPr wrap="none">
            <a:spAutoFit/>
          </a:bodyPr>
          <a:lstStyle/>
          <a:p>
            <a:r>
              <a:rPr lang="en-IN" dirty="0"/>
              <a:t>Taking Player info in Othello</a:t>
            </a:r>
          </a:p>
        </p:txBody>
      </p:sp>
    </p:spTree>
    <p:extLst>
      <p:ext uri="{BB962C8B-B14F-4D97-AF65-F5344CB8AC3E}">
        <p14:creationId xmlns:p14="http://schemas.microsoft.com/office/powerpoint/2010/main" val="26308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 calcmode="lin" valueType="num">
                                      <p:cBhvr additive="base">
                                        <p:cTn id="14" dur="500" fill="hold"/>
                                        <p:tgtEl>
                                          <p:spTgt spid="6146"/>
                                        </p:tgtEl>
                                        <p:attrNameLst>
                                          <p:attrName>ppt_x</p:attrName>
                                        </p:attrNameLst>
                                      </p:cBhvr>
                                      <p:tavLst>
                                        <p:tav tm="0">
                                          <p:val>
                                            <p:strVal val="0-#ppt_w/2"/>
                                          </p:val>
                                        </p:tav>
                                        <p:tav tm="100000">
                                          <p:val>
                                            <p:strVal val="#ppt_x"/>
                                          </p:val>
                                        </p:tav>
                                      </p:tavLst>
                                    </p:anim>
                                    <p:anim calcmode="lin" valueType="num">
                                      <p:cBhvr additive="base">
                                        <p:cTn id="15"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0"/>
            <a:ext cx="3178696" cy="908720"/>
          </a:xfrm>
        </p:spPr>
        <p:txBody>
          <a:bodyPr/>
          <a:lstStyle/>
          <a:p>
            <a:r>
              <a:rPr lang="en-IN" sz="4400" dirty="0" smtClean="0"/>
              <a:t>Screenshots</a:t>
            </a:r>
            <a:endParaRPr lang="en-IN" sz="4400" dirty="0"/>
          </a:p>
        </p:txBody>
      </p:sp>
      <p:sp>
        <p:nvSpPr>
          <p:cNvPr id="3" name="Rectangle 2"/>
          <p:cNvSpPr/>
          <p:nvPr/>
        </p:nvSpPr>
        <p:spPr>
          <a:xfrm>
            <a:off x="323528" y="1165394"/>
            <a:ext cx="2693238" cy="369332"/>
          </a:xfrm>
          <a:prstGeom prst="rect">
            <a:avLst/>
          </a:prstGeom>
        </p:spPr>
        <p:txBody>
          <a:bodyPr wrap="none">
            <a:spAutoFit/>
          </a:bodyPr>
          <a:lstStyle/>
          <a:p>
            <a:r>
              <a:rPr lang="en-IN" dirty="0"/>
              <a:t>Taking Move one by one</a:t>
            </a:r>
          </a:p>
        </p:txBody>
      </p:sp>
      <p:pic>
        <p:nvPicPr>
          <p:cNvPr id="6" name="Picture 5" descr="C:\Users\Intel Inside\Pictures\Screenshots\Screenshot (15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700808"/>
            <a:ext cx="8424936" cy="4536504"/>
          </a:xfrm>
          <a:prstGeom prst="rect">
            <a:avLst/>
          </a:prstGeom>
          <a:noFill/>
          <a:ln>
            <a:noFill/>
          </a:ln>
        </p:spPr>
      </p:pic>
    </p:spTree>
    <p:extLst>
      <p:ext uri="{BB962C8B-B14F-4D97-AF65-F5344CB8AC3E}">
        <p14:creationId xmlns:p14="http://schemas.microsoft.com/office/powerpoint/2010/main" val="17837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025" y="237995"/>
            <a:ext cx="7772400" cy="2182894"/>
          </a:xfrm>
        </p:spPr>
        <p:txBody>
          <a:bodyPr/>
          <a:lstStyle/>
          <a:p>
            <a:r>
              <a:rPr lang="en-IN" sz="5400" dirty="0" smtClean="0">
                <a:effectLst>
                  <a:outerShdw blurRad="38100" dist="38100" dir="2700000" algn="tl">
                    <a:srgbClr val="000000">
                      <a:alpha val="43137"/>
                    </a:srgbClr>
                  </a:outerShdw>
                </a:effectLst>
                <a:latin typeface="Times New Roman" pitchFamily="18" charset="0"/>
                <a:cs typeface="Times New Roman" pitchFamily="18" charset="0"/>
              </a:rPr>
              <a:t>OTHELLO GAME</a:t>
            </a:r>
            <a:br>
              <a:rPr lang="en-IN" sz="5400" dirty="0" smtClean="0">
                <a:effectLst>
                  <a:outerShdw blurRad="38100" dist="38100" dir="2700000" algn="tl">
                    <a:srgbClr val="000000">
                      <a:alpha val="43137"/>
                    </a:srgbClr>
                  </a:outerShdw>
                </a:effectLst>
                <a:latin typeface="Times New Roman" pitchFamily="18" charset="0"/>
                <a:cs typeface="Times New Roman" pitchFamily="18" charset="0"/>
              </a:rPr>
            </a:br>
            <a:r>
              <a:rPr lang="en-IN" sz="5400" dirty="0" smtClean="0">
                <a:effectLst>
                  <a:outerShdw blurRad="38100" dist="38100" dir="2700000" algn="tl">
                    <a:srgbClr val="000000">
                      <a:alpha val="43137"/>
                    </a:srgbClr>
                  </a:outerShdw>
                </a:effectLst>
                <a:latin typeface="Times New Roman" pitchFamily="18" charset="0"/>
                <a:cs typeface="Times New Roman" pitchFamily="18" charset="0"/>
              </a:rPr>
              <a:t>IN JAVA</a:t>
            </a:r>
            <a:endParaRPr lang="en-IN" sz="54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5364" name="Picture 4" descr="Image result for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547407"/>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othello-gr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717032"/>
            <a:ext cx="2425430" cy="2425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86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364"/>
                                        </p:tgtEl>
                                        <p:attrNameLst>
                                          <p:attrName>style.visibility</p:attrName>
                                        </p:attrNameLst>
                                      </p:cBhvr>
                                      <p:to>
                                        <p:strVal val="visible"/>
                                      </p:to>
                                    </p:set>
                                    <p:animEffect transition="in" filter="fade">
                                      <p:cBhvr>
                                        <p:cTn id="14" dur="1000"/>
                                        <p:tgtEl>
                                          <p:spTgt spid="15364"/>
                                        </p:tgtEl>
                                      </p:cBhvr>
                                    </p:animEffect>
                                    <p:anim calcmode="lin" valueType="num">
                                      <p:cBhvr>
                                        <p:cTn id="15" dur="1000" fill="hold"/>
                                        <p:tgtEl>
                                          <p:spTgt spid="15364"/>
                                        </p:tgtEl>
                                        <p:attrNameLst>
                                          <p:attrName>ppt_x</p:attrName>
                                        </p:attrNameLst>
                                      </p:cBhvr>
                                      <p:tavLst>
                                        <p:tav tm="0">
                                          <p:val>
                                            <p:strVal val="#ppt_x"/>
                                          </p:val>
                                        </p:tav>
                                        <p:tav tm="100000">
                                          <p:val>
                                            <p:strVal val="#ppt_x"/>
                                          </p:val>
                                        </p:tav>
                                      </p:tavLst>
                                    </p:anim>
                                    <p:anim calcmode="lin" valueType="num">
                                      <p:cBhvr>
                                        <p:cTn id="16"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366"/>
                                        </p:tgtEl>
                                        <p:attrNameLst>
                                          <p:attrName>style.visibility</p:attrName>
                                        </p:attrNameLst>
                                      </p:cBhvr>
                                      <p:to>
                                        <p:strVal val="visible"/>
                                      </p:to>
                                    </p:set>
                                    <p:animEffect transition="in" filter="fade">
                                      <p:cBhvr>
                                        <p:cTn id="21" dur="1000"/>
                                        <p:tgtEl>
                                          <p:spTgt spid="15366"/>
                                        </p:tgtEl>
                                      </p:cBhvr>
                                    </p:animEffect>
                                    <p:anim calcmode="lin" valueType="num">
                                      <p:cBhvr>
                                        <p:cTn id="22" dur="1000" fill="hold"/>
                                        <p:tgtEl>
                                          <p:spTgt spid="15366"/>
                                        </p:tgtEl>
                                        <p:attrNameLst>
                                          <p:attrName>ppt_x</p:attrName>
                                        </p:attrNameLst>
                                      </p:cBhvr>
                                      <p:tavLst>
                                        <p:tav tm="0">
                                          <p:val>
                                            <p:strVal val="#ppt_x"/>
                                          </p:val>
                                        </p:tav>
                                        <p:tav tm="100000">
                                          <p:val>
                                            <p:strVal val="#ppt_x"/>
                                          </p:val>
                                        </p:tav>
                                      </p:tavLst>
                                    </p:anim>
                                    <p:anim calcmode="lin" valueType="num">
                                      <p:cBhvr>
                                        <p:cTn id="23" dur="1000" fill="hold"/>
                                        <p:tgtEl>
                                          <p:spTgt spid="153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0"/>
            <a:ext cx="3178696" cy="908720"/>
          </a:xfrm>
        </p:spPr>
        <p:txBody>
          <a:bodyPr/>
          <a:lstStyle/>
          <a:p>
            <a:r>
              <a:rPr lang="en-IN" sz="4400" dirty="0" smtClean="0"/>
              <a:t>Screenshots</a:t>
            </a:r>
            <a:endParaRPr lang="en-IN" sz="4400" dirty="0"/>
          </a:p>
        </p:txBody>
      </p:sp>
      <p:sp>
        <p:nvSpPr>
          <p:cNvPr id="4" name="Rectangle 3"/>
          <p:cNvSpPr/>
          <p:nvPr/>
        </p:nvSpPr>
        <p:spPr>
          <a:xfrm>
            <a:off x="323528" y="1124744"/>
            <a:ext cx="4411913" cy="369332"/>
          </a:xfrm>
          <a:prstGeom prst="rect">
            <a:avLst/>
          </a:prstGeom>
        </p:spPr>
        <p:txBody>
          <a:bodyPr wrap="none">
            <a:spAutoFit/>
          </a:bodyPr>
          <a:lstStyle/>
          <a:p>
            <a:r>
              <a:rPr lang="en-IN" dirty="0"/>
              <a:t>Taking help when you have invalid move</a:t>
            </a:r>
            <a:endParaRPr lang="en-IN" dirty="0">
              <a:solidFill>
                <a:prstClr val="black"/>
              </a:solidFill>
            </a:endParaRPr>
          </a:p>
        </p:txBody>
      </p:sp>
      <p:pic>
        <p:nvPicPr>
          <p:cNvPr id="5" name="Picture 4" descr="C:\Users\Intel Inside\Pictures\Screenshots\Screenshot (14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800"/>
            <a:ext cx="8208912" cy="4392488"/>
          </a:xfrm>
          <a:prstGeom prst="rect">
            <a:avLst/>
          </a:prstGeom>
          <a:noFill/>
          <a:ln>
            <a:noFill/>
          </a:ln>
        </p:spPr>
      </p:pic>
    </p:spTree>
    <p:extLst>
      <p:ext uri="{BB962C8B-B14F-4D97-AF65-F5344CB8AC3E}">
        <p14:creationId xmlns:p14="http://schemas.microsoft.com/office/powerpoint/2010/main" val="63280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0"/>
            <a:ext cx="3178696" cy="908720"/>
          </a:xfrm>
        </p:spPr>
        <p:txBody>
          <a:bodyPr/>
          <a:lstStyle/>
          <a:p>
            <a:r>
              <a:rPr lang="en-IN" sz="4400" dirty="0" smtClean="0"/>
              <a:t>Screenshots</a:t>
            </a:r>
            <a:endParaRPr lang="en-IN" sz="4400" dirty="0"/>
          </a:p>
        </p:txBody>
      </p:sp>
      <p:sp>
        <p:nvSpPr>
          <p:cNvPr id="4" name="Rectangle 3"/>
          <p:cNvSpPr/>
          <p:nvPr/>
        </p:nvSpPr>
        <p:spPr>
          <a:xfrm>
            <a:off x="323528" y="1124744"/>
            <a:ext cx="1972015" cy="369332"/>
          </a:xfrm>
          <a:prstGeom prst="rect">
            <a:avLst/>
          </a:prstGeom>
        </p:spPr>
        <p:txBody>
          <a:bodyPr wrap="none">
            <a:spAutoFit/>
          </a:bodyPr>
          <a:lstStyle/>
          <a:p>
            <a:r>
              <a:rPr lang="en-IN" dirty="0"/>
              <a:t>Continuing game</a:t>
            </a:r>
            <a:endParaRPr lang="en-IN" dirty="0">
              <a:solidFill>
                <a:prstClr val="black"/>
              </a:solidFill>
            </a:endParaRPr>
          </a:p>
        </p:txBody>
      </p:sp>
      <p:pic>
        <p:nvPicPr>
          <p:cNvPr id="5" name="Picture 4" descr="C:\Users\Intel Inside\Pictures\Screenshots\Screenshot (15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628800"/>
            <a:ext cx="7848872" cy="4680519"/>
          </a:xfrm>
          <a:prstGeom prst="rect">
            <a:avLst/>
          </a:prstGeom>
          <a:noFill/>
          <a:ln>
            <a:noFill/>
          </a:ln>
        </p:spPr>
      </p:pic>
    </p:spTree>
    <p:extLst>
      <p:ext uri="{BB962C8B-B14F-4D97-AF65-F5344CB8AC3E}">
        <p14:creationId xmlns:p14="http://schemas.microsoft.com/office/powerpoint/2010/main" val="63280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0"/>
            <a:ext cx="3178696" cy="908720"/>
          </a:xfrm>
        </p:spPr>
        <p:txBody>
          <a:bodyPr/>
          <a:lstStyle/>
          <a:p>
            <a:r>
              <a:rPr lang="en-IN" sz="4400" dirty="0" smtClean="0"/>
              <a:t>Screenshots</a:t>
            </a:r>
            <a:endParaRPr lang="en-IN" sz="4400" dirty="0"/>
          </a:p>
        </p:txBody>
      </p:sp>
      <p:sp>
        <p:nvSpPr>
          <p:cNvPr id="4" name="Rectangle 3"/>
          <p:cNvSpPr/>
          <p:nvPr/>
        </p:nvSpPr>
        <p:spPr>
          <a:xfrm>
            <a:off x="323528" y="1124744"/>
            <a:ext cx="3870803" cy="369332"/>
          </a:xfrm>
          <a:prstGeom prst="rect">
            <a:avLst/>
          </a:prstGeom>
        </p:spPr>
        <p:txBody>
          <a:bodyPr wrap="none">
            <a:spAutoFit/>
          </a:bodyPr>
          <a:lstStyle/>
          <a:p>
            <a:r>
              <a:rPr lang="en-IN" dirty="0"/>
              <a:t>Game over and </a:t>
            </a:r>
            <a:r>
              <a:rPr lang="en-IN" dirty="0" smtClean="0"/>
              <a:t>Display </a:t>
            </a:r>
            <a:r>
              <a:rPr lang="en-IN" dirty="0"/>
              <a:t>score board.</a:t>
            </a:r>
            <a:endParaRPr lang="en-IN" dirty="0">
              <a:solidFill>
                <a:prstClr val="black"/>
              </a:solidFill>
            </a:endParaRPr>
          </a:p>
        </p:txBody>
      </p:sp>
      <p:pic>
        <p:nvPicPr>
          <p:cNvPr id="5" name="Picture 4" descr="C:\Users\Intel Inside\Pictures\Screenshots\Screenshot (15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800"/>
            <a:ext cx="8208911" cy="4536504"/>
          </a:xfrm>
          <a:prstGeom prst="rect">
            <a:avLst/>
          </a:prstGeom>
          <a:noFill/>
          <a:ln>
            <a:noFill/>
          </a:ln>
        </p:spPr>
      </p:pic>
    </p:spTree>
    <p:extLst>
      <p:ext uri="{BB962C8B-B14F-4D97-AF65-F5344CB8AC3E}">
        <p14:creationId xmlns:p14="http://schemas.microsoft.com/office/powerpoint/2010/main" val="63280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676" y="476672"/>
            <a:ext cx="3178696" cy="908720"/>
          </a:xfrm>
        </p:spPr>
        <p:txBody>
          <a:bodyPr/>
          <a:lstStyle/>
          <a:p>
            <a:r>
              <a:rPr lang="en-IN" sz="4400" b="1" dirty="0">
                <a:solidFill>
                  <a:srgbClr val="FF0000"/>
                </a:solidFill>
                <a:effectLst/>
              </a:rPr>
              <a:t>References</a:t>
            </a:r>
            <a:endParaRPr lang="en-IN" sz="4400" dirty="0">
              <a:solidFill>
                <a:srgbClr val="FF0000"/>
              </a:solidFill>
              <a:effectLst/>
            </a:endParaRPr>
          </a:p>
        </p:txBody>
      </p:sp>
      <p:sp>
        <p:nvSpPr>
          <p:cNvPr id="3" name="Rectangle 2"/>
          <p:cNvSpPr/>
          <p:nvPr/>
        </p:nvSpPr>
        <p:spPr>
          <a:xfrm>
            <a:off x="708274" y="1772816"/>
            <a:ext cx="3888432" cy="3416320"/>
          </a:xfrm>
          <a:prstGeom prst="rect">
            <a:avLst/>
          </a:prstGeom>
        </p:spPr>
        <p:txBody>
          <a:bodyPr wrap="square">
            <a:spAutoFit/>
          </a:bodyPr>
          <a:lstStyle/>
          <a:p>
            <a:pPr marL="342900" lvl="0" indent="-342900">
              <a:lnSpc>
                <a:spcPct val="150000"/>
              </a:lnSpc>
              <a:spcAft>
                <a:spcPts val="0"/>
              </a:spcAft>
              <a:buFont typeface="Symbol"/>
              <a:buChar char=""/>
            </a:pPr>
            <a:r>
              <a:rPr lang="en-IN" dirty="0">
                <a:solidFill>
                  <a:srgbClr val="002060"/>
                </a:solidFill>
                <a:latin typeface="Times New Roman"/>
                <a:ea typeface="Calibri"/>
                <a:cs typeface="Mangal"/>
              </a:rPr>
              <a:t>https://www.tutorialspoint.com </a:t>
            </a:r>
            <a:endParaRPr lang="en-IN" sz="1600" dirty="0">
              <a:solidFill>
                <a:srgbClr val="002060"/>
              </a:solidFill>
              <a:latin typeface="Calibri"/>
              <a:ea typeface="Calibri"/>
              <a:cs typeface="Mangal"/>
            </a:endParaRPr>
          </a:p>
          <a:p>
            <a:pPr marL="342900" lvl="0" indent="-342900">
              <a:lnSpc>
                <a:spcPct val="150000"/>
              </a:lnSpc>
              <a:spcAft>
                <a:spcPts val="0"/>
              </a:spcAft>
              <a:buFont typeface="Symbol"/>
              <a:buChar char=""/>
            </a:pPr>
            <a:r>
              <a:rPr lang="en-IN" dirty="0">
                <a:solidFill>
                  <a:srgbClr val="002060"/>
                </a:solidFill>
                <a:latin typeface="Times New Roman"/>
                <a:ea typeface="Calibri"/>
                <a:cs typeface="Mangal"/>
              </a:rPr>
              <a:t>https://www.javatpoint.com</a:t>
            </a:r>
            <a:endParaRPr lang="en-IN" sz="1600" dirty="0">
              <a:solidFill>
                <a:srgbClr val="002060"/>
              </a:solidFill>
              <a:latin typeface="Calibri"/>
              <a:ea typeface="Calibri"/>
              <a:cs typeface="Mangal"/>
            </a:endParaRPr>
          </a:p>
          <a:p>
            <a:pPr marL="342900" lvl="0" indent="-342900">
              <a:lnSpc>
                <a:spcPct val="150000"/>
              </a:lnSpc>
              <a:spcAft>
                <a:spcPts val="0"/>
              </a:spcAft>
              <a:buFont typeface="Symbol"/>
              <a:buChar char=""/>
            </a:pPr>
            <a:r>
              <a:rPr lang="en-IN" dirty="0">
                <a:solidFill>
                  <a:srgbClr val="002060"/>
                </a:solidFill>
                <a:latin typeface="Times New Roman"/>
                <a:ea typeface="Calibri"/>
                <a:cs typeface="Mangal"/>
              </a:rPr>
              <a:t>https://www.codingninjas.in</a:t>
            </a:r>
            <a:endParaRPr lang="en-IN" sz="1600" dirty="0">
              <a:solidFill>
                <a:srgbClr val="002060"/>
              </a:solidFill>
              <a:latin typeface="Calibri"/>
              <a:ea typeface="Calibri"/>
              <a:cs typeface="Mangal"/>
            </a:endParaRPr>
          </a:p>
          <a:p>
            <a:pPr marL="342900" lvl="0" indent="-342900">
              <a:lnSpc>
                <a:spcPct val="150000"/>
              </a:lnSpc>
              <a:spcAft>
                <a:spcPts val="0"/>
              </a:spcAft>
              <a:buFont typeface="Symbol"/>
              <a:buChar char=""/>
            </a:pPr>
            <a:r>
              <a:rPr lang="en-IN" dirty="0">
                <a:solidFill>
                  <a:srgbClr val="002060"/>
                </a:solidFill>
                <a:latin typeface="Times New Roman"/>
                <a:ea typeface="Calibri"/>
                <a:cs typeface="Mangal"/>
              </a:rPr>
              <a:t>https://www.stackoverflow.com</a:t>
            </a:r>
            <a:endParaRPr lang="en-IN" sz="1600" dirty="0">
              <a:solidFill>
                <a:srgbClr val="002060"/>
              </a:solidFill>
              <a:latin typeface="Calibri"/>
              <a:ea typeface="Calibri"/>
              <a:cs typeface="Mangal"/>
            </a:endParaRPr>
          </a:p>
          <a:p>
            <a:pPr marL="342900" lvl="0" indent="-342900">
              <a:lnSpc>
                <a:spcPct val="150000"/>
              </a:lnSpc>
              <a:spcAft>
                <a:spcPts val="0"/>
              </a:spcAft>
              <a:buFont typeface="Symbol"/>
              <a:buChar char=""/>
            </a:pPr>
            <a:r>
              <a:rPr lang="en-IN" dirty="0">
                <a:solidFill>
                  <a:srgbClr val="002060"/>
                </a:solidFill>
                <a:latin typeface="Times New Roman"/>
                <a:ea typeface="Calibri"/>
                <a:cs typeface="Mangal"/>
              </a:rPr>
              <a:t>https://www.geeksforgeeks.org</a:t>
            </a:r>
            <a:endParaRPr lang="en-IN" sz="1600" dirty="0">
              <a:solidFill>
                <a:srgbClr val="002060"/>
              </a:solidFill>
              <a:latin typeface="Calibri"/>
              <a:ea typeface="Calibri"/>
              <a:cs typeface="Mangal"/>
            </a:endParaRPr>
          </a:p>
          <a:p>
            <a:pPr marL="342900" lvl="0" indent="-342900">
              <a:lnSpc>
                <a:spcPct val="150000"/>
              </a:lnSpc>
              <a:spcAft>
                <a:spcPts val="0"/>
              </a:spcAft>
              <a:buFont typeface="Symbol"/>
              <a:buChar char=""/>
            </a:pPr>
            <a:r>
              <a:rPr lang="en-IN" dirty="0">
                <a:solidFill>
                  <a:srgbClr val="002060"/>
                </a:solidFill>
                <a:latin typeface="Times New Roman"/>
                <a:ea typeface="Calibri"/>
                <a:cs typeface="Mangal"/>
              </a:rPr>
              <a:t>https://github.com</a:t>
            </a:r>
            <a:endParaRPr lang="en-IN" sz="1600" dirty="0">
              <a:solidFill>
                <a:srgbClr val="002060"/>
              </a:solidFill>
              <a:latin typeface="Calibri"/>
              <a:ea typeface="Calibri"/>
              <a:cs typeface="Mangal"/>
            </a:endParaRPr>
          </a:p>
          <a:p>
            <a:pPr marL="342900" lvl="0" indent="-342900">
              <a:lnSpc>
                <a:spcPct val="150000"/>
              </a:lnSpc>
              <a:spcAft>
                <a:spcPts val="0"/>
              </a:spcAft>
              <a:buFont typeface="Symbol"/>
              <a:buChar char=""/>
            </a:pPr>
            <a:r>
              <a:rPr lang="en-IN" dirty="0">
                <a:solidFill>
                  <a:srgbClr val="002060"/>
                </a:solidFill>
                <a:latin typeface="Times New Roman"/>
                <a:ea typeface="Calibri"/>
                <a:cs typeface="Mangal"/>
              </a:rPr>
              <a:t>https://youtube.com</a:t>
            </a:r>
            <a:endParaRPr lang="en-IN" sz="1600" dirty="0">
              <a:solidFill>
                <a:srgbClr val="002060"/>
              </a:solidFill>
              <a:latin typeface="Calibri"/>
              <a:ea typeface="Calibri"/>
              <a:cs typeface="Mangal"/>
            </a:endParaRPr>
          </a:p>
          <a:p>
            <a:pPr marL="342900" lvl="0" indent="-342900">
              <a:lnSpc>
                <a:spcPct val="150000"/>
              </a:lnSpc>
              <a:spcAft>
                <a:spcPts val="0"/>
              </a:spcAft>
              <a:buFont typeface="Symbol"/>
              <a:buChar char=""/>
            </a:pPr>
            <a:r>
              <a:rPr lang="en-IN" dirty="0">
                <a:solidFill>
                  <a:srgbClr val="002060"/>
                </a:solidFill>
                <a:latin typeface="Times New Roman"/>
                <a:ea typeface="Calibri"/>
                <a:cs typeface="Mangal"/>
              </a:rPr>
              <a:t>https://google.com</a:t>
            </a:r>
            <a:endParaRPr lang="en-IN" sz="1600" dirty="0">
              <a:solidFill>
                <a:srgbClr val="002060"/>
              </a:solidFill>
              <a:effectLst/>
              <a:latin typeface="Calibri"/>
              <a:ea typeface="Calibri"/>
              <a:cs typeface="Mangal"/>
            </a:endParaRPr>
          </a:p>
        </p:txBody>
      </p:sp>
    </p:spTree>
    <p:extLst>
      <p:ext uri="{BB962C8B-B14F-4D97-AF65-F5344CB8AC3E}">
        <p14:creationId xmlns:p14="http://schemas.microsoft.com/office/powerpoint/2010/main" val="20336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852936"/>
            <a:ext cx="6408712" cy="864096"/>
          </a:xfrm>
        </p:spPr>
        <p:txBody>
          <a:bodyPr/>
          <a:lstStyle/>
          <a:p>
            <a:r>
              <a:rPr lang="en-IN" sz="4400" dirty="0" smtClean="0"/>
              <a:t>THANK YOU</a:t>
            </a:r>
            <a:endParaRPr lang="en-IN" sz="4400" dirty="0"/>
          </a:p>
        </p:txBody>
      </p:sp>
    </p:spTree>
    <p:extLst>
      <p:ext uri="{BB962C8B-B14F-4D97-AF65-F5344CB8AC3E}">
        <p14:creationId xmlns:p14="http://schemas.microsoft.com/office/powerpoint/2010/main" val="20336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IN" sz="4800" dirty="0" smtClean="0"/>
              <a:t>Objective of Training</a:t>
            </a:r>
            <a:endParaRPr lang="en-IN" sz="4800" dirty="0"/>
          </a:p>
        </p:txBody>
      </p:sp>
      <p:sp>
        <p:nvSpPr>
          <p:cNvPr id="3" name="Content Placeholder 2"/>
          <p:cNvSpPr>
            <a:spLocks noGrp="1"/>
          </p:cNvSpPr>
          <p:nvPr>
            <p:ph idx="1"/>
          </p:nvPr>
        </p:nvSpPr>
        <p:spPr/>
        <p:txBody>
          <a:bodyPr>
            <a:normAutofit/>
          </a:bodyPr>
          <a:lstStyle/>
          <a:p>
            <a:pPr algn="just"/>
            <a:r>
              <a:rPr lang="en-US" dirty="0">
                <a:solidFill>
                  <a:schemeClr val="accent4">
                    <a:lumMod val="50000"/>
                  </a:schemeClr>
                </a:solidFill>
                <a:latin typeface="Times New Roman" pitchFamily="18" charset="0"/>
                <a:cs typeface="Times New Roman" pitchFamily="18" charset="0"/>
              </a:rPr>
              <a:t>To learn object oriented skills and Java programming concepts. </a:t>
            </a:r>
            <a:endParaRPr lang="en-US" dirty="0" smtClean="0">
              <a:solidFill>
                <a:schemeClr val="accent4">
                  <a:lumMod val="50000"/>
                </a:schemeClr>
              </a:solidFill>
              <a:latin typeface="Times New Roman" pitchFamily="18" charset="0"/>
              <a:cs typeface="Times New Roman" pitchFamily="18" charset="0"/>
            </a:endParaRPr>
          </a:p>
          <a:p>
            <a:pPr algn="just">
              <a:defRPr/>
            </a:pPr>
            <a:r>
              <a:rPr lang="en-US" dirty="0" smtClean="0">
                <a:solidFill>
                  <a:schemeClr val="accent4">
                    <a:lumMod val="50000"/>
                  </a:schemeClr>
                </a:solidFill>
                <a:latin typeface="Times New Roman" pitchFamily="18" charset="0"/>
                <a:cs typeface="Times New Roman" pitchFamily="18" charset="0"/>
              </a:rPr>
              <a:t>Creating </a:t>
            </a:r>
            <a:r>
              <a:rPr lang="en-US" dirty="0">
                <a:solidFill>
                  <a:schemeClr val="accent4">
                    <a:lumMod val="50000"/>
                  </a:schemeClr>
                </a:solidFill>
                <a:latin typeface="Times New Roman" pitchFamily="18" charset="0"/>
                <a:cs typeface="Times New Roman" pitchFamily="18" charset="0"/>
              </a:rPr>
              <a:t>Java programs using object-oriented features like encapsulations, inheritance, and polymorphism. To be able to explain the internal architecture of Java Language, its working through Java virtual machine, and various security models.</a:t>
            </a:r>
          </a:p>
          <a:p>
            <a:pPr algn="just">
              <a:defRPr/>
            </a:pPr>
            <a:r>
              <a:rPr lang="en-US" dirty="0">
                <a:solidFill>
                  <a:schemeClr val="accent4">
                    <a:lumMod val="50000"/>
                  </a:schemeClr>
                </a:solidFill>
                <a:latin typeface="Times New Roman" pitchFamily="18" charset="0"/>
                <a:cs typeface="Times New Roman" pitchFamily="18" charset="0"/>
              </a:rPr>
              <a:t>To be able to use object oriented concepts, wrapper classes in writing java programs using simple data structures like arrays and strings</a:t>
            </a:r>
            <a:r>
              <a:rPr lang="en-US" dirty="0" smtClean="0">
                <a:solidFill>
                  <a:schemeClr val="accent4">
                    <a:lumMod val="50000"/>
                  </a:schemeClr>
                </a:solidFill>
                <a:latin typeface="Times New Roman" pitchFamily="18" charset="0"/>
                <a:cs typeface="Times New Roman" pitchFamily="18" charset="0"/>
              </a:rPr>
              <a:t>.</a:t>
            </a:r>
          </a:p>
          <a:p>
            <a:pPr algn="just"/>
            <a:r>
              <a:rPr lang="en-US" dirty="0" smtClean="0">
                <a:solidFill>
                  <a:schemeClr val="accent4">
                    <a:lumMod val="50000"/>
                  </a:schemeClr>
                </a:solidFill>
                <a:latin typeface="Times New Roman" pitchFamily="18" charset="0"/>
                <a:cs typeface="Times New Roman" pitchFamily="18" charset="0"/>
              </a:rPr>
              <a:t>Handling </a:t>
            </a:r>
            <a:r>
              <a:rPr lang="en-US" dirty="0">
                <a:solidFill>
                  <a:schemeClr val="accent4">
                    <a:lumMod val="50000"/>
                  </a:schemeClr>
                </a:solidFill>
                <a:latin typeface="Times New Roman" pitchFamily="18" charset="0"/>
                <a:cs typeface="Times New Roman" pitchFamily="18" charset="0"/>
              </a:rPr>
              <a:t>error scenarios in applications to create robust code. </a:t>
            </a:r>
            <a:endParaRPr lang="en-US" dirty="0" smtClean="0">
              <a:solidFill>
                <a:schemeClr val="accent4">
                  <a:lumMod val="50000"/>
                </a:schemeClr>
              </a:solidFill>
              <a:latin typeface="Times New Roman" pitchFamily="18" charset="0"/>
              <a:cs typeface="Times New Roman" pitchFamily="18" charset="0"/>
            </a:endParaRPr>
          </a:p>
          <a:p>
            <a:pPr algn="just"/>
            <a:r>
              <a:rPr lang="en-US" dirty="0" smtClean="0">
                <a:solidFill>
                  <a:schemeClr val="accent4">
                    <a:lumMod val="50000"/>
                  </a:schemeClr>
                </a:solidFill>
                <a:latin typeface="Times New Roman" pitchFamily="18" charset="0"/>
                <a:cs typeface="Times New Roman" pitchFamily="18" charset="0"/>
              </a:rPr>
              <a:t>To </a:t>
            </a:r>
            <a:r>
              <a:rPr lang="en-US" dirty="0">
                <a:solidFill>
                  <a:schemeClr val="accent4">
                    <a:lumMod val="50000"/>
                  </a:schemeClr>
                </a:solidFill>
                <a:latin typeface="Times New Roman" pitchFamily="18" charset="0"/>
                <a:cs typeface="Times New Roman" pitchFamily="18" charset="0"/>
              </a:rPr>
              <a:t>create small applications by using applets, multithreading and event handling concepts.</a:t>
            </a:r>
            <a:endParaRPr lang="en-US" altLang="en-US" dirty="0">
              <a:solidFill>
                <a:schemeClr val="accent4">
                  <a:lumMod val="50000"/>
                </a:schemeClr>
              </a:solidFill>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567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2776"/>
          </a:xfrm>
        </p:spPr>
        <p:txBody>
          <a:bodyPr/>
          <a:lstStyle/>
          <a:p>
            <a:r>
              <a:rPr lang="en-IN" sz="4800" dirty="0" smtClean="0"/>
              <a:t>Technology Used.</a:t>
            </a:r>
            <a:endParaRPr lang="en-IN" sz="4800" dirty="0"/>
          </a:p>
        </p:txBody>
      </p:sp>
      <p:sp>
        <p:nvSpPr>
          <p:cNvPr id="3" name="Content Placeholder 2"/>
          <p:cNvSpPr>
            <a:spLocks noGrp="1"/>
          </p:cNvSpPr>
          <p:nvPr>
            <p:ph idx="1"/>
          </p:nvPr>
        </p:nvSpPr>
        <p:spPr/>
        <p:txBody>
          <a:bodyPr>
            <a:normAutofit/>
          </a:bodyPr>
          <a:lstStyle/>
          <a:p>
            <a:r>
              <a:rPr lang="en-IN" sz="2800" dirty="0" smtClean="0">
                <a:solidFill>
                  <a:schemeClr val="accent2">
                    <a:lumMod val="50000"/>
                  </a:schemeClr>
                </a:solidFill>
                <a:latin typeface="Times New Roman" pitchFamily="18" charset="0"/>
                <a:cs typeface="Times New Roman" pitchFamily="18" charset="0"/>
              </a:rPr>
              <a:t>Java SE 10.0.2.</a:t>
            </a:r>
          </a:p>
          <a:p>
            <a:r>
              <a:rPr lang="en-IN" sz="2800" dirty="0" smtClean="0">
                <a:solidFill>
                  <a:schemeClr val="accent2">
                    <a:lumMod val="50000"/>
                  </a:schemeClr>
                </a:solidFill>
                <a:latin typeface="Times New Roman" pitchFamily="18" charset="0"/>
                <a:cs typeface="Times New Roman" pitchFamily="18" charset="0"/>
              </a:rPr>
              <a:t>Eclipse Photon IDE for Java Developers</a:t>
            </a:r>
            <a:endParaRPr lang="en-IN" sz="2800" dirty="0">
              <a:solidFill>
                <a:schemeClr val="accent2">
                  <a:lumMod val="5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84076"/>
            <a:ext cx="3888432" cy="258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932040" y="3308024"/>
            <a:ext cx="3851382" cy="2339102"/>
          </a:xfrm>
          <a:prstGeom prst="rect">
            <a:avLst/>
          </a:prstGeom>
          <a:noFill/>
        </p:spPr>
        <p:txBody>
          <a:bodyPr wrap="square" rtlCol="0">
            <a:spAutoFit/>
          </a:bodyPr>
          <a:lstStyle/>
          <a:p>
            <a:r>
              <a:rPr lang="en-IN" sz="2000" b="1" dirty="0" smtClean="0">
                <a:solidFill>
                  <a:schemeClr val="tx1">
                    <a:lumMod val="75000"/>
                    <a:lumOff val="25000"/>
                  </a:schemeClr>
                </a:solidFill>
                <a:latin typeface="Times New Roman" pitchFamily="18" charset="0"/>
                <a:cs typeface="Times New Roman" pitchFamily="18" charset="0"/>
              </a:rPr>
              <a:t>About Eclipse IDE:</a:t>
            </a:r>
          </a:p>
          <a:p>
            <a:endParaRPr lang="en-IN" dirty="0" smtClean="0">
              <a:solidFill>
                <a:schemeClr val="tx1">
                  <a:lumMod val="75000"/>
                  <a:lumOff val="25000"/>
                </a:schemeClr>
              </a:solidFill>
              <a:latin typeface="Times New Roman" pitchFamily="18" charset="0"/>
              <a:cs typeface="Times New Roman" pitchFamily="18" charset="0"/>
            </a:endParaRPr>
          </a:p>
          <a:p>
            <a:r>
              <a:rPr lang="en-IN" dirty="0" smtClean="0">
                <a:solidFill>
                  <a:schemeClr val="tx1">
                    <a:lumMod val="75000"/>
                    <a:lumOff val="25000"/>
                  </a:schemeClr>
                </a:solidFill>
                <a:latin typeface="Times New Roman" pitchFamily="18" charset="0"/>
                <a:cs typeface="Times New Roman" pitchFamily="18" charset="0"/>
              </a:rPr>
              <a:t>In </a:t>
            </a:r>
            <a:r>
              <a:rPr lang="en-IN" dirty="0">
                <a:solidFill>
                  <a:schemeClr val="tx1">
                    <a:lumMod val="75000"/>
                    <a:lumOff val="25000"/>
                  </a:schemeClr>
                </a:solidFill>
                <a:latin typeface="Times New Roman" pitchFamily="18" charset="0"/>
                <a:cs typeface="Times New Roman" pitchFamily="18" charset="0"/>
              </a:rPr>
              <a:t>the context of computing, Eclipse is an integrated development environment (IDE) for developing applications using the Java programming language and other programming languages such as C/C++, Python, PERL, Ruby etc</a:t>
            </a:r>
            <a:r>
              <a:rPr lang="en-IN" dirty="0" smtClean="0">
                <a:solidFill>
                  <a:schemeClr val="tx1">
                    <a:lumMod val="75000"/>
                    <a:lumOff val="25000"/>
                  </a:schemeClr>
                </a:solidFill>
                <a:latin typeface="Times New Roman" pitchFamily="18" charset="0"/>
                <a:cs typeface="Times New Roman" pitchFamily="18" charset="0"/>
              </a:rPr>
              <a:t>.</a:t>
            </a:r>
            <a:endParaRPr lang="en-IN"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5456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500"/>
                                        <p:tgtEl>
                                          <p:spTgt spid="4">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147248" cy="648072"/>
          </a:xfrm>
        </p:spPr>
        <p:txBody>
          <a:bodyPr/>
          <a:lstStyle/>
          <a:p>
            <a:r>
              <a:rPr lang="en-IN" sz="4800" dirty="0" smtClean="0"/>
              <a:t>What is Java?</a:t>
            </a:r>
            <a:endParaRPr lang="en-IN" sz="4800" dirty="0"/>
          </a:p>
        </p:txBody>
      </p:sp>
      <p:sp>
        <p:nvSpPr>
          <p:cNvPr id="3" name="Content Placeholder 2"/>
          <p:cNvSpPr>
            <a:spLocks noGrp="1"/>
          </p:cNvSpPr>
          <p:nvPr>
            <p:ph idx="1"/>
          </p:nvPr>
        </p:nvSpPr>
        <p:spPr>
          <a:xfrm>
            <a:off x="457200" y="1124744"/>
            <a:ext cx="8229600" cy="5472608"/>
          </a:xfrm>
        </p:spPr>
        <p:txBody>
          <a:bodyPr>
            <a:normAutofit/>
          </a:bodyPr>
          <a:lstStyle/>
          <a:p>
            <a:pPr marL="0" indent="0">
              <a:buNone/>
            </a:pPr>
            <a:r>
              <a:rPr lang="en-IN" sz="1800" dirty="0">
                <a:solidFill>
                  <a:schemeClr val="tx1">
                    <a:lumMod val="75000"/>
                    <a:lumOff val="25000"/>
                  </a:schemeClr>
                </a:solidFill>
                <a:latin typeface="Times New Roman" pitchFamily="18" charset="0"/>
                <a:cs typeface="Times New Roman" pitchFamily="18" charset="0"/>
              </a:rPr>
              <a:t>Java is a general-purpose computer-programming language that is concurrent, class-based ,object-oriented, and specifically designed to have as few implementation dependencies as possible. It is intended to let application developers "write once, run anywhere" </a:t>
            </a:r>
            <a:r>
              <a:rPr lang="en-IN" sz="1800" b="1" dirty="0">
                <a:solidFill>
                  <a:schemeClr val="tx1">
                    <a:lumMod val="75000"/>
                    <a:lumOff val="25000"/>
                  </a:schemeClr>
                </a:solidFill>
                <a:latin typeface="Times New Roman" pitchFamily="18" charset="0"/>
                <a:cs typeface="Times New Roman" pitchFamily="18" charset="0"/>
              </a:rPr>
              <a:t>(WORA)</a:t>
            </a:r>
            <a:r>
              <a:rPr lang="en-IN" sz="1800" dirty="0">
                <a:solidFill>
                  <a:schemeClr val="tx1">
                    <a:lumMod val="75000"/>
                    <a:lumOff val="25000"/>
                  </a:schemeClr>
                </a:solidFill>
                <a:latin typeface="Times New Roman" pitchFamily="18" charset="0"/>
                <a:cs typeface="Times New Roman" pitchFamily="18" charset="0"/>
              </a:rPr>
              <a:t>,</a:t>
            </a:r>
            <a:r>
              <a:rPr lang="en-IN" sz="1800" b="1" dirty="0">
                <a:solidFill>
                  <a:schemeClr val="tx1">
                    <a:lumMod val="75000"/>
                    <a:lumOff val="25000"/>
                  </a:schemeClr>
                </a:solidFill>
                <a:latin typeface="Times New Roman" pitchFamily="18" charset="0"/>
                <a:cs typeface="Times New Roman" pitchFamily="18" charset="0"/>
              </a:rPr>
              <a:t> </a:t>
            </a:r>
            <a:r>
              <a:rPr lang="en-IN" sz="1800" dirty="0">
                <a:solidFill>
                  <a:schemeClr val="tx1">
                    <a:lumMod val="75000"/>
                    <a:lumOff val="25000"/>
                  </a:schemeClr>
                </a:solidFill>
                <a:latin typeface="Times New Roman" pitchFamily="18" charset="0"/>
                <a:cs typeface="Times New Roman" pitchFamily="18" charset="0"/>
              </a:rPr>
              <a:t>meaning that compiled Java code can run on all platforms that support Java without the </a:t>
            </a:r>
            <a:r>
              <a:rPr lang="en-IN" sz="1800" dirty="0" smtClean="0">
                <a:solidFill>
                  <a:schemeClr val="tx1">
                    <a:lumMod val="75000"/>
                    <a:lumOff val="25000"/>
                  </a:schemeClr>
                </a:solidFill>
                <a:latin typeface="Times New Roman" pitchFamily="18" charset="0"/>
                <a:cs typeface="Times New Roman" pitchFamily="18" charset="0"/>
              </a:rPr>
              <a:t>need </a:t>
            </a:r>
            <a:r>
              <a:rPr lang="en-IN" sz="1800" dirty="0">
                <a:solidFill>
                  <a:schemeClr val="tx1">
                    <a:lumMod val="75000"/>
                    <a:lumOff val="25000"/>
                  </a:schemeClr>
                </a:solidFill>
                <a:latin typeface="Times New Roman" pitchFamily="18" charset="0"/>
                <a:cs typeface="Times New Roman" pitchFamily="18" charset="0"/>
              </a:rPr>
              <a:t>for </a:t>
            </a:r>
            <a:r>
              <a:rPr lang="en-IN" sz="1800" dirty="0" smtClean="0">
                <a:solidFill>
                  <a:schemeClr val="tx1">
                    <a:lumMod val="75000"/>
                    <a:lumOff val="25000"/>
                  </a:schemeClr>
                </a:solidFill>
                <a:latin typeface="Times New Roman" pitchFamily="18" charset="0"/>
                <a:cs typeface="Times New Roman" pitchFamily="18" charset="0"/>
              </a:rPr>
              <a:t>recompilation.</a:t>
            </a:r>
          </a:p>
          <a:p>
            <a:pPr marL="0" indent="0">
              <a:buNone/>
            </a:pPr>
            <a:endParaRPr lang="en-IN" sz="1050" dirty="0" smtClean="0">
              <a:solidFill>
                <a:schemeClr val="tx1">
                  <a:lumMod val="75000"/>
                  <a:lumOff val="25000"/>
                </a:schemeClr>
              </a:solidFill>
              <a:latin typeface="Times New Roman" pitchFamily="18" charset="0"/>
              <a:cs typeface="Times New Roman" pitchFamily="18" charset="0"/>
            </a:endParaRPr>
          </a:p>
          <a:p>
            <a:pPr marL="0" indent="0" algn="ctr">
              <a:buNone/>
            </a:pPr>
            <a:r>
              <a:rPr lang="en-US" altLang="en-AU" sz="1800" dirty="0" smtClean="0">
                <a:solidFill>
                  <a:srgbClr val="438E00"/>
                </a:solidFill>
              </a:rPr>
              <a:t>Java is </a:t>
            </a:r>
            <a:r>
              <a:rPr lang="en-AU" altLang="en-AU" sz="1800" dirty="0" smtClean="0">
                <a:solidFill>
                  <a:srgbClr val="438E00"/>
                </a:solidFill>
              </a:rPr>
              <a:t>really </a:t>
            </a:r>
            <a:r>
              <a:rPr lang="en-US" altLang="en-AU" sz="1800" dirty="0" smtClean="0">
                <a:solidFill>
                  <a:srgbClr val="438E00"/>
                </a:solidFill>
              </a:rPr>
              <a:t>“C++ -- ++ “</a:t>
            </a:r>
            <a:endParaRPr lang="en-IN" sz="1800" b="1" dirty="0" smtClean="0">
              <a:solidFill>
                <a:schemeClr val="tx1">
                  <a:lumMod val="75000"/>
                  <a:lumOff val="25000"/>
                </a:schemeClr>
              </a:solidFill>
              <a:latin typeface="Times New Roman" pitchFamily="18" charset="0"/>
              <a:cs typeface="Times New Roman" pitchFamily="18" charset="0"/>
            </a:endParaRPr>
          </a:p>
          <a:p>
            <a:pPr marL="0" indent="0">
              <a:buNone/>
            </a:pPr>
            <a:r>
              <a:rPr lang="en-IN" sz="1800" b="1" dirty="0" smtClean="0">
                <a:solidFill>
                  <a:schemeClr val="accent4">
                    <a:lumMod val="50000"/>
                  </a:schemeClr>
                </a:solidFill>
                <a:latin typeface="Times New Roman" pitchFamily="18" charset="0"/>
                <a:cs typeface="Times New Roman" pitchFamily="18" charset="0"/>
              </a:rPr>
              <a:t>HISTORY :</a:t>
            </a:r>
          </a:p>
          <a:p>
            <a:r>
              <a:rPr lang="en-IN" sz="1800" dirty="0" smtClean="0">
                <a:solidFill>
                  <a:schemeClr val="tx1">
                    <a:lumMod val="75000"/>
                    <a:lumOff val="25000"/>
                  </a:schemeClr>
                </a:solidFill>
                <a:latin typeface="Times New Roman" pitchFamily="18" charset="0"/>
                <a:cs typeface="Times New Roman" pitchFamily="18" charset="0"/>
              </a:rPr>
              <a:t>Java is the </a:t>
            </a:r>
            <a:r>
              <a:rPr lang="en-IN" sz="1800" dirty="0">
                <a:solidFill>
                  <a:schemeClr val="tx1">
                    <a:lumMod val="75000"/>
                    <a:lumOff val="25000"/>
                  </a:schemeClr>
                </a:solidFill>
                <a:latin typeface="Times New Roman" pitchFamily="18" charset="0"/>
                <a:cs typeface="Times New Roman" pitchFamily="18" charset="0"/>
              </a:rPr>
              <a:t>new programming language developed by Sun Microsystems in 1991</a:t>
            </a:r>
            <a:r>
              <a:rPr lang="en-IN" sz="1800" dirty="0" smtClean="0">
                <a:solidFill>
                  <a:schemeClr val="tx1">
                    <a:lumMod val="75000"/>
                    <a:lumOff val="25000"/>
                  </a:schemeClr>
                </a:solidFill>
                <a:latin typeface="Times New Roman" pitchFamily="18" charset="0"/>
                <a:cs typeface="Times New Roman" pitchFamily="18" charset="0"/>
              </a:rPr>
              <a:t>.</a:t>
            </a:r>
            <a:endParaRPr lang="en-IN" sz="1800" dirty="0">
              <a:solidFill>
                <a:schemeClr val="tx1">
                  <a:lumMod val="75000"/>
                  <a:lumOff val="25000"/>
                </a:schemeClr>
              </a:solidFill>
              <a:latin typeface="Times New Roman" pitchFamily="18" charset="0"/>
              <a:cs typeface="Times New Roman" pitchFamily="18" charset="0"/>
            </a:endParaRPr>
          </a:p>
          <a:p>
            <a:r>
              <a:rPr lang="en-IN" sz="1800" dirty="0" smtClean="0">
                <a:solidFill>
                  <a:schemeClr val="tx1">
                    <a:lumMod val="75000"/>
                    <a:lumOff val="25000"/>
                  </a:schemeClr>
                </a:solidFill>
                <a:latin typeface="Times New Roman" pitchFamily="18" charset="0"/>
                <a:cs typeface="Times New Roman" pitchFamily="18" charset="0"/>
              </a:rPr>
              <a:t>Firstly</a:t>
            </a:r>
            <a:r>
              <a:rPr lang="en-IN" sz="1800" dirty="0">
                <a:solidFill>
                  <a:schemeClr val="tx1">
                    <a:lumMod val="75000"/>
                    <a:lumOff val="25000"/>
                  </a:schemeClr>
                </a:solidFill>
                <a:latin typeface="Times New Roman" pitchFamily="18" charset="0"/>
                <a:cs typeface="Times New Roman" pitchFamily="18" charset="0"/>
              </a:rPr>
              <a:t>, it was called "</a:t>
            </a:r>
            <a:r>
              <a:rPr lang="en-IN" sz="1800" dirty="0" smtClean="0">
                <a:solidFill>
                  <a:schemeClr val="tx1">
                    <a:lumMod val="75000"/>
                    <a:lumOff val="25000"/>
                  </a:schemeClr>
                </a:solidFill>
                <a:latin typeface="Times New Roman" pitchFamily="18" charset="0"/>
                <a:cs typeface="Times New Roman" pitchFamily="18" charset="0"/>
              </a:rPr>
              <a:t>Green-talk</a:t>
            </a:r>
            <a:r>
              <a:rPr lang="en-IN" sz="1800" dirty="0">
                <a:solidFill>
                  <a:schemeClr val="tx1">
                    <a:lumMod val="75000"/>
                    <a:lumOff val="25000"/>
                  </a:schemeClr>
                </a:solidFill>
                <a:latin typeface="Times New Roman" pitchFamily="18" charset="0"/>
                <a:cs typeface="Times New Roman" pitchFamily="18" charset="0"/>
              </a:rPr>
              <a:t>" by James Gosling</a:t>
            </a:r>
            <a:r>
              <a:rPr lang="en-IN" sz="1800" dirty="0" smtClean="0">
                <a:solidFill>
                  <a:schemeClr val="tx1">
                    <a:lumMod val="75000"/>
                    <a:lumOff val="25000"/>
                  </a:schemeClr>
                </a:solidFill>
                <a:latin typeface="Times New Roman" pitchFamily="18" charset="0"/>
                <a:cs typeface="Times New Roman" pitchFamily="18" charset="0"/>
              </a:rPr>
              <a:t>,</a:t>
            </a:r>
            <a:r>
              <a:rPr lang="en-IN" sz="1800" dirty="0">
                <a:solidFill>
                  <a:schemeClr val="tx1">
                    <a:lumMod val="75000"/>
                    <a:lumOff val="25000"/>
                  </a:schemeClr>
                </a:solidFill>
                <a:latin typeface="Times New Roman" pitchFamily="18" charset="0"/>
                <a:cs typeface="Times New Roman" pitchFamily="18" charset="0"/>
              </a:rPr>
              <a:t> one of the inventors of the Java Language.</a:t>
            </a:r>
            <a:r>
              <a:rPr lang="en-IN" sz="1800" dirty="0" smtClean="0">
                <a:solidFill>
                  <a:schemeClr val="tx1">
                    <a:lumMod val="75000"/>
                    <a:lumOff val="25000"/>
                  </a:schemeClr>
                </a:solidFill>
                <a:latin typeface="Times New Roman" pitchFamily="18" charset="0"/>
                <a:cs typeface="Times New Roman" pitchFamily="18" charset="0"/>
              </a:rPr>
              <a:t> </a:t>
            </a:r>
            <a:r>
              <a:rPr lang="en-IN" sz="1800" dirty="0">
                <a:solidFill>
                  <a:schemeClr val="tx1">
                    <a:lumMod val="75000"/>
                    <a:lumOff val="25000"/>
                  </a:schemeClr>
                </a:solidFill>
                <a:latin typeface="Times New Roman" pitchFamily="18" charset="0"/>
                <a:cs typeface="Times New Roman" pitchFamily="18" charset="0"/>
              </a:rPr>
              <a:t>and file extension was .</a:t>
            </a:r>
            <a:r>
              <a:rPr lang="en-IN" sz="1800" dirty="0" err="1">
                <a:solidFill>
                  <a:schemeClr val="tx1">
                    <a:lumMod val="75000"/>
                    <a:lumOff val="25000"/>
                  </a:schemeClr>
                </a:solidFill>
                <a:latin typeface="Times New Roman" pitchFamily="18" charset="0"/>
                <a:cs typeface="Times New Roman" pitchFamily="18" charset="0"/>
              </a:rPr>
              <a:t>gt.</a:t>
            </a:r>
            <a:endParaRPr lang="en-IN" sz="1800" dirty="0">
              <a:solidFill>
                <a:schemeClr val="tx1">
                  <a:lumMod val="75000"/>
                  <a:lumOff val="25000"/>
                </a:schemeClr>
              </a:solidFill>
              <a:latin typeface="Times New Roman" pitchFamily="18" charset="0"/>
              <a:cs typeface="Times New Roman" pitchFamily="18" charset="0"/>
            </a:endParaRPr>
          </a:p>
          <a:p>
            <a:r>
              <a:rPr lang="en-IN" sz="1800" dirty="0" smtClean="0">
                <a:solidFill>
                  <a:schemeClr val="tx1">
                    <a:lumMod val="75000"/>
                    <a:lumOff val="25000"/>
                  </a:schemeClr>
                </a:solidFill>
                <a:latin typeface="Times New Roman" pitchFamily="18" charset="0"/>
                <a:cs typeface="Times New Roman" pitchFamily="18" charset="0"/>
              </a:rPr>
              <a:t>After </a:t>
            </a:r>
            <a:r>
              <a:rPr lang="en-IN" sz="1800" dirty="0">
                <a:solidFill>
                  <a:schemeClr val="tx1">
                    <a:lumMod val="75000"/>
                    <a:lumOff val="25000"/>
                  </a:schemeClr>
                </a:solidFill>
                <a:latin typeface="Times New Roman" pitchFamily="18" charset="0"/>
                <a:cs typeface="Times New Roman" pitchFamily="18" charset="0"/>
              </a:rPr>
              <a:t>that, it was called Oak and was developed as a part of the Green project. </a:t>
            </a:r>
          </a:p>
          <a:p>
            <a:r>
              <a:rPr lang="en-IN" sz="1800" dirty="0" smtClean="0">
                <a:solidFill>
                  <a:schemeClr val="tx1">
                    <a:lumMod val="75000"/>
                    <a:lumOff val="25000"/>
                  </a:schemeClr>
                </a:solidFill>
                <a:latin typeface="Times New Roman" pitchFamily="18" charset="0"/>
                <a:cs typeface="Times New Roman" pitchFamily="18" charset="0"/>
              </a:rPr>
              <a:t>In </a:t>
            </a:r>
            <a:r>
              <a:rPr lang="en-IN" sz="1800" dirty="0">
                <a:solidFill>
                  <a:schemeClr val="tx1">
                    <a:lumMod val="75000"/>
                    <a:lumOff val="25000"/>
                  </a:schemeClr>
                </a:solidFill>
                <a:latin typeface="Times New Roman" pitchFamily="18" charset="0"/>
                <a:cs typeface="Times New Roman" pitchFamily="18" charset="0"/>
              </a:rPr>
              <a:t>1995, Oak was renamed as "Java" because it was already a trademark by Oak Technologies</a:t>
            </a:r>
            <a:r>
              <a:rPr lang="en-IN" sz="1800" dirty="0" smtClean="0">
                <a:solidFill>
                  <a:schemeClr val="tx1">
                    <a:lumMod val="75000"/>
                    <a:lumOff val="25000"/>
                  </a:schemeClr>
                </a:solidFill>
                <a:latin typeface="Times New Roman" pitchFamily="18" charset="0"/>
                <a:cs typeface="Times New Roman" pitchFamily="18" charset="0"/>
              </a:rPr>
              <a:t>.</a:t>
            </a:r>
          </a:p>
          <a:p>
            <a:endParaRPr lang="en-IN" sz="1800" dirty="0" smtClean="0">
              <a:solidFill>
                <a:schemeClr val="tx1">
                  <a:lumMod val="75000"/>
                  <a:lumOff val="25000"/>
                </a:schemeClr>
              </a:solidFill>
              <a:latin typeface="Times New Roman" pitchFamily="18" charset="0"/>
              <a:cs typeface="Times New Roman" pitchFamily="18" charset="0"/>
            </a:endParaRPr>
          </a:p>
          <a:p>
            <a:pPr marL="0" indent="0" algn="ctr">
              <a:buNone/>
            </a:pPr>
            <a:r>
              <a:rPr lang="en-IN" sz="1800" dirty="0">
                <a:solidFill>
                  <a:schemeClr val="tx1">
                    <a:lumMod val="75000"/>
                    <a:lumOff val="25000"/>
                  </a:schemeClr>
                </a:solidFill>
                <a:latin typeface="Times New Roman" pitchFamily="18" charset="0"/>
                <a:cs typeface="Times New Roman" pitchFamily="18" charset="0"/>
              </a:rPr>
              <a:t>The current release of Java is Java SE </a:t>
            </a:r>
            <a:r>
              <a:rPr lang="en-IN" sz="1800" dirty="0" smtClean="0">
                <a:solidFill>
                  <a:schemeClr val="tx1">
                    <a:lumMod val="75000"/>
                    <a:lumOff val="25000"/>
                  </a:schemeClr>
                </a:solidFill>
                <a:latin typeface="Times New Roman" pitchFamily="18" charset="0"/>
                <a:cs typeface="Times New Roman" pitchFamily="18" charset="0"/>
              </a:rPr>
              <a:t>10</a:t>
            </a:r>
            <a:r>
              <a:rPr lang="en-IN" sz="1800" dirty="0">
                <a:solidFill>
                  <a:schemeClr val="tx1">
                    <a:lumMod val="75000"/>
                    <a:lumOff val="25000"/>
                  </a:schemeClr>
                </a:solidFill>
                <a:latin typeface="Times New Roman" pitchFamily="18" charset="0"/>
                <a:cs typeface="Times New Roman" pitchFamily="18" charset="0"/>
              </a:rPr>
              <a:t> </a:t>
            </a:r>
            <a:r>
              <a:rPr lang="en-IN" sz="1800" dirty="0" smtClean="0">
                <a:solidFill>
                  <a:schemeClr val="tx1">
                    <a:lumMod val="75000"/>
                    <a:lumOff val="25000"/>
                  </a:schemeClr>
                </a:solidFill>
                <a:latin typeface="Times New Roman" pitchFamily="18" charset="0"/>
                <a:cs typeface="Times New Roman" pitchFamily="18" charset="0"/>
              </a:rPr>
              <a:t>released on 20th </a:t>
            </a:r>
            <a:r>
              <a:rPr lang="en-IN" sz="1800" dirty="0">
                <a:solidFill>
                  <a:schemeClr val="tx1">
                    <a:lumMod val="75000"/>
                    <a:lumOff val="25000"/>
                  </a:schemeClr>
                </a:solidFill>
                <a:latin typeface="Times New Roman" pitchFamily="18" charset="0"/>
                <a:cs typeface="Times New Roman" pitchFamily="18" charset="0"/>
              </a:rPr>
              <a:t>March </a:t>
            </a:r>
            <a:r>
              <a:rPr lang="en-IN" sz="1800" dirty="0" smtClean="0">
                <a:solidFill>
                  <a:schemeClr val="tx1">
                    <a:lumMod val="75000"/>
                    <a:lumOff val="25000"/>
                  </a:schemeClr>
                </a:solidFill>
                <a:latin typeface="Times New Roman" pitchFamily="18" charset="0"/>
                <a:cs typeface="Times New Roman" pitchFamily="18" charset="0"/>
              </a:rPr>
              <a:t>2018</a:t>
            </a:r>
            <a:endParaRPr lang="en-IN" sz="18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5988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496944" cy="720080"/>
          </a:xfrm>
        </p:spPr>
        <p:txBody>
          <a:bodyPr/>
          <a:lstStyle/>
          <a:p>
            <a:r>
              <a:rPr lang="en-IN" sz="4000" b="1" dirty="0">
                <a:effectLst/>
                <a:latin typeface="Times New Roman" pitchFamily="18" charset="0"/>
                <a:cs typeface="Times New Roman" pitchFamily="18" charset="0"/>
              </a:rPr>
              <a:t>Features of Java</a:t>
            </a:r>
            <a:endParaRPr lang="en-IN" sz="4000" dirty="0">
              <a:latin typeface="Times New Roman" pitchFamily="18" charset="0"/>
              <a:cs typeface="Times New Roman" pitchFamily="18" charset="0"/>
            </a:endParaRPr>
          </a:p>
        </p:txBody>
      </p:sp>
      <p:sp>
        <p:nvSpPr>
          <p:cNvPr id="6" name="Content Placeholder 5"/>
          <p:cNvSpPr>
            <a:spLocks noGrp="1"/>
          </p:cNvSpPr>
          <p:nvPr>
            <p:ph idx="1"/>
          </p:nvPr>
        </p:nvSpPr>
        <p:spPr>
          <a:xfrm>
            <a:off x="755576" y="1052736"/>
            <a:ext cx="7704856" cy="5328592"/>
          </a:xfrm>
        </p:spPr>
        <p:txBody>
          <a:bodyPr>
            <a:noAutofit/>
          </a:bodyPr>
          <a:lstStyle/>
          <a:p>
            <a:pPr>
              <a:lnSpc>
                <a:spcPct val="90000"/>
              </a:lnSpc>
            </a:pPr>
            <a:r>
              <a:rPr lang="en-US" altLang="en-US" sz="2000" dirty="0">
                <a:solidFill>
                  <a:srgbClr val="FF0000"/>
                </a:solidFill>
                <a:latin typeface="Times New Roman" pitchFamily="18" charset="0"/>
                <a:cs typeface="Times New Roman" pitchFamily="18" charset="0"/>
              </a:rPr>
              <a:t>Java Is Simple </a:t>
            </a:r>
            <a:r>
              <a:rPr lang="en-US" altLang="en-US" sz="2000" dirty="0" smtClean="0">
                <a:solidFill>
                  <a:srgbClr val="FF0000"/>
                </a:solidFill>
                <a:latin typeface="Times New Roman" pitchFamily="18" charset="0"/>
                <a:cs typeface="Times New Roman" pitchFamily="18" charset="0"/>
              </a:rPr>
              <a:t>: </a:t>
            </a:r>
            <a:r>
              <a:rPr lang="en-IN" altLang="en-US" sz="2000" dirty="0" smtClean="0">
                <a:solidFill>
                  <a:schemeClr val="tx1">
                    <a:lumMod val="75000"/>
                    <a:lumOff val="25000"/>
                  </a:schemeClr>
                </a:solidFill>
                <a:latin typeface="Times New Roman" pitchFamily="18" charset="0"/>
                <a:cs typeface="Times New Roman" pitchFamily="18" charset="0"/>
              </a:rPr>
              <a:t>no pointers, automatic </a:t>
            </a:r>
            <a:r>
              <a:rPr lang="en-IN" altLang="en-US" sz="2000" dirty="0">
                <a:solidFill>
                  <a:schemeClr val="tx1">
                    <a:lumMod val="75000"/>
                    <a:lumOff val="25000"/>
                  </a:schemeClr>
                </a:solidFill>
                <a:latin typeface="Times New Roman" pitchFamily="18" charset="0"/>
                <a:cs typeface="Times New Roman" pitchFamily="18" charset="0"/>
              </a:rPr>
              <a:t>garbage collection</a:t>
            </a:r>
            <a:endParaRPr lang="en-US" altLang="en-US" sz="2000" dirty="0">
              <a:solidFill>
                <a:schemeClr val="tx1">
                  <a:lumMod val="75000"/>
                  <a:lumOff val="25000"/>
                </a:schemeClr>
              </a:solidFill>
              <a:latin typeface="Times New Roman" pitchFamily="18" charset="0"/>
              <a:cs typeface="Times New Roman" pitchFamily="18" charset="0"/>
            </a:endParaRPr>
          </a:p>
          <a:p>
            <a:pPr>
              <a:lnSpc>
                <a:spcPct val="90000"/>
              </a:lnSpc>
            </a:pPr>
            <a:r>
              <a:rPr lang="en-US" altLang="en-US" sz="2000" dirty="0">
                <a:solidFill>
                  <a:srgbClr val="FF0000"/>
                </a:solidFill>
                <a:latin typeface="Times New Roman" pitchFamily="18" charset="0"/>
                <a:cs typeface="Times New Roman" pitchFamily="18" charset="0"/>
              </a:rPr>
              <a:t>Java Is Object-Oriented </a:t>
            </a:r>
            <a:r>
              <a:rPr lang="en-US" altLang="en-US" sz="2000" dirty="0" smtClean="0">
                <a:solidFill>
                  <a:srgbClr val="FF0000"/>
                </a:solidFill>
                <a:latin typeface="Times New Roman" pitchFamily="18" charset="0"/>
                <a:cs typeface="Times New Roman" pitchFamily="18" charset="0"/>
              </a:rPr>
              <a:t>: </a:t>
            </a:r>
            <a:r>
              <a:rPr lang="en-IN" altLang="en-US" sz="2000" dirty="0" smtClean="0">
                <a:solidFill>
                  <a:schemeClr val="tx1">
                    <a:lumMod val="75000"/>
                    <a:lumOff val="25000"/>
                  </a:schemeClr>
                </a:solidFill>
                <a:latin typeface="Times New Roman" pitchFamily="18" charset="0"/>
                <a:cs typeface="Times New Roman" pitchFamily="18" charset="0"/>
              </a:rPr>
              <a:t>Object-oriented </a:t>
            </a:r>
            <a:r>
              <a:rPr lang="en-IN" altLang="en-US" sz="2000" dirty="0">
                <a:solidFill>
                  <a:schemeClr val="tx1">
                    <a:lumMod val="75000"/>
                    <a:lumOff val="25000"/>
                  </a:schemeClr>
                </a:solidFill>
                <a:latin typeface="Times New Roman" pitchFamily="18" charset="0"/>
                <a:cs typeface="Times New Roman" pitchFamily="18" charset="0"/>
              </a:rPr>
              <a:t>programming provides great flexibility, modularity, clarity, and reusability through encapsulation, inheritance, and polymorphism. </a:t>
            </a:r>
            <a:endParaRPr lang="en-US" altLang="en-US" sz="2000" dirty="0">
              <a:solidFill>
                <a:schemeClr val="tx1">
                  <a:lumMod val="75000"/>
                  <a:lumOff val="25000"/>
                </a:schemeClr>
              </a:solidFill>
              <a:latin typeface="Times New Roman" pitchFamily="18" charset="0"/>
              <a:cs typeface="Times New Roman" pitchFamily="18" charset="0"/>
            </a:endParaRPr>
          </a:p>
          <a:p>
            <a:pPr>
              <a:lnSpc>
                <a:spcPct val="90000"/>
              </a:lnSpc>
            </a:pPr>
            <a:r>
              <a:rPr lang="en-US" altLang="en-US" sz="2000" dirty="0">
                <a:solidFill>
                  <a:srgbClr val="FF0000"/>
                </a:solidFill>
                <a:latin typeface="Times New Roman" pitchFamily="18" charset="0"/>
                <a:cs typeface="Times New Roman" pitchFamily="18" charset="0"/>
              </a:rPr>
              <a:t>Java Is Distributed </a:t>
            </a:r>
            <a:r>
              <a:rPr lang="en-US" altLang="en-US" sz="2000" dirty="0" smtClean="0">
                <a:solidFill>
                  <a:srgbClr val="FF0000"/>
                </a:solidFill>
                <a:latin typeface="Times New Roman" pitchFamily="18" charset="0"/>
                <a:cs typeface="Times New Roman" pitchFamily="18" charset="0"/>
              </a:rPr>
              <a:t>: </a:t>
            </a:r>
            <a:r>
              <a:rPr lang="en-IN" altLang="en-US" sz="2000" dirty="0">
                <a:solidFill>
                  <a:schemeClr val="tx1">
                    <a:lumMod val="75000"/>
                    <a:lumOff val="25000"/>
                  </a:schemeClr>
                </a:solidFill>
                <a:latin typeface="Times New Roman" pitchFamily="18" charset="0"/>
                <a:cs typeface="Times New Roman" pitchFamily="18" charset="0"/>
              </a:rPr>
              <a:t>Distributed computing involves several computers working together on a network. Java is designed to make distributed computing easy</a:t>
            </a:r>
            <a:endParaRPr lang="en-US" altLang="en-US" sz="2000" dirty="0">
              <a:solidFill>
                <a:schemeClr val="tx1">
                  <a:lumMod val="75000"/>
                  <a:lumOff val="25000"/>
                </a:schemeClr>
              </a:solidFill>
              <a:latin typeface="Times New Roman" pitchFamily="18" charset="0"/>
              <a:cs typeface="Times New Roman" pitchFamily="18" charset="0"/>
            </a:endParaRPr>
          </a:p>
          <a:p>
            <a:pPr>
              <a:lnSpc>
                <a:spcPct val="90000"/>
              </a:lnSpc>
            </a:pPr>
            <a:r>
              <a:rPr lang="en-US" altLang="en-US" sz="2000" dirty="0">
                <a:solidFill>
                  <a:srgbClr val="FF0000"/>
                </a:solidFill>
                <a:latin typeface="Times New Roman" pitchFamily="18" charset="0"/>
                <a:cs typeface="Times New Roman" pitchFamily="18" charset="0"/>
              </a:rPr>
              <a:t>Java Is Interpreted </a:t>
            </a:r>
            <a:r>
              <a:rPr lang="en-US" altLang="en-US" sz="2000" dirty="0" smtClean="0">
                <a:solidFill>
                  <a:srgbClr val="FF0000"/>
                </a:solidFill>
                <a:latin typeface="Times New Roman" pitchFamily="18" charset="0"/>
                <a:cs typeface="Times New Roman" pitchFamily="18" charset="0"/>
              </a:rPr>
              <a:t>: </a:t>
            </a:r>
            <a:r>
              <a:rPr lang="en-IN" altLang="en-US" sz="2000" dirty="0">
                <a:solidFill>
                  <a:schemeClr val="tx1"/>
                </a:solidFill>
                <a:latin typeface="Times New Roman" pitchFamily="18" charset="0"/>
                <a:cs typeface="Times New Roman" pitchFamily="18" charset="0"/>
              </a:rPr>
              <a:t>The programs are compiled into the </a:t>
            </a:r>
            <a:r>
              <a:rPr lang="en-IN" altLang="en-US" sz="2000" dirty="0" smtClean="0">
                <a:solidFill>
                  <a:schemeClr val="tx1"/>
                </a:solidFill>
                <a:latin typeface="Times New Roman" pitchFamily="18" charset="0"/>
                <a:cs typeface="Times New Roman" pitchFamily="18" charset="0"/>
              </a:rPr>
              <a:t>JVM </a:t>
            </a:r>
            <a:r>
              <a:rPr lang="en-IN" altLang="en-US" sz="2000" dirty="0">
                <a:solidFill>
                  <a:schemeClr val="tx1"/>
                </a:solidFill>
                <a:latin typeface="Times New Roman" pitchFamily="18" charset="0"/>
                <a:cs typeface="Times New Roman" pitchFamily="18" charset="0"/>
              </a:rPr>
              <a:t>code called bytecode. The bytecode is machine-independent and can run on </a:t>
            </a:r>
            <a:r>
              <a:rPr lang="en-IN" altLang="en-US" sz="2000" dirty="0" smtClean="0">
                <a:solidFill>
                  <a:schemeClr val="tx1"/>
                </a:solidFill>
                <a:latin typeface="Times New Roman" pitchFamily="18" charset="0"/>
                <a:cs typeface="Times New Roman" pitchFamily="18" charset="0"/>
              </a:rPr>
              <a:t>any machine </a:t>
            </a:r>
            <a:r>
              <a:rPr lang="en-IN" altLang="en-US" sz="2000" dirty="0">
                <a:solidFill>
                  <a:schemeClr val="tx1"/>
                </a:solidFill>
                <a:latin typeface="Times New Roman" pitchFamily="18" charset="0"/>
                <a:cs typeface="Times New Roman" pitchFamily="18" charset="0"/>
              </a:rPr>
              <a:t>that has a Java interpreter, which is part of </a:t>
            </a:r>
            <a:r>
              <a:rPr lang="en-IN" altLang="en-US" sz="2000" dirty="0" smtClean="0">
                <a:solidFill>
                  <a:schemeClr val="tx1"/>
                </a:solidFill>
                <a:latin typeface="Times New Roman" pitchFamily="18" charset="0"/>
                <a:cs typeface="Times New Roman" pitchFamily="18" charset="0"/>
              </a:rPr>
              <a:t>the JVM. </a:t>
            </a:r>
            <a:endParaRPr lang="en-US" altLang="en-US" sz="2000" dirty="0">
              <a:solidFill>
                <a:schemeClr val="tx1"/>
              </a:solidFill>
              <a:latin typeface="Times New Roman" pitchFamily="18" charset="0"/>
              <a:cs typeface="Times New Roman" pitchFamily="18" charset="0"/>
            </a:endParaRPr>
          </a:p>
          <a:p>
            <a:pPr>
              <a:lnSpc>
                <a:spcPct val="90000"/>
              </a:lnSpc>
            </a:pPr>
            <a:r>
              <a:rPr lang="en-US" altLang="en-US" sz="2000" dirty="0" smtClean="0">
                <a:solidFill>
                  <a:srgbClr val="FF0000"/>
                </a:solidFill>
                <a:latin typeface="Times New Roman" pitchFamily="18" charset="0"/>
                <a:cs typeface="Times New Roman" pitchFamily="18" charset="0"/>
              </a:rPr>
              <a:t>Java Is Robust : </a:t>
            </a:r>
            <a:r>
              <a:rPr lang="en-IN" altLang="en-US" sz="2000" dirty="0">
                <a:solidFill>
                  <a:schemeClr val="tx1"/>
                </a:solidFill>
                <a:latin typeface="Times New Roman" pitchFamily="18" charset="0"/>
                <a:cs typeface="Times New Roman" pitchFamily="18" charset="0"/>
              </a:rPr>
              <a:t>Java has a runtime exception-handling feature to provide programming support for robustness. </a:t>
            </a:r>
            <a:endParaRPr lang="en-US" altLang="en-US" sz="2000" dirty="0" smtClean="0">
              <a:solidFill>
                <a:srgbClr val="FF0000"/>
              </a:solidFill>
              <a:latin typeface="Times New Roman" pitchFamily="18" charset="0"/>
              <a:cs typeface="Times New Roman" pitchFamily="18" charset="0"/>
            </a:endParaRPr>
          </a:p>
          <a:p>
            <a:pPr>
              <a:lnSpc>
                <a:spcPct val="90000"/>
              </a:lnSpc>
            </a:pPr>
            <a:r>
              <a:rPr lang="en-US" altLang="en-US" sz="2000" dirty="0" smtClean="0">
                <a:solidFill>
                  <a:srgbClr val="FF0000"/>
                </a:solidFill>
                <a:latin typeface="Times New Roman" pitchFamily="18" charset="0"/>
                <a:cs typeface="Times New Roman" pitchFamily="18" charset="0"/>
              </a:rPr>
              <a:t>Java </a:t>
            </a:r>
            <a:r>
              <a:rPr lang="en-US" altLang="en-US" sz="2000" dirty="0">
                <a:solidFill>
                  <a:srgbClr val="FF0000"/>
                </a:solidFill>
                <a:latin typeface="Times New Roman" pitchFamily="18" charset="0"/>
                <a:cs typeface="Times New Roman" pitchFamily="18" charset="0"/>
              </a:rPr>
              <a:t>Is Secure </a:t>
            </a:r>
            <a:r>
              <a:rPr lang="en-US" altLang="en-US" sz="2000" dirty="0" smtClean="0">
                <a:solidFill>
                  <a:srgbClr val="FF0000"/>
                </a:solidFill>
                <a:latin typeface="Times New Roman" pitchFamily="18" charset="0"/>
                <a:cs typeface="Times New Roman" pitchFamily="18" charset="0"/>
              </a:rPr>
              <a:t>: </a:t>
            </a:r>
            <a:r>
              <a:rPr lang="en-IN" altLang="en-US" sz="2000" dirty="0">
                <a:solidFill>
                  <a:schemeClr val="tx1"/>
                </a:solidFill>
                <a:latin typeface="Times New Roman" pitchFamily="18" charset="0"/>
                <a:cs typeface="Times New Roman" pitchFamily="18" charset="0"/>
              </a:rPr>
              <a:t>access restrictions are forced (private, public</a:t>
            </a:r>
            <a:r>
              <a:rPr lang="en-IN" altLang="en-US" sz="2000" dirty="0" smtClean="0">
                <a:solidFill>
                  <a:schemeClr val="tx1"/>
                </a:solidFill>
                <a:latin typeface="Times New Roman" pitchFamily="18" charset="0"/>
                <a:cs typeface="Times New Roman" pitchFamily="18" charset="0"/>
              </a:rPr>
              <a:t>)</a:t>
            </a:r>
            <a:endParaRPr lang="en-US" altLang="en-US" sz="2000" dirty="0">
              <a:solidFill>
                <a:schemeClr val="tx1"/>
              </a:solidFill>
              <a:latin typeface="Times New Roman" pitchFamily="18" charset="0"/>
              <a:cs typeface="Times New Roman" pitchFamily="18" charset="0"/>
            </a:endParaRPr>
          </a:p>
          <a:p>
            <a:pPr>
              <a:lnSpc>
                <a:spcPct val="90000"/>
              </a:lnSpc>
            </a:pPr>
            <a:r>
              <a:rPr lang="en-US" altLang="en-US" sz="2000" dirty="0" smtClean="0">
                <a:solidFill>
                  <a:srgbClr val="FF0000"/>
                </a:solidFill>
                <a:latin typeface="Times New Roman" pitchFamily="18" charset="0"/>
                <a:cs typeface="Times New Roman" pitchFamily="18" charset="0"/>
              </a:rPr>
              <a:t>Java </a:t>
            </a:r>
            <a:r>
              <a:rPr lang="en-US" altLang="en-US" sz="2000" dirty="0">
                <a:solidFill>
                  <a:srgbClr val="FF0000"/>
                </a:solidFill>
                <a:latin typeface="Times New Roman" pitchFamily="18" charset="0"/>
                <a:cs typeface="Times New Roman" pitchFamily="18" charset="0"/>
              </a:rPr>
              <a:t>Is Portable </a:t>
            </a:r>
            <a:r>
              <a:rPr lang="en-US" altLang="en-US" sz="2000" dirty="0" smtClean="0">
                <a:solidFill>
                  <a:srgbClr val="FF0000"/>
                </a:solidFill>
                <a:latin typeface="Times New Roman" pitchFamily="18" charset="0"/>
                <a:cs typeface="Times New Roman" pitchFamily="18" charset="0"/>
              </a:rPr>
              <a:t>:</a:t>
            </a:r>
            <a:r>
              <a:rPr lang="en-US" altLang="en-US" sz="2000" dirty="0">
                <a:solidFill>
                  <a:srgbClr val="FF0000"/>
                </a:solidFill>
                <a:latin typeface="Times New Roman" pitchFamily="18" charset="0"/>
                <a:cs typeface="Times New Roman" pitchFamily="18" charset="0"/>
              </a:rPr>
              <a:t> </a:t>
            </a:r>
            <a:r>
              <a:rPr lang="en-US" altLang="en-US" sz="2000" dirty="0">
                <a:solidFill>
                  <a:schemeClr val="tx1"/>
                </a:solidFill>
                <a:latin typeface="Times New Roman" pitchFamily="18" charset="0"/>
                <a:cs typeface="Times New Roman" pitchFamily="18" charset="0"/>
              </a:rPr>
              <a:t>Java is architecture neutral, Java programs are portable. They can be run on any platform without being recompiled.</a:t>
            </a:r>
          </a:p>
          <a:p>
            <a:pPr>
              <a:lnSpc>
                <a:spcPct val="90000"/>
              </a:lnSpc>
            </a:pPr>
            <a:r>
              <a:rPr lang="en-US" altLang="en-US" sz="2000" dirty="0" smtClean="0">
                <a:solidFill>
                  <a:srgbClr val="FF0000"/>
                </a:solidFill>
                <a:latin typeface="Times New Roman" pitchFamily="18" charset="0"/>
                <a:cs typeface="Times New Roman" pitchFamily="18" charset="0"/>
              </a:rPr>
              <a:t>Java </a:t>
            </a:r>
            <a:r>
              <a:rPr lang="en-US" altLang="en-US" sz="2000" dirty="0">
                <a:solidFill>
                  <a:srgbClr val="FF0000"/>
                </a:solidFill>
                <a:latin typeface="Times New Roman" pitchFamily="18" charset="0"/>
                <a:cs typeface="Times New Roman" pitchFamily="18" charset="0"/>
              </a:rPr>
              <a:t>Is Multithreaded </a:t>
            </a:r>
            <a:r>
              <a:rPr lang="en-US" altLang="en-US" sz="2000" dirty="0" smtClean="0">
                <a:solidFill>
                  <a:srgbClr val="FF0000"/>
                </a:solidFill>
                <a:latin typeface="Times New Roman" pitchFamily="18" charset="0"/>
                <a:cs typeface="Times New Roman" pitchFamily="18" charset="0"/>
              </a:rPr>
              <a:t>: </a:t>
            </a:r>
            <a:r>
              <a:rPr lang="en-US" altLang="en-US" sz="2000" dirty="0">
                <a:solidFill>
                  <a:schemeClr val="tx1"/>
                </a:solidFill>
                <a:latin typeface="Times New Roman" pitchFamily="18" charset="0"/>
                <a:cs typeface="Times New Roman" pitchFamily="18" charset="0"/>
              </a:rPr>
              <a:t>Multithread programming is smoothly integrated in Java, whereas in other languages you have to call </a:t>
            </a:r>
            <a:r>
              <a:rPr lang="en-US" altLang="en-US" sz="2000" dirty="0" smtClean="0">
                <a:solidFill>
                  <a:schemeClr val="tx1"/>
                </a:solidFill>
                <a:latin typeface="Times New Roman" pitchFamily="18" charset="0"/>
                <a:cs typeface="Times New Roman" pitchFamily="18" charset="0"/>
              </a:rPr>
              <a:t>procedures</a:t>
            </a:r>
            <a:endParaRPr lang="en-US" alt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187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1000"/>
                                        <p:tgtEl>
                                          <p:spTgt spid="6">
                                            <p:txEl>
                                              <p:pRg st="5" end="5"/>
                                            </p:txEl>
                                          </p:spTgt>
                                        </p:tgtEl>
                                      </p:cBhvr>
                                    </p:animEffect>
                                    <p:anim calcmode="lin" valueType="num">
                                      <p:cBhvr>
                                        <p:cTn id="3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1000"/>
                                        <p:tgtEl>
                                          <p:spTgt spid="6">
                                            <p:txEl>
                                              <p:pRg st="6" end="6"/>
                                            </p:txEl>
                                          </p:spTgt>
                                        </p:tgtEl>
                                      </p:cBhvr>
                                    </p:animEffect>
                                    <p:anim calcmode="lin" valueType="num">
                                      <p:cBhvr>
                                        <p:cTn id="3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1000"/>
                                        <p:tgtEl>
                                          <p:spTgt spid="6">
                                            <p:txEl>
                                              <p:pRg st="7" end="7"/>
                                            </p:txEl>
                                          </p:spTgt>
                                        </p:tgtEl>
                                      </p:cBhvr>
                                    </p:animEffect>
                                    <p:anim calcmode="lin" valueType="num">
                                      <p:cBhvr>
                                        <p:cTn id="4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IN" sz="4400" dirty="0" smtClean="0"/>
              <a:t>JVM vs. JRE vs. JDK</a:t>
            </a:r>
            <a:endParaRPr lang="en-IN" sz="4400" dirty="0"/>
          </a:p>
        </p:txBody>
      </p:sp>
      <p:sp>
        <p:nvSpPr>
          <p:cNvPr id="3" name="Content Placeholder 2"/>
          <p:cNvSpPr>
            <a:spLocks noGrp="1"/>
          </p:cNvSpPr>
          <p:nvPr>
            <p:ph idx="1"/>
          </p:nvPr>
        </p:nvSpPr>
        <p:spPr>
          <a:xfrm>
            <a:off x="467544" y="1461195"/>
            <a:ext cx="4114800" cy="4824536"/>
          </a:xfrm>
        </p:spPr>
        <p:txBody>
          <a:bodyPr>
            <a:normAutofit fontScale="40000" lnSpcReduction="20000"/>
          </a:bodyPr>
          <a:lstStyle/>
          <a:p>
            <a:pPr marL="0" indent="0">
              <a:buNone/>
            </a:pPr>
            <a:r>
              <a:rPr lang="en-IN" sz="2900" b="1" dirty="0" smtClean="0">
                <a:solidFill>
                  <a:srgbClr val="FF0000"/>
                </a:solidFill>
              </a:rPr>
              <a:t>JDK</a:t>
            </a:r>
            <a:endParaRPr lang="en-IN" sz="2900" dirty="0">
              <a:solidFill>
                <a:srgbClr val="FF0000"/>
              </a:solidFill>
            </a:endParaRPr>
          </a:p>
          <a:p>
            <a:pPr marL="0" indent="0">
              <a:buNone/>
            </a:pPr>
            <a:r>
              <a:rPr lang="en-IN" sz="2900" dirty="0"/>
              <a:t>The Java Development Kit (JDK) is a software development environment used for developing Java applications and applets. It includes the Java Runtime Environment (JRE), an interpreter/loader (Java), a compiler (javac), an archiver (jar), a documentation generator (Javadoc) and other tools needed in Java development.</a:t>
            </a:r>
          </a:p>
          <a:p>
            <a:pPr marL="0" indent="0">
              <a:buNone/>
            </a:pPr>
            <a:r>
              <a:rPr lang="en-IN" sz="2900" dirty="0"/>
              <a:t> </a:t>
            </a:r>
          </a:p>
          <a:p>
            <a:pPr marL="0" indent="0">
              <a:buNone/>
            </a:pPr>
            <a:r>
              <a:rPr lang="en-IN" sz="2900" b="1" dirty="0" smtClean="0">
                <a:solidFill>
                  <a:srgbClr val="FF0000"/>
                </a:solidFill>
              </a:rPr>
              <a:t>JRE</a:t>
            </a:r>
            <a:endParaRPr lang="en-IN" sz="2900" dirty="0">
              <a:solidFill>
                <a:srgbClr val="FF0000"/>
              </a:solidFill>
            </a:endParaRPr>
          </a:p>
          <a:p>
            <a:pPr marL="0" indent="0">
              <a:buNone/>
            </a:pPr>
            <a:r>
              <a:rPr lang="en-IN" sz="2900" b="1" dirty="0" smtClean="0"/>
              <a:t>JRE</a:t>
            </a:r>
            <a:r>
              <a:rPr lang="en-IN" sz="2900" dirty="0"/>
              <a:t> stands for </a:t>
            </a:r>
            <a:r>
              <a:rPr lang="en-IN" sz="2900" b="1" dirty="0"/>
              <a:t>“Java Runtime Environment”</a:t>
            </a:r>
            <a:r>
              <a:rPr lang="en-IN" sz="2900" dirty="0"/>
              <a:t> and may also be written as </a:t>
            </a:r>
            <a:r>
              <a:rPr lang="en-IN" sz="2900" b="1" dirty="0"/>
              <a:t>“Java RTE.”</a:t>
            </a:r>
            <a:r>
              <a:rPr lang="en-IN" sz="2900" dirty="0"/>
              <a:t> The Java Runtime Environment provides the </a:t>
            </a:r>
            <a:r>
              <a:rPr lang="en-IN" sz="2900" b="1" dirty="0"/>
              <a:t>minimum requirements </a:t>
            </a:r>
            <a:r>
              <a:rPr lang="en-IN" sz="2900" dirty="0"/>
              <a:t>for executing a Java application; it consists of the</a:t>
            </a:r>
            <a:r>
              <a:rPr lang="en-IN" sz="2900" i="1" dirty="0"/>
              <a:t> Java Virtual Machine (JVM), core classes, and supporting files.</a:t>
            </a:r>
            <a:endParaRPr lang="en-IN" sz="2900" dirty="0"/>
          </a:p>
          <a:p>
            <a:pPr marL="0" indent="0">
              <a:buNone/>
            </a:pPr>
            <a:r>
              <a:rPr lang="en-IN" sz="2900" dirty="0"/>
              <a:t> </a:t>
            </a:r>
          </a:p>
          <a:p>
            <a:pPr marL="0" indent="0">
              <a:buNone/>
            </a:pPr>
            <a:r>
              <a:rPr lang="en-IN" sz="2900" b="1" dirty="0" smtClean="0">
                <a:solidFill>
                  <a:srgbClr val="FF0000"/>
                </a:solidFill>
              </a:rPr>
              <a:t> JVM</a:t>
            </a:r>
          </a:p>
          <a:p>
            <a:pPr marL="0" indent="0">
              <a:buNone/>
            </a:pPr>
            <a:r>
              <a:rPr lang="en-IN" sz="2900" dirty="0" smtClean="0"/>
              <a:t>It </a:t>
            </a:r>
            <a:r>
              <a:rPr lang="en-IN" sz="2900" dirty="0"/>
              <a:t>is a specification where working of Java Virtual Machine is specified. But implementation provider is independent to choose the algorithm. Its implementation has been provided by Sun and other companies. It is an implementation is a computer program that meets the requirements of the JVM specification. An Runtime Instance Whenever you write java command on the command prompt to run the java class, an instance of JVM is created.</a:t>
            </a:r>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204864"/>
            <a:ext cx="4141490" cy="3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20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40768"/>
          </a:xfrm>
        </p:spPr>
        <p:txBody>
          <a:bodyPr/>
          <a:lstStyle/>
          <a:p>
            <a:r>
              <a:rPr lang="en-US" altLang="zh-TW" sz="4800" dirty="0">
                <a:solidFill>
                  <a:srgbClr val="FF0000"/>
                </a:solidFill>
                <a:effectLst>
                  <a:outerShdw blurRad="38100" dist="38100" dir="2700000" algn="tl">
                    <a:srgbClr val="000000">
                      <a:alpha val="43137"/>
                    </a:srgbClr>
                  </a:outerShdw>
                </a:effectLst>
              </a:rPr>
              <a:t>Write Once, Run Anywhere</a:t>
            </a:r>
            <a:endParaRPr lang="en-IN" sz="48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78466"/>
            <a:ext cx="8229600" cy="396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52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0"/>
            <a:ext cx="7704856" cy="1052736"/>
          </a:xfrm>
        </p:spPr>
        <p:txBody>
          <a:bodyPr/>
          <a:lstStyle/>
          <a:p>
            <a:r>
              <a:rPr lang="en-IN" b="1" dirty="0">
                <a:effectLst/>
              </a:rPr>
              <a:t>Programming Concepts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5628326"/>
              </p:ext>
            </p:extLst>
          </p:nvPr>
        </p:nvGraphicFramePr>
        <p:xfrm>
          <a:off x="1187624" y="1412777"/>
          <a:ext cx="6552728" cy="4888042"/>
        </p:xfrm>
        <a:graphic>
          <a:graphicData uri="http://schemas.openxmlformats.org/drawingml/2006/table">
            <a:tbl>
              <a:tblPr firstRow="1" firstCol="1" bandRow="1">
                <a:tableStyleId>{5C22544A-7EE6-4342-B048-85BDC9FD1C3A}</a:tableStyleId>
              </a:tblPr>
              <a:tblGrid>
                <a:gridCol w="1321611"/>
                <a:gridCol w="5231117"/>
              </a:tblGrid>
              <a:tr h="285187">
                <a:tc>
                  <a:txBody>
                    <a:bodyPr/>
                    <a:lstStyle/>
                    <a:p>
                      <a:pPr algn="ctr">
                        <a:lnSpc>
                          <a:spcPct val="150000"/>
                        </a:lnSpc>
                        <a:spcAft>
                          <a:spcPts val="0"/>
                        </a:spcAft>
                      </a:pPr>
                      <a:r>
                        <a:rPr lang="en-IN" sz="1200" dirty="0">
                          <a:effectLst/>
                        </a:rPr>
                        <a:t>Section</a:t>
                      </a:r>
                      <a:endParaRPr lang="en-IN" sz="1100" dirty="0">
                        <a:effectLst/>
                        <a:latin typeface="Calibri"/>
                        <a:ea typeface="Calibri"/>
                        <a:cs typeface="Mangal"/>
                      </a:endParaRPr>
                    </a:p>
                  </a:txBody>
                  <a:tcPr marL="68580" marR="68580" marT="0" marB="0"/>
                </a:tc>
                <a:tc>
                  <a:txBody>
                    <a:bodyPr/>
                    <a:lstStyle/>
                    <a:p>
                      <a:pPr algn="ctr">
                        <a:lnSpc>
                          <a:spcPct val="150000"/>
                        </a:lnSpc>
                        <a:spcAft>
                          <a:spcPts val="0"/>
                        </a:spcAft>
                      </a:pPr>
                      <a:r>
                        <a:rPr lang="en-IN" sz="1200">
                          <a:effectLst/>
                        </a:rPr>
                        <a:t>Description</a:t>
                      </a:r>
                      <a:endParaRPr lang="en-IN" sz="1100">
                        <a:effectLst/>
                        <a:latin typeface="Calibri"/>
                        <a:ea typeface="Calibri"/>
                        <a:cs typeface="Mangal"/>
                      </a:endParaRPr>
                    </a:p>
                  </a:txBody>
                  <a:tcPr marL="68580" marR="68580" marT="0" marB="0"/>
                </a:tc>
              </a:tr>
              <a:tr h="920571">
                <a:tc>
                  <a:txBody>
                    <a:bodyPr/>
                    <a:lstStyle/>
                    <a:p>
                      <a:pPr algn="just">
                        <a:lnSpc>
                          <a:spcPct val="150000"/>
                        </a:lnSpc>
                        <a:spcAft>
                          <a:spcPts val="0"/>
                        </a:spcAft>
                      </a:pPr>
                      <a:r>
                        <a:rPr lang="en-IN" sz="1200">
                          <a:effectLst/>
                        </a:rPr>
                        <a:t>Documentation Section</a:t>
                      </a:r>
                      <a:endParaRPr lang="en-IN" sz="1100">
                        <a:effectLst/>
                        <a:latin typeface="Calibri"/>
                        <a:ea typeface="Calibri"/>
                        <a:cs typeface="Mangal"/>
                      </a:endParaRPr>
                    </a:p>
                  </a:txBody>
                  <a:tcPr marL="68580" marR="68580" marT="0" marB="0"/>
                </a:tc>
                <a:tc>
                  <a:txBody>
                    <a:bodyPr/>
                    <a:lstStyle/>
                    <a:p>
                      <a:pPr algn="just">
                        <a:lnSpc>
                          <a:spcPct val="150000"/>
                        </a:lnSpc>
                        <a:spcAft>
                          <a:spcPts val="0"/>
                        </a:spcAft>
                      </a:pPr>
                      <a:r>
                        <a:rPr lang="en-IN" sz="1200" dirty="0">
                          <a:effectLst/>
                        </a:rPr>
                        <a:t>You can write a comment in this section. Comments are beneficial for the programmer because they help them understand the code..</a:t>
                      </a:r>
                      <a:endParaRPr lang="en-IN" sz="1100" dirty="0">
                        <a:effectLst/>
                        <a:latin typeface="Calibri"/>
                        <a:ea typeface="Calibri"/>
                        <a:cs typeface="Mangal"/>
                      </a:endParaRPr>
                    </a:p>
                  </a:txBody>
                  <a:tcPr marL="68580" marR="68580" marT="0" marB="0"/>
                </a:tc>
              </a:tr>
              <a:tr h="602879">
                <a:tc>
                  <a:txBody>
                    <a:bodyPr/>
                    <a:lstStyle/>
                    <a:p>
                      <a:pPr algn="just">
                        <a:lnSpc>
                          <a:spcPct val="150000"/>
                        </a:lnSpc>
                        <a:spcAft>
                          <a:spcPts val="0"/>
                        </a:spcAft>
                      </a:pPr>
                      <a:r>
                        <a:rPr lang="en-IN" sz="1200">
                          <a:effectLst/>
                        </a:rPr>
                        <a:t>Package statement</a:t>
                      </a:r>
                      <a:endParaRPr lang="en-IN" sz="1100">
                        <a:effectLst/>
                        <a:latin typeface="Calibri"/>
                        <a:ea typeface="Calibri"/>
                        <a:cs typeface="Mangal"/>
                      </a:endParaRPr>
                    </a:p>
                  </a:txBody>
                  <a:tcPr marL="68580" marR="68580" marT="0" marB="0"/>
                </a:tc>
                <a:tc>
                  <a:txBody>
                    <a:bodyPr/>
                    <a:lstStyle/>
                    <a:p>
                      <a:pPr algn="just">
                        <a:lnSpc>
                          <a:spcPct val="150000"/>
                        </a:lnSpc>
                        <a:spcAft>
                          <a:spcPts val="0"/>
                        </a:spcAft>
                      </a:pPr>
                      <a:r>
                        <a:rPr lang="en-IN" sz="1200">
                          <a:effectLst/>
                        </a:rPr>
                        <a:t>You can create a package with any name. A package is a group of classes that are defined by a name. </a:t>
                      </a:r>
                      <a:endParaRPr lang="en-IN" sz="1100">
                        <a:effectLst/>
                        <a:latin typeface="Calibri"/>
                        <a:ea typeface="Calibri"/>
                        <a:cs typeface="Mangal"/>
                      </a:endParaRPr>
                    </a:p>
                  </a:txBody>
                  <a:tcPr marL="68580" marR="68580" marT="0" marB="0"/>
                </a:tc>
              </a:tr>
              <a:tr h="920571">
                <a:tc>
                  <a:txBody>
                    <a:bodyPr/>
                    <a:lstStyle/>
                    <a:p>
                      <a:pPr algn="just">
                        <a:lnSpc>
                          <a:spcPct val="150000"/>
                        </a:lnSpc>
                        <a:spcAft>
                          <a:spcPts val="0"/>
                        </a:spcAft>
                      </a:pPr>
                      <a:r>
                        <a:rPr lang="en-IN" sz="1200">
                          <a:effectLst/>
                        </a:rPr>
                        <a:t>Import statements</a:t>
                      </a:r>
                      <a:endParaRPr lang="en-IN" sz="1100">
                        <a:effectLst/>
                        <a:latin typeface="Calibri"/>
                        <a:ea typeface="Calibri"/>
                        <a:cs typeface="Mangal"/>
                      </a:endParaRPr>
                    </a:p>
                  </a:txBody>
                  <a:tcPr marL="68580" marR="68580" marT="0" marB="0"/>
                </a:tc>
                <a:tc>
                  <a:txBody>
                    <a:bodyPr/>
                    <a:lstStyle/>
                    <a:p>
                      <a:pPr algn="just">
                        <a:lnSpc>
                          <a:spcPct val="150000"/>
                        </a:lnSpc>
                        <a:spcAft>
                          <a:spcPts val="0"/>
                        </a:spcAft>
                      </a:pPr>
                      <a:r>
                        <a:rPr lang="en-IN" sz="1200">
                          <a:effectLst/>
                        </a:rPr>
                        <a:t>This line indicates that if you want to use a class of another package, then you can do this by importing it directly into your program. </a:t>
                      </a:r>
                      <a:r>
                        <a:rPr lang="en-IN" sz="1200" u="sng">
                          <a:effectLst/>
                        </a:rPr>
                        <a:t>Example:</a:t>
                      </a:r>
                      <a:r>
                        <a:rPr lang="en-IN" sz="1200">
                          <a:effectLst/>
                        </a:rPr>
                        <a:t> import calc.add; </a:t>
                      </a:r>
                      <a:endParaRPr lang="en-IN" sz="1100">
                        <a:effectLst/>
                        <a:latin typeface="Calibri"/>
                        <a:ea typeface="Calibri"/>
                        <a:cs typeface="Mangal"/>
                      </a:endParaRPr>
                    </a:p>
                  </a:txBody>
                  <a:tcPr marL="68580" marR="68580" marT="0" marB="0"/>
                </a:tc>
              </a:tr>
              <a:tr h="1238263">
                <a:tc>
                  <a:txBody>
                    <a:bodyPr/>
                    <a:lstStyle/>
                    <a:p>
                      <a:pPr algn="just">
                        <a:lnSpc>
                          <a:spcPct val="150000"/>
                        </a:lnSpc>
                        <a:spcAft>
                          <a:spcPts val="0"/>
                        </a:spcAft>
                      </a:pPr>
                      <a:r>
                        <a:rPr lang="en-IN" sz="1200">
                          <a:effectLst/>
                        </a:rPr>
                        <a:t>Interface statement</a:t>
                      </a:r>
                      <a:endParaRPr lang="en-IN" sz="1100">
                        <a:effectLst/>
                        <a:latin typeface="Calibri"/>
                        <a:ea typeface="Calibri"/>
                        <a:cs typeface="Mangal"/>
                      </a:endParaRPr>
                    </a:p>
                  </a:txBody>
                  <a:tcPr marL="68580" marR="68580" marT="0" marB="0"/>
                </a:tc>
                <a:tc>
                  <a:txBody>
                    <a:bodyPr/>
                    <a:lstStyle/>
                    <a:p>
                      <a:pPr algn="just">
                        <a:lnSpc>
                          <a:spcPct val="150000"/>
                        </a:lnSpc>
                        <a:spcAft>
                          <a:spcPts val="0"/>
                        </a:spcAft>
                      </a:pPr>
                      <a:r>
                        <a:rPr lang="en-IN" sz="1200">
                          <a:effectLst/>
                        </a:rPr>
                        <a:t>Interfaces are just like classes that include a group of method declarations. It's an optional section and can be used when we want to implement multiple inheritances within a program.</a:t>
                      </a:r>
                      <a:endParaRPr lang="en-IN" sz="1100">
                        <a:effectLst/>
                        <a:latin typeface="Calibri"/>
                        <a:ea typeface="Calibri"/>
                        <a:cs typeface="Mangal"/>
                      </a:endParaRPr>
                    </a:p>
                  </a:txBody>
                  <a:tcPr marL="68580" marR="68580" marT="0" marB="0"/>
                </a:tc>
              </a:tr>
              <a:tr h="920571">
                <a:tc>
                  <a:txBody>
                    <a:bodyPr/>
                    <a:lstStyle/>
                    <a:p>
                      <a:pPr algn="just">
                        <a:lnSpc>
                          <a:spcPct val="150000"/>
                        </a:lnSpc>
                        <a:spcAft>
                          <a:spcPts val="0"/>
                        </a:spcAft>
                      </a:pPr>
                      <a:r>
                        <a:rPr lang="en-IN" sz="1200">
                          <a:effectLst/>
                        </a:rPr>
                        <a:t>Class Definition</a:t>
                      </a:r>
                      <a:endParaRPr lang="en-IN" sz="1100">
                        <a:effectLst/>
                        <a:latin typeface="Calibri"/>
                        <a:ea typeface="Calibri"/>
                        <a:cs typeface="Mangal"/>
                      </a:endParaRPr>
                    </a:p>
                  </a:txBody>
                  <a:tcPr marL="68580" marR="68580" marT="0" marB="0"/>
                </a:tc>
                <a:tc>
                  <a:txBody>
                    <a:bodyPr/>
                    <a:lstStyle/>
                    <a:p>
                      <a:pPr algn="just">
                        <a:lnSpc>
                          <a:spcPct val="150000"/>
                        </a:lnSpc>
                        <a:spcAft>
                          <a:spcPts val="0"/>
                        </a:spcAft>
                      </a:pPr>
                      <a:r>
                        <a:rPr lang="en-IN" sz="1200" dirty="0">
                          <a:effectLst/>
                        </a:rPr>
                        <a:t>A Java program may contain several class definitions. Classes are the main and essential elements of any Java program.</a:t>
                      </a:r>
                      <a:endParaRPr lang="en-IN" sz="1100" dirty="0">
                        <a:effectLst/>
                        <a:latin typeface="Calibri"/>
                        <a:ea typeface="Calibri"/>
                        <a:cs typeface="Mangal"/>
                      </a:endParaRPr>
                    </a:p>
                  </a:txBody>
                  <a:tcPr marL="68580" marR="68580" marT="0" marB="0"/>
                </a:tc>
              </a:tr>
            </a:tbl>
          </a:graphicData>
        </a:graphic>
      </p:graphicFrame>
    </p:spTree>
    <p:extLst>
      <p:ext uri="{BB962C8B-B14F-4D97-AF65-F5344CB8AC3E}">
        <p14:creationId xmlns:p14="http://schemas.microsoft.com/office/powerpoint/2010/main" val="313063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211</TotalTime>
  <Words>1409</Words>
  <Application>Microsoft Office PowerPoint</Application>
  <PresentationFormat>On-screen Show (4:3)</PresentationFormat>
  <Paragraphs>181</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Executive</vt:lpstr>
      <vt:lpstr>PowerPoint Presentation</vt:lpstr>
      <vt:lpstr>OTHELLO GAME IN JAVA</vt:lpstr>
      <vt:lpstr>Objective of Training</vt:lpstr>
      <vt:lpstr>Technology Used.</vt:lpstr>
      <vt:lpstr>What is Java?</vt:lpstr>
      <vt:lpstr>Features of Java</vt:lpstr>
      <vt:lpstr>JVM vs. JRE vs. JDK</vt:lpstr>
      <vt:lpstr>Write Once, Run Anywhere</vt:lpstr>
      <vt:lpstr>Programming Concepts</vt:lpstr>
      <vt:lpstr>Example :  Hello,World!</vt:lpstr>
      <vt:lpstr>Java useful keywords.</vt:lpstr>
      <vt:lpstr>Access Modifiers</vt:lpstr>
      <vt:lpstr>Collection in Java</vt:lpstr>
      <vt:lpstr>Othello Game in Java</vt:lpstr>
      <vt:lpstr>Classes and Description</vt:lpstr>
      <vt:lpstr>PowerPoint Presentation</vt:lpstr>
      <vt:lpstr>PowerPoint Presentation</vt:lpstr>
      <vt:lpstr>Screenshots</vt:lpstr>
      <vt:lpstr>Screenshots</vt:lpstr>
      <vt:lpstr>Screenshots</vt:lpstr>
      <vt:lpstr>Screenshots</vt:lpstr>
      <vt:lpstr>Screenshots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OTHELLO GAME IN JAVA</dc:title>
  <dc:creator>Intel Inside</dc:creator>
  <cp:lastModifiedBy>Intel Inside</cp:lastModifiedBy>
  <cp:revision>24</cp:revision>
  <dcterms:created xsi:type="dcterms:W3CDTF">2018-09-11T16:11:28Z</dcterms:created>
  <dcterms:modified xsi:type="dcterms:W3CDTF">2018-09-11T20:52:22Z</dcterms:modified>
</cp:coreProperties>
</file>