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7" r:id="rId2"/>
    <p:sldId id="260" r:id="rId3"/>
    <p:sldId id="264" r:id="rId4"/>
    <p:sldId id="270" r:id="rId5"/>
    <p:sldId id="258" r:id="rId6"/>
    <p:sldId id="266" r:id="rId7"/>
    <p:sldId id="267" r:id="rId8"/>
    <p:sldId id="259" r:id="rId9"/>
    <p:sldId id="268" r:id="rId10"/>
    <p:sldId id="269" r:id="rId11"/>
    <p:sldId id="265" r:id="rId12"/>
  </p:sldIdLst>
  <p:sldSz cx="9144000" cy="5143500" type="screen16x9"/>
  <p:notesSz cx="6858000" cy="9144000"/>
  <p:embeddedFontLst>
    <p:embeddedFont>
      <p:font typeface="Bitter" panose="020B0604020202020204" charset="0"/>
      <p:regular r:id="rId14"/>
      <p:bold r:id="rId15"/>
      <p: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47ECB4-7A93-4D0C-A2B9-A2096629BF53}">
  <a:tblStyle styleId="{F147ECB4-7A93-4D0C-A2B9-A2096629BF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Assignm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Assignmen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Assignme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Assignme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Assignmen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Assignmen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Assignmen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Assignmen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Assignmen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Assignmen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Solution!$B$12394</c:f>
              <c:strCache>
                <c:ptCount val="1"/>
                <c:pt idx="0">
                  <c:v>Refrigeration Unit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Solution!$A$12395:$A$12404</c:f>
              <c:strCache>
                <c:ptCount val="10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</c:strCache>
            </c:strRef>
          </c:cat>
          <c:val>
            <c:numRef>
              <c:f>Solution!$B$12395:$B$12404</c:f>
              <c:numCache>
                <c:formatCode>General</c:formatCode>
                <c:ptCount val="10"/>
                <c:pt idx="0">
                  <c:v>1551.9970000000012</c:v>
                </c:pt>
                <c:pt idx="1">
                  <c:v>1495.3980000000015</c:v>
                </c:pt>
                <c:pt idx="2">
                  <c:v>1426.9434999999996</c:v>
                </c:pt>
                <c:pt idx="3">
                  <c:v>1355.092500000002</c:v>
                </c:pt>
                <c:pt idx="4">
                  <c:v>976.73500000000092</c:v>
                </c:pt>
                <c:pt idx="5">
                  <c:v>1475.2330000000002</c:v>
                </c:pt>
                <c:pt idx="6">
                  <c:v>1261.3649999999971</c:v>
                </c:pt>
                <c:pt idx="7">
                  <c:v>1444.5004999999994</c:v>
                </c:pt>
                <c:pt idx="8">
                  <c:v>1433.2125000000003</c:v>
                </c:pt>
                <c:pt idx="9">
                  <c:v>1460.6475000000021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F1-4327-8F26-F3779F00E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26423208"/>
        <c:axId val="826423536"/>
      </c:barChart>
      <c:catAx>
        <c:axId val="826423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423536"/>
        <c:crosses val="autoZero"/>
        <c:auto val="1"/>
        <c:lblAlgn val="ctr"/>
        <c:lblOffset val="100"/>
        <c:noMultiLvlLbl val="0"/>
      </c:catAx>
      <c:valAx>
        <c:axId val="82642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Energy</a:t>
                </a:r>
                <a:r>
                  <a:rPr lang="en-US" baseline="0" dirty="0"/>
                  <a:t> consumption (kW)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423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Comprative Analysis of</a:t>
            </a:r>
            <a:r>
              <a:rPr lang="en-US" baseline="0"/>
              <a:t> Temp Compliance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Refrigeration Unit 1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Solution!$B$12408:$B$12417</c:f>
              <c:strCache>
                <c:ptCount val="10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</c:strCache>
            </c:strRef>
          </c:cat>
          <c:val>
            <c:numRef>
              <c:f>Solution!$D$12408:$D$12417</c:f>
              <c:numCache>
                <c:formatCode>0%</c:formatCode>
                <c:ptCount val="10"/>
                <c:pt idx="0">
                  <c:v>0.53472222222222221</c:v>
                </c:pt>
                <c:pt idx="1">
                  <c:v>0.49444444444444446</c:v>
                </c:pt>
                <c:pt idx="2">
                  <c:v>0.5131944444444444</c:v>
                </c:pt>
                <c:pt idx="3">
                  <c:v>0.45208333333333334</c:v>
                </c:pt>
                <c:pt idx="4">
                  <c:v>0.34444444444444444</c:v>
                </c:pt>
                <c:pt idx="5">
                  <c:v>0.46597222222222223</c:v>
                </c:pt>
                <c:pt idx="6">
                  <c:v>0.44583333333333336</c:v>
                </c:pt>
                <c:pt idx="7">
                  <c:v>0.53402777777777777</c:v>
                </c:pt>
                <c:pt idx="8">
                  <c:v>0.5</c:v>
                </c:pt>
                <c:pt idx="9">
                  <c:v>0.53055555555555556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E3-475D-95B6-EC9B0F5293B8}"/>
            </c:ext>
          </c:extLst>
        </c:ser>
        <c:ser>
          <c:idx val="1"/>
          <c:order val="1"/>
          <c:tx>
            <c:v>Refrigeration Unit 2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Solution!$B$12408:$B$12417</c:f>
              <c:strCache>
                <c:ptCount val="10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</c:strCache>
            </c:strRef>
          </c:cat>
          <c:val>
            <c:numRef>
              <c:f>Solution!$F$12408:$F$12417</c:f>
              <c:numCache>
                <c:formatCode>0%</c:formatCode>
                <c:ptCount val="10"/>
                <c:pt idx="0">
                  <c:v>0.26944444444444443</c:v>
                </c:pt>
                <c:pt idx="1">
                  <c:v>0.29097222222222224</c:v>
                </c:pt>
                <c:pt idx="2">
                  <c:v>0.29583333333333334</c:v>
                </c:pt>
                <c:pt idx="3">
                  <c:v>0.27013888888888887</c:v>
                </c:pt>
                <c:pt idx="4">
                  <c:v>0.20347222222222222</c:v>
                </c:pt>
                <c:pt idx="5">
                  <c:v>0.26041666666666669</c:v>
                </c:pt>
                <c:pt idx="6">
                  <c:v>0.25347222222222221</c:v>
                </c:pt>
                <c:pt idx="7">
                  <c:v>0.28819444444444442</c:v>
                </c:pt>
                <c:pt idx="8">
                  <c:v>0.27986111111111112</c:v>
                </c:pt>
                <c:pt idx="9">
                  <c:v>0.28263888888888888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E3-475D-95B6-EC9B0F5293B8}"/>
            </c:ext>
          </c:extLst>
        </c:ser>
        <c:ser>
          <c:idx val="2"/>
          <c:order val="2"/>
          <c:tx>
            <c:v>Refrigeration Unit 3</c:v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Solution!$B$12408:$B$12417</c:f>
              <c:strCache>
                <c:ptCount val="10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</c:strCache>
            </c:strRef>
          </c:cat>
          <c:val>
            <c:numRef>
              <c:f>Solution!$H$12408:$H$12417</c:f>
              <c:numCache>
                <c:formatCode>0%</c:formatCode>
                <c:ptCount val="10"/>
                <c:pt idx="0">
                  <c:v>0.71944444444444444</c:v>
                </c:pt>
                <c:pt idx="1">
                  <c:v>0.6333333333333333</c:v>
                </c:pt>
                <c:pt idx="2">
                  <c:v>0.54583333333333328</c:v>
                </c:pt>
                <c:pt idx="3">
                  <c:v>0.74791666666666667</c:v>
                </c:pt>
                <c:pt idx="4">
                  <c:v>0.4513888888888889</c:v>
                </c:pt>
                <c:pt idx="5">
                  <c:v>0.53472222222222221</c:v>
                </c:pt>
                <c:pt idx="6">
                  <c:v>0.24861111111111112</c:v>
                </c:pt>
                <c:pt idx="7">
                  <c:v>0.6958333333333333</c:v>
                </c:pt>
                <c:pt idx="8">
                  <c:v>0.80694444444444446</c:v>
                </c:pt>
                <c:pt idx="9">
                  <c:v>0.83263888888888893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FE3-475D-95B6-EC9B0F5293B8}"/>
            </c:ext>
          </c:extLst>
        </c:ser>
        <c:ser>
          <c:idx val="3"/>
          <c:order val="3"/>
          <c:tx>
            <c:v>Refrigeration Unit 4</c:v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Solution!$B$12408:$B$12417</c:f>
              <c:strCache>
                <c:ptCount val="10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</c:strCache>
            </c:strRef>
          </c:cat>
          <c:val>
            <c:numRef>
              <c:f>Solution!$J$12408:$J$12417</c:f>
              <c:numCache>
                <c:formatCode>0%</c:formatCode>
                <c:ptCount val="10"/>
                <c:pt idx="0">
                  <c:v>0.70972222222222225</c:v>
                </c:pt>
                <c:pt idx="1">
                  <c:v>0.75069444444444444</c:v>
                </c:pt>
                <c:pt idx="2">
                  <c:v>0.89166666666666672</c:v>
                </c:pt>
                <c:pt idx="3">
                  <c:v>0.33680555555555558</c:v>
                </c:pt>
                <c:pt idx="4">
                  <c:v>0.55625000000000002</c:v>
                </c:pt>
                <c:pt idx="5">
                  <c:v>0.69652777777777775</c:v>
                </c:pt>
                <c:pt idx="6">
                  <c:v>0.7944444444444444</c:v>
                </c:pt>
                <c:pt idx="7">
                  <c:v>0.93194444444444446</c:v>
                </c:pt>
                <c:pt idx="8">
                  <c:v>0.92708333333333337</c:v>
                </c:pt>
                <c:pt idx="9">
                  <c:v>0.79236111111111107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FE3-475D-95B6-EC9B0F5293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0233584"/>
        <c:axId val="650231944"/>
      </c:lineChart>
      <c:catAx>
        <c:axId val="65023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231944"/>
        <c:crosses val="autoZero"/>
        <c:auto val="1"/>
        <c:lblAlgn val="ctr"/>
        <c:lblOffset val="100"/>
        <c:noMultiLvlLbl val="0"/>
      </c:catAx>
      <c:valAx>
        <c:axId val="650231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 of temp compliance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23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Solution!$D$12394</c:f>
              <c:strCache>
                <c:ptCount val="1"/>
                <c:pt idx="0">
                  <c:v>Refrigeration Unit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Solution!$A$12395:$A$12404</c:f>
              <c:strCache>
                <c:ptCount val="10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</c:strCache>
            </c:strRef>
          </c:cat>
          <c:val>
            <c:numRef>
              <c:f>Solution!$D$12395:$D$12404</c:f>
              <c:numCache>
                <c:formatCode>General</c:formatCode>
                <c:ptCount val="10"/>
                <c:pt idx="0">
                  <c:v>2196.9928333333278</c:v>
                </c:pt>
                <c:pt idx="1">
                  <c:v>2221.9969999999989</c:v>
                </c:pt>
                <c:pt idx="2">
                  <c:v>2160.5944999999979</c:v>
                </c:pt>
                <c:pt idx="3">
                  <c:v>2116.4914999999987</c:v>
                </c:pt>
                <c:pt idx="4">
                  <c:v>1647.3945000000149</c:v>
                </c:pt>
                <c:pt idx="5">
                  <c:v>2172.1118333333461</c:v>
                </c:pt>
                <c:pt idx="6">
                  <c:v>1855.0085000000004</c:v>
                </c:pt>
                <c:pt idx="7">
                  <c:v>2390.5759999999982</c:v>
                </c:pt>
                <c:pt idx="8">
                  <c:v>2258.1015000000039</c:v>
                </c:pt>
                <c:pt idx="9">
                  <c:v>2383.3089999999993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67-42DC-8C46-C8B80E9A10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22732648"/>
        <c:axId val="444122776"/>
      </c:barChart>
      <c:catAx>
        <c:axId val="822732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122776"/>
        <c:crosses val="autoZero"/>
        <c:auto val="1"/>
        <c:lblAlgn val="ctr"/>
        <c:lblOffset val="100"/>
        <c:noMultiLvlLbl val="0"/>
      </c:catAx>
      <c:valAx>
        <c:axId val="444122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Energy consumption (kW)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2732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Solution!$F$12394</c:f>
              <c:strCache>
                <c:ptCount val="1"/>
                <c:pt idx="0">
                  <c:v>Refrigeration Unit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Solution!$A$12395:$A$12404</c:f>
              <c:strCache>
                <c:ptCount val="10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</c:strCache>
            </c:strRef>
          </c:cat>
          <c:val>
            <c:numRef>
              <c:f>Solution!$F$12395:$F$12404</c:f>
              <c:numCache>
                <c:formatCode>General</c:formatCode>
                <c:ptCount val="10"/>
                <c:pt idx="0">
                  <c:v>1966.9194999999963</c:v>
                </c:pt>
                <c:pt idx="1">
                  <c:v>2182.2595000000001</c:v>
                </c:pt>
                <c:pt idx="2">
                  <c:v>2041.7259999999981</c:v>
                </c:pt>
                <c:pt idx="3">
                  <c:v>1778.9644999999994</c:v>
                </c:pt>
                <c:pt idx="4">
                  <c:v>1357.5765000000006</c:v>
                </c:pt>
                <c:pt idx="5">
                  <c:v>1926.7619999999995</c:v>
                </c:pt>
                <c:pt idx="6">
                  <c:v>1139.759</c:v>
                </c:pt>
                <c:pt idx="7">
                  <c:v>2433.7904999999946</c:v>
                </c:pt>
                <c:pt idx="8">
                  <c:v>2267.6096666666685</c:v>
                </c:pt>
                <c:pt idx="9">
                  <c:v>2543.7216666666641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A6-4678-9F34-14A693D33A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15817240"/>
        <c:axId val="815817568"/>
      </c:barChart>
      <c:catAx>
        <c:axId val="815817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817568"/>
        <c:crosses val="autoZero"/>
        <c:auto val="1"/>
        <c:lblAlgn val="ctr"/>
        <c:lblOffset val="100"/>
        <c:noMultiLvlLbl val="0"/>
      </c:catAx>
      <c:valAx>
        <c:axId val="81581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energy consumption (kw)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817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Solution!$H$12394</c:f>
              <c:strCache>
                <c:ptCount val="1"/>
                <c:pt idx="0">
                  <c:v>Refrigeration Unit 4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Solution!$A$12395:$A$12404</c:f>
              <c:strCache>
                <c:ptCount val="10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</c:strCache>
            </c:strRef>
          </c:cat>
          <c:val>
            <c:numRef>
              <c:f>Solution!$H$12395:$H$12404</c:f>
              <c:numCache>
                <c:formatCode>General</c:formatCode>
                <c:ptCount val="10"/>
                <c:pt idx="0">
                  <c:v>1615.4204999999972</c:v>
                </c:pt>
                <c:pt idx="1">
                  <c:v>1856.6269999999972</c:v>
                </c:pt>
                <c:pt idx="2">
                  <c:v>1750.8884999999977</c:v>
                </c:pt>
                <c:pt idx="3">
                  <c:v>1278.1984999999993</c:v>
                </c:pt>
                <c:pt idx="4">
                  <c:v>1333.0614999999987</c:v>
                </c:pt>
                <c:pt idx="5">
                  <c:v>1735.2004999999983</c:v>
                </c:pt>
                <c:pt idx="6">
                  <c:v>1664.649999999998</c:v>
                </c:pt>
                <c:pt idx="7">
                  <c:v>1878.0274999999992</c:v>
                </c:pt>
                <c:pt idx="8">
                  <c:v>2011.958999999998</c:v>
                </c:pt>
                <c:pt idx="9">
                  <c:v>1957.3159999999978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E0-42D1-958B-B377C333AC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49739848"/>
        <c:axId val="449738208"/>
      </c:barChart>
      <c:catAx>
        <c:axId val="449739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738208"/>
        <c:crosses val="autoZero"/>
        <c:auto val="1"/>
        <c:lblAlgn val="ctr"/>
        <c:lblOffset val="100"/>
        <c:noMultiLvlLbl val="0"/>
      </c:catAx>
      <c:valAx>
        <c:axId val="44973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energy consumption (kw)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739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Energy Consumption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Solution!$J$12394</c:f>
              <c:strCache>
                <c:ptCount val="1"/>
                <c:pt idx="0">
                  <c:v>Total Consumption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Solution!$A$12395:$A$12404</c:f>
              <c:strCache>
                <c:ptCount val="10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</c:strCache>
            </c:strRef>
          </c:cat>
          <c:val>
            <c:numRef>
              <c:f>Solution!$J$12395:$J$12404</c:f>
              <c:numCache>
                <c:formatCode>General</c:formatCode>
                <c:ptCount val="10"/>
                <c:pt idx="0">
                  <c:v>7331.3298333333232</c:v>
                </c:pt>
                <c:pt idx="1">
                  <c:v>7756.2814999999973</c:v>
                </c:pt>
                <c:pt idx="2">
                  <c:v>7380.1524999999929</c:v>
                </c:pt>
                <c:pt idx="3">
                  <c:v>6528.7469999999994</c:v>
                </c:pt>
                <c:pt idx="4">
                  <c:v>5314.7675000000154</c:v>
                </c:pt>
                <c:pt idx="5">
                  <c:v>7309.3073333333441</c:v>
                </c:pt>
                <c:pt idx="6">
                  <c:v>5920.7824999999957</c:v>
                </c:pt>
                <c:pt idx="7">
                  <c:v>8146.8944999999912</c:v>
                </c:pt>
                <c:pt idx="8">
                  <c:v>7970.882666666671</c:v>
                </c:pt>
                <c:pt idx="9">
                  <c:v>8344.9941666666618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F3-4125-93C0-F70E3B1B09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9739192"/>
        <c:axId val="449737880"/>
      </c:lineChart>
      <c:catAx>
        <c:axId val="449739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737880"/>
        <c:crosses val="autoZero"/>
        <c:auto val="1"/>
        <c:lblAlgn val="ctr"/>
        <c:lblOffset val="100"/>
        <c:noMultiLvlLbl val="0"/>
      </c:catAx>
      <c:valAx>
        <c:axId val="449737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Energy Consumption (kw)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739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Refrigeration Unit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Solution!$B$12408:$B$12417</c:f>
              <c:strCache>
                <c:ptCount val="10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</c:strCache>
            </c:strRef>
          </c:cat>
          <c:val>
            <c:numRef>
              <c:f>Solution!$D$12408:$D$12417</c:f>
              <c:numCache>
                <c:formatCode>0%</c:formatCode>
                <c:ptCount val="10"/>
                <c:pt idx="0">
                  <c:v>0.53472222222222221</c:v>
                </c:pt>
                <c:pt idx="1">
                  <c:v>0.49444444444444446</c:v>
                </c:pt>
                <c:pt idx="2">
                  <c:v>0.5131944444444444</c:v>
                </c:pt>
                <c:pt idx="3">
                  <c:v>0.45208333333333334</c:v>
                </c:pt>
                <c:pt idx="4">
                  <c:v>0.34444444444444444</c:v>
                </c:pt>
                <c:pt idx="5">
                  <c:v>0.46597222222222223</c:v>
                </c:pt>
                <c:pt idx="6">
                  <c:v>0.44583333333333336</c:v>
                </c:pt>
                <c:pt idx="7">
                  <c:v>0.53402777777777777</c:v>
                </c:pt>
                <c:pt idx="8">
                  <c:v>0.5</c:v>
                </c:pt>
                <c:pt idx="9">
                  <c:v>0.53055555555555556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0D-4852-97ED-0195CC1A6F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53388816"/>
        <c:axId val="653386192"/>
      </c:barChart>
      <c:catAx>
        <c:axId val="653388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386192"/>
        <c:crosses val="autoZero"/>
        <c:auto val="1"/>
        <c:lblAlgn val="ctr"/>
        <c:lblOffset val="100"/>
        <c:noMultiLvlLbl val="0"/>
      </c:catAx>
      <c:valAx>
        <c:axId val="65338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 of temp compliance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388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Refrigeration Unit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Solution!$B$12408:$B$12417</c:f>
              <c:strCache>
                <c:ptCount val="10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</c:strCache>
            </c:strRef>
          </c:cat>
          <c:val>
            <c:numRef>
              <c:f>Solution!$F$12408:$F$12417</c:f>
              <c:numCache>
                <c:formatCode>0%</c:formatCode>
                <c:ptCount val="10"/>
                <c:pt idx="0">
                  <c:v>0.26944444444444443</c:v>
                </c:pt>
                <c:pt idx="1">
                  <c:v>0.29097222222222224</c:v>
                </c:pt>
                <c:pt idx="2">
                  <c:v>0.29583333333333334</c:v>
                </c:pt>
                <c:pt idx="3">
                  <c:v>0.27013888888888887</c:v>
                </c:pt>
                <c:pt idx="4">
                  <c:v>0.20347222222222222</c:v>
                </c:pt>
                <c:pt idx="5">
                  <c:v>0.26041666666666669</c:v>
                </c:pt>
                <c:pt idx="6">
                  <c:v>0.25347222222222221</c:v>
                </c:pt>
                <c:pt idx="7">
                  <c:v>0.28819444444444442</c:v>
                </c:pt>
                <c:pt idx="8">
                  <c:v>0.27986111111111112</c:v>
                </c:pt>
                <c:pt idx="9">
                  <c:v>0.28263888888888888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5F-441D-A22A-18AB282BC8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45193792"/>
        <c:axId val="445193464"/>
      </c:barChart>
      <c:catAx>
        <c:axId val="44519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193464"/>
        <c:crosses val="autoZero"/>
        <c:auto val="1"/>
        <c:lblAlgn val="ctr"/>
        <c:lblOffset val="100"/>
        <c:noMultiLvlLbl val="0"/>
      </c:catAx>
      <c:valAx>
        <c:axId val="445193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 of temp compliance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193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Refrigeration Unit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Solution!$B$12408:$B$12417</c:f>
              <c:strCache>
                <c:ptCount val="10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</c:strCache>
            </c:strRef>
          </c:cat>
          <c:val>
            <c:numRef>
              <c:f>Solution!$H$12408:$H$12417</c:f>
              <c:numCache>
                <c:formatCode>0%</c:formatCode>
                <c:ptCount val="10"/>
                <c:pt idx="0">
                  <c:v>0.71944444444444444</c:v>
                </c:pt>
                <c:pt idx="1">
                  <c:v>0.6333333333333333</c:v>
                </c:pt>
                <c:pt idx="2">
                  <c:v>0.54583333333333328</c:v>
                </c:pt>
                <c:pt idx="3">
                  <c:v>0.74791666666666667</c:v>
                </c:pt>
                <c:pt idx="4">
                  <c:v>0.4513888888888889</c:v>
                </c:pt>
                <c:pt idx="5">
                  <c:v>0.53472222222222221</c:v>
                </c:pt>
                <c:pt idx="6">
                  <c:v>0.24861111111111112</c:v>
                </c:pt>
                <c:pt idx="7">
                  <c:v>0.6958333333333333</c:v>
                </c:pt>
                <c:pt idx="8">
                  <c:v>0.80694444444444446</c:v>
                </c:pt>
                <c:pt idx="9">
                  <c:v>0.83263888888888893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A2-49D6-A198-624B0CDE7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45035936"/>
        <c:axId val="645033968"/>
      </c:barChart>
      <c:catAx>
        <c:axId val="645035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033968"/>
        <c:crosses val="autoZero"/>
        <c:auto val="1"/>
        <c:lblAlgn val="ctr"/>
        <c:lblOffset val="100"/>
        <c:noMultiLvlLbl val="0"/>
      </c:catAx>
      <c:valAx>
        <c:axId val="64503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 of temp</a:t>
                </a:r>
                <a:r>
                  <a:rPr lang="en-US" baseline="0"/>
                  <a:t> compliance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035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Refrigeration Unit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Solution!$B$12408:$B$12417</c:f>
              <c:strCache>
                <c:ptCount val="10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</c:strCache>
            </c:strRef>
          </c:cat>
          <c:val>
            <c:numRef>
              <c:f>Solution!$J$12408:$J$12417</c:f>
              <c:numCache>
                <c:formatCode>0%</c:formatCode>
                <c:ptCount val="10"/>
                <c:pt idx="0">
                  <c:v>0.70972222222222225</c:v>
                </c:pt>
                <c:pt idx="1">
                  <c:v>0.75069444444444444</c:v>
                </c:pt>
                <c:pt idx="2">
                  <c:v>0.89166666666666672</c:v>
                </c:pt>
                <c:pt idx="3">
                  <c:v>0.33680555555555558</c:v>
                </c:pt>
                <c:pt idx="4">
                  <c:v>0.55625000000000002</c:v>
                </c:pt>
                <c:pt idx="5">
                  <c:v>0.69652777777777775</c:v>
                </c:pt>
                <c:pt idx="6">
                  <c:v>0.7944444444444444</c:v>
                </c:pt>
                <c:pt idx="7">
                  <c:v>0.93194444444444446</c:v>
                </c:pt>
                <c:pt idx="8">
                  <c:v>0.92708333333333337</c:v>
                </c:pt>
                <c:pt idx="9">
                  <c:v>0.79236111111111107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CE-4B01-B101-F17C091938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44887616"/>
        <c:axId val="644888600"/>
      </c:barChart>
      <c:catAx>
        <c:axId val="644887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888600"/>
        <c:crosses val="autoZero"/>
        <c:auto val="1"/>
        <c:lblAlgn val="ctr"/>
        <c:lblOffset val="100"/>
        <c:noMultiLvlLbl val="0"/>
      </c:catAx>
      <c:valAx>
        <c:axId val="64488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 of temp compliance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887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7719c29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7719c29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778e3fc3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778e3fc3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778e3fc3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778e3fc3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7719c29ad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7719c29ad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7719c29ad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7719c29ad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7719c29ad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7719c29ad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1052550" y="3596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 dirty="0">
                <a:latin typeface="Bitter"/>
                <a:ea typeface="Bitter"/>
                <a:cs typeface="Bitter"/>
                <a:sym typeface="Bitter"/>
              </a:rPr>
              <a:t>Overview</a:t>
            </a:r>
            <a:endParaRPr sz="3000" u="sng" dirty="0">
              <a:latin typeface="Bitter"/>
              <a:ea typeface="Bitter"/>
              <a:cs typeface="Bitter"/>
              <a:sym typeface="Bitter"/>
            </a:endParaRPr>
          </a:p>
        </p:txBody>
      </p:sp>
      <p:graphicFrame>
        <p:nvGraphicFramePr>
          <p:cNvPr id="143" name="Google Shape;143;p14"/>
          <p:cNvGraphicFramePr/>
          <p:nvPr>
            <p:extLst>
              <p:ext uri="{D42A27DB-BD31-4B8C-83A1-F6EECF244321}">
                <p14:modId xmlns:p14="http://schemas.microsoft.com/office/powerpoint/2010/main" val="393091579"/>
              </p:ext>
            </p:extLst>
          </p:nvPr>
        </p:nvGraphicFramePr>
        <p:xfrm>
          <a:off x="380525" y="1345787"/>
          <a:ext cx="8382950" cy="2993775"/>
        </p:xfrm>
        <a:graphic>
          <a:graphicData uri="http://schemas.openxmlformats.org/drawingml/2006/table">
            <a:tbl>
              <a:tblPr>
                <a:noFill/>
                <a:tableStyleId>{F147ECB4-7A93-4D0C-A2B9-A2096629BF53}</a:tableStyleId>
              </a:tblPr>
              <a:tblGrid>
                <a:gridCol w="838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SITUATION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 Quick Service Restaurant has 4 walk-in refrigeration units. There is an energy meter installed at power supply of each of the 4 refrigeration units. There is also 1 temperature sensor installed inside each of these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endParaRPr sz="18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8025"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+mj-lt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Do a comparative analysis of following parameters</a:t>
                      </a:r>
                      <a:endParaRPr lang="en" sz="1400" b="0" i="0" u="none" strike="noStrike" cap="none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4826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+mj-lt"/>
                        <a:buAutoNum type="alphaUcPeriod"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Duty cycle</a:t>
                      </a:r>
                    </a:p>
                    <a:p>
                      <a:pPr marL="4826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+mj-lt"/>
                        <a:buAutoNum type="alphaUcPeriod"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Set temperature range (lower threshold and upper threshold)</a:t>
                      </a:r>
                    </a:p>
                    <a:p>
                      <a:pPr marL="4826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+mj-lt"/>
                        <a:buAutoNum type="alphaUcPeriod"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Average daily energy consumption</a:t>
                      </a:r>
                    </a:p>
                    <a:p>
                      <a:pPr marL="4826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+mj-lt"/>
                        <a:buAutoNum type="alphaUcPeriod"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Percentage of temperature compliance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D995-75D9-4267-A49F-A20DB821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>
                <a:latin typeface="Bitter"/>
                <a:ea typeface="Bitter"/>
                <a:cs typeface="Bitter"/>
                <a:sym typeface="Bitter"/>
              </a:rPr>
              <a:t>D) </a:t>
            </a:r>
            <a:r>
              <a:rPr lang="en-US" u="sng" dirty="0">
                <a:latin typeface="Bitter"/>
                <a:ea typeface="Bitter"/>
                <a:cs typeface="Bitter"/>
                <a:sym typeface="Bitter"/>
              </a:rPr>
              <a:t>Percentage of Temperature Compliance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1C01AA9-36C5-4E62-B7B2-6608AF263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0804692"/>
              </p:ext>
            </p:extLst>
          </p:nvPr>
        </p:nvGraphicFramePr>
        <p:xfrm>
          <a:off x="1772092" y="1488558"/>
          <a:ext cx="5394251" cy="3261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710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8450" y="199600"/>
            <a:ext cx="998100" cy="102048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 txBox="1"/>
          <p:nvPr/>
        </p:nvSpPr>
        <p:spPr>
          <a:xfrm>
            <a:off x="1166700" y="1789900"/>
            <a:ext cx="6810600" cy="1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                            THANK YOU!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	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	      </a:t>
            </a:r>
            <a:r>
              <a:rPr lang="en" sz="24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hivansh Gupta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	   IIT BH</a:t>
            </a:r>
            <a:r>
              <a:rPr lang="en-US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 (Varanasi)</a:t>
            </a:r>
            <a:r>
              <a:rPr lang="en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endParaRPr sz="24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1052550" y="3628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 dirty="0">
                <a:latin typeface="Bitter"/>
                <a:ea typeface="Bitter"/>
                <a:cs typeface="Bitter"/>
                <a:sym typeface="Bitter"/>
              </a:rPr>
              <a:t>A) </a:t>
            </a:r>
            <a:r>
              <a:rPr lang="en-US" u="sng" dirty="0">
                <a:latin typeface="Bitter"/>
                <a:ea typeface="Bitter"/>
                <a:cs typeface="Bitter"/>
                <a:sym typeface="Bitter"/>
              </a:rPr>
              <a:t>Duty Cycle</a:t>
            </a:r>
            <a:endParaRPr u="sng" dirty="0">
              <a:latin typeface="Bitter"/>
              <a:ea typeface="Bitter"/>
              <a:cs typeface="Bitter"/>
              <a:sym typeface="Bitter"/>
            </a:endParaRP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27F1860B-5EAB-4F66-ABA9-5278CBE45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280311"/>
              </p:ext>
            </p:extLst>
          </p:nvPr>
        </p:nvGraphicFramePr>
        <p:xfrm>
          <a:off x="1722474" y="1141228"/>
          <a:ext cx="5699051" cy="3806823"/>
        </p:xfrm>
        <a:graphic>
          <a:graphicData uri="http://schemas.openxmlformats.org/drawingml/2006/table">
            <a:tbl>
              <a:tblPr firstRow="1" bandRow="1">
                <a:tableStyleId>{F147ECB4-7A93-4D0C-A2B9-A2096629BF53}</a:tableStyleId>
              </a:tblPr>
              <a:tblGrid>
                <a:gridCol w="805147">
                  <a:extLst>
                    <a:ext uri="{9D8B030D-6E8A-4147-A177-3AD203B41FA5}">
                      <a16:colId xmlns:a16="http://schemas.microsoft.com/office/drawing/2014/main" val="2634000510"/>
                    </a:ext>
                  </a:extLst>
                </a:gridCol>
                <a:gridCol w="1253232">
                  <a:extLst>
                    <a:ext uri="{9D8B030D-6E8A-4147-A177-3AD203B41FA5}">
                      <a16:colId xmlns:a16="http://schemas.microsoft.com/office/drawing/2014/main" val="1272065925"/>
                    </a:ext>
                  </a:extLst>
                </a:gridCol>
                <a:gridCol w="1218225">
                  <a:extLst>
                    <a:ext uri="{9D8B030D-6E8A-4147-A177-3AD203B41FA5}">
                      <a16:colId xmlns:a16="http://schemas.microsoft.com/office/drawing/2014/main" val="1043635445"/>
                    </a:ext>
                  </a:extLst>
                </a:gridCol>
                <a:gridCol w="1242030">
                  <a:extLst>
                    <a:ext uri="{9D8B030D-6E8A-4147-A177-3AD203B41FA5}">
                      <a16:colId xmlns:a16="http://schemas.microsoft.com/office/drawing/2014/main" val="2581160826"/>
                    </a:ext>
                  </a:extLst>
                </a:gridCol>
                <a:gridCol w="1180417">
                  <a:extLst>
                    <a:ext uri="{9D8B030D-6E8A-4147-A177-3AD203B41FA5}">
                      <a16:colId xmlns:a16="http://schemas.microsoft.com/office/drawing/2014/main" val="1773965739"/>
                    </a:ext>
                  </a:extLst>
                </a:gridCol>
              </a:tblGrid>
              <a:tr h="6548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Refrigeration Unit 1 (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hrs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Refrigeration Unit 2 (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hrs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Refrigeration Unit 3 (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hrs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Refrigeration Unit 4 (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hrs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33565"/>
                  </a:ext>
                </a:extLst>
              </a:tr>
              <a:tr h="31182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23.68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23.4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2780363"/>
                  </a:ext>
                </a:extLst>
              </a:tr>
              <a:tr h="31182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23.25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23.8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6673550"/>
                  </a:ext>
                </a:extLst>
              </a:tr>
              <a:tr h="31182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23.87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4658427"/>
                  </a:ext>
                </a:extLst>
              </a:tr>
              <a:tr h="31182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Day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23.25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24.0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5820498"/>
                  </a:ext>
                </a:extLst>
              </a:tr>
              <a:tr h="31182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Day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23.98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23.5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1220304"/>
                  </a:ext>
                </a:extLst>
              </a:tr>
              <a:tr h="31182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Day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23.50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23.7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9929239"/>
                  </a:ext>
                </a:extLst>
              </a:tr>
              <a:tr h="31182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23.53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23.8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5636697"/>
                  </a:ext>
                </a:extLst>
              </a:tr>
              <a:tr h="31182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Day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23.63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23.3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7272841"/>
                  </a:ext>
                </a:extLst>
              </a:tr>
              <a:tr h="31182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Day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22.70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23.7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174184"/>
                  </a:ext>
                </a:extLst>
              </a:tr>
              <a:tr h="3455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Day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23.68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23.4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15305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u="sng" dirty="0">
                <a:latin typeface="Bitter"/>
                <a:ea typeface="Bitter"/>
                <a:cs typeface="Bitter"/>
                <a:sym typeface="Bitter"/>
              </a:rPr>
              <a:t>B) </a:t>
            </a:r>
            <a:r>
              <a:rPr lang="en-US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Set temperature range (lower threshold)</a:t>
            </a:r>
            <a:br>
              <a:rPr lang="en-US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endParaRPr u="sng" dirty="0">
              <a:latin typeface="Bitter"/>
              <a:ea typeface="Bitter"/>
              <a:cs typeface="Bitter"/>
              <a:sym typeface="Bitter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FA3116-15F0-44BE-9060-7A2045CF3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62745"/>
              </p:ext>
            </p:extLst>
          </p:nvPr>
        </p:nvGraphicFramePr>
        <p:xfrm>
          <a:off x="1967424" y="1084521"/>
          <a:ext cx="5699051" cy="3806823"/>
        </p:xfrm>
        <a:graphic>
          <a:graphicData uri="http://schemas.openxmlformats.org/drawingml/2006/table">
            <a:tbl>
              <a:tblPr firstRow="1" bandRow="1">
                <a:tableStyleId>{F147ECB4-7A93-4D0C-A2B9-A2096629BF53}</a:tableStyleId>
              </a:tblPr>
              <a:tblGrid>
                <a:gridCol w="805147">
                  <a:extLst>
                    <a:ext uri="{9D8B030D-6E8A-4147-A177-3AD203B41FA5}">
                      <a16:colId xmlns:a16="http://schemas.microsoft.com/office/drawing/2014/main" val="2634000510"/>
                    </a:ext>
                  </a:extLst>
                </a:gridCol>
                <a:gridCol w="1253232">
                  <a:extLst>
                    <a:ext uri="{9D8B030D-6E8A-4147-A177-3AD203B41FA5}">
                      <a16:colId xmlns:a16="http://schemas.microsoft.com/office/drawing/2014/main" val="1272065925"/>
                    </a:ext>
                  </a:extLst>
                </a:gridCol>
                <a:gridCol w="1218225">
                  <a:extLst>
                    <a:ext uri="{9D8B030D-6E8A-4147-A177-3AD203B41FA5}">
                      <a16:colId xmlns:a16="http://schemas.microsoft.com/office/drawing/2014/main" val="1043635445"/>
                    </a:ext>
                  </a:extLst>
                </a:gridCol>
                <a:gridCol w="1242030">
                  <a:extLst>
                    <a:ext uri="{9D8B030D-6E8A-4147-A177-3AD203B41FA5}">
                      <a16:colId xmlns:a16="http://schemas.microsoft.com/office/drawing/2014/main" val="2581160826"/>
                    </a:ext>
                  </a:extLst>
                </a:gridCol>
                <a:gridCol w="1180417">
                  <a:extLst>
                    <a:ext uri="{9D8B030D-6E8A-4147-A177-3AD203B41FA5}">
                      <a16:colId xmlns:a16="http://schemas.microsoft.com/office/drawing/2014/main" val="1773965739"/>
                    </a:ext>
                  </a:extLst>
                </a:gridCol>
              </a:tblGrid>
              <a:tr h="6548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Refrigeration Unit 1 (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°C)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Refrigeration Unit 2 (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°C)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Refrigeration Unit 3 (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°C)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Refrigeration Unit 4 (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°C)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33565"/>
                  </a:ext>
                </a:extLst>
              </a:tr>
              <a:tr h="31182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-3.65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2780363"/>
                  </a:ext>
                </a:extLst>
              </a:tr>
              <a:tr h="31182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2.19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-3.65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6673550"/>
                  </a:ext>
                </a:extLst>
              </a:tr>
              <a:tr h="31182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-4.09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4658427"/>
                  </a:ext>
                </a:extLst>
              </a:tr>
              <a:tr h="31182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Day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-3.22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5820498"/>
                  </a:ext>
                </a:extLst>
              </a:tr>
              <a:tr h="31182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Day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-2.12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1220304"/>
                  </a:ext>
                </a:extLst>
              </a:tr>
              <a:tr h="31182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Day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-3.00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9929239"/>
                  </a:ext>
                </a:extLst>
              </a:tr>
              <a:tr h="31182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-3.50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5636697"/>
                  </a:ext>
                </a:extLst>
              </a:tr>
              <a:tr h="31182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Day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2.06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-3.25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7272841"/>
                  </a:ext>
                </a:extLst>
              </a:tr>
              <a:tr h="31182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Day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2.12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-3.34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174184"/>
                  </a:ext>
                </a:extLst>
              </a:tr>
              <a:tr h="3455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Day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2.06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-3.56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15305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036F-ED07-4673-A86C-2D97FB71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>
                <a:latin typeface="Bitter"/>
                <a:ea typeface="Bitter"/>
                <a:cs typeface="Bitter"/>
                <a:sym typeface="Bitter"/>
              </a:rPr>
              <a:t>B) </a:t>
            </a:r>
            <a:r>
              <a:rPr lang="en-US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Set temperature range (upper threshold)</a:t>
            </a:r>
            <a:br>
              <a:rPr lang="en-US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/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81B32908-08B8-445B-BB81-3DAFB798D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695817"/>
              </p:ext>
            </p:extLst>
          </p:nvPr>
        </p:nvGraphicFramePr>
        <p:xfrm>
          <a:off x="1722474" y="1084521"/>
          <a:ext cx="5699051" cy="3806823"/>
        </p:xfrm>
        <a:graphic>
          <a:graphicData uri="http://schemas.openxmlformats.org/drawingml/2006/table">
            <a:tbl>
              <a:tblPr firstRow="1" bandRow="1">
                <a:tableStyleId>{F147ECB4-7A93-4D0C-A2B9-A2096629BF53}</a:tableStyleId>
              </a:tblPr>
              <a:tblGrid>
                <a:gridCol w="805147">
                  <a:extLst>
                    <a:ext uri="{9D8B030D-6E8A-4147-A177-3AD203B41FA5}">
                      <a16:colId xmlns:a16="http://schemas.microsoft.com/office/drawing/2014/main" val="2634000510"/>
                    </a:ext>
                  </a:extLst>
                </a:gridCol>
                <a:gridCol w="1253232">
                  <a:extLst>
                    <a:ext uri="{9D8B030D-6E8A-4147-A177-3AD203B41FA5}">
                      <a16:colId xmlns:a16="http://schemas.microsoft.com/office/drawing/2014/main" val="1272065925"/>
                    </a:ext>
                  </a:extLst>
                </a:gridCol>
                <a:gridCol w="1218225">
                  <a:extLst>
                    <a:ext uri="{9D8B030D-6E8A-4147-A177-3AD203B41FA5}">
                      <a16:colId xmlns:a16="http://schemas.microsoft.com/office/drawing/2014/main" val="1043635445"/>
                    </a:ext>
                  </a:extLst>
                </a:gridCol>
                <a:gridCol w="1242030">
                  <a:extLst>
                    <a:ext uri="{9D8B030D-6E8A-4147-A177-3AD203B41FA5}">
                      <a16:colId xmlns:a16="http://schemas.microsoft.com/office/drawing/2014/main" val="2581160826"/>
                    </a:ext>
                  </a:extLst>
                </a:gridCol>
                <a:gridCol w="1180417">
                  <a:extLst>
                    <a:ext uri="{9D8B030D-6E8A-4147-A177-3AD203B41FA5}">
                      <a16:colId xmlns:a16="http://schemas.microsoft.com/office/drawing/2014/main" val="1773965739"/>
                    </a:ext>
                  </a:extLst>
                </a:gridCol>
              </a:tblGrid>
              <a:tr h="6548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Refrigeration Unit 1 (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°C)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Refrigeration Unit 2 (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°C)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Refrigeration Unit 3 (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°C)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Refrigeration Unit 4 (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°C)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33565"/>
                  </a:ext>
                </a:extLst>
              </a:tr>
              <a:tr h="31182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12.47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15.31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14.62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8.09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2780363"/>
                  </a:ext>
                </a:extLst>
              </a:tr>
              <a:tr h="31182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9.72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10.56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101.91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101.47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6673550"/>
                  </a:ext>
                </a:extLst>
              </a:tr>
              <a:tr h="31182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8.47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21.19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14.41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4.81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4658427"/>
                  </a:ext>
                </a:extLst>
              </a:tr>
              <a:tr h="31182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Day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11.06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10.84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14.65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15.88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5820498"/>
                  </a:ext>
                </a:extLst>
              </a:tr>
              <a:tr h="31182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Day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22.28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101.00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5.72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1220304"/>
                  </a:ext>
                </a:extLst>
              </a:tr>
              <a:tr h="31182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Day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102.16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17.68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18.09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10.09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9929239"/>
                  </a:ext>
                </a:extLst>
              </a:tr>
              <a:tr h="31182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101.13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102.63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15.69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4.78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5636697"/>
                  </a:ext>
                </a:extLst>
              </a:tr>
              <a:tr h="31182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Day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13.31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20.65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5.40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7272841"/>
                  </a:ext>
                </a:extLst>
              </a:tr>
              <a:tr h="31182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Day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9.78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16.00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14.78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10.03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174184"/>
                  </a:ext>
                </a:extLst>
              </a:tr>
              <a:tr h="3455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Day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102.19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19.28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7.69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1530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72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1395900" y="175075"/>
            <a:ext cx="63522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latin typeface="Bitter"/>
                <a:ea typeface="Bitter"/>
                <a:cs typeface="Bitter"/>
                <a:sym typeface="Bitter"/>
              </a:rPr>
              <a:t>C) Average Daily Energy Consumption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3FDA5F5-C85A-48A1-8181-384DA84D1E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2163768"/>
              </p:ext>
            </p:extLst>
          </p:nvPr>
        </p:nvGraphicFramePr>
        <p:xfrm>
          <a:off x="1" y="1456439"/>
          <a:ext cx="4494028" cy="278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9982A16-F9EB-4B84-9F31-731A024887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769520"/>
              </p:ext>
            </p:extLst>
          </p:nvPr>
        </p:nvGraphicFramePr>
        <p:xfrm>
          <a:off x="4646429" y="1456439"/>
          <a:ext cx="4494028" cy="2782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D7F42EA-B921-41D7-B5A6-033E19D70E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0712651"/>
              </p:ext>
            </p:extLst>
          </p:nvPr>
        </p:nvGraphicFramePr>
        <p:xfrm>
          <a:off x="0" y="1521342"/>
          <a:ext cx="44869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1A47B84-ABFD-4B02-AC8E-A7EB17AC6B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7579302"/>
              </p:ext>
            </p:extLst>
          </p:nvPr>
        </p:nvGraphicFramePr>
        <p:xfrm>
          <a:off x="4657060" y="1521342"/>
          <a:ext cx="44869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B3D0BAA-EF43-4D12-8840-B182645468B9}"/>
              </a:ext>
            </a:extLst>
          </p:cNvPr>
          <p:cNvSpPr txBox="1"/>
          <p:nvPr/>
        </p:nvSpPr>
        <p:spPr>
          <a:xfrm>
            <a:off x="1524000" y="248093"/>
            <a:ext cx="6627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bg1"/>
                </a:solidFill>
                <a:latin typeface="Bitter"/>
                <a:ea typeface="Bitter"/>
                <a:cs typeface="Bitter"/>
                <a:sym typeface="Bitter"/>
              </a:rPr>
              <a:t>C) Average Daily Energy Consumption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50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EBB255F-F8AC-45F7-87DA-046C12B8DA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3657496"/>
              </p:ext>
            </p:extLst>
          </p:nvPr>
        </p:nvGraphicFramePr>
        <p:xfrm>
          <a:off x="1584251" y="781935"/>
          <a:ext cx="5975498" cy="3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25E9AF-3C3D-4831-939E-3C975B3016D8}"/>
              </a:ext>
            </a:extLst>
          </p:cNvPr>
          <p:cNvSpPr txBox="1"/>
          <p:nvPr/>
        </p:nvSpPr>
        <p:spPr>
          <a:xfrm>
            <a:off x="815163" y="4366437"/>
            <a:ext cx="7208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Average Energy Consumption per day = 7200.41 kW</a:t>
            </a:r>
          </a:p>
        </p:txBody>
      </p:sp>
    </p:spTree>
    <p:extLst>
      <p:ext uri="{BB962C8B-B14F-4D97-AF65-F5344CB8AC3E}">
        <p14:creationId xmlns:p14="http://schemas.microsoft.com/office/powerpoint/2010/main" val="354220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052550" y="3283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 dirty="0">
                <a:latin typeface="Bitter"/>
                <a:ea typeface="Bitter"/>
                <a:cs typeface="Bitter"/>
                <a:sym typeface="Bitter"/>
              </a:rPr>
              <a:t>D) </a:t>
            </a:r>
            <a:r>
              <a:rPr lang="en-US" u="sng" dirty="0">
                <a:latin typeface="Bitter"/>
                <a:ea typeface="Bitter"/>
                <a:cs typeface="Bitter"/>
                <a:sym typeface="Bitter"/>
              </a:rPr>
              <a:t>Percentage of Temperature Compliance</a:t>
            </a:r>
            <a:endParaRPr u="sng" dirty="0">
              <a:latin typeface="Bitter"/>
              <a:ea typeface="Bitter"/>
              <a:cs typeface="Bitter"/>
              <a:sym typeface="Bit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346BB17-D819-4303-A433-BBD57963A4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0678210"/>
              </p:ext>
            </p:extLst>
          </p:nvPr>
        </p:nvGraphicFramePr>
        <p:xfrm>
          <a:off x="0" y="1384447"/>
          <a:ext cx="44727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2512749-D2AB-4968-A876-063FA41A7A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3273685"/>
              </p:ext>
            </p:extLst>
          </p:nvPr>
        </p:nvGraphicFramePr>
        <p:xfrm>
          <a:off x="4671236" y="1384447"/>
          <a:ext cx="44727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90EC-B3ED-4B37-A6CF-E3E57C9DB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>
                <a:latin typeface="Bitter"/>
                <a:ea typeface="Bitter"/>
                <a:cs typeface="Bitter"/>
                <a:sym typeface="Bitter"/>
              </a:rPr>
              <a:t>D) </a:t>
            </a:r>
            <a:r>
              <a:rPr lang="en-US" u="sng" dirty="0">
                <a:latin typeface="Bitter"/>
                <a:ea typeface="Bitter"/>
                <a:cs typeface="Bitter"/>
                <a:sym typeface="Bitter"/>
              </a:rPr>
              <a:t>Percentage of Temperature Compliance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F2BA6DB-ED5A-497A-B55D-B605A2F2C1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888785"/>
              </p:ext>
            </p:extLst>
          </p:nvPr>
        </p:nvGraphicFramePr>
        <p:xfrm>
          <a:off x="0" y="15616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814F90D-6C76-404F-BCCB-1866A03A72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8524831"/>
              </p:ext>
            </p:extLst>
          </p:nvPr>
        </p:nvGraphicFramePr>
        <p:xfrm>
          <a:off x="4664148" y="1561657"/>
          <a:ext cx="447985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467732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490</Words>
  <Application>Microsoft Office PowerPoint</Application>
  <PresentationFormat>On-screen Show (16:9)</PresentationFormat>
  <Paragraphs>204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Cambria Math</vt:lpstr>
      <vt:lpstr>Lato</vt:lpstr>
      <vt:lpstr>Bitter</vt:lpstr>
      <vt:lpstr>Calibri</vt:lpstr>
      <vt:lpstr>Montserrat</vt:lpstr>
      <vt:lpstr>Arial</vt:lpstr>
      <vt:lpstr>Focus</vt:lpstr>
      <vt:lpstr>Overview</vt:lpstr>
      <vt:lpstr>A) Duty Cycle</vt:lpstr>
      <vt:lpstr>B) Set temperature range (lower threshold) </vt:lpstr>
      <vt:lpstr>B) Set temperature range (upper threshold) </vt:lpstr>
      <vt:lpstr>C) Average Daily Energy Consumption</vt:lpstr>
      <vt:lpstr>PowerPoint Presentation</vt:lpstr>
      <vt:lpstr>PowerPoint Presentation</vt:lpstr>
      <vt:lpstr>D) Percentage of Temperature Compliance </vt:lpstr>
      <vt:lpstr>D) Percentage of Temperature Compliance</vt:lpstr>
      <vt:lpstr>D) Percentage of Temperature Compliance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VISHLESHAN ‘19   SUPERSTORE INT’L - Sales Plan</dc:title>
  <cp:lastModifiedBy>shivansh gupta</cp:lastModifiedBy>
  <cp:revision>13</cp:revision>
  <dcterms:modified xsi:type="dcterms:W3CDTF">2020-01-20T07:50:15Z</dcterms:modified>
</cp:coreProperties>
</file>