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Bitter" panose="020B0604020202020204" charset="0"/>
      <p:regular r:id="rId14"/>
      <p:bold r:id="rId15"/>
      <p: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7ECB4-7A93-4D0C-A2B9-A2096629BF53}">
  <a:tblStyle styleId="{F147ECB4-7A93-4D0C-A2B9-A2096629B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719c29a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719c29a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719c29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719c29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719c29ad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719c29ad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719c29a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719c29a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778e3fc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778e3fc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78e3fc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78e3fc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78e3fc3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78e3fc3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8e3fc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8e3fc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78e3fc3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78e3fc3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QPobx7cEZcKJtQCkmNuczHLWP7Xp2CTJ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892025" y="1245950"/>
            <a:ext cx="8252100" cy="24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Algerian"/>
              <a:ea typeface="Algerian"/>
              <a:cs typeface="Algerian"/>
              <a:sym typeface="Algeri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gerian"/>
                <a:ea typeface="Algerian"/>
                <a:cs typeface="Algerian"/>
                <a:sym typeface="Algerian"/>
              </a:rPr>
              <a:t>VISHLESHAN ‘19</a:t>
            </a:r>
            <a:endParaRPr sz="3000">
              <a:latin typeface="Algerian"/>
              <a:ea typeface="Algerian"/>
              <a:cs typeface="Algerian"/>
              <a:sym typeface="Algeri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lang="en" sz="3600" u="sng">
                <a:solidFill>
                  <a:srgbClr val="93C47D"/>
                </a:solidFill>
                <a:latin typeface="Bitter"/>
                <a:ea typeface="Bitter"/>
                <a:cs typeface="Bitter"/>
                <a:sym typeface="Bitter"/>
              </a:rPr>
              <a:t>SUPERSTORE INT’L - Sales Plan</a:t>
            </a:r>
            <a:endParaRPr sz="3600" u="sng">
              <a:solidFill>
                <a:srgbClr val="93C47D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92025" y="4014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Team: T.V.S. To Jupiter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Rank: 25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247850"/>
            <a:ext cx="998100" cy="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t="26736" b="26455"/>
          <a:stretch/>
        </p:blipFill>
        <p:spPr>
          <a:xfrm>
            <a:off x="7017700" y="247850"/>
            <a:ext cx="1897625" cy="8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450" y="199600"/>
            <a:ext cx="998100" cy="102048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1166700" y="1789900"/>
            <a:ext cx="68106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           THANK YOU!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          </a:t>
            </a:r>
            <a:r>
              <a:rPr lang="en" sz="24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T.V.S. to Jupiter</a:t>
            </a:r>
            <a:endParaRPr sz="24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anay Kedia          </a:t>
            </a:r>
            <a:r>
              <a:rPr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aibhav Singh    </a:t>
            </a:r>
            <a:r>
              <a:rPr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 S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hivansh Gupta       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052550" y="359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 dirty="0">
                <a:latin typeface="Bitter"/>
                <a:ea typeface="Bitter"/>
                <a:cs typeface="Bitter"/>
                <a:sym typeface="Bitter"/>
              </a:rPr>
              <a:t>Overview</a:t>
            </a:r>
            <a:endParaRPr sz="3000" u="sng" dirty="0"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143" name="Google Shape;143;p14"/>
          <p:cNvGraphicFramePr/>
          <p:nvPr>
            <p:extLst>
              <p:ext uri="{D42A27DB-BD31-4B8C-83A1-F6EECF244321}">
                <p14:modId xmlns:p14="http://schemas.microsoft.com/office/powerpoint/2010/main" val="3541414102"/>
              </p:ext>
            </p:extLst>
          </p:nvPr>
        </p:nvGraphicFramePr>
        <p:xfrm>
          <a:off x="380525" y="1575500"/>
          <a:ext cx="8382950" cy="2739420"/>
        </p:xfrm>
        <a:graphic>
          <a:graphicData uri="http://schemas.openxmlformats.org/drawingml/2006/table">
            <a:tbl>
              <a:tblPr>
                <a:noFill/>
                <a:tableStyleId>{F147ECB4-7A93-4D0C-A2B9-A2096629BF53}</a:tableStyleId>
              </a:tblPr>
              <a:tblGrid>
                <a:gridCol w="83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SITUATION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Client - Superstore International, US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Growing Year-Over-Year in office supplies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TASK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025">
                <a:tc>
                  <a:txBody>
                    <a:bodyPr/>
                    <a:lstStyle/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AutoNum type="alphaUcPeriod"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Identify least profitable areas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AutoNum type="alphaUcPeriod"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Capitalise on the most valuable shipping mode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AutoNum type="alphaUcPeriod"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Devise advertising strategy for 12 months in USD 5000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+mj-lt"/>
                        <a:buAutoNum type="alphaUcPeriod"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Forecast business for 3 years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4" name="Google Shape;144;p14"/>
          <p:cNvSpPr txBox="1"/>
          <p:nvPr/>
        </p:nvSpPr>
        <p:spPr>
          <a:xfrm>
            <a:off x="338400" y="4411650"/>
            <a:ext cx="84672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Click here for </a:t>
            </a:r>
            <a:r>
              <a:rPr lang="en-US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Analysed</a:t>
            </a:r>
            <a:r>
              <a:rPr lang="en-US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 Data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395900" y="175075"/>
            <a:ext cx="6352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A) </a:t>
            </a:r>
            <a:r>
              <a:rPr lang="en" u="sng" dirty="0">
                <a:latin typeface="Bitter"/>
                <a:ea typeface="Bitter"/>
                <a:cs typeface="Bitter"/>
                <a:sym typeface="Bitter"/>
              </a:rPr>
              <a:t>Bottleneck Categories 1</a:t>
            </a:r>
            <a:endParaRPr u="sng" dirty="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221300" y="1621350"/>
            <a:ext cx="52671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Least profitable - Furniture sector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Bottleneck sub-categories: </a:t>
            </a:r>
            <a:r>
              <a:rPr lang="en">
                <a:solidFill>
                  <a:srgbClr val="6AA84F"/>
                </a:solidFill>
              </a:rPr>
              <a:t>Tables &amp; Bookcases</a:t>
            </a:r>
            <a:endParaRPr>
              <a:solidFill>
                <a:srgbClr val="6AA84F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Tables yielding 3 fold losses as compared to Bookcases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Tables include round tables, which are reqd in corporate segment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Corporate segment less profitable than  Consumer segment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Bookcases, a requirement in Consumer sector, has increasing quantity.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Hence, </a:t>
            </a:r>
            <a:r>
              <a:rPr lang="en" u="sng">
                <a:solidFill>
                  <a:srgbClr val="6AA84F"/>
                </a:solidFill>
              </a:rPr>
              <a:t>divest from Tables.</a:t>
            </a:r>
            <a:endParaRPr u="sng">
              <a:solidFill>
                <a:srgbClr val="6AA84F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●"/>
            </a:pPr>
            <a:r>
              <a:rPr lang="en" u="sng">
                <a:solidFill>
                  <a:srgbClr val="6AA84F"/>
                </a:solidFill>
              </a:rPr>
              <a:t>Don’t divest from  bookcases.</a:t>
            </a:r>
            <a:endParaRPr u="sng">
              <a:solidFill>
                <a:srgbClr val="6AA84F"/>
              </a:solidFill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92" y="929962"/>
            <a:ext cx="3339083" cy="20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400" y="2985097"/>
            <a:ext cx="3339074" cy="200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052550" y="328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A) </a:t>
            </a:r>
            <a:r>
              <a:rPr lang="en" u="sng" dirty="0">
                <a:latin typeface="Bitter"/>
                <a:ea typeface="Bitter"/>
                <a:cs typeface="Bitter"/>
                <a:sym typeface="Bitter"/>
              </a:rPr>
              <a:t>Bottleneck Categories 2</a:t>
            </a:r>
            <a:endParaRPr u="sng" dirty="0"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315325" y="1876725"/>
            <a:ext cx="4725000" cy="3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Bottleneck in Technology category: </a:t>
            </a:r>
            <a:r>
              <a:rPr lang="en" sz="1400">
                <a:solidFill>
                  <a:srgbClr val="6AA84F"/>
                </a:solidFill>
              </a:rPr>
              <a:t>Machines</a:t>
            </a:r>
            <a:endParaRPr sz="1400">
              <a:solidFill>
                <a:srgbClr val="6AA84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Machines mostly sold in Corporate sector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Quantity is stable as well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returns on machines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en" sz="1400" u="sng">
                <a:solidFill>
                  <a:srgbClr val="6AA84F"/>
                </a:solidFill>
              </a:rPr>
              <a:t>Divest from Machines</a:t>
            </a:r>
            <a:endParaRPr sz="1400" u="sng">
              <a:solidFill>
                <a:srgbClr val="6AA84F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825" y="3038125"/>
            <a:ext cx="3107626" cy="18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825" y="996250"/>
            <a:ext cx="3107626" cy="19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B) </a:t>
            </a:r>
            <a:r>
              <a:rPr lang="en" u="sng" dirty="0">
                <a:latin typeface="Bitter"/>
                <a:ea typeface="Bitter"/>
                <a:cs typeface="Bitter"/>
                <a:sym typeface="Bitter"/>
              </a:rPr>
              <a:t>Shipping Mode</a:t>
            </a:r>
            <a:endParaRPr u="sng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42" y="2494200"/>
            <a:ext cx="3857383" cy="23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825" y="2494200"/>
            <a:ext cx="3857375" cy="2314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1"/>
          <p:cNvGraphicFramePr/>
          <p:nvPr/>
        </p:nvGraphicFramePr>
        <p:xfrm>
          <a:off x="1197450" y="1307850"/>
          <a:ext cx="7239000" cy="816735"/>
        </p:xfrm>
        <a:graphic>
          <a:graphicData uri="http://schemas.openxmlformats.org/drawingml/2006/table">
            <a:tbl>
              <a:tblPr>
                <a:noFill/>
                <a:tableStyleId>{F147ECB4-7A93-4D0C-A2B9-A2096629BF53}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0B5394"/>
                          </a:highlight>
                        </a:rPr>
                        <a:t>Most Valuable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B5394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0B5394"/>
                          </a:highlight>
                        </a:rPr>
                        <a:t>Least Valuable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B5394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Standard Class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Same Day Delivery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052550" y="362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C) </a:t>
            </a:r>
            <a:r>
              <a:rPr lang="en" u="sng" dirty="0">
                <a:latin typeface="Bitter"/>
                <a:ea typeface="Bitter"/>
                <a:cs typeface="Bitter"/>
                <a:sym typeface="Bitter"/>
              </a:rPr>
              <a:t>Advertising Strategy 1</a:t>
            </a:r>
            <a:endParaRPr u="sng" dirty="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237800" y="1422700"/>
            <a:ext cx="5422800" cy="3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Total budget: USD 5000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Duration: 12 months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rgbClr val="6AA84F"/>
                </a:solidFill>
              </a:rPr>
              <a:t>West</a:t>
            </a:r>
            <a:r>
              <a:rPr lang="en" dirty="0"/>
              <a:t> US generates the </a:t>
            </a:r>
            <a:r>
              <a:rPr lang="en" dirty="0">
                <a:solidFill>
                  <a:srgbClr val="6AA84F"/>
                </a:solidFill>
              </a:rPr>
              <a:t>maximum profit</a:t>
            </a:r>
            <a:endParaRPr dirty="0">
              <a:solidFill>
                <a:srgbClr val="6AA84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East region had comparable profit and sales to West till 2016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2017 has made East fall short in profits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So, </a:t>
            </a:r>
            <a:r>
              <a:rPr lang="en" dirty="0">
                <a:solidFill>
                  <a:srgbClr val="6AA84F"/>
                </a:solidFill>
              </a:rPr>
              <a:t>Maximum budget to be invested in East </a:t>
            </a:r>
            <a:r>
              <a:rPr lang="en" dirty="0"/>
              <a:t>US.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South region saw a major drop in profit 2017 though the sales were constant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So, South has potential to exploit advertisements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Assuming our client </a:t>
            </a:r>
            <a:r>
              <a:rPr lang="en" dirty="0">
                <a:solidFill>
                  <a:srgbClr val="6AA84F"/>
                </a:solidFill>
              </a:rPr>
              <a:t>started operating in Central region from 2015</a:t>
            </a:r>
            <a:r>
              <a:rPr lang="en" dirty="0"/>
              <a:t>, the growth depicts that it requires lesser advertisements compared to South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 the other hand, South shows similar profits but lesser sales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So, advertise </a:t>
            </a:r>
            <a:r>
              <a:rPr lang="en" dirty="0">
                <a:solidFill>
                  <a:srgbClr val="6AA84F"/>
                </a:solidFill>
              </a:rPr>
              <a:t>more in South than Central</a:t>
            </a:r>
            <a:endParaRPr dirty="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650" y="931600"/>
            <a:ext cx="3102625" cy="1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650" y="2857175"/>
            <a:ext cx="3102625" cy="1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052550" y="25151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C) </a:t>
            </a:r>
            <a:r>
              <a:rPr lang="en" u="sng" dirty="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Advertising Strategy 2</a:t>
            </a:r>
            <a:endParaRPr u="sng" dirty="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74" name="Google Shape;174;p18"/>
          <p:cNvGraphicFramePr/>
          <p:nvPr/>
        </p:nvGraphicFramePr>
        <p:xfrm>
          <a:off x="334300" y="1347800"/>
          <a:ext cx="4641025" cy="792420"/>
        </p:xfrm>
        <a:graphic>
          <a:graphicData uri="http://schemas.openxmlformats.org/drawingml/2006/table">
            <a:tbl>
              <a:tblPr>
                <a:noFill/>
                <a:tableStyleId>{F147ECB4-7A93-4D0C-A2B9-A2096629BF53}</a:tableStyleId>
              </a:tblPr>
              <a:tblGrid>
                <a:gridCol w="12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1155CC"/>
                          </a:highlight>
                        </a:rPr>
                        <a:t>East</a:t>
                      </a:r>
                      <a:endParaRPr>
                        <a:highlight>
                          <a:srgbClr val="1155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1155CC"/>
                          </a:highlight>
                        </a:rPr>
                        <a:t>West</a:t>
                      </a:r>
                      <a:endParaRPr>
                        <a:highlight>
                          <a:srgbClr val="1155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1155CC"/>
                          </a:highlight>
                        </a:rPr>
                        <a:t>South</a:t>
                      </a:r>
                      <a:endParaRPr>
                        <a:highlight>
                          <a:srgbClr val="1155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1155CC"/>
                          </a:highlight>
                        </a:rPr>
                        <a:t>Central</a:t>
                      </a:r>
                      <a:endParaRPr>
                        <a:highlight>
                          <a:srgbClr val="1155CC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USD 2000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USD 1500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USD 1000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USD 500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340" y="839971"/>
            <a:ext cx="3550235" cy="210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340" y="3051544"/>
            <a:ext cx="3550235" cy="19617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18"/>
          <p:cNvGraphicFramePr/>
          <p:nvPr/>
        </p:nvGraphicFramePr>
        <p:xfrm>
          <a:off x="983338" y="2291650"/>
          <a:ext cx="3248950" cy="2562345"/>
        </p:xfrm>
        <a:graphic>
          <a:graphicData uri="http://schemas.openxmlformats.org/drawingml/2006/table">
            <a:tbl>
              <a:tblPr>
                <a:noFill/>
                <a:tableStyleId>{F147ECB4-7A93-4D0C-A2B9-A2096629BF53}</a:tableStyleId>
              </a:tblPr>
              <a:tblGrid>
                <a:gridCol w="162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highlight>
                            <a:srgbClr val="3C78D8"/>
                          </a:highlight>
                        </a:rPr>
                        <a:t>Segment-wise ad budget distribution (%)</a:t>
                      </a:r>
                      <a:endParaRPr sz="700">
                        <a:solidFill>
                          <a:srgbClr val="FFFFFF"/>
                        </a:solidFill>
                        <a:highlight>
                          <a:srgbClr val="3C78D8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Corporate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Home Office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Consumer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highlight>
                            <a:srgbClr val="3C78D8"/>
                          </a:highlight>
                        </a:rPr>
                        <a:t>Category-wise ad budget distribution (%)</a:t>
                      </a:r>
                      <a:endParaRPr sz="700">
                        <a:highlight>
                          <a:srgbClr val="3C78D8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Technology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Office Supply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Furniture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D) </a:t>
            </a:r>
            <a:r>
              <a:rPr lang="en" u="sng" dirty="0">
                <a:latin typeface="Bitter"/>
                <a:ea typeface="Bitter"/>
                <a:cs typeface="Bitter"/>
                <a:sym typeface="Bitter"/>
              </a:rPr>
              <a:t>Business Forecast - 3 years (PROFIT)</a:t>
            </a:r>
            <a:endParaRPr u="sng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00" y="2228688"/>
            <a:ext cx="2754826" cy="165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600" y="2228675"/>
            <a:ext cx="2754824" cy="16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6850" y="2228700"/>
            <a:ext cx="2754826" cy="165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297500" y="367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latin typeface="Bitter"/>
                <a:ea typeface="Bitter"/>
                <a:cs typeface="Bitter"/>
                <a:sym typeface="Bitter"/>
              </a:rPr>
              <a:t>D) </a:t>
            </a:r>
            <a:r>
              <a:rPr lang="en" u="sng" dirty="0">
                <a:latin typeface="Bitter"/>
                <a:ea typeface="Bitter"/>
                <a:cs typeface="Bitter"/>
                <a:sym typeface="Bitter"/>
              </a:rPr>
              <a:t>Business Forecast - 3 years (SALES)</a:t>
            </a:r>
            <a:endParaRPr u="sng" dirty="0"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74325"/>
            <a:ext cx="4109400" cy="246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50" y="1774325"/>
            <a:ext cx="4109400" cy="24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368</Words>
  <Application>Microsoft Office PowerPoint</Application>
  <PresentationFormat>On-screen Show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</vt:lpstr>
      <vt:lpstr>Lato</vt:lpstr>
      <vt:lpstr>Arial</vt:lpstr>
      <vt:lpstr>Bitter</vt:lpstr>
      <vt:lpstr>Courier New</vt:lpstr>
      <vt:lpstr>Algerian</vt:lpstr>
      <vt:lpstr>Focus</vt:lpstr>
      <vt:lpstr> VISHLESHAN ‘19   SUPERSTORE INT’L - Sales Plan</vt:lpstr>
      <vt:lpstr>Overview</vt:lpstr>
      <vt:lpstr>A) Bottleneck Categories 1</vt:lpstr>
      <vt:lpstr>A) Bottleneck Categories 2 </vt:lpstr>
      <vt:lpstr>B) Shipping Mode</vt:lpstr>
      <vt:lpstr>C) Advertising Strategy 1</vt:lpstr>
      <vt:lpstr>C) Advertising Strategy 2 </vt:lpstr>
      <vt:lpstr>D) Business Forecast - 3 years (PROFIT)</vt:lpstr>
      <vt:lpstr>D) Business Forecast - 3 years (SALES)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VISHLESHAN ‘19   SUPERSTORE INT’L - Sales Plan</dc:title>
  <cp:lastModifiedBy>TANAY KEDIA</cp:lastModifiedBy>
  <cp:revision>5</cp:revision>
  <dcterms:modified xsi:type="dcterms:W3CDTF">2019-09-09T21:28:02Z</dcterms:modified>
</cp:coreProperties>
</file>