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sldIdLst>
    <p:sldId id="256" r:id="rId4"/>
    <p:sldId id="257" r:id="rId5"/>
    <p:sldId id="258" r:id="rId6"/>
    <p:sldId id="261" r:id="rId7"/>
    <p:sldId id="262" r:id="rId8"/>
    <p:sldId id="260" r:id="rId9"/>
    <p:sldId id="268" r:id="rId10"/>
    <p:sldId id="269" r:id="rId11"/>
    <p:sldId id="264" r:id="rId12"/>
    <p:sldId id="270" r:id="rId13"/>
    <p:sldId id="266" r:id="rId14"/>
    <p:sldId id="271" r:id="rId15"/>
    <p:sldId id="265" r:id="rId16"/>
    <p:sldId id="259"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905000"/>
            <a:ext cx="9146382" cy="2667000"/>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522810" y="5105400"/>
            <a:ext cx="9146381"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grpSp>
        <p:nvGrpSpPr>
          <p:cNvPr id="256" name="line"/>
          <p:cNvGrpSpPr/>
          <p:nvPr/>
        </p:nvGrpSpPr>
        <p:grpSpPr bwMode="invGray">
          <a:xfrm>
            <a:off x="1585309" y="4724400"/>
            <a:ext cx="8634184"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Tree>
    <p:extLst>
      <p:ext uri="{BB962C8B-B14F-4D97-AF65-F5344CB8AC3E}">
        <p14:creationId xmlns:p14="http://schemas.microsoft.com/office/powerpoint/2010/main" val="326638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810" y="1514475"/>
            <a:ext cx="10572328"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8983668-DD95-47A7-B6E1-82B8D359D290}" type="datetimeFigureOut">
              <a:rPr lang="en-IN" smtClean="0"/>
              <a:t>04-11-2016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862764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7046" y="3472590"/>
            <a:ext cx="6492240" cy="64025"/>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Vertical Title 1"/>
          <p:cNvSpPr>
            <a:spLocks noGrp="1"/>
          </p:cNvSpPr>
          <p:nvPr>
            <p:ph type="title" orient="vert"/>
          </p:nvPr>
        </p:nvSpPr>
        <p:spPr>
          <a:xfrm>
            <a:off x="10364311" y="274640"/>
            <a:ext cx="1371957" cy="5901747"/>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8171" y="277814"/>
            <a:ext cx="9146383" cy="5898573"/>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8983668-DD95-47A7-B6E1-82B8D359D290}" type="datetimeFigureOut">
              <a:rPr lang="en-IN" smtClean="0"/>
              <a:t>04-11-2016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358473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B02557A-7053-4340-A874-8AB926A8EDA1}" type="datetimeFigureOut">
              <a:rPr lang="en-US" dirty="0"/>
              <a:t>11/4/2016</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30060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983668-DD95-47A7-B6E1-82B8D359D290}" type="datetimeFigureOut">
              <a:rPr lang="en-IN" smtClean="0"/>
              <a:t>04-11-2016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20080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38983668-DD95-47A7-B6E1-82B8D359D290}" type="datetimeFigureOut">
              <a:rPr lang="en-IN" smtClean="0"/>
              <a:t>04-11-2016</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B9515401-2629-410B-A722-169A4A17689E}"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81893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983668-DD95-47A7-B6E1-82B8D359D290}" type="datetimeFigureOut">
              <a:rPr lang="en-IN" smtClean="0"/>
              <a:t>04-11-2016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398227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983668-DD95-47A7-B6E1-82B8D359D290}" type="datetimeFigureOut">
              <a:rPr lang="en-IN" smtClean="0"/>
              <a:t>04-11-2016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18243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983668-DD95-47A7-B6E1-82B8D359D290}" type="datetimeFigureOut">
              <a:rPr lang="en-IN" smtClean="0"/>
              <a:t>04-11-2016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363059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38983668-DD95-47A7-B6E1-82B8D359D290}" type="datetimeFigureOut">
              <a:rPr lang="en-IN" smtClean="0"/>
              <a:t>04-11-2016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162941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54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38983668-DD95-47A7-B6E1-82B8D359D290}" type="datetimeFigureOut">
              <a:rPr lang="en-IN" smtClean="0"/>
              <a:t>04-11-2016</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B9515401-2629-410B-A722-169A4A17689E}" type="slidenum">
              <a:rPr lang="en-IN" smtClean="0"/>
              <a:t>‹#›</a:t>
            </a:fld>
            <a:endParaRPr lang="en-IN"/>
          </a:p>
        </p:txBody>
      </p:sp>
    </p:spTree>
    <p:extLst>
      <p:ext uri="{BB962C8B-B14F-4D97-AF65-F5344CB8AC3E}">
        <p14:creationId xmlns:p14="http://schemas.microsoft.com/office/powerpoint/2010/main" val="133402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54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810" y="1514475"/>
            <a:ext cx="10572328"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Title 1"/>
          <p:cNvSpPr>
            <a:spLocks noGrp="1"/>
          </p:cNvSpPr>
          <p:nvPr>
            <p:ph type="title"/>
          </p:nvPr>
        </p:nvSpPr>
        <p:spPr>
          <a:xfrm>
            <a:off x="1522811" y="274638"/>
            <a:ext cx="9146380" cy="1020762"/>
          </a:xfrm>
        </p:spPr>
        <p:txBody>
          <a:bodyPr/>
          <a:lstStyle/>
          <a:p>
            <a:r>
              <a:rPr lang="en-US" smtClean="0"/>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8983668-DD95-47A7-B6E1-82B8D359D290}" type="datetimeFigureOut">
              <a:rPr lang="en-IN" smtClean="0"/>
              <a:t>04-11-2016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204009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38983668-DD95-47A7-B6E1-82B8D359D290}" type="datetimeFigureOut">
              <a:rPr lang="en-IN" smtClean="0"/>
              <a:t>04-11-2016</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B9515401-2629-410B-A722-169A4A17689E}" type="slidenum">
              <a:rPr lang="en-IN" smtClean="0"/>
              <a:t>‹#›</a:t>
            </a:fld>
            <a:endParaRPr lang="en-IN"/>
          </a:p>
        </p:txBody>
      </p:sp>
    </p:spTree>
    <p:extLst>
      <p:ext uri="{BB962C8B-B14F-4D97-AF65-F5344CB8AC3E}">
        <p14:creationId xmlns:p14="http://schemas.microsoft.com/office/powerpoint/2010/main" val="373221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983668-DD95-47A7-B6E1-82B8D359D290}" type="datetimeFigureOut">
              <a:rPr lang="en-IN" smtClean="0"/>
              <a:t>04-11-2016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91611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38983668-DD95-47A7-B6E1-82B8D359D290}" type="datetimeFigureOut">
              <a:rPr lang="en-IN" smtClean="0"/>
              <a:t>04-11-2016</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B9515401-2629-410B-A722-169A4A17689E}"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15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89734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983668-DD95-47A7-B6E1-82B8D359D290}" type="datetimeFigureOut">
              <a:rPr lang="en-IN" smtClean="0"/>
              <a:t>04-11-2016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2791444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8983668-DD95-47A7-B6E1-82B8D359D290}" type="datetimeFigureOut">
              <a:rPr lang="en-IN" smtClean="0"/>
              <a:t>04-11-2016</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9515401-2629-410B-A722-169A4A17689E}" type="slidenum">
              <a:rPr lang="en-IN" smtClean="0"/>
              <a:t>‹#›</a:t>
            </a:fld>
            <a:endParaRPr lang="en-IN"/>
          </a:p>
        </p:txBody>
      </p:sp>
    </p:spTree>
    <p:extLst>
      <p:ext uri="{BB962C8B-B14F-4D97-AF65-F5344CB8AC3E}">
        <p14:creationId xmlns:p14="http://schemas.microsoft.com/office/powerpoint/2010/main" val="192075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983668-DD95-47A7-B6E1-82B8D359D290}" type="datetimeFigureOut">
              <a:rPr lang="en-IN" smtClean="0"/>
              <a:t>04-11-2016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179522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983668-DD95-47A7-B6E1-82B8D359D290}" type="datetimeFigureOut">
              <a:rPr lang="en-IN" smtClean="0"/>
              <a:t>04-11-2016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422268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983668-DD95-47A7-B6E1-82B8D359D290}" type="datetimeFigureOut">
              <a:rPr lang="en-IN" smtClean="0"/>
              <a:t>04-11-2016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376221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83668-DD95-47A7-B6E1-82B8D359D290}" type="datetimeFigureOut">
              <a:rPr lang="en-IN" smtClean="0"/>
              <a:t>04-11-2016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61887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5309" y="4724400"/>
            <a:ext cx="8634184"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983668-DD95-47A7-B6E1-82B8D359D290}" type="datetimeFigureOut">
              <a:rPr lang="en-IN" smtClean="0"/>
              <a:t>04-11-2016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50816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83668-DD95-47A7-B6E1-82B8D359D290}" type="datetimeFigureOut">
              <a:rPr lang="en-IN" smtClean="0"/>
              <a:t>04-11-2016</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845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83668-DD95-47A7-B6E1-82B8D359D290}" type="datetimeFigureOut">
              <a:rPr lang="en-IN" smtClean="0"/>
              <a:t>04-11-2016</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338685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983668-DD95-47A7-B6E1-82B8D359D290}" type="datetimeFigureOut">
              <a:rPr lang="en-IN" smtClean="0"/>
              <a:t>04-11-2016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112289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983668-DD95-47A7-B6E1-82B8D359D290}" type="datetimeFigureOut">
              <a:rPr lang="en-IN" smtClean="0"/>
              <a:t>04-11-2016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2345470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810" y="1514475"/>
            <a:ext cx="10572328"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Title 1"/>
          <p:cNvSpPr>
            <a:spLocks noGrp="1"/>
          </p:cNvSpPr>
          <p:nvPr>
            <p:ph type="title"/>
          </p:nvPr>
        </p:nvSpPr>
        <p:spPr>
          <a:xfrm>
            <a:off x="1522811" y="274638"/>
            <a:ext cx="9146380" cy="1020762"/>
          </a:xfrm>
        </p:spPr>
        <p:txBody>
          <a:bodyPr/>
          <a:lstStyle/>
          <a:p>
            <a:r>
              <a:rPr lang="en-US" smtClean="0"/>
              <a:t>Click to edit Master title style</a:t>
            </a:r>
            <a:endParaRPr/>
          </a:p>
        </p:txBody>
      </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38983668-DD95-47A7-B6E1-82B8D359D290}" type="datetimeFigureOut">
              <a:rPr lang="en-IN" smtClean="0"/>
              <a:t>04-11-2016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148562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810" y="1514475"/>
            <a:ext cx="10572328"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Title 1"/>
          <p:cNvSpPr>
            <a:spLocks noGrp="1"/>
          </p:cNvSpPr>
          <p:nvPr>
            <p:ph type="title"/>
          </p:nvPr>
        </p:nvSpPr>
        <p:spPr>
          <a:xfrm>
            <a:off x="1522811" y="274638"/>
            <a:ext cx="9146380" cy="10207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38983668-DD95-47A7-B6E1-82B8D359D290}" type="datetimeFigureOut">
              <a:rPr lang="en-IN" smtClean="0"/>
              <a:t>04-11-2016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234637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810" y="1514475"/>
            <a:ext cx="10572328"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8983668-DD95-47A7-B6E1-82B8D359D290}" type="datetimeFigureOut">
              <a:rPr lang="en-IN" smtClean="0"/>
              <a:t>04-11-2016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371856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83668-DD95-47A7-B6E1-82B8D359D290}" type="datetimeFigureOut">
              <a:rPr lang="en-IN" smtClean="0"/>
              <a:t>04-11-2016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365446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83668-DD95-47A7-B6E1-82B8D359D290}" type="datetimeFigureOut">
              <a:rPr lang="en-IN" smtClean="0"/>
              <a:t>04-11-2016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345190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83668-DD95-47A7-B6E1-82B8D359D290}" type="datetimeFigureOut">
              <a:rPr lang="en-IN" smtClean="0"/>
              <a:t>04-11-2016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515401-2629-410B-A722-169A4A17689E}" type="slidenum">
              <a:rPr lang="en-IN" smtClean="0"/>
              <a:t>‹#›</a:t>
            </a:fld>
            <a:endParaRPr lang="en-IN"/>
          </a:p>
        </p:txBody>
      </p:sp>
    </p:spTree>
    <p:extLst>
      <p:ext uri="{BB962C8B-B14F-4D97-AF65-F5344CB8AC3E}">
        <p14:creationId xmlns:p14="http://schemas.microsoft.com/office/powerpoint/2010/main" val="172031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4.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077716"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38983668-DD95-47A7-B6E1-82B8D359D290}" type="datetimeFigureOut">
              <a:rPr lang="en-IN" smtClean="0"/>
              <a:t>04-11-2016</a:t>
            </a:fld>
            <a:endParaRPr lang="en-IN"/>
          </a:p>
        </p:txBody>
      </p:sp>
      <p:sp>
        <p:nvSpPr>
          <p:cNvPr id="5" name="Footer Placeholder 4"/>
          <p:cNvSpPr>
            <a:spLocks noGrp="1"/>
          </p:cNvSpPr>
          <p:nvPr>
            <p:ph type="ftr" sz="quarter" idx="3"/>
          </p:nvPr>
        </p:nvSpPr>
        <p:spPr>
          <a:xfrm>
            <a:off x="1522810" y="6400801"/>
            <a:ext cx="6326246"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525893"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B9515401-2629-410B-A722-169A4A17689E}" type="slidenum">
              <a:rPr lang="en-IN" smtClean="0"/>
              <a:t>‹#›</a:t>
            </a:fld>
            <a:endParaRPr lang="en-IN"/>
          </a:p>
        </p:txBody>
      </p:sp>
    </p:spTree>
    <p:extLst>
      <p:ext uri="{BB962C8B-B14F-4D97-AF65-F5344CB8AC3E}">
        <p14:creationId xmlns:p14="http://schemas.microsoft.com/office/powerpoint/2010/main" val="28354365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38983668-DD95-47A7-B6E1-82B8D359D290}" type="datetimeFigureOut">
              <a:rPr lang="en-IN" smtClean="0"/>
              <a:t>04-11-2016</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B9515401-2629-410B-A722-169A4A17689E}"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8844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8983668-DD95-47A7-B6E1-82B8D359D290}" type="datetimeFigureOut">
              <a:rPr lang="en-IN" smtClean="0"/>
              <a:t>04-11-2016</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9515401-2629-410B-A722-169A4A17689E}" type="slidenum">
              <a:rPr lang="en-IN" smtClean="0"/>
              <a:t>‹#›</a:t>
            </a:fld>
            <a:endParaRPr lang="en-IN"/>
          </a:p>
        </p:txBody>
      </p:sp>
    </p:spTree>
    <p:extLst>
      <p:ext uri="{BB962C8B-B14F-4D97-AF65-F5344CB8AC3E}">
        <p14:creationId xmlns:p14="http://schemas.microsoft.com/office/powerpoint/2010/main" val="37493441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9302" y="571500"/>
            <a:ext cx="10693398" cy="4000500"/>
          </a:xfrm>
        </p:spPr>
        <p:txBody>
          <a:bodyPr/>
          <a:lstStyle/>
          <a:p>
            <a:pPr algn="ctr"/>
            <a:r>
              <a:rPr lang="en-IN" sz="3600" dirty="0">
                <a:latin typeface="Homestead Display" panose="02000506020000020004" pitchFamily="2" charset="0"/>
              </a:rPr>
              <a:t>SOLVING </a:t>
            </a:r>
            <a:r>
              <a:rPr lang="en-IN" sz="3600" dirty="0" smtClean="0">
                <a:latin typeface="Homestead Display" panose="02000506020000020004" pitchFamily="2" charset="0"/>
              </a:rPr>
              <a:t>TRANSPORTATION PROBLEMS </a:t>
            </a:r>
            <a:r>
              <a:rPr lang="en-IN" sz="4800" dirty="0" smtClean="0">
                <a:latin typeface="Homestead Display" panose="02000506020000020004" pitchFamily="2" charset="0"/>
              </a:rPr>
              <a:t/>
            </a:r>
            <a:br>
              <a:rPr lang="en-IN" sz="4800" dirty="0" smtClean="0">
                <a:latin typeface="Homestead Display" panose="02000506020000020004" pitchFamily="2" charset="0"/>
              </a:rPr>
            </a:br>
            <a:r>
              <a:rPr lang="en-IN" sz="3200" dirty="0" smtClean="0">
                <a:latin typeface="Homestead Display" panose="02000506020000020004" pitchFamily="2" charset="0"/>
              </a:rPr>
              <a:t>USING</a:t>
            </a:r>
            <a:r>
              <a:rPr lang="en-IN" sz="4800" dirty="0" smtClean="0">
                <a:latin typeface="Homestead Display" panose="02000506020000020004" pitchFamily="2" charset="0"/>
              </a:rPr>
              <a:t> </a:t>
            </a:r>
            <a:r>
              <a:rPr lang="en-IN" dirty="0" smtClean="0"/>
              <a:t/>
            </a:r>
            <a:br>
              <a:rPr lang="en-IN" dirty="0" smtClean="0"/>
            </a:br>
            <a:r>
              <a:rPr lang="en-IN" sz="4800" b="1" dirty="0" smtClean="0">
                <a:latin typeface="Homestead Display" panose="02000506020000020004" pitchFamily="2" charset="0"/>
              </a:rPr>
              <a:t>THE </a:t>
            </a:r>
            <a:r>
              <a:rPr lang="en-IN" sz="4800" b="1" dirty="0">
                <a:latin typeface="Homestead Display" panose="02000506020000020004" pitchFamily="2" charset="0"/>
              </a:rPr>
              <a:t>BEST CANDIDATES METHOD</a:t>
            </a:r>
            <a:r>
              <a:rPr lang="en-IN" dirty="0"/>
              <a:t/>
            </a:r>
            <a:br>
              <a:rPr lang="en-IN" dirty="0"/>
            </a:br>
            <a:endParaRPr lang="en-IN" dirty="0"/>
          </a:p>
        </p:txBody>
      </p:sp>
      <p:sp>
        <p:nvSpPr>
          <p:cNvPr id="3" name="Subtitle 2"/>
          <p:cNvSpPr>
            <a:spLocks noGrp="1"/>
          </p:cNvSpPr>
          <p:nvPr>
            <p:ph type="subTitle" idx="1"/>
          </p:nvPr>
        </p:nvSpPr>
        <p:spPr/>
        <p:txBody>
          <a:bodyPr/>
          <a:lstStyle/>
          <a:p>
            <a:r>
              <a:rPr lang="en-IN" dirty="0" smtClean="0"/>
              <a:t>Shivansh Jagga, 13BCE0188</a:t>
            </a:r>
            <a:br>
              <a:rPr lang="en-IN" dirty="0" smtClean="0"/>
            </a:br>
            <a:r>
              <a:rPr lang="en-IN" dirty="0" smtClean="0"/>
              <a:t>Operations Research, MEE437, E1 Slot</a:t>
            </a:r>
            <a:endParaRPr lang="en-IN" dirty="0"/>
          </a:p>
        </p:txBody>
      </p:sp>
    </p:spTree>
    <p:extLst>
      <p:ext uri="{BB962C8B-B14F-4D97-AF65-F5344CB8AC3E}">
        <p14:creationId xmlns:p14="http://schemas.microsoft.com/office/powerpoint/2010/main" val="207781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2974" y="787836"/>
            <a:ext cx="3863892" cy="1955364"/>
          </a:xfrm>
          <a:prstGeom prst="rect">
            <a:avLst/>
          </a:prstGeom>
        </p:spPr>
      </p:pic>
      <p:pic>
        <p:nvPicPr>
          <p:cNvPr id="5" name="Picture 4"/>
          <p:cNvPicPr>
            <a:picLocks noChangeAspect="1"/>
          </p:cNvPicPr>
          <p:nvPr/>
        </p:nvPicPr>
        <p:blipFill>
          <a:blip r:embed="rId3"/>
          <a:stretch>
            <a:fillRect/>
          </a:stretch>
        </p:blipFill>
        <p:spPr>
          <a:xfrm>
            <a:off x="715150" y="3406177"/>
            <a:ext cx="4145074" cy="2054823"/>
          </a:xfrm>
          <a:prstGeom prst="rect">
            <a:avLst/>
          </a:prstGeom>
        </p:spPr>
      </p:pic>
      <p:pic>
        <p:nvPicPr>
          <p:cNvPr id="6" name="Picture 5"/>
          <p:cNvPicPr>
            <a:picLocks noChangeAspect="1"/>
          </p:cNvPicPr>
          <p:nvPr/>
        </p:nvPicPr>
        <p:blipFill>
          <a:blip r:embed="rId4"/>
          <a:stretch>
            <a:fillRect/>
          </a:stretch>
        </p:blipFill>
        <p:spPr>
          <a:xfrm>
            <a:off x="6921382" y="739776"/>
            <a:ext cx="3826728" cy="2118158"/>
          </a:xfrm>
          <a:prstGeom prst="rect">
            <a:avLst/>
          </a:prstGeom>
        </p:spPr>
      </p:pic>
      <p:pic>
        <p:nvPicPr>
          <p:cNvPr id="7" name="Picture 6"/>
          <p:cNvPicPr>
            <a:picLocks noChangeAspect="1"/>
          </p:cNvPicPr>
          <p:nvPr/>
        </p:nvPicPr>
        <p:blipFill>
          <a:blip r:embed="rId5"/>
          <a:stretch>
            <a:fillRect/>
          </a:stretch>
        </p:blipFill>
        <p:spPr>
          <a:xfrm>
            <a:off x="6895982" y="3386896"/>
            <a:ext cx="3924418" cy="2270125"/>
          </a:xfrm>
          <a:prstGeom prst="rect">
            <a:avLst/>
          </a:prstGeom>
        </p:spPr>
      </p:pic>
      <p:pic>
        <p:nvPicPr>
          <p:cNvPr id="8" name="Picture 7"/>
          <p:cNvPicPr>
            <a:picLocks noChangeAspect="1"/>
          </p:cNvPicPr>
          <p:nvPr/>
        </p:nvPicPr>
        <p:blipFill>
          <a:blip r:embed="rId6"/>
          <a:stretch>
            <a:fillRect/>
          </a:stretch>
        </p:blipFill>
        <p:spPr>
          <a:xfrm>
            <a:off x="3305172" y="6026416"/>
            <a:ext cx="5367901" cy="347662"/>
          </a:xfrm>
          <a:prstGeom prst="rect">
            <a:avLst/>
          </a:prstGeom>
        </p:spPr>
      </p:pic>
      <p:sp>
        <p:nvSpPr>
          <p:cNvPr id="9" name="TextBox 8"/>
          <p:cNvSpPr txBox="1"/>
          <p:nvPr/>
        </p:nvSpPr>
        <p:spPr>
          <a:xfrm>
            <a:off x="792163" y="378506"/>
            <a:ext cx="4089400" cy="369332"/>
          </a:xfrm>
          <a:prstGeom prst="rect">
            <a:avLst/>
          </a:prstGeom>
          <a:noFill/>
        </p:spPr>
        <p:txBody>
          <a:bodyPr wrap="square" rtlCol="0">
            <a:spAutoFit/>
          </a:bodyPr>
          <a:lstStyle/>
          <a:p>
            <a:r>
              <a:rPr lang="en-IN" dirty="0" smtClean="0"/>
              <a:t>Step 1: Use BCM to get candidates </a:t>
            </a:r>
            <a:endParaRPr lang="en-IN" dirty="0"/>
          </a:p>
        </p:txBody>
      </p:sp>
      <p:sp>
        <p:nvSpPr>
          <p:cNvPr id="10" name="TextBox 9"/>
          <p:cNvSpPr txBox="1"/>
          <p:nvPr/>
        </p:nvSpPr>
        <p:spPr>
          <a:xfrm>
            <a:off x="754063" y="3017564"/>
            <a:ext cx="4089400" cy="369332"/>
          </a:xfrm>
          <a:prstGeom prst="rect">
            <a:avLst/>
          </a:prstGeom>
          <a:noFill/>
        </p:spPr>
        <p:txBody>
          <a:bodyPr wrap="square" rtlCol="0">
            <a:spAutoFit/>
          </a:bodyPr>
          <a:lstStyle/>
          <a:p>
            <a:r>
              <a:rPr lang="en-IN" dirty="0" smtClean="0"/>
              <a:t>Step 2: Choose smallest candidate first</a:t>
            </a:r>
            <a:endParaRPr lang="en-IN" dirty="0"/>
          </a:p>
        </p:txBody>
      </p:sp>
      <p:sp>
        <p:nvSpPr>
          <p:cNvPr id="11" name="TextBox 10"/>
          <p:cNvSpPr txBox="1"/>
          <p:nvPr/>
        </p:nvSpPr>
        <p:spPr>
          <a:xfrm>
            <a:off x="6628374" y="365806"/>
            <a:ext cx="4407925" cy="369332"/>
          </a:xfrm>
          <a:prstGeom prst="rect">
            <a:avLst/>
          </a:prstGeom>
          <a:noFill/>
        </p:spPr>
        <p:txBody>
          <a:bodyPr wrap="square" rtlCol="0">
            <a:spAutoFit/>
          </a:bodyPr>
          <a:lstStyle/>
          <a:p>
            <a:r>
              <a:rPr lang="en-IN" dirty="0" smtClean="0"/>
              <a:t>Step 3: Follow 3 of pseudo algo and repeat</a:t>
            </a:r>
            <a:endParaRPr lang="en-IN" dirty="0"/>
          </a:p>
        </p:txBody>
      </p:sp>
      <p:sp>
        <p:nvSpPr>
          <p:cNvPr id="12" name="TextBox 11"/>
          <p:cNvSpPr txBox="1"/>
          <p:nvPr/>
        </p:nvSpPr>
        <p:spPr>
          <a:xfrm>
            <a:off x="6628373" y="2998745"/>
            <a:ext cx="4407925" cy="369332"/>
          </a:xfrm>
          <a:prstGeom prst="rect">
            <a:avLst/>
          </a:prstGeom>
          <a:noFill/>
        </p:spPr>
        <p:txBody>
          <a:bodyPr wrap="square" rtlCol="0">
            <a:spAutoFit/>
          </a:bodyPr>
          <a:lstStyle/>
          <a:p>
            <a:r>
              <a:rPr lang="en-IN" dirty="0" smtClean="0"/>
              <a:t>Step 4: Do this till demand and supply =0</a:t>
            </a:r>
            <a:endParaRPr lang="en-IN" dirty="0"/>
          </a:p>
        </p:txBody>
      </p:sp>
      <p:sp>
        <p:nvSpPr>
          <p:cNvPr id="13" name="TextBox 12"/>
          <p:cNvSpPr txBox="1"/>
          <p:nvPr/>
        </p:nvSpPr>
        <p:spPr>
          <a:xfrm>
            <a:off x="3545354" y="5682734"/>
            <a:ext cx="4887539" cy="369332"/>
          </a:xfrm>
          <a:prstGeom prst="rect">
            <a:avLst/>
          </a:prstGeom>
          <a:noFill/>
        </p:spPr>
        <p:txBody>
          <a:bodyPr wrap="square" rtlCol="0">
            <a:spAutoFit/>
          </a:bodyPr>
          <a:lstStyle/>
          <a:p>
            <a:r>
              <a:rPr lang="en-IN" dirty="0" smtClean="0"/>
              <a:t>Step 5: Result that we get using proposed method</a:t>
            </a:r>
            <a:endParaRPr lang="en-IN" dirty="0"/>
          </a:p>
        </p:txBody>
      </p:sp>
    </p:spTree>
    <p:extLst>
      <p:ext uri="{BB962C8B-B14F-4D97-AF65-F5344CB8AC3E}">
        <p14:creationId xmlns:p14="http://schemas.microsoft.com/office/powerpoint/2010/main" val="311456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877684"/>
            <a:ext cx="8770571" cy="1560716"/>
          </a:xfrm>
        </p:spPr>
        <p:txBody>
          <a:bodyPr/>
          <a:lstStyle/>
          <a:p>
            <a:pPr algn="r"/>
            <a:r>
              <a:rPr lang="en-IN" dirty="0" smtClean="0">
                <a:latin typeface="Homestead Display" panose="02000506020000020004" pitchFamily="2" charset="0"/>
              </a:rPr>
              <a:t>PROGRESS after review 2</a:t>
            </a:r>
            <a:endParaRPr lang="en-IN" dirty="0"/>
          </a:p>
        </p:txBody>
      </p:sp>
      <p:sp>
        <p:nvSpPr>
          <p:cNvPr id="3" name="Content Placeholder 2"/>
          <p:cNvSpPr>
            <a:spLocks noGrp="1"/>
          </p:cNvSpPr>
          <p:nvPr>
            <p:ph idx="1"/>
          </p:nvPr>
        </p:nvSpPr>
        <p:spPr>
          <a:xfrm>
            <a:off x="2933699" y="3206496"/>
            <a:ext cx="8770571" cy="3651504"/>
          </a:xfrm>
        </p:spPr>
        <p:txBody>
          <a:bodyPr/>
          <a:lstStyle/>
          <a:p>
            <a:r>
              <a:rPr lang="en-IN" dirty="0" smtClean="0"/>
              <a:t>Solved the problem stated using BCM and applied proposed method for transportation .</a:t>
            </a:r>
          </a:p>
          <a:p>
            <a:r>
              <a:rPr lang="en-IN" dirty="0" smtClean="0"/>
              <a:t>Implementing it on C++ using backtracking and dynamic programming</a:t>
            </a:r>
          </a:p>
          <a:p>
            <a:r>
              <a:rPr lang="en-IN" dirty="0" smtClean="0"/>
              <a:t>Checking the BIG-O complexity of the BCM on the gcc compiler which comes out to be O(n</a:t>
            </a:r>
            <a:r>
              <a:rPr lang="en-IN" baseline="30000" dirty="0" smtClean="0"/>
              <a:t>3</a:t>
            </a:r>
            <a:r>
              <a:rPr lang="en-IN" dirty="0" smtClean="0"/>
              <a:t>)</a:t>
            </a:r>
            <a:endParaRPr lang="en-IN" baseline="30000" dirty="0"/>
          </a:p>
        </p:txBody>
      </p:sp>
    </p:spTree>
    <p:extLst>
      <p:ext uri="{BB962C8B-B14F-4D97-AF65-F5344CB8AC3E}">
        <p14:creationId xmlns:p14="http://schemas.microsoft.com/office/powerpoint/2010/main" val="1014958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Homestead Display" panose="02000506020000020004" pitchFamily="2" charset="0"/>
              </a:rPr>
              <a:t> RESULTS AND DISCUSSION</a:t>
            </a:r>
            <a:endParaRPr lang="en-IN" dirty="0"/>
          </a:p>
        </p:txBody>
      </p:sp>
      <p:sp>
        <p:nvSpPr>
          <p:cNvPr id="3" name="Content Placeholder 2"/>
          <p:cNvSpPr>
            <a:spLocks noGrp="1"/>
          </p:cNvSpPr>
          <p:nvPr>
            <p:ph idx="1"/>
          </p:nvPr>
        </p:nvSpPr>
        <p:spPr/>
        <p:txBody>
          <a:bodyPr/>
          <a:lstStyle/>
          <a:p>
            <a:r>
              <a:rPr lang="en-IN" dirty="0"/>
              <a:t>Actually,  using  BCM  based  on  the  best  candidates  election  is  to  minimize  the  number  </a:t>
            </a:r>
            <a:r>
              <a:rPr lang="en-IN" dirty="0" smtClean="0"/>
              <a:t>of combinations  </a:t>
            </a:r>
            <a:r>
              <a:rPr lang="en-IN" dirty="0"/>
              <a:t>solutions.  </a:t>
            </a:r>
            <a:endParaRPr lang="en-IN" dirty="0" smtClean="0"/>
          </a:p>
          <a:p>
            <a:r>
              <a:rPr lang="en-IN" dirty="0" smtClean="0"/>
              <a:t>As  </a:t>
            </a:r>
            <a:r>
              <a:rPr lang="en-IN" dirty="0"/>
              <a:t>we  can  obtain  the  combinations  without  any  intersect  means,  </a:t>
            </a:r>
            <a:r>
              <a:rPr lang="en-IN" dirty="0" smtClean="0"/>
              <a:t>such that</a:t>
            </a:r>
            <a:r>
              <a:rPr lang="en-IN" dirty="0"/>
              <a:t>;  one  candidate  for  each  row  and  column.  Eficentaly,  BCM  works  to  obain    the  </a:t>
            </a:r>
            <a:r>
              <a:rPr lang="en-IN" dirty="0" smtClean="0"/>
              <a:t>optimal solution  </a:t>
            </a:r>
            <a:r>
              <a:rPr lang="en-IN" dirty="0"/>
              <a:t>or  the  closest  to  optimal  solution  than  other  available  methods.  Since  it  has  a  </a:t>
            </a:r>
            <a:r>
              <a:rPr lang="en-IN" dirty="0" smtClean="0"/>
              <a:t>better starting </a:t>
            </a:r>
            <a:r>
              <a:rPr lang="en-IN" dirty="0"/>
              <a:t>solution.</a:t>
            </a:r>
          </a:p>
        </p:txBody>
      </p:sp>
    </p:spTree>
    <p:extLst>
      <p:ext uri="{BB962C8B-B14F-4D97-AF65-F5344CB8AC3E}">
        <p14:creationId xmlns:p14="http://schemas.microsoft.com/office/powerpoint/2010/main" val="215715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500" y="1089045"/>
            <a:ext cx="8770571" cy="1560716"/>
          </a:xfrm>
        </p:spPr>
        <p:txBody>
          <a:bodyPr/>
          <a:lstStyle/>
          <a:p>
            <a:pPr algn="r"/>
            <a:r>
              <a:rPr lang="en-IN" dirty="0" smtClean="0">
                <a:latin typeface="Homestead Display" panose="02000506020000020004" pitchFamily="2" charset="0"/>
              </a:rPr>
              <a:t>CONCLUSION</a:t>
            </a:r>
            <a:endParaRPr lang="en-IN" dirty="0"/>
          </a:p>
        </p:txBody>
      </p:sp>
      <p:sp>
        <p:nvSpPr>
          <p:cNvPr id="3" name="Content Placeholder 2"/>
          <p:cNvSpPr>
            <a:spLocks noGrp="1"/>
          </p:cNvSpPr>
          <p:nvPr>
            <p:ph idx="1"/>
          </p:nvPr>
        </p:nvSpPr>
        <p:spPr/>
        <p:txBody>
          <a:bodyPr>
            <a:normAutofit/>
          </a:bodyPr>
          <a:lstStyle/>
          <a:p>
            <a:r>
              <a:rPr lang="en-IN" dirty="0"/>
              <a:t>In this study, we have proposed a BCM for solving transportation problems, because of its </a:t>
            </a:r>
            <a:r>
              <a:rPr lang="en-IN" dirty="0" smtClean="0"/>
              <a:t>wideapplicability </a:t>
            </a:r>
            <a:r>
              <a:rPr lang="en-IN" dirty="0"/>
              <a:t>in different area. Whereby, it refers to choose the best distrubtion of cost or time.</a:t>
            </a:r>
          </a:p>
          <a:p>
            <a:r>
              <a:rPr lang="en-IN" dirty="0"/>
              <a:t>The  BCM  obtained  the  optimal  solution  or  the  closest  to  optimal  solution  with a </a:t>
            </a:r>
            <a:r>
              <a:rPr lang="en-IN" dirty="0" smtClean="0"/>
              <a:t>minimum computation </a:t>
            </a:r>
            <a:r>
              <a:rPr lang="en-IN" dirty="0"/>
              <a:t>time. </a:t>
            </a:r>
            <a:endParaRPr lang="en-IN" dirty="0" smtClean="0"/>
          </a:p>
          <a:p>
            <a:r>
              <a:rPr lang="en-IN" dirty="0" smtClean="0"/>
              <a:t>As </a:t>
            </a:r>
            <a:r>
              <a:rPr lang="en-IN" dirty="0"/>
              <a:t>well as, using BCM will reduces the complexity with a simple and a </a:t>
            </a:r>
            <a:r>
              <a:rPr lang="en-IN" dirty="0" smtClean="0"/>
              <a:t>clear solution </a:t>
            </a:r>
            <a:r>
              <a:rPr lang="en-IN" dirty="0"/>
              <a:t>manner which is can be easily used on different area for optimization problems.</a:t>
            </a:r>
          </a:p>
        </p:txBody>
      </p:sp>
    </p:spTree>
    <p:extLst>
      <p:ext uri="{BB962C8B-B14F-4D97-AF65-F5344CB8AC3E}">
        <p14:creationId xmlns:p14="http://schemas.microsoft.com/office/powerpoint/2010/main" val="1954971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987445"/>
            <a:ext cx="8770571" cy="1560716"/>
          </a:xfrm>
        </p:spPr>
        <p:txBody>
          <a:bodyPr/>
          <a:lstStyle/>
          <a:p>
            <a:pPr algn="r"/>
            <a:r>
              <a:rPr lang="en-IN" dirty="0" smtClean="0">
                <a:latin typeface="Homestead Display" panose="02000506020000020004" pitchFamily="2" charset="0"/>
              </a:rPr>
              <a:t>REFERENCES</a:t>
            </a:r>
            <a:endParaRPr lang="en-IN" dirty="0"/>
          </a:p>
        </p:txBody>
      </p:sp>
      <p:sp>
        <p:nvSpPr>
          <p:cNvPr id="3" name="Content Placeholder 2"/>
          <p:cNvSpPr>
            <a:spLocks noGrp="1"/>
          </p:cNvSpPr>
          <p:nvPr>
            <p:ph idx="1"/>
          </p:nvPr>
        </p:nvSpPr>
        <p:spPr>
          <a:xfrm>
            <a:off x="2103075" y="2311400"/>
            <a:ext cx="9601196" cy="4267200"/>
          </a:xfrm>
        </p:spPr>
        <p:txBody>
          <a:bodyPr>
            <a:normAutofit fontScale="92500" lnSpcReduction="10000"/>
          </a:bodyPr>
          <a:lstStyle/>
          <a:p>
            <a:r>
              <a:rPr lang="en-US" b="1" dirty="0" smtClean="0"/>
              <a:t>[</a:t>
            </a:r>
            <a:r>
              <a:rPr lang="en-US" b="1" dirty="0"/>
              <a:t>1] Elaine L.Y. Man and Adam Baharum , 2011. A Qualitative Approach of Identifying Major Cost Influencing Factors in Palm Oil Mills and the Relations towards Production Cost of Crude Palm Oil. American Journal of Applied Sciences, 8: 441-446. DOI: 10.3844/ajassp.2011.441.446</a:t>
            </a:r>
            <a:r>
              <a:rPr lang="en-US" b="1" dirty="0" smtClean="0"/>
              <a:t>.</a:t>
            </a:r>
            <a:endParaRPr lang="en-IN" b="1" dirty="0"/>
          </a:p>
          <a:p>
            <a:r>
              <a:rPr lang="en-US" b="1" dirty="0"/>
              <a:t> [2] Sudha, S.V. and K. Thanushkodi, 2012. A genetic based neuro fuzzy technique for process grain sized scheduling of parallel jobs. J. Comput. Sci., 8:48-54. DOI: </a:t>
            </a:r>
            <a:r>
              <a:rPr lang="en-US" b="1" dirty="0" smtClean="0"/>
              <a:t>10.3844/jcssp.2012.48.54</a:t>
            </a:r>
            <a:endParaRPr lang="en-IN" b="1" dirty="0"/>
          </a:p>
          <a:p>
            <a:r>
              <a:rPr lang="en-US" b="1" dirty="0"/>
              <a:t> [3] Amir, S., H.Z. Aashtiani and K.A. Mohammadian, 2009. A Shor-term Management strategy for Improving transit network efficiency. Am. J. Applied Sci., 6: 241-246. DOI: 10.3844/ajassp.2009.241.246. </a:t>
            </a:r>
            <a:endParaRPr lang="en-IN" b="1" dirty="0"/>
          </a:p>
          <a:p>
            <a:r>
              <a:rPr lang="en-US" b="1" dirty="0"/>
              <a:t>[4] Zuhaimy Ismail , Diyana A. Mahad and Tan S. Ching , 2011. Modeling of Multi-Level Capacitated Lot-Size Scheduling Problem. American Journal of Applied Sciences, 8: 290-296. DOI: 10.3844/ajassp.2011.290.296.</a:t>
            </a:r>
            <a:endParaRPr lang="en-IN" b="1" dirty="0"/>
          </a:p>
          <a:p>
            <a:endParaRPr lang="en-IN" dirty="0"/>
          </a:p>
        </p:txBody>
      </p:sp>
    </p:spTree>
    <p:extLst>
      <p:ext uri="{BB962C8B-B14F-4D97-AF65-F5344CB8AC3E}">
        <p14:creationId xmlns:p14="http://schemas.microsoft.com/office/powerpoint/2010/main" val="40119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67959" y="2334416"/>
            <a:ext cx="5859724" cy="1841715"/>
          </a:xfrm>
        </p:spPr>
        <p:txBody>
          <a:bodyPr>
            <a:noAutofit/>
          </a:bodyPr>
          <a:lstStyle/>
          <a:p>
            <a:r>
              <a:rPr lang="en-IN" sz="6600" dirty="0" smtClean="0">
                <a:latin typeface="Homestead Display" panose="02000506020000020004" pitchFamily="2" charset="0"/>
              </a:rPr>
              <a:t>Thank you</a:t>
            </a:r>
            <a:br>
              <a:rPr lang="en-IN" sz="6600" dirty="0" smtClean="0">
                <a:latin typeface="Homestead Display" panose="02000506020000020004" pitchFamily="2" charset="0"/>
              </a:rPr>
            </a:br>
            <a:endParaRPr lang="en-IN" sz="6600" dirty="0">
              <a:latin typeface="Homestead Display" panose="02000506020000020004" pitchFamily="2" charset="0"/>
            </a:endParaRPr>
          </a:p>
        </p:txBody>
      </p:sp>
      <p:sp>
        <p:nvSpPr>
          <p:cNvPr id="5" name="Text Placeholder 4"/>
          <p:cNvSpPr>
            <a:spLocks noGrp="1"/>
          </p:cNvSpPr>
          <p:nvPr>
            <p:ph type="body" idx="1"/>
          </p:nvPr>
        </p:nvSpPr>
        <p:spPr/>
        <p:txBody>
          <a:bodyPr/>
          <a:lstStyle/>
          <a:p>
            <a:r>
              <a:rPr lang="en-IN" dirty="0" smtClean="0">
                <a:latin typeface="Copperplate Gothic Light" panose="020E0507020206020404" pitchFamily="34" charset="0"/>
              </a:rPr>
              <a:t>Shivansh Jagga</a:t>
            </a:r>
          </a:p>
          <a:p>
            <a:r>
              <a:rPr lang="en-IN" dirty="0" smtClean="0">
                <a:latin typeface="Copperplate Gothic Light" panose="020E0507020206020404" pitchFamily="34" charset="0"/>
              </a:rPr>
              <a:t>13BCE0188</a:t>
            </a:r>
            <a:endParaRPr lang="en-IN" dirty="0">
              <a:latin typeface="Copperplate Gothic Light" panose="020E0507020206020404" pitchFamily="34" charset="0"/>
            </a:endParaRPr>
          </a:p>
        </p:txBody>
      </p:sp>
    </p:spTree>
    <p:extLst>
      <p:ext uri="{BB962C8B-B14F-4D97-AF65-F5344CB8AC3E}">
        <p14:creationId xmlns:p14="http://schemas.microsoft.com/office/powerpoint/2010/main" val="259665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dirty="0" smtClean="0">
                <a:latin typeface="Homestead Display" panose="02000506020000020004" pitchFamily="2" charset="0"/>
              </a:rPr>
              <a:t>Introduction</a:t>
            </a:r>
            <a:endParaRPr lang="en-IN" sz="4400" dirty="0">
              <a:latin typeface="Homestead Display" panose="02000506020000020004" pitchFamily="2" charset="0"/>
            </a:endParaRPr>
          </a:p>
        </p:txBody>
      </p:sp>
      <p:sp>
        <p:nvSpPr>
          <p:cNvPr id="3" name="Content Placeholder 2"/>
          <p:cNvSpPr>
            <a:spLocks noGrp="1"/>
          </p:cNvSpPr>
          <p:nvPr>
            <p:ph idx="1"/>
          </p:nvPr>
        </p:nvSpPr>
        <p:spPr>
          <a:xfrm>
            <a:off x="889004" y="1905000"/>
            <a:ext cx="10413996" cy="4267200"/>
          </a:xfrm>
        </p:spPr>
        <p:txBody>
          <a:bodyPr>
            <a:normAutofit lnSpcReduction="10000"/>
          </a:bodyPr>
          <a:lstStyle/>
          <a:p>
            <a:r>
              <a:rPr lang="en-IN" dirty="0"/>
              <a:t>The optimization processes in mathematics, computer science and economics are solving effectively by choosing the best element from set of available alternatives </a:t>
            </a:r>
            <a:r>
              <a:rPr lang="en-IN" dirty="0" smtClean="0"/>
              <a:t>elements. The </a:t>
            </a:r>
            <a:r>
              <a:rPr lang="en-IN" dirty="0"/>
              <a:t>most </a:t>
            </a:r>
            <a:r>
              <a:rPr lang="en-IN" dirty="0" smtClean="0"/>
              <a:t>important </a:t>
            </a:r>
            <a:r>
              <a:rPr lang="en-IN" dirty="0"/>
              <a:t>and successful applications in the </a:t>
            </a:r>
            <a:r>
              <a:rPr lang="en-IN" dirty="0" smtClean="0"/>
              <a:t>optimization </a:t>
            </a:r>
            <a:r>
              <a:rPr lang="en-IN" dirty="0"/>
              <a:t>refers to transportation problem (TP), that is a special class of the linear programming (LP) in the operation research (OR</a:t>
            </a:r>
            <a:r>
              <a:rPr lang="en-IN" dirty="0" smtClean="0"/>
              <a:t>).</a:t>
            </a:r>
          </a:p>
          <a:p>
            <a:r>
              <a:rPr lang="en-US" b="1" dirty="0"/>
              <a:t>In this study we use the best candidate method (BCM), in which the key idea is to minimize the combinations of the solution by choosing the best candidates to reach the optimal solution.</a:t>
            </a:r>
            <a:endParaRPr lang="en-IN" dirty="0"/>
          </a:p>
          <a:p>
            <a:r>
              <a:rPr lang="en-US" b="1" dirty="0"/>
              <a:t>Comparatively, applying the BCM in the proposed method obtains the best initial feasible solution to a transportation problem and performs faster than the existing methods with a minimal computation time and less complexity</a:t>
            </a:r>
            <a:endParaRPr lang="en-IN" dirty="0"/>
          </a:p>
        </p:txBody>
      </p:sp>
    </p:spTree>
    <p:extLst>
      <p:ext uri="{BB962C8B-B14F-4D97-AF65-F5344CB8AC3E}">
        <p14:creationId xmlns:p14="http://schemas.microsoft.com/office/powerpoint/2010/main" val="406713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Homestead Display" panose="02000506020000020004" pitchFamily="2" charset="0"/>
              </a:rPr>
              <a:t>Problem Description</a:t>
            </a:r>
            <a:endParaRPr lang="en-IN" sz="4000" dirty="0"/>
          </a:p>
        </p:txBody>
      </p:sp>
      <p:sp>
        <p:nvSpPr>
          <p:cNvPr id="3" name="Content Placeholder 2"/>
          <p:cNvSpPr>
            <a:spLocks noGrp="1"/>
          </p:cNvSpPr>
          <p:nvPr>
            <p:ph idx="1"/>
          </p:nvPr>
        </p:nvSpPr>
        <p:spPr/>
        <p:txBody>
          <a:bodyPr/>
          <a:lstStyle/>
          <a:p>
            <a:r>
              <a:rPr lang="en-IN" dirty="0"/>
              <a:t>Most of the currently used methods  for solving transportation problems are trying to reach the optimal solution, whereby, most of these methods are considerd complex and very expansive in term of the execution time. </a:t>
            </a:r>
            <a:endParaRPr lang="en-IN" dirty="0" smtClean="0"/>
          </a:p>
          <a:p>
            <a:endParaRPr lang="en-IN" dirty="0"/>
          </a:p>
          <a:p>
            <a:r>
              <a:rPr lang="en-IN" dirty="0" smtClean="0"/>
              <a:t>In </a:t>
            </a:r>
            <a:r>
              <a:rPr lang="en-IN" dirty="0"/>
              <a:t>this study we use the best candidate method (BCM), in which the key idea is to minimize the combinations of the solution by choosing the best candidates to reach the optimal solution.</a:t>
            </a:r>
          </a:p>
        </p:txBody>
      </p:sp>
    </p:spTree>
    <p:extLst>
      <p:ext uri="{BB962C8B-B14F-4D97-AF65-F5344CB8AC3E}">
        <p14:creationId xmlns:p14="http://schemas.microsoft.com/office/powerpoint/2010/main" val="173951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Homestead Display" panose="02000506020000020004" pitchFamily="2" charset="0"/>
              </a:rPr>
              <a:t>METHODOLOGY</a:t>
            </a:r>
            <a:endParaRPr lang="en-IN" sz="4000" dirty="0"/>
          </a:p>
        </p:txBody>
      </p:sp>
      <p:sp>
        <p:nvSpPr>
          <p:cNvPr id="3" name="Content Placeholder 2"/>
          <p:cNvSpPr>
            <a:spLocks noGrp="1"/>
          </p:cNvSpPr>
          <p:nvPr>
            <p:ph idx="1"/>
          </p:nvPr>
        </p:nvSpPr>
        <p:spPr>
          <a:xfrm>
            <a:off x="1244603" y="1803400"/>
            <a:ext cx="10185396" cy="4521200"/>
          </a:xfrm>
        </p:spPr>
        <p:txBody>
          <a:bodyPr>
            <a:normAutofit/>
          </a:bodyPr>
          <a:lstStyle/>
          <a:p>
            <a:r>
              <a:rPr lang="en-IN" sz="2200" b="1" dirty="0"/>
              <a:t>Transportation model</a:t>
            </a:r>
            <a:r>
              <a:rPr lang="en-IN" sz="2200" dirty="0"/>
              <a:t>: In a transportation problem, we are focusing on the original points. These points may represent factories to produce items, and to supply a required quantity of the products to a certain number of destinations. This process must be done successfully in such a way as to maximize the profit or minimize the cost transportation. </a:t>
            </a:r>
            <a:endParaRPr lang="en-IN" sz="2200" dirty="0" smtClean="0"/>
          </a:p>
          <a:p>
            <a:r>
              <a:rPr lang="en-IN" sz="2200" dirty="0" smtClean="0"/>
              <a:t>Therefore</a:t>
            </a:r>
            <a:r>
              <a:rPr lang="en-IN" sz="2200" dirty="0"/>
              <a:t>, the places of production and supply are collected as the original points and the destinations respectively. Sometimes the original and destinations points are also termed as sources and sinks. However, to illustrate a typical transportation model, suppose that m factories supply certain items to n warehouses. As well as, let factory i (i = 1, 2, …, m) produces a</a:t>
            </a:r>
            <a:r>
              <a:rPr lang="en-IN" sz="2200" baseline="-25000" dirty="0"/>
              <a:t>i</a:t>
            </a:r>
            <a:r>
              <a:rPr lang="en-IN" sz="2200" dirty="0"/>
              <a:t> units, and the warehouse j (j = 1, 2, …, n) requires b</a:t>
            </a:r>
            <a:r>
              <a:rPr lang="en-IN" sz="2200" baseline="-25000" dirty="0"/>
              <a:t>j</a:t>
            </a:r>
            <a:r>
              <a:rPr lang="en-IN" sz="2200" dirty="0"/>
              <a:t> units. </a:t>
            </a:r>
            <a:endParaRPr lang="en-IN" sz="2200" dirty="0" smtClean="0"/>
          </a:p>
          <a:p>
            <a:r>
              <a:rPr lang="en-IN" sz="2200" dirty="0" smtClean="0"/>
              <a:t>Furthermore</a:t>
            </a:r>
            <a:r>
              <a:rPr lang="en-IN" sz="2200" dirty="0"/>
              <a:t>, suppose the cost of transportation from factory i to warehouse j is c</a:t>
            </a:r>
            <a:r>
              <a:rPr lang="en-IN" sz="2200" baseline="-25000" dirty="0"/>
              <a:t>ij</a:t>
            </a:r>
            <a:r>
              <a:rPr lang="en-IN" sz="2200" dirty="0"/>
              <a:t>. </a:t>
            </a:r>
          </a:p>
        </p:txBody>
      </p:sp>
    </p:spTree>
    <p:extLst>
      <p:ext uri="{BB962C8B-B14F-4D97-AF65-F5344CB8AC3E}">
        <p14:creationId xmlns:p14="http://schemas.microsoft.com/office/powerpoint/2010/main" val="336112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9525" y="2286001"/>
            <a:ext cx="7729854" cy="3656012"/>
          </a:xfrm>
          <a:prstGeom prst="rect">
            <a:avLst/>
          </a:prstGeom>
        </p:spPr>
      </p:pic>
      <p:sp>
        <p:nvSpPr>
          <p:cNvPr id="5" name="Rectangle 4"/>
          <p:cNvSpPr/>
          <p:nvPr/>
        </p:nvSpPr>
        <p:spPr>
          <a:xfrm>
            <a:off x="4636452" y="620236"/>
            <a:ext cx="6096000" cy="1477328"/>
          </a:xfrm>
          <a:prstGeom prst="rect">
            <a:avLst/>
          </a:prstGeom>
        </p:spPr>
        <p:txBody>
          <a:bodyPr>
            <a:spAutoFit/>
          </a:bodyPr>
          <a:lstStyle/>
          <a:p>
            <a:pPr algn="just"/>
            <a:r>
              <a:rPr lang="en-IN" dirty="0" smtClean="0">
                <a:latin typeface="Adobe Gothic Std B" panose="020B0800000000000000" pitchFamily="34" charset="-128"/>
                <a:ea typeface="Adobe Gothic Std B" panose="020B0800000000000000" pitchFamily="34" charset="-128"/>
              </a:rPr>
              <a:t>The decision variables x</a:t>
            </a:r>
            <a:r>
              <a:rPr lang="en-IN" baseline="-25000" dirty="0" smtClean="0">
                <a:latin typeface="Adobe Gothic Std B" panose="020B0800000000000000" pitchFamily="34" charset="-128"/>
                <a:ea typeface="Adobe Gothic Std B" panose="020B0800000000000000" pitchFamily="34" charset="-128"/>
              </a:rPr>
              <a:t>ij</a:t>
            </a:r>
            <a:r>
              <a:rPr lang="en-IN" dirty="0" smtClean="0">
                <a:latin typeface="Adobe Gothic Std B" panose="020B0800000000000000" pitchFamily="34" charset="-128"/>
                <a:ea typeface="Adobe Gothic Std B" panose="020B0800000000000000" pitchFamily="34" charset="-128"/>
              </a:rPr>
              <a:t> is being the transported amount from the factory i to the warehouse j. Typically, our objective is to find the transportation pattern that will minimize the total of the transportation cost.</a:t>
            </a:r>
          </a:p>
          <a:p>
            <a:pPr algn="ctr"/>
            <a:r>
              <a:rPr lang="en-IN" dirty="0" smtClean="0">
                <a:latin typeface="Adobe Gothic Std B" panose="020B0800000000000000" pitchFamily="34" charset="-128"/>
                <a:ea typeface="Adobe Gothic Std B" panose="020B0800000000000000" pitchFamily="34" charset="-128"/>
              </a:rPr>
              <a:t> (see Table 1)</a:t>
            </a:r>
            <a:endParaRPr lang="en-IN"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194732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100" y="327045"/>
            <a:ext cx="8770571" cy="1560716"/>
          </a:xfrm>
        </p:spPr>
        <p:txBody>
          <a:bodyPr>
            <a:normAutofit/>
          </a:bodyPr>
          <a:lstStyle/>
          <a:p>
            <a:pPr algn="ctr"/>
            <a:r>
              <a:rPr lang="en-IN" sz="4000" dirty="0" smtClean="0">
                <a:latin typeface="Homestead Display" panose="02000506020000020004" pitchFamily="2" charset="0"/>
              </a:rPr>
              <a:t>PSEUDO ALGORITHM</a:t>
            </a:r>
            <a:endParaRPr lang="en-IN" sz="4000" dirty="0"/>
          </a:p>
        </p:txBody>
      </p:sp>
      <p:sp>
        <p:nvSpPr>
          <p:cNvPr id="3" name="Content Placeholder 2"/>
          <p:cNvSpPr>
            <a:spLocks noGrp="1"/>
          </p:cNvSpPr>
          <p:nvPr>
            <p:ph idx="1"/>
          </p:nvPr>
        </p:nvSpPr>
        <p:spPr>
          <a:xfrm>
            <a:off x="1168404" y="1257300"/>
            <a:ext cx="9855196" cy="5499100"/>
          </a:xfrm>
        </p:spPr>
        <p:txBody>
          <a:bodyPr>
            <a:normAutofit fontScale="85000" lnSpcReduction="10000"/>
          </a:bodyPr>
          <a:lstStyle/>
          <a:p>
            <a:pPr marL="0" indent="0">
              <a:buNone/>
            </a:pPr>
            <a:r>
              <a:rPr lang="en-US" dirty="0"/>
              <a:t>In this study, we proposed a new solving method for transportation problems by using BCM. </a:t>
            </a:r>
            <a:r>
              <a:rPr lang="en-IN" dirty="0"/>
              <a:t> </a:t>
            </a:r>
            <a:r>
              <a:rPr lang="en-US" dirty="0" smtClean="0"/>
              <a:t>The </a:t>
            </a:r>
            <a:r>
              <a:rPr lang="en-US" dirty="0"/>
              <a:t>proposed method must operate the as  following</a:t>
            </a:r>
            <a:r>
              <a:rPr lang="en-US" dirty="0" smtClean="0"/>
              <a:t>:</a:t>
            </a:r>
          </a:p>
          <a:p>
            <a:pPr marL="0" indent="0">
              <a:buNone/>
            </a:pPr>
            <a:endParaRPr lang="en-IN" dirty="0"/>
          </a:p>
          <a:p>
            <a:r>
              <a:rPr lang="en-US" b="1" dirty="0"/>
              <a:t>Step1</a:t>
            </a:r>
            <a:r>
              <a:rPr lang="en-US" dirty="0"/>
              <a:t>: We must check the matrix balance, If the total supply is equal to the total demand, then the matrix is balanced and also apply </a:t>
            </a:r>
            <a:endParaRPr lang="en-IN" dirty="0"/>
          </a:p>
          <a:p>
            <a:r>
              <a:rPr lang="en-US" b="1" dirty="0"/>
              <a:t>Step 2</a:t>
            </a:r>
            <a:r>
              <a:rPr lang="en-US" dirty="0"/>
              <a:t>. If the total supply is not equal to the total demand, then we add a dummy row or column as needed to make  supply is equal to the demand. So the transportation costs in this row or column will be assigned to zero</a:t>
            </a:r>
            <a:r>
              <a:rPr lang="en-US" dirty="0" smtClean="0"/>
              <a:t>.</a:t>
            </a:r>
            <a:endParaRPr lang="en-IN" dirty="0"/>
          </a:p>
          <a:p>
            <a:r>
              <a:rPr lang="en-US" b="1" dirty="0"/>
              <a:t>Step3</a:t>
            </a:r>
            <a:r>
              <a:rPr lang="en-US" dirty="0"/>
              <a:t>: Appling BCM to determine the best combination that is to produce the lowest total </a:t>
            </a:r>
            <a:r>
              <a:rPr lang="en-US" dirty="0" smtClean="0"/>
              <a:t>weight </a:t>
            </a:r>
            <a:r>
              <a:rPr lang="en-US" dirty="0"/>
              <a:t>of the costs, where is one candidate for each row and column. </a:t>
            </a:r>
            <a:endParaRPr lang="en-IN" dirty="0"/>
          </a:p>
          <a:p>
            <a:r>
              <a:rPr lang="en-US" b="1" dirty="0"/>
              <a:t>Step4</a:t>
            </a:r>
            <a:r>
              <a:rPr lang="en-US" dirty="0"/>
              <a:t>: Identify the row with the smallest cost candidate from the choosen combination. Then allocate the demand and the supply as much as possible to the variable with the least unit cost in the selected row or column. Also, we should adjust the supply and demand by crossing out the row/column to be then assigned to zero. If the row or column is not assigned to zero, then we check the selected row if it has an elemnt with lowest cost comparing to the determined element in the chossen combination, then we elect it. </a:t>
            </a:r>
            <a:endParaRPr lang="en-IN" dirty="0"/>
          </a:p>
          <a:p>
            <a:r>
              <a:rPr lang="en-US" b="1" dirty="0"/>
              <a:t>Step5:</a:t>
            </a:r>
            <a:r>
              <a:rPr lang="en-US" dirty="0"/>
              <a:t>Elect the next least cost from the choosen combination and repeat Step 3 untill all columns and rows is exhusted.</a:t>
            </a:r>
            <a:endParaRPr lang="en-IN" dirty="0"/>
          </a:p>
        </p:txBody>
      </p:sp>
    </p:spTree>
    <p:extLst>
      <p:ext uri="{BB962C8B-B14F-4D97-AF65-F5344CB8AC3E}">
        <p14:creationId xmlns:p14="http://schemas.microsoft.com/office/powerpoint/2010/main" val="7138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Homestead Display" panose="02000506020000020004" pitchFamily="2" charset="0"/>
              </a:rPr>
              <a:t>Choosing best combination using BCM</a:t>
            </a:r>
            <a:endParaRPr lang="en-IN" dirty="0">
              <a:latin typeface="Homestead Display" panose="02000506020000020004" pitchFamily="2" charset="0"/>
            </a:endParaRPr>
          </a:p>
        </p:txBody>
      </p:sp>
      <p:sp>
        <p:nvSpPr>
          <p:cNvPr id="3" name="Content Placeholder 2"/>
          <p:cNvSpPr>
            <a:spLocks noGrp="1"/>
          </p:cNvSpPr>
          <p:nvPr>
            <p:ph idx="1"/>
          </p:nvPr>
        </p:nvSpPr>
        <p:spPr/>
        <p:txBody>
          <a:bodyPr>
            <a:normAutofit/>
          </a:bodyPr>
          <a:lstStyle/>
          <a:p>
            <a:r>
              <a:rPr lang="en-IN" dirty="0"/>
              <a:t>Step1: Prepare the matrix. If the matrix unbalanced, we </a:t>
            </a:r>
            <a:r>
              <a:rPr lang="en-IN" dirty="0" smtClean="0"/>
              <a:t>balance </a:t>
            </a:r>
            <a:r>
              <a:rPr lang="en-IN" dirty="0"/>
              <a:t>it and don't use the added row or column </a:t>
            </a:r>
            <a:r>
              <a:rPr lang="en-IN" dirty="0" smtClean="0"/>
              <a:t>candidates </a:t>
            </a:r>
            <a:r>
              <a:rPr lang="en-IN" dirty="0"/>
              <a:t>in our solution procedure. </a:t>
            </a:r>
          </a:p>
          <a:p>
            <a:r>
              <a:rPr lang="en-IN" dirty="0"/>
              <a:t>Step2:  Election  the  best  candidates,  that  is  for </a:t>
            </a:r>
            <a:r>
              <a:rPr lang="en-IN" dirty="0" smtClean="0"/>
              <a:t>minimization  </a:t>
            </a:r>
            <a:r>
              <a:rPr lang="en-IN" dirty="0"/>
              <a:t>problems  minimum  cost  and  for </a:t>
            </a:r>
            <a:r>
              <a:rPr lang="en-IN" dirty="0" smtClean="0"/>
              <a:t>maximize  </a:t>
            </a:r>
            <a:r>
              <a:rPr lang="en-IN" dirty="0"/>
              <a:t>profit  max  cost:  Elect  the  best  two </a:t>
            </a:r>
            <a:r>
              <a:rPr lang="en-IN" dirty="0" smtClean="0"/>
              <a:t>candidates </a:t>
            </a:r>
            <a:r>
              <a:rPr lang="en-IN" dirty="0"/>
              <a:t>in each row, if the candidate repeated </a:t>
            </a:r>
            <a:r>
              <a:rPr lang="en-IN" dirty="0" smtClean="0"/>
              <a:t>more  </a:t>
            </a:r>
            <a:r>
              <a:rPr lang="en-IN" dirty="0"/>
              <a:t>than  two  times  elect  it  also.  Check  the columns  that  not  have  candidates  and  elect  one </a:t>
            </a:r>
            <a:r>
              <a:rPr lang="en-IN" dirty="0" smtClean="0"/>
              <a:t>candidate  </a:t>
            </a:r>
            <a:r>
              <a:rPr lang="en-IN" dirty="0"/>
              <a:t>for  them,  if  the  candidate  repeated </a:t>
            </a:r>
            <a:r>
              <a:rPr lang="en-IN" dirty="0" smtClean="0"/>
              <a:t>more </a:t>
            </a:r>
            <a:r>
              <a:rPr lang="en-IN" dirty="0"/>
              <a:t>than one time elect it also </a:t>
            </a:r>
          </a:p>
          <a:p>
            <a:r>
              <a:rPr lang="en-IN" dirty="0"/>
              <a:t>Step3:  Find  the  combinations.  Determine  only  one </a:t>
            </a:r>
            <a:r>
              <a:rPr lang="en-IN" dirty="0" smtClean="0"/>
              <a:t>candidate </a:t>
            </a:r>
            <a:r>
              <a:rPr lang="en-IN" dirty="0"/>
              <a:t>for each row and column starting from </a:t>
            </a:r>
            <a:r>
              <a:rPr lang="en-IN" dirty="0" smtClean="0"/>
              <a:t>the </a:t>
            </a:r>
            <a:r>
              <a:rPr lang="en-IN" dirty="0"/>
              <a:t>row that have least candidates and delete that </a:t>
            </a:r>
            <a:r>
              <a:rPr lang="en-IN" dirty="0" smtClean="0"/>
              <a:t>row </a:t>
            </a:r>
            <a:r>
              <a:rPr lang="en-IN" dirty="0"/>
              <a:t>and column If there is situation that have no </a:t>
            </a:r>
            <a:r>
              <a:rPr lang="en-IN" dirty="0" smtClean="0"/>
              <a:t>candidate  </a:t>
            </a:r>
            <a:r>
              <a:rPr lang="en-IN" dirty="0"/>
              <a:t>for  some  rows  or  columns  elect </a:t>
            </a:r>
            <a:r>
              <a:rPr lang="en-IN" dirty="0" smtClean="0"/>
              <a:t>directly  </a:t>
            </a:r>
            <a:r>
              <a:rPr lang="en-IN" dirty="0"/>
              <a:t>the  best  available  candidate.  Repeat </a:t>
            </a:r>
            <a:r>
              <a:rPr lang="en-IN" dirty="0" smtClean="0"/>
              <a:t>step3 </a:t>
            </a:r>
            <a:r>
              <a:rPr lang="en-IN" dirty="0"/>
              <a:t>(1, 2) by determining the next candidate in </a:t>
            </a:r>
            <a:r>
              <a:rPr lang="en-IN" dirty="0" smtClean="0"/>
              <a:t>the </a:t>
            </a:r>
            <a:r>
              <a:rPr lang="en-IN" dirty="0"/>
              <a:t>row that started from. Compute and compare </a:t>
            </a:r>
            <a:r>
              <a:rPr lang="en-IN" dirty="0" smtClean="0"/>
              <a:t>the </a:t>
            </a:r>
            <a:r>
              <a:rPr lang="en-IN" dirty="0"/>
              <a:t>total sum of candidates for each combination </a:t>
            </a:r>
            <a:r>
              <a:rPr lang="en-IN" dirty="0" smtClean="0"/>
              <a:t>to  </a:t>
            </a:r>
            <a:r>
              <a:rPr lang="en-IN" dirty="0"/>
              <a:t>determine  the  best  combination  that  give  the </a:t>
            </a:r>
            <a:r>
              <a:rPr lang="en-IN" dirty="0" smtClean="0"/>
              <a:t>optimal </a:t>
            </a:r>
            <a:r>
              <a:rPr lang="en-IN" dirty="0"/>
              <a:t>solution </a:t>
            </a:r>
          </a:p>
        </p:txBody>
      </p:sp>
    </p:spTree>
    <p:extLst>
      <p:ext uri="{BB962C8B-B14F-4D97-AF65-F5344CB8AC3E}">
        <p14:creationId xmlns:p14="http://schemas.microsoft.com/office/powerpoint/2010/main" val="49372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362" y="1159256"/>
            <a:ext cx="8821738" cy="1609344"/>
          </a:xfrm>
        </p:spPr>
        <p:txBody>
          <a:bodyPr>
            <a:noAutofit/>
          </a:bodyPr>
          <a:lstStyle/>
          <a:p>
            <a:r>
              <a:rPr lang="en-IN" sz="1800" cap="none" dirty="0" smtClean="0"/>
              <a:t>Consider the problem of assigning five jobs to  five  persons.  The  assignment  costs  are  given  as follows.</a:t>
            </a:r>
            <a:endParaRPr lang="en-IN" sz="1800" cap="none" dirty="0"/>
          </a:p>
        </p:txBody>
      </p:sp>
      <p:pic>
        <p:nvPicPr>
          <p:cNvPr id="4" name="Picture 3"/>
          <p:cNvPicPr>
            <a:picLocks noChangeAspect="1"/>
          </p:cNvPicPr>
          <p:nvPr/>
        </p:nvPicPr>
        <p:blipFill>
          <a:blip r:embed="rId2"/>
          <a:stretch>
            <a:fillRect/>
          </a:stretch>
        </p:blipFill>
        <p:spPr>
          <a:xfrm>
            <a:off x="1249362" y="2476500"/>
            <a:ext cx="4927234" cy="3263900"/>
          </a:xfrm>
          <a:prstGeom prst="rect">
            <a:avLst/>
          </a:prstGeom>
        </p:spPr>
      </p:pic>
      <p:pic>
        <p:nvPicPr>
          <p:cNvPr id="5" name="Picture 4"/>
          <p:cNvPicPr>
            <a:picLocks noChangeAspect="1"/>
          </p:cNvPicPr>
          <p:nvPr/>
        </p:nvPicPr>
        <p:blipFill>
          <a:blip r:embed="rId3"/>
          <a:stretch>
            <a:fillRect/>
          </a:stretch>
        </p:blipFill>
        <p:spPr>
          <a:xfrm>
            <a:off x="6665784" y="2489200"/>
            <a:ext cx="5005137" cy="3251200"/>
          </a:xfrm>
          <a:prstGeom prst="rect">
            <a:avLst/>
          </a:prstGeom>
        </p:spPr>
      </p:pic>
      <p:sp>
        <p:nvSpPr>
          <p:cNvPr id="6" name="Title 1"/>
          <p:cNvSpPr txBox="1">
            <a:spLocks/>
          </p:cNvSpPr>
          <p:nvPr/>
        </p:nvSpPr>
        <p:spPr>
          <a:xfrm>
            <a:off x="1249362" y="392684"/>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cap="none" dirty="0" smtClean="0"/>
              <a:t>Example for BCM</a:t>
            </a:r>
            <a:endParaRPr lang="en-IN" cap="none" dirty="0"/>
          </a:p>
        </p:txBody>
      </p:sp>
    </p:spTree>
    <p:extLst>
      <p:ext uri="{BB962C8B-B14F-4D97-AF65-F5344CB8AC3E}">
        <p14:creationId xmlns:p14="http://schemas.microsoft.com/office/powerpoint/2010/main" val="395529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684" y="303166"/>
            <a:ext cx="8770571" cy="1560716"/>
          </a:xfrm>
        </p:spPr>
        <p:txBody>
          <a:bodyPr>
            <a:normAutofit/>
          </a:bodyPr>
          <a:lstStyle/>
          <a:p>
            <a:pPr algn="ctr"/>
            <a:r>
              <a:rPr lang="en-IN" sz="4800" dirty="0" smtClean="0">
                <a:latin typeface="Homestead Display" panose="02000506020000020004" pitchFamily="2" charset="0"/>
              </a:rPr>
              <a:t>PROBLEM TO SOLVE</a:t>
            </a:r>
            <a:endParaRPr lang="en-IN" sz="4800" dirty="0"/>
          </a:p>
        </p:txBody>
      </p:sp>
      <p:sp>
        <p:nvSpPr>
          <p:cNvPr id="4" name="Content Placeholder 3"/>
          <p:cNvSpPr>
            <a:spLocks noGrp="1"/>
          </p:cNvSpPr>
          <p:nvPr>
            <p:ph idx="1"/>
          </p:nvPr>
        </p:nvSpPr>
        <p:spPr/>
        <p:txBody>
          <a:bodyPr/>
          <a:lstStyle/>
          <a:p>
            <a:pPr marL="0" indent="0" algn="ctr">
              <a:buNone/>
            </a:pPr>
            <a:r>
              <a:rPr lang="en-IN" dirty="0"/>
              <a:t> Finding the optimal cost for the problem of assigning five jobs to five persons.</a:t>
            </a:r>
          </a:p>
        </p:txBody>
      </p:sp>
      <p:pic>
        <p:nvPicPr>
          <p:cNvPr id="5" name="Picture 4"/>
          <p:cNvPicPr>
            <a:picLocks noChangeAspect="1"/>
          </p:cNvPicPr>
          <p:nvPr/>
        </p:nvPicPr>
        <p:blipFill rotWithShape="1">
          <a:blip r:embed="rId2"/>
          <a:srcRect l="5311" t="9161" r="5003"/>
          <a:stretch/>
        </p:blipFill>
        <p:spPr>
          <a:xfrm>
            <a:off x="3442918" y="3141672"/>
            <a:ext cx="5372101" cy="2507120"/>
          </a:xfrm>
          <a:prstGeom prst="rect">
            <a:avLst/>
          </a:prstGeom>
        </p:spPr>
      </p:pic>
    </p:spTree>
    <p:extLst>
      <p:ext uri="{BB962C8B-B14F-4D97-AF65-F5344CB8AC3E}">
        <p14:creationId xmlns:p14="http://schemas.microsoft.com/office/powerpoint/2010/main" val="86362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3.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TS102804846</Template>
  <TotalTime>719</TotalTime>
  <Words>1348</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15</vt:i4>
      </vt:variant>
    </vt:vector>
  </HeadingPairs>
  <TitlesOfParts>
    <vt:vector size="29" baseType="lpstr">
      <vt:lpstr>Adobe Gothic Std B</vt:lpstr>
      <vt:lpstr>Arial</vt:lpstr>
      <vt:lpstr>Calibri</vt:lpstr>
      <vt:lpstr>Century Schoolbook</vt:lpstr>
      <vt:lpstr>Consolas</vt:lpstr>
      <vt:lpstr>Copperplate Gothic Light</vt:lpstr>
      <vt:lpstr>Corbel</vt:lpstr>
      <vt:lpstr>Homestead Display</vt:lpstr>
      <vt:lpstr>Rockwell</vt:lpstr>
      <vt:lpstr>Rockwell Condensed</vt:lpstr>
      <vt:lpstr>Wingdings</vt:lpstr>
      <vt:lpstr>Chalkboard 16x9</vt:lpstr>
      <vt:lpstr>Feathered</vt:lpstr>
      <vt:lpstr>Wood Type</vt:lpstr>
      <vt:lpstr>SOLVING TRANSPORTATION PROBLEMS  USING  THE BEST CANDIDATES METHOD </vt:lpstr>
      <vt:lpstr>Introduction</vt:lpstr>
      <vt:lpstr>Problem Description</vt:lpstr>
      <vt:lpstr>METHODOLOGY</vt:lpstr>
      <vt:lpstr>PowerPoint Presentation</vt:lpstr>
      <vt:lpstr>PSEUDO ALGORITHM</vt:lpstr>
      <vt:lpstr>Choosing best combination using BCM</vt:lpstr>
      <vt:lpstr>Consider the problem of assigning five jobs to  five  persons.  The  assignment  costs  are  given  as follows.</vt:lpstr>
      <vt:lpstr>PROBLEM TO SOLVE</vt:lpstr>
      <vt:lpstr>PowerPoint Presentation</vt:lpstr>
      <vt:lpstr>PROGRESS after review 2</vt:lpstr>
      <vt:lpstr> RESULTS AND DISCUSSION</vt:lpstr>
      <vt:lpstr>CONCLUSION</vt:lpstr>
      <vt:lpstr>REFERENCES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TRANSPORTATION PROBLEMS  USING  THE BEST CANDIDATES METHOD </dc:title>
  <dc:creator>darK Romeo</dc:creator>
  <cp:lastModifiedBy>darK Romeo</cp:lastModifiedBy>
  <cp:revision>44</cp:revision>
  <dcterms:created xsi:type="dcterms:W3CDTF">2016-09-27T08:30:07Z</dcterms:created>
  <dcterms:modified xsi:type="dcterms:W3CDTF">2016-11-04T15:44:32Z</dcterms:modified>
</cp:coreProperties>
</file>