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58FC54-E761-42CD-95B5-460398DFB8AC}">
  <a:tblStyle styleId="{2558FC54-E761-42CD-95B5-460398DFB8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78d698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78d698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78d698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78d698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78d698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78d698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78d6985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78d698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78d698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78d698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478d698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478d698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78d6985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78d698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78d698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78d698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78d6985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78d6985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78d698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78d698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478d6985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478d6985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78d6985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78d6985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78d6985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478d6985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478d6985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478d6985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478d6985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478d6985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478d6985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478d6985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478d6985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478d6985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78d6985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478d6985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989b3a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989b3a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989b3a2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989b3a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78d69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78d69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78d698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78d698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78d698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78d698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78d698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78d698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478d698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478d698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lab.com/anexa_s/chaotic_simulato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2043" y="895350"/>
            <a:ext cx="8059787" cy="12185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Chaos Theory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247650" y="2337742"/>
            <a:ext cx="8780567" cy="4677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Evolutionary Game Theory Dynamics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429525" y="3891026"/>
            <a:ext cx="3850961" cy="4677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Kartikeya Saxena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429523" y="4539526"/>
            <a:ext cx="2001751" cy="301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180101034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Degenerate Hopf Bifurcation</a:t>
            </a:r>
            <a:endParaRPr b="1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47397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>
                <a:solidFill>
                  <a:schemeClr val="dk1"/>
                </a:solidFill>
              </a:rPr>
              <a:t>Above dynamics when solved numerically showed degenerate hopf bifurcation 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near a = 3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>
                <a:solidFill>
                  <a:schemeClr val="dk1"/>
                </a:solidFill>
              </a:rPr>
              <a:t>It is structurally unstable and any </a:t>
            </a:r>
            <a:r>
              <a:rPr b="1" lang="en-GB">
                <a:solidFill>
                  <a:schemeClr val="dk1"/>
                </a:solidFill>
              </a:rPr>
              <a:t>small </a:t>
            </a:r>
            <a:r>
              <a:rPr b="1" lang="en-GB">
                <a:solidFill>
                  <a:schemeClr val="dk1"/>
                </a:solidFill>
              </a:rPr>
              <a:t>perturbation</a:t>
            </a:r>
            <a:r>
              <a:rPr b="1" lang="en-GB">
                <a:solidFill>
                  <a:schemeClr val="dk1"/>
                </a:solidFill>
              </a:rPr>
              <a:t> of the value of a</a:t>
            </a:r>
            <a:r>
              <a:rPr lang="en-GB">
                <a:solidFill>
                  <a:schemeClr val="dk1"/>
                </a:solidFill>
              </a:rPr>
              <a:t> destroys the closed orbits.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>
                <a:solidFill>
                  <a:schemeClr val="dk1"/>
                </a:solidFill>
              </a:rPr>
              <a:t>This degenerate case typically arises when a </a:t>
            </a:r>
            <a:r>
              <a:rPr b="1" lang="en-GB">
                <a:solidFill>
                  <a:schemeClr val="dk1"/>
                </a:solidFill>
              </a:rPr>
              <a:t>nonconservative system</a:t>
            </a:r>
            <a:r>
              <a:rPr lang="en-GB">
                <a:solidFill>
                  <a:schemeClr val="dk1"/>
                </a:solidFill>
              </a:rPr>
              <a:t> suddenly becomes </a:t>
            </a:r>
            <a:r>
              <a:rPr b="1" lang="en-GB">
                <a:solidFill>
                  <a:schemeClr val="dk1"/>
                </a:solidFill>
              </a:rPr>
              <a:t>conservative </a:t>
            </a:r>
            <a:r>
              <a:rPr lang="en-GB">
                <a:solidFill>
                  <a:schemeClr val="dk1"/>
                </a:solidFill>
              </a:rPr>
              <a:t>at the bifurcation point. The fixed point becomes a</a:t>
            </a:r>
            <a:r>
              <a:rPr b="1" lang="en-GB">
                <a:solidFill>
                  <a:schemeClr val="dk1"/>
                </a:solidFill>
              </a:rPr>
              <a:t> nonlinear center</a:t>
            </a:r>
            <a:r>
              <a:rPr lang="en-GB">
                <a:solidFill>
                  <a:schemeClr val="dk1"/>
                </a:solidFill>
              </a:rPr>
              <a:t>, rather than the weak spiral required by a Hopf bifurcation.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>
                <a:solidFill>
                  <a:schemeClr val="dk1"/>
                </a:solidFill>
              </a:rPr>
              <a:t>It is very difficult to demonstrate such system numerically since any approximation tend to blow up the closed orbit structure.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239100" y="675575"/>
            <a:ext cx="3680400" cy="39918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At a = 2.94,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</a:t>
            </a:r>
            <a:r>
              <a:rPr baseline="-25000"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= 0.0119 - 1.1126i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e</a:t>
            </a:r>
            <a:r>
              <a:rPr baseline="-25000" lang="en-GB" sz="16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= 0.0119 + 1.1126i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At a = 3.06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f</a:t>
            </a:r>
            <a:r>
              <a:rPr baseline="-25000"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= -0.002</a:t>
            </a:r>
            <a:r>
              <a:rPr lang="en-GB" sz="1600">
                <a:solidFill>
                  <a:schemeClr val="dk1"/>
                </a:solidFill>
              </a:rPr>
              <a:t>0</a:t>
            </a:r>
            <a:r>
              <a:rPr lang="en-GB" sz="1600">
                <a:solidFill>
                  <a:schemeClr val="dk1"/>
                </a:solidFill>
              </a:rPr>
              <a:t> - 1.1088i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f</a:t>
            </a:r>
            <a:r>
              <a:rPr baseline="-25000" lang="en-GB" sz="16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= -0.0020 + 1.1088i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where i = √ −1 and e</a:t>
            </a:r>
            <a:r>
              <a:rPr baseline="-25000"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and e</a:t>
            </a:r>
            <a:r>
              <a:rPr baseline="-25000" lang="en-GB" sz="16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are the </a:t>
            </a:r>
            <a:r>
              <a:rPr b="1" lang="en-GB" sz="1600">
                <a:solidFill>
                  <a:schemeClr val="dk1"/>
                </a:solidFill>
              </a:rPr>
              <a:t>eigenvalues of the jacobian</a:t>
            </a:r>
            <a:r>
              <a:rPr lang="en-GB" sz="1600">
                <a:solidFill>
                  <a:schemeClr val="dk1"/>
                </a:solidFill>
              </a:rPr>
              <a:t> at the fixed point (0.3421, 0.3151, 0.3428). And f</a:t>
            </a:r>
            <a:r>
              <a:rPr baseline="-25000"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and f</a:t>
            </a:r>
            <a:r>
              <a:rPr baseline="-25000" lang="en-GB" sz="16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are </a:t>
            </a:r>
            <a:r>
              <a:rPr b="1" lang="en-GB" sz="1600">
                <a:solidFill>
                  <a:schemeClr val="dk1"/>
                </a:solidFill>
              </a:rPr>
              <a:t>eigenvalues of the jacobian</a:t>
            </a:r>
            <a:r>
              <a:rPr lang="en-GB" sz="1600">
                <a:solidFill>
                  <a:schemeClr val="dk1"/>
                </a:solidFill>
              </a:rPr>
              <a:t> at the fixed point (0.3431, 0.3141, 0.3435)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Real value tends to 0 as a -&gt; 3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Four Strategy Evolutionary Games</a:t>
            </a:r>
            <a:endParaRPr b="1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159300" y="1076275"/>
            <a:ext cx="88380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dx/dt = x(U(S</a:t>
            </a:r>
            <a:r>
              <a:rPr baseline="-25000" lang="en-GB" sz="1500">
                <a:solidFill>
                  <a:schemeClr val="dk1"/>
                </a:solidFill>
              </a:rPr>
              <a:t>1</a:t>
            </a:r>
            <a:r>
              <a:rPr lang="en-GB" sz="1500">
                <a:solidFill>
                  <a:schemeClr val="dk1"/>
                </a:solidFill>
              </a:rPr>
              <a:t>) − U(avg)) </a:t>
            </a:r>
            <a:br>
              <a:rPr lang="en-GB" sz="1500">
                <a:solidFill>
                  <a:schemeClr val="dk1"/>
                </a:solidFill>
              </a:rPr>
            </a:br>
            <a:r>
              <a:rPr lang="en-GB" sz="1500">
                <a:solidFill>
                  <a:schemeClr val="dk1"/>
                </a:solidFill>
              </a:rPr>
              <a:t>         = −x(−1001x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 − 1001y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 + 1000z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 − 2002.5xy + (a − 10)xz − 0.5yz + 2001x + 2001y + 10z − 1000)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dy/dt = y(U(S</a:t>
            </a:r>
            <a:r>
              <a:rPr baseline="-25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)−U(avg)) </a:t>
            </a:r>
            <a:br>
              <a:rPr lang="en-GB" sz="1500">
                <a:solidFill>
                  <a:schemeClr val="dk1"/>
                </a:solidFill>
              </a:rPr>
            </a:br>
            <a:r>
              <a:rPr lang="en-GB" sz="1500">
                <a:solidFill>
                  <a:schemeClr val="dk1"/>
                </a:solidFill>
              </a:rPr>
              <a:t>         = −y(−1001x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 −1001y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 + 1000z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 −2002.5xy + (a−10)xz −0.5yz + 2001.5x+ 2001y + z − 1000)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dz/dt = z(U(S</a:t>
            </a:r>
            <a:r>
              <a:rPr baseline="-25000" lang="en-GB" sz="1500">
                <a:solidFill>
                  <a:schemeClr val="dk1"/>
                </a:solidFill>
              </a:rPr>
              <a:t>3</a:t>
            </a:r>
            <a:r>
              <a:rPr lang="en-GB" sz="1500">
                <a:solidFill>
                  <a:schemeClr val="dk1"/>
                </a:solidFill>
              </a:rPr>
              <a:t>)−U(avg)) </a:t>
            </a:r>
            <a:br>
              <a:rPr lang="en-GB" sz="1500">
                <a:solidFill>
                  <a:schemeClr val="dk1"/>
                </a:solidFill>
              </a:rPr>
            </a:br>
            <a:r>
              <a:rPr lang="en-GB" sz="1500">
                <a:solidFill>
                  <a:schemeClr val="dk1"/>
                </a:solidFill>
              </a:rPr>
              <a:t>         = −z(−1001x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−1001y</a:t>
            </a:r>
            <a:r>
              <a:rPr baseline="30000" lang="en-GB" sz="1500">
                <a:solidFill>
                  <a:schemeClr val="dk1"/>
                </a:solidFill>
              </a:rPr>
              <a:t>2</a:t>
            </a:r>
            <a:r>
              <a:rPr lang="en-GB" sz="1500">
                <a:solidFill>
                  <a:schemeClr val="dk1"/>
                </a:solidFill>
              </a:rPr>
              <a:t>+1000z</a:t>
            </a:r>
            <a:r>
              <a:rPr baseline="30000" lang="en-GB" sz="1500">
                <a:solidFill>
                  <a:schemeClr val="dk1"/>
                </a:solidFill>
              </a:rPr>
              <a:t>2 </a:t>
            </a:r>
            <a:r>
              <a:rPr lang="en-GB" sz="1500">
                <a:solidFill>
                  <a:schemeClr val="dk1"/>
                </a:solidFill>
              </a:rPr>
              <a:t>−2002.5xy+(a−10)xz−0.5yz−ax−0.5y−2000z+1000)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3003850" y="3164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{2558FC54-E761-42CD-95B5-460398DFB8AC}</a:tableStyleId>
              </a:tblPr>
              <a:tblGrid>
                <a:gridCol w="602425"/>
                <a:gridCol w="602425"/>
                <a:gridCol w="602425"/>
                <a:gridCol w="602425"/>
                <a:gridCol w="6024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1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2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3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4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1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1000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2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-1.5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1000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3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0.5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-1000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</a:t>
                      </a:r>
                      <a:r>
                        <a:rPr b="1" baseline="-25000" lang="en-GB" sz="1200"/>
                        <a:t>4</a:t>
                      </a:r>
                      <a:endParaRPr b="1" baseline="-25000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0" y="342325"/>
            <a:ext cx="1903800" cy="84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0" y="1274725"/>
            <a:ext cx="4031850" cy="30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= 2.4</a:t>
            </a:r>
            <a:endParaRPr b="1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55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Fixed point:</a:t>
            </a:r>
            <a:r>
              <a:rPr lang="en-GB" sz="1600">
                <a:solidFill>
                  <a:schemeClr val="dk1"/>
                </a:solidFill>
              </a:rPr>
              <a:t>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(x*, y*, z*, 1−x*−y*−z*) = (0.3640, 0.6145, 0.0202, 0.0012)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</a:t>
            </a:r>
            <a:r>
              <a:rPr baseline="-25000"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 = −0.975777446278604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e</a:t>
            </a:r>
            <a:r>
              <a:rPr baseline="-25000" lang="en-GB" sz="16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= −0.00211522973261581 − 0.150224998796878√ 3i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e</a:t>
            </a:r>
            <a:r>
              <a:rPr baseline="-25000" lang="en-GB" sz="16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 = −0.00211522973261581 + 0.150224998796878√ 3i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where i = √ −1 and e</a:t>
            </a:r>
            <a:r>
              <a:rPr baseline="-25000"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</a:rPr>
              <a:t>, e</a:t>
            </a:r>
            <a:r>
              <a:rPr baseline="-25000" lang="en-GB" sz="1600">
                <a:solidFill>
                  <a:schemeClr val="dk1"/>
                </a:solidFill>
              </a:rPr>
              <a:t>2</a:t>
            </a:r>
            <a:r>
              <a:rPr lang="en-GB" sz="1600">
                <a:solidFill>
                  <a:schemeClr val="dk1"/>
                </a:solidFill>
              </a:rPr>
              <a:t> and e</a:t>
            </a:r>
            <a:r>
              <a:rPr baseline="-25000" lang="en-GB" sz="16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 are the </a:t>
            </a:r>
            <a:r>
              <a:rPr b="1" lang="en-GB" sz="1600">
                <a:solidFill>
                  <a:schemeClr val="dk1"/>
                </a:solidFill>
              </a:rPr>
              <a:t>eigenvalues of the jacobian</a:t>
            </a:r>
            <a:r>
              <a:rPr lang="en-GB" sz="1600">
                <a:solidFill>
                  <a:schemeClr val="dk1"/>
                </a:solidFill>
              </a:rPr>
              <a:t> at the above fixed point.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The eigenvalues indicate a</a:t>
            </a:r>
            <a:r>
              <a:rPr b="1" lang="en-GB" sz="1600">
                <a:solidFill>
                  <a:schemeClr val="dk1"/>
                </a:solidFill>
              </a:rPr>
              <a:t> stable spira</a:t>
            </a:r>
            <a:r>
              <a:rPr lang="en-GB" sz="1600">
                <a:solidFill>
                  <a:schemeClr val="dk1"/>
                </a:solidFill>
              </a:rPr>
              <a:t>l.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10800000">
            <a:off x="8275475" y="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 rot="-5400000">
            <a:off x="8306225" y="428355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0" y="431430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Evolutionary Game Theory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9075" y="1152475"/>
            <a:ext cx="66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</a:t>
            </a:r>
            <a:r>
              <a:rPr b="1" lang="en-GB">
                <a:solidFill>
                  <a:schemeClr val="dk1"/>
                </a:solidFill>
              </a:rPr>
              <a:t>gene</a:t>
            </a:r>
            <a:r>
              <a:rPr lang="en-GB">
                <a:solidFill>
                  <a:schemeClr val="dk1"/>
                </a:solidFill>
              </a:rPr>
              <a:t> is a pattern of DNA whose copies exists inside organisms and determine its one trait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 organism only </a:t>
            </a:r>
            <a:r>
              <a:rPr b="1" lang="en-GB">
                <a:solidFill>
                  <a:schemeClr val="dk1"/>
                </a:solidFill>
              </a:rPr>
              <a:t>lives once</a:t>
            </a:r>
            <a:r>
              <a:rPr lang="en-GB">
                <a:solidFill>
                  <a:schemeClr val="dk1"/>
                </a:solidFill>
              </a:rPr>
              <a:t>, gene is potentially </a:t>
            </a:r>
            <a:r>
              <a:rPr b="1" lang="en-GB">
                <a:solidFill>
                  <a:schemeClr val="dk1"/>
                </a:solidFill>
              </a:rPr>
              <a:t>immortal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In the long run the competition is between genes.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Genes which determine traits that are more suitable for survival and reproduction in a given environment will tend to win (have more “</a:t>
            </a:r>
            <a:r>
              <a:rPr b="1" lang="en-GB">
                <a:solidFill>
                  <a:schemeClr val="dk1"/>
                </a:solidFill>
              </a:rPr>
              <a:t>fitness</a:t>
            </a:r>
            <a:r>
              <a:rPr lang="en-GB">
                <a:solidFill>
                  <a:schemeClr val="dk1"/>
                </a:solidFill>
              </a:rPr>
              <a:t>” in darwinian notion) by increasing the organisms’ representation in the overall population in the environment.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30881">
            <a:off x="5641024" y="1661574"/>
            <a:ext cx="25717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048" y="-437275"/>
            <a:ext cx="4781899" cy="35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0" y="342325"/>
            <a:ext cx="1903800" cy="84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= 2.55</a:t>
            </a:r>
            <a:endParaRPr b="1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3925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limit cycle is almost </a:t>
            </a:r>
            <a:r>
              <a:rPr b="1" lang="en-GB">
                <a:solidFill>
                  <a:schemeClr val="dk1"/>
                </a:solidFill>
              </a:rPr>
              <a:t>planar elliptical </a:t>
            </a:r>
            <a:r>
              <a:rPr lang="en-GB">
                <a:solidFill>
                  <a:schemeClr val="dk1"/>
                </a:solidFill>
              </a:rPr>
              <a:t>lying on the plane x + y + z = 1 with a </a:t>
            </a:r>
            <a:r>
              <a:rPr b="1" lang="en-GB">
                <a:solidFill>
                  <a:schemeClr val="dk1"/>
                </a:solidFill>
              </a:rPr>
              <a:t>root mean square radius</a:t>
            </a:r>
            <a:r>
              <a:rPr lang="en-GB">
                <a:solidFill>
                  <a:schemeClr val="dk1"/>
                </a:solidFill>
              </a:rPr>
              <a:t> of about 0.154.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75" y="2454399"/>
            <a:ext cx="3581475" cy="2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400" y="238075"/>
            <a:ext cx="3433566" cy="2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5492650" y="3193575"/>
            <a:ext cx="2808600" cy="729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32"/>
          <p:cNvCxnSpPr>
            <a:stCxn id="202" idx="0"/>
          </p:cNvCxnSpPr>
          <p:nvPr/>
        </p:nvCxnSpPr>
        <p:spPr>
          <a:xfrm>
            <a:off x="6896950" y="319357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4" name="Google Shape;204;p32"/>
          <p:cNvCxnSpPr>
            <a:stCxn id="202" idx="2"/>
          </p:cNvCxnSpPr>
          <p:nvPr/>
        </p:nvCxnSpPr>
        <p:spPr>
          <a:xfrm>
            <a:off x="5492650" y="3558075"/>
            <a:ext cx="1411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" name="Google Shape;205;p32"/>
          <p:cNvCxnSpPr>
            <a:stCxn id="202" idx="1"/>
          </p:cNvCxnSpPr>
          <p:nvPr/>
        </p:nvCxnSpPr>
        <p:spPr>
          <a:xfrm>
            <a:off x="5903960" y="3300335"/>
            <a:ext cx="984600" cy="24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6" name="Google Shape;206;p32"/>
          <p:cNvCxnSpPr/>
          <p:nvPr/>
        </p:nvCxnSpPr>
        <p:spPr>
          <a:xfrm flipH="1" rot="10800000">
            <a:off x="6896375" y="3400725"/>
            <a:ext cx="1263000" cy="15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6907900" y="3565900"/>
            <a:ext cx="506700" cy="3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" name="Google Shape;208;p32"/>
          <p:cNvSpPr txBox="1"/>
          <p:nvPr/>
        </p:nvSpPr>
        <p:spPr>
          <a:xfrm>
            <a:off x="5971475" y="3476925"/>
            <a:ext cx="4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b="1" baseline="-25000" lang="en-GB"/>
              <a:t>2</a:t>
            </a:r>
            <a:endParaRPr b="1" baseline="-25000"/>
          </a:p>
        </p:txBody>
      </p:sp>
      <p:sp>
        <p:nvSpPr>
          <p:cNvPr id="209" name="Google Shape;209;p32"/>
          <p:cNvSpPr txBox="1"/>
          <p:nvPr/>
        </p:nvSpPr>
        <p:spPr>
          <a:xfrm>
            <a:off x="6323738" y="3117375"/>
            <a:ext cx="4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b="1" baseline="-25000" lang="en-GB"/>
              <a:t>1</a:t>
            </a:r>
            <a:endParaRPr b="1" baseline="-25000"/>
          </a:p>
        </p:txBody>
      </p:sp>
      <p:sp>
        <p:nvSpPr>
          <p:cNvPr id="210" name="Google Shape;210;p32"/>
          <p:cNvSpPr txBox="1"/>
          <p:nvPr/>
        </p:nvSpPr>
        <p:spPr>
          <a:xfrm>
            <a:off x="6857138" y="3117375"/>
            <a:ext cx="4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b="1" baseline="-25000" lang="en-GB"/>
              <a:t>5</a:t>
            </a:r>
            <a:endParaRPr b="1" baseline="-25000"/>
          </a:p>
        </p:txBody>
      </p:sp>
      <p:sp>
        <p:nvSpPr>
          <p:cNvPr id="211" name="Google Shape;211;p32"/>
          <p:cNvSpPr txBox="1"/>
          <p:nvPr/>
        </p:nvSpPr>
        <p:spPr>
          <a:xfrm>
            <a:off x="7695338" y="3345975"/>
            <a:ext cx="4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b="1" baseline="-25000" lang="en-GB"/>
              <a:t>4</a:t>
            </a:r>
            <a:endParaRPr b="1" baseline="-25000"/>
          </a:p>
        </p:txBody>
      </p:sp>
      <p:sp>
        <p:nvSpPr>
          <p:cNvPr id="212" name="Google Shape;212;p32"/>
          <p:cNvSpPr txBox="1"/>
          <p:nvPr/>
        </p:nvSpPr>
        <p:spPr>
          <a:xfrm>
            <a:off x="6857138" y="3574575"/>
            <a:ext cx="4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</a:t>
            </a:r>
            <a:r>
              <a:rPr b="1" baseline="-25000" lang="en-GB"/>
              <a:t>3</a:t>
            </a:r>
            <a:endParaRPr b="1" baseline="-25000"/>
          </a:p>
        </p:txBody>
      </p:sp>
      <p:sp>
        <p:nvSpPr>
          <p:cNvPr id="213" name="Google Shape;213;p32"/>
          <p:cNvSpPr txBox="1"/>
          <p:nvPr/>
        </p:nvSpPr>
        <p:spPr>
          <a:xfrm>
            <a:off x="5464650" y="4033700"/>
            <a:ext cx="33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 = </a:t>
            </a:r>
            <a:r>
              <a:rPr lang="en-GB"/>
              <a:t>√</a:t>
            </a:r>
            <a:r>
              <a:rPr b="1" lang="en-GB"/>
              <a:t>R</a:t>
            </a:r>
            <a:r>
              <a:rPr b="1" baseline="-25000" lang="en-GB"/>
              <a:t>1</a:t>
            </a:r>
            <a:r>
              <a:rPr b="1" baseline="30000" lang="en-GB"/>
              <a:t>2</a:t>
            </a:r>
            <a:r>
              <a:rPr b="1" lang="en-GB"/>
              <a:t> + R</a:t>
            </a:r>
            <a:r>
              <a:rPr b="1" baseline="-25000" lang="en-GB"/>
              <a:t>2</a:t>
            </a:r>
            <a:r>
              <a:rPr b="1" baseline="30000" lang="en-GB"/>
              <a:t>2</a:t>
            </a:r>
            <a:r>
              <a:rPr b="1" lang="en-GB"/>
              <a:t> + R</a:t>
            </a:r>
            <a:r>
              <a:rPr b="1" baseline="-25000" lang="en-GB"/>
              <a:t>3</a:t>
            </a:r>
            <a:r>
              <a:rPr b="1" baseline="30000" lang="en-GB"/>
              <a:t>2</a:t>
            </a:r>
            <a:r>
              <a:rPr b="1" lang="en-GB"/>
              <a:t> + R</a:t>
            </a:r>
            <a:r>
              <a:rPr b="1" baseline="-25000" lang="en-GB"/>
              <a:t>4</a:t>
            </a:r>
            <a:r>
              <a:rPr b="1" baseline="30000" lang="en-GB"/>
              <a:t>2</a:t>
            </a:r>
            <a:r>
              <a:rPr b="1" lang="en-GB"/>
              <a:t> + R</a:t>
            </a:r>
            <a:r>
              <a:rPr b="1" baseline="-25000" lang="en-GB"/>
              <a:t>5</a:t>
            </a:r>
            <a:r>
              <a:rPr b="1" baseline="30000" lang="en-GB"/>
              <a:t>2</a:t>
            </a:r>
            <a:endParaRPr b="1" baseline="30000"/>
          </a:p>
        </p:txBody>
      </p:sp>
      <p:sp>
        <p:nvSpPr>
          <p:cNvPr id="214" name="Google Shape;214;p32"/>
          <p:cNvSpPr/>
          <p:nvPr/>
        </p:nvSpPr>
        <p:spPr>
          <a:xfrm rot="10800000">
            <a:off x="8275475" y="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 rot="-5400000">
            <a:off x="8306225" y="428355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0" y="431430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0" y="342325"/>
            <a:ext cx="1903800" cy="84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625" y="2886500"/>
            <a:ext cx="2766950" cy="20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25" y="0"/>
            <a:ext cx="3173675" cy="27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415200" y="1262800"/>
            <a:ext cx="48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On further varying a from 2.55 to 2.75, the </a:t>
            </a:r>
            <a:r>
              <a:rPr b="1" lang="en-GB">
                <a:solidFill>
                  <a:schemeClr val="dk1"/>
                </a:solidFill>
              </a:rPr>
              <a:t>size of the limit cycle</a:t>
            </a:r>
            <a:r>
              <a:rPr lang="en-GB">
                <a:solidFill>
                  <a:schemeClr val="dk1"/>
                </a:solidFill>
              </a:rPr>
              <a:t> (represented as the root mean square distance from the centroid) grows proportional to √ a and </a:t>
            </a:r>
            <a:r>
              <a:rPr b="1" lang="en-GB">
                <a:solidFill>
                  <a:schemeClr val="dk1"/>
                </a:solidFill>
              </a:rPr>
              <a:t>time period </a:t>
            </a:r>
            <a:r>
              <a:rPr lang="en-GB">
                <a:solidFill>
                  <a:schemeClr val="dk1"/>
                </a:solidFill>
              </a:rPr>
              <a:t>grows linearly with a. In Hopf bifurcations radius of the limit cycle generally have O( √µ) dependence on the parameter µ = |r</a:t>
            </a:r>
            <a:r>
              <a:rPr baseline="-25000" lang="en-GB">
                <a:solidFill>
                  <a:schemeClr val="dk1"/>
                </a:solidFill>
              </a:rPr>
              <a:t>c</a:t>
            </a:r>
            <a:r>
              <a:rPr lang="en-GB">
                <a:solidFill>
                  <a:schemeClr val="dk1"/>
                </a:solidFill>
              </a:rPr>
              <a:t>-r|, this system also follows this trend.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= 2.55</a:t>
            </a:r>
            <a:endParaRPr b="1"/>
          </a:p>
        </p:txBody>
      </p:sp>
      <p:sp>
        <p:nvSpPr>
          <p:cNvPr id="226" name="Google Shape;226;p33"/>
          <p:cNvSpPr/>
          <p:nvPr/>
        </p:nvSpPr>
        <p:spPr>
          <a:xfrm rot="10800000">
            <a:off x="8275475" y="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 rot="-5400000">
            <a:off x="8306225" y="428355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0" y="431430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0" y="342325"/>
            <a:ext cx="1903800" cy="84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450" y="832775"/>
            <a:ext cx="5157350" cy="38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8027"/>
            <a:ext cx="4507125" cy="33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= 2.55</a:t>
            </a:r>
            <a:endParaRPr b="1"/>
          </a:p>
        </p:txBody>
      </p:sp>
      <p:sp>
        <p:nvSpPr>
          <p:cNvPr id="237" name="Google Shape;237;p34"/>
          <p:cNvSpPr/>
          <p:nvPr/>
        </p:nvSpPr>
        <p:spPr>
          <a:xfrm rot="10800000">
            <a:off x="8275475" y="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 rot="-5400000">
            <a:off x="8306225" y="428355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0" y="431430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/>
        </p:nvSpPr>
        <p:spPr>
          <a:xfrm>
            <a:off x="0" y="342325"/>
            <a:ext cx="3362400" cy="84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= 3.885 and a = 4</a:t>
            </a:r>
            <a:endParaRPr b="1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50" y="2884525"/>
            <a:ext cx="2685925" cy="201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28" y="522287"/>
            <a:ext cx="2489450" cy="18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950" y="2571744"/>
            <a:ext cx="3126475" cy="234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7150" y="149569"/>
            <a:ext cx="3126475" cy="234485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415200" y="1262800"/>
            <a:ext cx="3126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Period doubling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1" name="Google Shape;251;p35"/>
          <p:cNvSpPr/>
          <p:nvPr/>
        </p:nvSpPr>
        <p:spPr>
          <a:xfrm rot="10800000">
            <a:off x="8275475" y="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 rot="-5400000">
            <a:off x="8306225" y="428355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0" y="431430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/>
        </p:nvSpPr>
        <p:spPr>
          <a:xfrm>
            <a:off x="0" y="342325"/>
            <a:ext cx="3086100" cy="844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= 5.5 and a = 6 </a:t>
            </a:r>
            <a:endParaRPr b="1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" y="1166875"/>
            <a:ext cx="5064600" cy="37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342" y="1166875"/>
            <a:ext cx="4725058" cy="35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/>
          <p:nvPr/>
        </p:nvSpPr>
        <p:spPr>
          <a:xfrm rot="10800000">
            <a:off x="8275475" y="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 rot="-5400000">
            <a:off x="8306225" y="428355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0" y="4314300"/>
            <a:ext cx="890700" cy="8292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Analysis and Conclusions</a:t>
            </a:r>
            <a:endParaRPr b="1"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</a:rPr>
              <a:t>Numerical Computation Tools:</a:t>
            </a:r>
            <a:endParaRPr b="1" u="sng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>
                <a:solidFill>
                  <a:schemeClr val="dk1"/>
                </a:solidFill>
              </a:rPr>
              <a:t>P</a:t>
            </a:r>
            <a:r>
              <a:rPr lang="en-GB">
                <a:solidFill>
                  <a:schemeClr val="dk1"/>
                </a:solidFill>
              </a:rPr>
              <a:t>hase portrait snapshots drawing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b="1" lang="en-GB">
                <a:solidFill>
                  <a:schemeClr val="dk1"/>
                </a:solidFill>
              </a:rPr>
              <a:t>python’s Matplotlib library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>
                <a:solidFill>
                  <a:schemeClr val="dk1"/>
                </a:solidFill>
              </a:rPr>
              <a:t>Numerical Integrations: </a:t>
            </a:r>
            <a:r>
              <a:rPr b="1" lang="en-GB">
                <a:solidFill>
                  <a:schemeClr val="dk1"/>
                </a:solidFill>
              </a:rPr>
              <a:t>scipy’s integrate module </a:t>
            </a:r>
            <a:r>
              <a:rPr lang="en-GB">
                <a:solidFill>
                  <a:schemeClr val="dk1"/>
                </a:solidFill>
              </a:rPr>
              <a:t>with default </a:t>
            </a:r>
            <a:r>
              <a:rPr b="1" lang="en-GB">
                <a:solidFill>
                  <a:schemeClr val="dk1"/>
                </a:solidFill>
              </a:rPr>
              <a:t>RK45 (Explicit Runge-Kutta method of order 5)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>
                <a:solidFill>
                  <a:schemeClr val="dk1"/>
                </a:solidFill>
              </a:rPr>
              <a:t>Eigenvalues: </a:t>
            </a:r>
            <a:r>
              <a:rPr b="1" lang="en-GB">
                <a:solidFill>
                  <a:schemeClr val="dk1"/>
                </a:solidFill>
              </a:rPr>
              <a:t>sympy module </a:t>
            </a:r>
            <a:r>
              <a:rPr lang="en-GB">
                <a:solidFill>
                  <a:schemeClr val="dk1"/>
                </a:solidFill>
              </a:rPr>
              <a:t>by solving the equation </a:t>
            </a:r>
            <a:r>
              <a:rPr b="1" lang="en-GB">
                <a:solidFill>
                  <a:schemeClr val="dk1"/>
                </a:solidFill>
              </a:rPr>
              <a:t>det(A − λI) = 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Python floats have a</a:t>
            </a:r>
            <a:r>
              <a:rPr b="1" lang="en-GB">
                <a:solidFill>
                  <a:schemeClr val="dk1"/>
                </a:solidFill>
              </a:rPr>
              <a:t> 16 digit precision</a:t>
            </a:r>
            <a:r>
              <a:rPr lang="en-GB">
                <a:solidFill>
                  <a:schemeClr val="dk1"/>
                </a:solidFill>
              </a:rPr>
              <a:t> and all the calculations are performed under this precision. The four strategy evolutionary game becomes quite sensitive to precision a &gt; 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All the code of the analysis can be found at </a:t>
            </a:r>
            <a:r>
              <a:rPr lang="en-GB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https://gitlab.com/anexa_s/chaotic_simulator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Chaos emerged in the four strategy game through hopf bifurcation and period doubling of the limit cycle in the form of a strange attractor which looked similar to a single flap of the lorentz attractor.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25" y="2095863"/>
            <a:ext cx="961525" cy="10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75" y="3674225"/>
            <a:ext cx="961525" cy="10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25" y="3674225"/>
            <a:ext cx="961525" cy="10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00" y="2284637"/>
            <a:ext cx="673072" cy="70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00" y="895037"/>
            <a:ext cx="673072" cy="70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650" y="818837"/>
            <a:ext cx="673072" cy="7031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310375" y="3976350"/>
            <a:ext cx="4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VS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1310375" y="2436088"/>
            <a:ext cx="4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VS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1310363" y="1046488"/>
            <a:ext cx="4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VS</a:t>
            </a:r>
            <a:endParaRPr b="1"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5040675" y="13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{2558FC54-E761-42CD-95B5-460398DFB8AC}</a:tableStyleId>
              </a:tblPr>
              <a:tblGrid>
                <a:gridCol w="1640725"/>
                <a:gridCol w="1640725"/>
              </a:tblGrid>
              <a:tr h="13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100"/>
                        <a:t>(5, 5)</a:t>
                      </a:r>
                      <a:endParaRPr b="1" sz="3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100"/>
                        <a:t>(1, 8)</a:t>
                      </a:r>
                      <a:endParaRPr b="1" sz="3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100"/>
                        <a:t>(8, 1)</a:t>
                      </a:r>
                      <a:endParaRPr b="1" sz="3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100"/>
                        <a:t>(3, 3)</a:t>
                      </a:r>
                      <a:endParaRPr b="1" sz="3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3356075" y="1807650"/>
            <a:ext cx="121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SMALL</a:t>
            </a:r>
            <a:endParaRPr b="1" sz="2200"/>
          </a:p>
        </p:txBody>
      </p:sp>
      <p:sp>
        <p:nvSpPr>
          <p:cNvPr id="81" name="Google Shape;81;p15"/>
          <p:cNvSpPr txBox="1"/>
          <p:nvPr/>
        </p:nvSpPr>
        <p:spPr>
          <a:xfrm>
            <a:off x="3355928" y="3023525"/>
            <a:ext cx="121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LARGE</a:t>
            </a:r>
            <a:endParaRPr b="1" sz="2200"/>
          </a:p>
        </p:txBody>
      </p:sp>
      <p:sp>
        <p:nvSpPr>
          <p:cNvPr id="82" name="Google Shape;82;p15"/>
          <p:cNvSpPr txBox="1"/>
          <p:nvPr/>
        </p:nvSpPr>
        <p:spPr>
          <a:xfrm>
            <a:off x="7106227" y="639250"/>
            <a:ext cx="121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LARGE</a:t>
            </a:r>
            <a:endParaRPr b="1" sz="2200"/>
          </a:p>
        </p:txBody>
      </p:sp>
      <p:sp>
        <p:nvSpPr>
          <p:cNvPr id="83" name="Google Shape;83;p15"/>
          <p:cNvSpPr txBox="1"/>
          <p:nvPr/>
        </p:nvSpPr>
        <p:spPr>
          <a:xfrm>
            <a:off x="5272901" y="639250"/>
            <a:ext cx="116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SMALL</a:t>
            </a:r>
            <a:endParaRPr b="1" sz="2200"/>
          </a:p>
        </p:txBody>
      </p:sp>
      <p:sp>
        <p:nvSpPr>
          <p:cNvPr id="84" name="Google Shape;84;p15"/>
          <p:cNvSpPr/>
          <p:nvPr/>
        </p:nvSpPr>
        <p:spPr>
          <a:xfrm>
            <a:off x="1419250" y="160025"/>
            <a:ext cx="164100" cy="1641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571650" y="312425"/>
            <a:ext cx="164100" cy="1641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310375" y="399525"/>
            <a:ext cx="164100" cy="1641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462775" y="551925"/>
            <a:ext cx="164100" cy="1641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909125" y="175728"/>
            <a:ext cx="493499" cy="3773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10</a:t>
            </a:r>
          </a:p>
        </p:txBody>
      </p:sp>
      <p:sp>
        <p:nvSpPr>
          <p:cNvPr id="89" name="Google Shape;89;p15"/>
          <p:cNvSpPr/>
          <p:nvPr/>
        </p:nvSpPr>
        <p:spPr>
          <a:xfrm>
            <a:off x="2202138" y="1655260"/>
            <a:ext cx="164099" cy="2480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5</a:t>
            </a:r>
          </a:p>
        </p:txBody>
      </p:sp>
      <p:sp>
        <p:nvSpPr>
          <p:cNvPr id="90" name="Google Shape;90;p15"/>
          <p:cNvSpPr/>
          <p:nvPr/>
        </p:nvSpPr>
        <p:spPr>
          <a:xfrm>
            <a:off x="747988" y="1655260"/>
            <a:ext cx="164099" cy="2480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5</a:t>
            </a:r>
          </a:p>
        </p:txBody>
      </p:sp>
      <p:sp>
        <p:nvSpPr>
          <p:cNvPr id="91" name="Google Shape;91;p15"/>
          <p:cNvSpPr/>
          <p:nvPr/>
        </p:nvSpPr>
        <p:spPr>
          <a:xfrm>
            <a:off x="747988" y="3146285"/>
            <a:ext cx="91205" cy="2483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1</a:t>
            </a:r>
          </a:p>
        </p:txBody>
      </p:sp>
      <p:sp>
        <p:nvSpPr>
          <p:cNvPr id="92" name="Google Shape;92;p15"/>
          <p:cNvSpPr/>
          <p:nvPr/>
        </p:nvSpPr>
        <p:spPr>
          <a:xfrm>
            <a:off x="2202138" y="3146285"/>
            <a:ext cx="163063" cy="2525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8</a:t>
            </a:r>
          </a:p>
        </p:txBody>
      </p:sp>
      <p:sp>
        <p:nvSpPr>
          <p:cNvPr id="93" name="Google Shape;93;p15"/>
          <p:cNvSpPr/>
          <p:nvPr/>
        </p:nvSpPr>
        <p:spPr>
          <a:xfrm>
            <a:off x="747988" y="4678685"/>
            <a:ext cx="162027" cy="2525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  <p:sp>
        <p:nvSpPr>
          <p:cNvPr id="94" name="Google Shape;94;p15"/>
          <p:cNvSpPr/>
          <p:nvPr/>
        </p:nvSpPr>
        <p:spPr>
          <a:xfrm>
            <a:off x="2238538" y="4678685"/>
            <a:ext cx="162027" cy="2525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Dynamics of Evolutionary Games</a:t>
            </a:r>
            <a:endParaRPr b="1"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Proportion of </a:t>
            </a:r>
            <a:r>
              <a:rPr lang="en-GB">
                <a:solidFill>
                  <a:schemeClr val="dk1"/>
                </a:solidFill>
              </a:rPr>
              <a:t>Small beetle </a:t>
            </a:r>
            <a:r>
              <a:rPr lang="en-GB">
                <a:solidFill>
                  <a:schemeClr val="dk1"/>
                </a:solidFill>
              </a:rPr>
              <a:t>(S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) =</a:t>
            </a:r>
            <a:r>
              <a:rPr lang="en-GB">
                <a:solidFill>
                  <a:schemeClr val="dk1"/>
                </a:solidFill>
              </a:rPr>
              <a:t> x , Large beetle </a:t>
            </a:r>
            <a:r>
              <a:rPr lang="en-GB">
                <a:solidFill>
                  <a:schemeClr val="dk1"/>
                </a:solidFill>
              </a:rPr>
              <a:t>(S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lang="en-GB">
                <a:solidFill>
                  <a:schemeClr val="dk1"/>
                </a:solidFill>
              </a:rPr>
              <a:t> = 1 - x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Expected Payoff S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: 5x + (1-x) = 4x + 1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Expected Payoff S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: 8x + 3(1-x) = 5x + 3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Expected Payoff of S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: U(S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) = Σ</a:t>
            </a:r>
            <a:r>
              <a:rPr baseline="-25000" lang="en-GB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 pr(S</a:t>
            </a:r>
            <a:r>
              <a:rPr baseline="-25000" lang="en-GB">
                <a:solidFill>
                  <a:schemeClr val="dk1"/>
                </a:solidFill>
              </a:rPr>
              <a:t>j</a:t>
            </a:r>
            <a:r>
              <a:rPr lang="en-GB">
                <a:solidFill>
                  <a:schemeClr val="dk1"/>
                </a:solidFill>
              </a:rPr>
              <a:t>)U</a:t>
            </a:r>
            <a:r>
              <a:rPr baseline="-25000" lang="en-GB">
                <a:solidFill>
                  <a:schemeClr val="dk1"/>
                </a:solidFill>
              </a:rPr>
              <a:t>ij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Average Expected Payoff of the population = x(4x + 1) + (1 - x)(5x + 3)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									    = -x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+ 3x + 3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625" y="216434"/>
            <a:ext cx="1548550" cy="16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75" y="4134687"/>
            <a:ext cx="673072" cy="70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Dynamics of Evolutionary Games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45357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proportion of beetles changes depending upon how much expected payoff they have </a:t>
            </a:r>
            <a:r>
              <a:rPr b="1" lang="en-GB">
                <a:solidFill>
                  <a:schemeClr val="dk1"/>
                </a:solidFill>
              </a:rPr>
              <a:t>relative to the average expected payoff of the population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and is governed by the following equation proposed by </a:t>
            </a:r>
            <a:r>
              <a:rPr b="1" lang="en-GB">
                <a:solidFill>
                  <a:schemeClr val="dk1"/>
                </a:solidFill>
              </a:rPr>
              <a:t>Taylor and Jonker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dpr(S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)/dt = pr(S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)(U(S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) − U(avg))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dx/dt = x(U(S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) − U(avg))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       = x(4x + 1 − (−x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+ 3x + 3))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       = x(x − 1)(x + 2)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7054" t="4607"/>
          <a:stretch/>
        </p:blipFill>
        <p:spPr>
          <a:xfrm>
            <a:off x="4934225" y="1398900"/>
            <a:ext cx="3771350" cy="2833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Mixed Strategy</a:t>
            </a:r>
            <a:endParaRPr b="1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It is possible that both of the strategies considered in the above two player game are not evolutionarily stable. In such a case a mixed strategy is evolutionarily stable. There are basically two viewpoints in defining what a mixed strategy is: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Each organism is hardwired to follow a pure strategy (S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or S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), but some portion of population follows one while the rest follows the other and have the same payoff.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Each organism follows either of the strategy with a certain probability.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Three Strategy Evolutionary Games</a:t>
            </a:r>
            <a:endParaRPr b="1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Proportion of Strategy S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= x, Strategy S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 = y, implying Strategy S</a:t>
            </a:r>
            <a:r>
              <a:rPr baseline="-25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 = 1 − x − y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dx/dt = x(U(S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) − U(avg)) = x(x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(1 − a)y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− 2xy − 3x − 2y + 2)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dy/dt = y(U(S</a:t>
            </a:r>
            <a:r>
              <a:rPr baseline="-25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 − U(avg)) = y(x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+ (1 − a)y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− 2xy + 5x + (a + 2)y − 3)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2770075" y="277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{2558FC54-E761-42CD-95B5-460398DFB8AC}</a:tableStyleId>
              </a:tblPr>
              <a:tblGrid>
                <a:gridCol w="712000"/>
                <a:gridCol w="712000"/>
                <a:gridCol w="712000"/>
                <a:gridCol w="712000"/>
              </a:tblGrid>
              <a:tr h="5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S</a:t>
                      </a:r>
                      <a:r>
                        <a:rPr b="1" baseline="-25000" lang="en-GB" sz="2200"/>
                        <a:t>1</a:t>
                      </a:r>
                      <a:endParaRPr b="1" baseline="-25000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S</a:t>
                      </a:r>
                      <a:r>
                        <a:rPr b="1" baseline="-25000" lang="en-GB" sz="2200"/>
                        <a:t>2</a:t>
                      </a:r>
                      <a:endParaRPr b="1" baseline="-25000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S</a:t>
                      </a:r>
                      <a:r>
                        <a:rPr b="1" baseline="-25000" lang="en-GB" sz="2200"/>
                        <a:t>3</a:t>
                      </a:r>
                      <a:endParaRPr b="1" baseline="-25000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S</a:t>
                      </a:r>
                      <a:r>
                        <a:rPr b="1" baseline="-25000" lang="en-GB" sz="2200"/>
                        <a:t>1</a:t>
                      </a:r>
                      <a:endParaRPr b="1" baseline="-25000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2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1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5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S</a:t>
                      </a:r>
                      <a:r>
                        <a:rPr b="1" baseline="-25000" lang="en-GB" sz="2200"/>
                        <a:t>2</a:t>
                      </a:r>
                      <a:endParaRPr b="1" baseline="-25000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5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a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0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S</a:t>
                      </a:r>
                      <a:r>
                        <a:rPr b="1" baseline="-25000" lang="en-GB" sz="2200"/>
                        <a:t>3</a:t>
                      </a:r>
                      <a:endParaRPr b="1" baseline="-25000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1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4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3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28600"/>
            <a:ext cx="47625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