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80" r:id="rId6"/>
  </p:sldMasterIdLst>
  <p:notesMasterIdLst>
    <p:notesMasterId r:id="rId51"/>
  </p:notesMasterIdLst>
  <p:sldIdLst>
    <p:sldId id="256" r:id="rId7"/>
    <p:sldId id="267" r:id="rId8"/>
    <p:sldId id="299" r:id="rId9"/>
    <p:sldId id="300" r:id="rId10"/>
    <p:sldId id="269" r:id="rId11"/>
    <p:sldId id="270" r:id="rId12"/>
    <p:sldId id="257" r:id="rId13"/>
    <p:sldId id="271" r:id="rId14"/>
    <p:sldId id="272" r:id="rId15"/>
    <p:sldId id="273" r:id="rId16"/>
    <p:sldId id="274" r:id="rId17"/>
    <p:sldId id="275" r:id="rId18"/>
    <p:sldId id="277" r:id="rId19"/>
    <p:sldId id="276" r:id="rId20"/>
    <p:sldId id="278" r:id="rId21"/>
    <p:sldId id="279" r:id="rId22"/>
    <p:sldId id="261" r:id="rId23"/>
    <p:sldId id="280" r:id="rId24"/>
    <p:sldId id="282" r:id="rId25"/>
    <p:sldId id="284" r:id="rId26"/>
    <p:sldId id="283" r:id="rId27"/>
    <p:sldId id="281" r:id="rId28"/>
    <p:sldId id="285" r:id="rId29"/>
    <p:sldId id="286" r:id="rId30"/>
    <p:sldId id="287" r:id="rId31"/>
    <p:sldId id="262" r:id="rId32"/>
    <p:sldId id="303" r:id="rId33"/>
    <p:sldId id="306" r:id="rId34"/>
    <p:sldId id="304" r:id="rId35"/>
    <p:sldId id="305" r:id="rId36"/>
    <p:sldId id="302" r:id="rId37"/>
    <p:sldId id="265" r:id="rId38"/>
    <p:sldId id="289" r:id="rId39"/>
    <p:sldId id="288" r:id="rId40"/>
    <p:sldId id="290" r:id="rId41"/>
    <p:sldId id="291" r:id="rId42"/>
    <p:sldId id="292" r:id="rId43"/>
    <p:sldId id="294" r:id="rId44"/>
    <p:sldId id="295" r:id="rId45"/>
    <p:sldId id="296" r:id="rId46"/>
    <p:sldId id="298" r:id="rId47"/>
    <p:sldId id="297" r:id="rId48"/>
    <p:sldId id="264" r:id="rId49"/>
    <p:sldId id="263" r:id="rId5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11"/>
    <a:srgbClr val="0078D7"/>
    <a:srgbClr val="F5962C"/>
    <a:srgbClr val="7FBA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3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C909D-437F-49DB-B239-B24642563DB8}" type="datetimeFigureOut">
              <a:rPr lang="tr-TR" smtClean="0"/>
              <a:t>24.01.2017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C9E02-C189-4A59-9230-2F54E7E8B4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8783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8649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1187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725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5947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3882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517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95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3821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3999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8985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6361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890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3537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0793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2445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1307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6702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4651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626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8512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373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47148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5006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4469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9701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813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81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226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4910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9434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7511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C9E02-C189-4A59-9230-2F54E7E8B48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358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pbs.twimg.com/profile_images/600621946213179392/lIYxDU3U.png" TargetMode="External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8.jp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17" Type="http://schemas.openxmlformats.org/officeDocument/2006/relationships/image" Target="../media/image21.jpeg"/><Relationship Id="rId25" Type="http://schemas.openxmlformats.org/officeDocument/2006/relationships/image" Target="../media/image29.png"/><Relationship Id="rId33" Type="http://schemas.openxmlformats.org/officeDocument/2006/relationships/image" Target="../media/image37.gif"/><Relationship Id="rId2" Type="http://schemas.openxmlformats.org/officeDocument/2006/relationships/image" Target="../media/image7.jpeg"/><Relationship Id="rId16" Type="http://schemas.openxmlformats.org/officeDocument/2006/relationships/image" Target="../media/image20.jpe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10.png"/><Relationship Id="rId15" Type="http://schemas.openxmlformats.org/officeDocument/2006/relationships/image" Target="../media/image19.jp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5.jp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9.png"/><Relationship Id="rId9" Type="http://schemas.openxmlformats.org/officeDocument/2006/relationships/image" Target="../media/image14.gif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gif"/><Relationship Id="rId30" Type="http://schemas.openxmlformats.org/officeDocument/2006/relationships/image" Target="../media/image34.jpeg"/><Relationship Id="rId35" Type="http://schemas.openxmlformats.org/officeDocument/2006/relationships/image" Target="../media/image39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07" y="3168670"/>
            <a:ext cx="2597877" cy="18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3239343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3239343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3937D59-5EDB-4C39-B697-625748F703B6}" type="datetimeFigureOut">
              <a:rPr lang="en-US" smtClean="0"/>
              <a:t>2017-01-24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3937D59-5EDB-4C39-B697-625748F703B6}" type="datetimeFigureOut">
              <a:rPr lang="en-US" smtClean="0"/>
              <a:t>2017-01-24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3937D59-5EDB-4C39-B697-625748F703B6}" type="datetimeFigureOut">
              <a:rPr lang="en-US" smtClean="0"/>
              <a:t>2017-01-24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4309318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3937D59-5EDB-4C39-B697-625748F703B6}" type="datetimeFigureOut">
              <a:rPr lang="en-US" smtClean="0"/>
              <a:t>2017-01-24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3937D59-5EDB-4C39-B697-625748F703B6}" type="datetimeFigureOut">
              <a:rPr lang="en-US" smtClean="0"/>
              <a:t>2017-01-24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3937D59-5EDB-4C39-B697-625748F703B6}" type="datetimeFigureOut">
              <a:rPr lang="en-US" smtClean="0"/>
              <a:t>2017-01-24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1254968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3937D59-5EDB-4C39-B697-625748F703B6}" type="datetimeFigureOut">
              <a:rPr lang="en-US" smtClean="0"/>
              <a:t>2017-01-24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5261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0581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3239343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3239343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976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2269480"/>
            <a:ext cx="648072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Chapter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9552" y="3291831"/>
            <a:ext cx="6480720" cy="50405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Chapter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95486"/>
            <a:ext cx="2170674" cy="217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6950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566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4309318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1201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379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7340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1254968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961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2269480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Chapter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9552" y="3291831"/>
            <a:ext cx="7772400" cy="50405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Chapter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1470"/>
            <a:ext cx="2370738" cy="210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2269480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Chapter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9552" y="3291831"/>
            <a:ext cx="7772400" cy="50405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Chapter subtitle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08" y="51470"/>
            <a:ext cx="2736303" cy="242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3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F2C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642">
            <a:off x="7083371" y="-101455"/>
            <a:ext cx="2092710" cy="209271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2269480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Demo1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9552" y="3291831"/>
            <a:ext cx="7772400" cy="50405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 Demo</a:t>
            </a:r>
          </a:p>
        </p:txBody>
      </p:sp>
    </p:spTree>
    <p:extLst>
      <p:ext uri="{BB962C8B-B14F-4D97-AF65-F5344CB8AC3E}">
        <p14:creationId xmlns:p14="http://schemas.microsoft.com/office/powerpoint/2010/main" val="185387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456" y="1952503"/>
            <a:ext cx="825332" cy="610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15566"/>
            <a:ext cx="3312368" cy="331236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5547" y="6"/>
            <a:ext cx="4577103" cy="514349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6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372" y="784933"/>
            <a:ext cx="2308104" cy="540000"/>
          </a:xfrm>
          <a:prstGeom prst="rect">
            <a:avLst/>
          </a:prstGeom>
        </p:spPr>
      </p:pic>
      <p:pic>
        <p:nvPicPr>
          <p:cNvPr id="27" name="Picture 6" descr="See original image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856" y="144754"/>
            <a:ext cx="168377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See original image"/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13" y="789573"/>
            <a:ext cx="1902064" cy="59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62" y="4533262"/>
            <a:ext cx="540000" cy="540000"/>
          </a:xfrm>
          <a:prstGeom prst="rect">
            <a:avLst/>
          </a:prstGeom>
        </p:spPr>
      </p:pic>
      <p:pic>
        <p:nvPicPr>
          <p:cNvPr id="30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44" y="4234198"/>
            <a:ext cx="999921" cy="243945"/>
          </a:xfrm>
          <a:prstGeom prst="rect">
            <a:avLst/>
          </a:prstGeom>
        </p:spPr>
      </p:pic>
      <p:pic>
        <p:nvPicPr>
          <p:cNvPr id="31" name="Picture 10" descr="See original image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01" y="136879"/>
            <a:ext cx="1905647" cy="54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/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083" y="1694909"/>
            <a:ext cx="1186054" cy="1061518"/>
          </a:xfrm>
          <a:prstGeom prst="rect">
            <a:avLst/>
          </a:prstGeom>
        </p:spPr>
      </p:pic>
      <p:pic>
        <p:nvPicPr>
          <p:cNvPr id="34" name="Picture 1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110" y="2634611"/>
            <a:ext cx="1223874" cy="270786"/>
          </a:xfrm>
          <a:prstGeom prst="rect">
            <a:avLst/>
          </a:prstGeom>
        </p:spPr>
      </p:pic>
      <p:pic>
        <p:nvPicPr>
          <p:cNvPr id="35" name="Image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726674" y="4642443"/>
            <a:ext cx="1110728" cy="321639"/>
          </a:xfrm>
          <a:prstGeom prst="rect">
            <a:avLst/>
          </a:prstGeom>
        </p:spPr>
      </p:pic>
      <p:pic>
        <p:nvPicPr>
          <p:cNvPr id="36" name="Image 11" descr="Azure User Group FR">
            <a:hlinkClick r:id="rId13"/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" t="4671" r="4047" b="9737"/>
          <a:stretch/>
        </p:blipFill>
        <p:spPr bwMode="auto">
          <a:xfrm>
            <a:off x="5941898" y="4533880"/>
            <a:ext cx="585167" cy="53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Image 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267010" y="4704304"/>
            <a:ext cx="951603" cy="197917"/>
          </a:xfrm>
          <a:prstGeom prst="rect">
            <a:avLst/>
          </a:prstGeom>
        </p:spPr>
      </p:pic>
      <p:pic>
        <p:nvPicPr>
          <p:cNvPr id="38" name="Picture 1" descr="logo-blanc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84"/>
          <a:stretch>
            <a:fillRect/>
          </a:stretch>
        </p:blipFill>
        <p:spPr bwMode="auto">
          <a:xfrm>
            <a:off x="8316416" y="4683926"/>
            <a:ext cx="755998" cy="238672"/>
          </a:xfrm>
          <a:prstGeom prst="rect">
            <a:avLst/>
          </a:prstGeom>
          <a:noFill/>
          <a:ln w="3810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/>
          <p:cNvPicPr>
            <a:picLocks noChangeAspect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806" y="2009774"/>
            <a:ext cx="1080242" cy="432096"/>
          </a:xfrm>
          <a:prstGeom prst="rect">
            <a:avLst/>
          </a:prstGeom>
        </p:spPr>
      </p:pic>
      <p:pic>
        <p:nvPicPr>
          <p:cNvPr id="41" name="Picture 1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19" y="3752059"/>
            <a:ext cx="583812" cy="297159"/>
          </a:xfrm>
          <a:prstGeom prst="rect">
            <a:avLst/>
          </a:prstGeom>
        </p:spPr>
      </p:pic>
      <p:pic>
        <p:nvPicPr>
          <p:cNvPr id="42" name="Picture 18"/>
          <p:cNvPicPr>
            <a:picLocks noChangeAspect="1"/>
          </p:cNvPicPr>
          <p:nvPr userDrawn="1"/>
        </p:nvPicPr>
        <p:blipFill>
          <a:blip r:embed="rId1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4844" y="3783386"/>
            <a:ext cx="718121" cy="229087"/>
          </a:xfrm>
          <a:prstGeom prst="rect">
            <a:avLst/>
          </a:prstGeom>
        </p:spPr>
      </p:pic>
      <p:pic>
        <p:nvPicPr>
          <p:cNvPr id="43" name="Picture 19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5321" y="2000729"/>
            <a:ext cx="1302394" cy="34849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27" y="2625879"/>
            <a:ext cx="1083795" cy="44399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805" y="3111866"/>
            <a:ext cx="919726" cy="3527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77" y="3786114"/>
            <a:ext cx="820299" cy="223630"/>
          </a:xfrm>
          <a:prstGeom prst="rect">
            <a:avLst/>
          </a:prstGeom>
        </p:spPr>
      </p:pic>
      <p:pic>
        <p:nvPicPr>
          <p:cNvPr id="51" name="Picture 2" descr="http://neoxy.be/wp-content/uploads/2016/11/logo.png"/>
          <p:cNvPicPr>
            <a:picLocks noChangeAspect="1" noChangeArrowheads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777" y="4235610"/>
            <a:ext cx="956832" cy="24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79" y="4559361"/>
            <a:ext cx="1444222" cy="36406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6" y="4544983"/>
            <a:ext cx="1751047" cy="392820"/>
          </a:xfrm>
          <a:prstGeom prst="rect">
            <a:avLst/>
          </a:prstGeom>
        </p:spPr>
      </p:pic>
      <p:sp>
        <p:nvSpPr>
          <p:cNvPr id="54" name="TextBox 53"/>
          <p:cNvSpPr txBox="1"/>
          <p:nvPr userDrawn="1"/>
        </p:nvSpPr>
        <p:spPr>
          <a:xfrm>
            <a:off x="107331" y="572437"/>
            <a:ext cx="4464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Merci beaucoup à nos sponsors!</a:t>
            </a:r>
          </a:p>
          <a:p>
            <a:pPr algn="ctr"/>
            <a:r>
              <a:rPr lang="fr-BE" sz="24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noProof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 to all our sponsors! </a:t>
            </a:r>
          </a:p>
          <a:p>
            <a:pPr algn="ctr"/>
            <a:endParaRPr lang="en-US" sz="2400" noProof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400" noProof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Join the conversation </a:t>
            </a:r>
          </a:p>
          <a:p>
            <a:pPr algn="ctr"/>
            <a:endParaRPr lang="fr-BE" sz="24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fr-BE"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#MSCloudSummit</a:t>
            </a:r>
          </a:p>
          <a:p>
            <a:pPr algn="ctr"/>
            <a:r>
              <a:rPr lang="fr-BE"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@MSCloudSummit</a:t>
            </a:r>
            <a:endParaRPr lang="tr-TR" sz="24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14" y="2974118"/>
            <a:ext cx="617796" cy="56837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05" y="4210978"/>
            <a:ext cx="419001" cy="290384"/>
          </a:xfrm>
          <a:prstGeom prst="rect">
            <a:avLst/>
          </a:prstGeom>
        </p:spPr>
      </p:pic>
      <p:pic>
        <p:nvPicPr>
          <p:cNvPr id="39" name="Picture 2" descr="https://media.licdn.com/media/p/8/000/1ac/03d/25330d8.png"/>
          <p:cNvPicPr>
            <a:picLocks noChangeAspect="1" noChangeArrowheads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1" t="18591" r="5086" b="19158"/>
          <a:stretch/>
        </p:blipFill>
        <p:spPr bwMode="auto">
          <a:xfrm>
            <a:off x="5001172" y="1373132"/>
            <a:ext cx="1973823" cy="45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://mscloudsummit.fr/wp-content/uploads/2016/12/ORANGE_OBS_LOGO_Lockup_Right_black_text_rgb_ENGLISH.jpg"/>
          <p:cNvPicPr>
            <a:picLocks noChangeAspect="1" noChangeArrowheads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705" y="1358830"/>
            <a:ext cx="1311757" cy="47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980" y="4229361"/>
            <a:ext cx="1014477" cy="2536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09" y="2572412"/>
            <a:ext cx="982593" cy="422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88" y="2497287"/>
            <a:ext cx="518279" cy="5182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59" y="3699524"/>
            <a:ext cx="458007" cy="4400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456" y="3757061"/>
            <a:ext cx="791727" cy="3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6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499992" y="0"/>
            <a:ext cx="4644008" cy="51435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89748" y="1232922"/>
            <a:ext cx="4464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Merci Beaucoup!</a:t>
            </a:r>
            <a:r>
              <a:rPr lang="fr-BE" sz="28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BE"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you! </a:t>
            </a:r>
          </a:p>
          <a:p>
            <a:pPr algn="ctr"/>
            <a:endParaRPr lang="fr-BE" sz="28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800" noProof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Join the conversation </a:t>
            </a:r>
          </a:p>
          <a:p>
            <a:pPr algn="ctr"/>
            <a:endParaRPr lang="fr-BE" sz="28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fr-BE"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#MSCloudSummit</a:t>
            </a:r>
          </a:p>
          <a:p>
            <a:pPr algn="ctr"/>
            <a:r>
              <a:rPr lang="fr-BE"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@MSCloudSummit</a:t>
            </a:r>
            <a:endParaRPr lang="tr-TR" sz="28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8063"/>
            <a:ext cx="4122282" cy="28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7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3937D59-5EDB-4C39-B697-625748F703B6}" type="datetimeFigureOut">
              <a:rPr lang="en-US" smtClean="0"/>
              <a:t>2017-01-24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3937D59-5EDB-4C39-B697-625748F703B6}" type="datetimeFigureOut">
              <a:rPr lang="en-US" smtClean="0"/>
              <a:t>2017-01-24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40.png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41.png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  <p:sldLayoutId id="2147483675" r:id="rId4"/>
    <p:sldLayoutId id="2147483679" r:id="rId5"/>
    <p:sldLayoutId id="2147483678" r:id="rId6"/>
    <p:sldLayoutId id="2147483677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742716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27168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730750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78" y="4165709"/>
            <a:ext cx="1223577" cy="8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00B0F0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777530"/>
            <a:ext cx="7671732" cy="365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tabLst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#MSCloudSummit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Cloud</a:t>
            </a:r>
            <a:r>
              <a:rPr lang="en-US" b="1" baseline="0" dirty="0">
                <a:solidFill>
                  <a:schemeClr val="accent1"/>
                </a:solidFill>
              </a:rPr>
              <a:t> Summit </a:t>
            </a:r>
            <a:r>
              <a:rPr lang="en-US" b="1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Paris 2017</a:t>
            </a:r>
            <a:endParaRPr lang="en-US" sz="1400" i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742716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27168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608788" y="3994047"/>
            <a:ext cx="1459711" cy="93874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394121" y="4932792"/>
            <a:ext cx="3749879" cy="21070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fr-FR" sz="1050" i="0" baseline="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événement proposé par Agile.Net, aOS, AZUG FR, CMD, GUSS</a:t>
            </a:r>
            <a:endParaRPr lang="fr-FR" sz="1050" i="0" noProof="0" dirty="0"/>
          </a:p>
        </p:txBody>
      </p:sp>
    </p:spTree>
    <p:extLst>
      <p:ext uri="{BB962C8B-B14F-4D97-AF65-F5344CB8AC3E}">
        <p14:creationId xmlns:p14="http://schemas.microsoft.com/office/powerpoint/2010/main" val="42926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00B0F0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hyperlink" Target="RealCajunRecipes.com" TargetMode="External"/><Relationship Id="rId4" Type="http://schemas.openxmlformats.org/officeDocument/2006/relationships/hyperlink" Target="netnerds.net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sqldbawithAbeard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71" y="3835375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3770" y="2859782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맑은 고딕" pitchFamily="50" charset="-127"/>
                <a:cs typeface="Segoe UI Light" panose="020B0502040204020203" pitchFamily="34" charset="0"/>
              </a:rPr>
              <a:t>A Full Day of PowerShell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770" y="3558376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Chrissy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Lemaire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Rob Sewell and Jaap Brasser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770" y="4127556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@cl        @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sqldbawithbeard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jaap_brasser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How to read the PowerShell language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209929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40" y="1101725"/>
            <a:ext cx="6176048" cy="3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66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The PowerShell language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209929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17" y="1209929"/>
            <a:ext cx="6039693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8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dirty="0"/>
              <a:t>Demo – Get-Verb / Get-</a:t>
            </a:r>
            <a:r>
              <a:rPr lang="en-US" dirty="0" err="1"/>
              <a:t>ChildItem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101724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Get-Verb lists all approved verbs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If you omit a parameter name, PowerShell will use ‘positional parameter’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5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Question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209929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What happens when you use a non-approved verb?</a:t>
            </a:r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28" y="1101725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41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More PowerShell terms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209929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Cmdlets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Functions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Aliases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External tools</a:t>
            </a:r>
          </a:p>
        </p:txBody>
      </p:sp>
    </p:spTree>
    <p:extLst>
      <p:ext uri="{BB962C8B-B14F-4D97-AF65-F5344CB8AC3E}">
        <p14:creationId xmlns:p14="http://schemas.microsoft.com/office/powerpoint/2010/main" val="356174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PowerShell pipeline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209929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Pipe using the pipe symbol: </a:t>
            </a:r>
            <a:r>
              <a:rPr lang="en-US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|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Segoe UI Black" panose="020B0A02040204020203" pitchFamily="34" charset="0"/>
              </a:rPr>
              <a:t>Output from one command can be passed on to the next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a typeface="Segoe UI Black" panose="020B0A02040204020203" pitchFamily="34" charset="0"/>
              </a:rPr>
              <a:t>Transfers information using first out, first in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492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dirty="0"/>
              <a:t>Demo – PowerShell help &amp; pipeline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101724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How to find help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Utilizing the PowerShell pipeline</a:t>
            </a:r>
          </a:p>
        </p:txBody>
      </p:sp>
    </p:spTree>
    <p:extLst>
      <p:ext uri="{BB962C8B-B14F-4D97-AF65-F5344CB8AC3E}">
        <p14:creationId xmlns:p14="http://schemas.microsoft.com/office/powerpoint/2010/main" val="25201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Variables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6468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Define a variable in PowerShell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209929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Using the ‘$Variable = …’ notation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Using the –Variable cmdlets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Using Tee-Object</a:t>
            </a:r>
          </a:p>
        </p:txBody>
      </p:sp>
    </p:spTree>
    <p:extLst>
      <p:ext uri="{BB962C8B-B14F-4D97-AF65-F5344CB8AC3E}">
        <p14:creationId xmlns:p14="http://schemas.microsoft.com/office/powerpoint/2010/main" val="213190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Object types in PowerShell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209929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Each value displayed in the console or stored in a variable has an object type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Get-Member can be used to reveal the object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Examples of object types: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String, Integer, Boolean, Array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File, Folder, Registry entry, ACL</a:t>
            </a:r>
          </a:p>
        </p:txBody>
      </p:sp>
    </p:spTree>
    <p:extLst>
      <p:ext uri="{BB962C8B-B14F-4D97-AF65-F5344CB8AC3E}">
        <p14:creationId xmlns:p14="http://schemas.microsoft.com/office/powerpoint/2010/main" val="151922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A Full Day of PowerShell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PowerShell, Azure &amp; SQL Server</a:t>
            </a:r>
          </a:p>
        </p:txBody>
      </p:sp>
    </p:spTree>
    <p:extLst>
      <p:ext uri="{BB962C8B-B14F-4D97-AF65-F5344CB8AC3E}">
        <p14:creationId xmlns:p14="http://schemas.microsoft.com/office/powerpoint/2010/main" val="2438660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Objects in PowerShell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1" y="1209929"/>
            <a:ext cx="7604567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Each object has set of properties &amp; methods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These can be discovered by using Get-Member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It is possible for a property to have multiple sub properties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Methods are executed by using </a:t>
            </a:r>
            <a:r>
              <a:rPr lang="en-US" sz="2200" b="1" dirty="0">
                <a:solidFill>
                  <a:schemeClr val="tx1"/>
                </a:solidFill>
              </a:rPr>
              <a:t>( )</a:t>
            </a:r>
            <a:r>
              <a:rPr lang="en-US" sz="2200" dirty="0">
                <a:solidFill>
                  <a:schemeClr val="tx1"/>
                </a:solidFill>
              </a:rPr>
              <a:t> notation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48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dirty="0"/>
              <a:t>Demo – Defining variables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101724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Use different methods of creating variables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Access methods and properties on objects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Simple calculations in the PowerShell console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45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Question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209929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What is another method of creating a variable in PowerShell?</a:t>
            </a:r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28" y="1101725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147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The string is the thing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209929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Expanding strings</a:t>
            </a:r>
          </a:p>
          <a:p>
            <a:pPr lvl="1" algn="l"/>
            <a:r>
              <a:rPr lang="en-US" sz="2200" dirty="0">
                <a:solidFill>
                  <a:schemeClr val="tx1"/>
                </a:solidFill>
              </a:rPr>
              <a:t>	“ ”</a:t>
            </a:r>
          </a:p>
          <a:p>
            <a:pPr lvl="1" algn="l"/>
            <a:r>
              <a:rPr lang="en-US" sz="2200" dirty="0">
                <a:solidFill>
                  <a:schemeClr val="tx1"/>
                </a:solidFill>
              </a:rPr>
              <a:t>	@”  …. “@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Literal strings</a:t>
            </a:r>
          </a:p>
          <a:p>
            <a:pPr lvl="1" algn="l"/>
            <a:r>
              <a:rPr lang="en-US" sz="2200" dirty="0">
                <a:solidFill>
                  <a:schemeClr val="tx1"/>
                </a:solidFill>
              </a:rPr>
              <a:t>	‘ ’</a:t>
            </a:r>
          </a:p>
          <a:p>
            <a:pPr lvl="1" algn="l"/>
            <a:r>
              <a:rPr lang="en-US" sz="2200" dirty="0">
                <a:solidFill>
                  <a:schemeClr val="tx1"/>
                </a:solidFill>
              </a:rPr>
              <a:t>	@’ …. ‘@</a:t>
            </a:r>
          </a:p>
        </p:txBody>
      </p:sp>
    </p:spTree>
    <p:extLst>
      <p:ext uri="{BB962C8B-B14F-4D97-AF65-F5344CB8AC3E}">
        <p14:creationId xmlns:p14="http://schemas.microsoft.com/office/powerpoint/2010/main" val="2756496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Arrays and hash tables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209929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620" y="1101725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62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dirty="0"/>
              <a:t>Demo – Strings, arrays &amp; </a:t>
            </a:r>
            <a:r>
              <a:rPr lang="en-US" dirty="0" err="1"/>
              <a:t>hashtables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101724"/>
            <a:ext cx="6979534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Use literal strings unless something needs to be expanded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Arrays can contain any type of object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Hash tables are used to define custom objects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15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Script Structure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7429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Best practices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209929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Do not use aliases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Write useful comments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Do not use one-liners outside of console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Write ‘simple’ code if possible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Write multiple small functions instead of a do-it-all script</a:t>
            </a:r>
          </a:p>
        </p:txBody>
      </p:sp>
    </p:spTree>
    <p:extLst>
      <p:ext uri="{BB962C8B-B14F-4D97-AF65-F5344CB8AC3E}">
        <p14:creationId xmlns:p14="http://schemas.microsoft.com/office/powerpoint/2010/main" val="2354113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dirty="0"/>
              <a:t>Demo – From bad to Better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101724"/>
            <a:ext cx="6979534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Created a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Wrote a comment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Did not use any aliases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Used the pipeline to filter and select the desired results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91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Question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209929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What could be better?</a:t>
            </a:r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28" y="1101725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31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hrissy LeMai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096" y="0"/>
            <a:ext cx="1689904" cy="168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101725"/>
          </a:xfrm>
        </p:spPr>
        <p:txBody>
          <a:bodyPr>
            <a:norm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About_Chrissy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101724"/>
            <a:ext cx="8634714" cy="3933571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defRPr/>
            </a:pPr>
            <a:endParaRPr lang="en-GB" sz="2400" kern="0" dirty="0">
              <a:solidFill>
                <a:sysClr val="windowText" lastClr="000000"/>
              </a:solidFill>
            </a:endParaRPr>
          </a:p>
          <a:p>
            <a:pPr lvl="0">
              <a:spcBef>
                <a:spcPts val="0"/>
              </a:spcBef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SQL Server since 1999 &amp; PowerShell since 2005</a:t>
            </a:r>
          </a:p>
          <a:p>
            <a:pPr lvl="0">
              <a:spcBef>
                <a:spcPts val="0"/>
              </a:spcBef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System </a:t>
            </a:r>
            <a:r>
              <a:rPr lang="en-GB" sz="2400" kern="0" dirty="0" err="1">
                <a:solidFill>
                  <a:sysClr val="windowText" lastClr="000000"/>
                </a:solidFill>
              </a:rPr>
              <a:t>Center</a:t>
            </a:r>
            <a:r>
              <a:rPr lang="en-GB" sz="2400" kern="0" dirty="0">
                <a:solidFill>
                  <a:sysClr val="windowText" lastClr="000000"/>
                </a:solidFill>
              </a:rPr>
              <a:t> Cloud and </a:t>
            </a:r>
            <a:r>
              <a:rPr lang="en-GB" sz="2400" kern="0" dirty="0" err="1">
                <a:solidFill>
                  <a:sysClr val="windowText" lastClr="000000"/>
                </a:solidFill>
              </a:rPr>
              <a:t>Datacenter</a:t>
            </a:r>
            <a:r>
              <a:rPr lang="en-GB" sz="2400" kern="0" dirty="0">
                <a:solidFill>
                  <a:sysClr val="windowText" lastClr="000000"/>
                </a:solidFill>
              </a:rPr>
              <a:t> Management MVP since 2015</a:t>
            </a:r>
          </a:p>
          <a:p>
            <a:pPr lvl="0">
              <a:spcBef>
                <a:spcPts val="0"/>
              </a:spcBef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DBA with General Dynamics IT at NATO Spec Ops HQ in Belgium</a:t>
            </a:r>
          </a:p>
          <a:p>
            <a:pPr lvl="0">
              <a:spcBef>
                <a:spcPts val="0"/>
              </a:spcBef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@cl on Twitter</a:t>
            </a:r>
          </a:p>
          <a:p>
            <a:pPr lvl="0">
              <a:spcBef>
                <a:spcPts val="0"/>
              </a:spcBef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Blogs at </a:t>
            </a:r>
            <a:r>
              <a:rPr lang="en-GB" sz="2400" kern="0" dirty="0">
                <a:solidFill>
                  <a:sysClr val="windowText" lastClr="000000"/>
                </a:solidFill>
                <a:hlinkClick r:id="rId4" action="ppaction://hlinkfile"/>
              </a:rPr>
              <a:t>netnerds.net</a:t>
            </a:r>
            <a:endParaRPr lang="en-GB" sz="2400" kern="0" dirty="0">
              <a:solidFill>
                <a:sysClr val="windowText" lastClr="000000"/>
              </a:solidFill>
            </a:endParaRPr>
          </a:p>
          <a:p>
            <a:pPr lvl="0">
              <a:spcBef>
                <a:spcPts val="0"/>
              </a:spcBef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Also </a:t>
            </a:r>
            <a:r>
              <a:rPr lang="en-GB" sz="2400" kern="0" dirty="0">
                <a:solidFill>
                  <a:sysClr val="windowText" lastClr="000000"/>
                </a:solidFill>
                <a:hlinkClick r:id="rId5" action="ppaction://hlinkfile"/>
              </a:rPr>
              <a:t>RealCajunRecipes.com</a:t>
            </a:r>
            <a:endParaRPr lang="en-GB" sz="2400" kern="0" dirty="0">
              <a:solidFill>
                <a:sysClr val="windowText" lastClr="000000"/>
              </a:solidFill>
            </a:endParaRPr>
          </a:p>
          <a:p>
            <a:pPr lvl="0">
              <a:spcBef>
                <a:spcPts val="0"/>
              </a:spcBef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Lead for the Belgian PowerShell User Group</a:t>
            </a:r>
          </a:p>
          <a:p>
            <a:pPr lvl="0">
              <a:spcBef>
                <a:spcPts val="0"/>
              </a:spcBef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Co-Lead for SQL PASS PowerShell Virtual Chapter</a:t>
            </a:r>
          </a:p>
        </p:txBody>
      </p:sp>
      <p:pic>
        <p:nvPicPr>
          <p:cNvPr id="7" name="Afbeelding 6" descr="twit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30" y="1643746"/>
            <a:ext cx="316837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8241175" y="1658954"/>
            <a:ext cx="972269" cy="364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dirty="0"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@cl</a:t>
            </a:r>
            <a:endParaRPr lang="nl-NL" sz="2000" b="1" kern="1200" dirty="0">
              <a:latin typeface="Lucida Console" panose="020B0609040504020204" pitchFamily="49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703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Best practices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209929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Make sure that your code only runs until you have the information you need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Use Error handling where appropriate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Use comment-based help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678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dirty="0"/>
              <a:t>Demo – A different approach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101724"/>
            <a:ext cx="6979534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Created a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Wrote comment-based help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Used the error handling to stop processing after result is found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166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269480"/>
            <a:ext cx="7772400" cy="1022350"/>
          </a:xfrm>
        </p:spPr>
        <p:txBody>
          <a:bodyPr/>
          <a:lstStyle/>
          <a:p>
            <a:r>
              <a:rPr lang="en-US" dirty="0"/>
              <a:t>Operators, loops &amp;</a:t>
            </a:r>
            <a:br>
              <a:rPr lang="en-US" dirty="0"/>
            </a:br>
            <a:r>
              <a:rPr lang="en-US" dirty="0"/>
              <a:t>Flow Control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2314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Comparison operators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3443468" cy="29622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-</a:t>
            </a:r>
            <a:r>
              <a:rPr lang="en-US" dirty="0" err="1"/>
              <a:t>eq</a:t>
            </a:r>
            <a:endParaRPr lang="en-US" dirty="0"/>
          </a:p>
          <a:p>
            <a:r>
              <a:rPr lang="en-US" dirty="0"/>
              <a:t>-ne</a:t>
            </a:r>
          </a:p>
          <a:p>
            <a:r>
              <a:rPr lang="en-US" dirty="0"/>
              <a:t>-</a:t>
            </a:r>
            <a:r>
              <a:rPr lang="en-US" dirty="0" err="1"/>
              <a:t>gt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ge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lt</a:t>
            </a:r>
            <a:endParaRPr lang="en-US" dirty="0"/>
          </a:p>
          <a:p>
            <a:r>
              <a:rPr lang="en-US" dirty="0"/>
              <a:t>-le</a:t>
            </a:r>
          </a:p>
          <a:p>
            <a:r>
              <a:rPr lang="en-US" dirty="0"/>
              <a:t>-Like</a:t>
            </a:r>
          </a:p>
          <a:p>
            <a:r>
              <a:rPr lang="en-US" dirty="0"/>
              <a:t>-</a:t>
            </a:r>
            <a:r>
              <a:rPr lang="en-US" dirty="0" err="1"/>
              <a:t>NotLike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259485" y="1631950"/>
            <a:ext cx="3624884" cy="2962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-Match</a:t>
            </a:r>
          </a:p>
          <a:p>
            <a:r>
              <a:rPr lang="en-US" dirty="0"/>
              <a:t>-</a:t>
            </a:r>
            <a:r>
              <a:rPr lang="en-US" dirty="0" err="1"/>
              <a:t>NotMatch</a:t>
            </a:r>
            <a:endParaRPr lang="en-US" dirty="0"/>
          </a:p>
          <a:p>
            <a:r>
              <a:rPr lang="en-US" dirty="0"/>
              <a:t>-Contains</a:t>
            </a:r>
          </a:p>
          <a:p>
            <a:r>
              <a:rPr lang="en-US" dirty="0"/>
              <a:t>-</a:t>
            </a:r>
            <a:r>
              <a:rPr lang="en-US" dirty="0" err="1"/>
              <a:t>NotContains</a:t>
            </a:r>
            <a:endParaRPr lang="en-US" dirty="0"/>
          </a:p>
          <a:p>
            <a:r>
              <a:rPr lang="en-US" dirty="0"/>
              <a:t>-In</a:t>
            </a:r>
          </a:p>
          <a:p>
            <a:r>
              <a:rPr lang="en-US" dirty="0"/>
              <a:t>-</a:t>
            </a:r>
            <a:r>
              <a:rPr lang="en-US" dirty="0" err="1"/>
              <a:t>NotIn</a:t>
            </a:r>
            <a:endParaRPr lang="en-US" dirty="0"/>
          </a:p>
          <a:p>
            <a:r>
              <a:rPr lang="en-US" dirty="0"/>
              <a:t>-Replace</a:t>
            </a:r>
          </a:p>
        </p:txBody>
      </p:sp>
    </p:spTree>
    <p:extLst>
      <p:ext uri="{BB962C8B-B14F-4D97-AF65-F5344CB8AC3E}">
        <p14:creationId xmlns:p14="http://schemas.microsoft.com/office/powerpoint/2010/main" val="3294188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Loops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209929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Foreach</a:t>
            </a:r>
            <a:r>
              <a:rPr lang="en-US" sz="2200" dirty="0">
                <a:solidFill>
                  <a:schemeClr val="tx1"/>
                </a:solidFill>
              </a:rPr>
              <a:t> () {}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For…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| </a:t>
            </a:r>
            <a:r>
              <a:rPr lang="en-US" sz="2200" dirty="0" err="1">
                <a:solidFill>
                  <a:schemeClr val="tx1"/>
                </a:solidFill>
              </a:rPr>
              <a:t>ForEach</a:t>
            </a:r>
            <a:r>
              <a:rPr lang="en-US" sz="2200" dirty="0">
                <a:solidFill>
                  <a:schemeClr val="tx1"/>
                </a:solidFill>
              </a:rPr>
              <a:t>-Object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Do {} while ()</a:t>
            </a:r>
          </a:p>
        </p:txBody>
      </p:sp>
    </p:spTree>
    <p:extLst>
      <p:ext uri="{BB962C8B-B14F-4D97-AF65-F5344CB8AC3E}">
        <p14:creationId xmlns:p14="http://schemas.microsoft.com/office/powerpoint/2010/main" val="1669452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Flow control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209929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If – </a:t>
            </a:r>
            <a:r>
              <a:rPr lang="en-US" sz="2200" dirty="0" err="1">
                <a:solidFill>
                  <a:schemeClr val="tx1"/>
                </a:solidFill>
              </a:rPr>
              <a:t>elseif</a:t>
            </a:r>
            <a:r>
              <a:rPr lang="en-US" sz="2200" dirty="0">
                <a:solidFill>
                  <a:schemeClr val="tx1"/>
                </a:solidFill>
              </a:rPr>
              <a:t> – else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51550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dirty="0"/>
              <a:t>Demo – Strings, arrays &amp; </a:t>
            </a:r>
            <a:r>
              <a:rPr lang="en-US" dirty="0" err="1"/>
              <a:t>hashtables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101724"/>
            <a:ext cx="6979534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Use literal strings unless something needs to be expanded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Arrays can contain any type of object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Hash tables are used to define custom objects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5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9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9552" y="2269480"/>
            <a:ext cx="7373056" cy="1022350"/>
          </a:xfrm>
        </p:spPr>
        <p:txBody>
          <a:bodyPr/>
          <a:lstStyle/>
          <a:p>
            <a:r>
              <a:rPr lang="en-US" dirty="0"/>
              <a:t>PowerShell: </a:t>
            </a:r>
            <a:br>
              <a:rPr lang="en-US" dirty="0"/>
            </a:br>
            <a:r>
              <a:rPr lang="en-US" dirty="0"/>
              <a:t>Advanced functionality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1993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dirty="0"/>
              <a:t>Demo – My first advanced function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101724"/>
            <a:ext cx="6979534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Writing a function in PowerShell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Create a parameter block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Use comments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Create comment-based help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Set mandatory parameters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Enable pipeline support</a:t>
            </a:r>
          </a:p>
        </p:txBody>
      </p:sp>
    </p:spTree>
    <p:extLst>
      <p:ext uri="{BB962C8B-B14F-4D97-AF65-F5344CB8AC3E}">
        <p14:creationId xmlns:p14="http://schemas.microsoft.com/office/powerpoint/2010/main" val="2186797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Question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209929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What is the advantage of writing a function over writing a question?</a:t>
            </a:r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28" y="1101725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54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101725"/>
          </a:xfrm>
        </p:spPr>
        <p:txBody>
          <a:bodyPr>
            <a:norm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About_Rob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101724"/>
            <a:ext cx="8634714" cy="3933571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Name : Rob</a:t>
            </a:r>
          </a:p>
          <a:p>
            <a:pPr lvl="0">
              <a:spcBef>
                <a:spcPts val="0"/>
              </a:spcBef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Occupation : DBA, </a:t>
            </a:r>
            <a:r>
              <a:rPr lang="en-GB" sz="2400" kern="0" dirty="0" err="1">
                <a:solidFill>
                  <a:sysClr val="windowText" lastClr="000000"/>
                </a:solidFill>
              </a:rPr>
              <a:t>Automator</a:t>
            </a:r>
            <a:endParaRPr lang="en-GB" sz="2400" kern="0" dirty="0">
              <a:solidFill>
                <a:sysClr val="windowText" lastClr="000000"/>
              </a:solidFill>
            </a:endParaRPr>
          </a:p>
          <a:p>
            <a:pPr lvl="0">
              <a:spcBef>
                <a:spcPts val="0"/>
              </a:spcBef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Website : </a:t>
            </a:r>
            <a:r>
              <a:rPr lang="en-GB" sz="2400" kern="0" dirty="0">
                <a:solidFill>
                  <a:sysClr val="windowText" lastClr="000000"/>
                </a:solidFill>
                <a:hlinkClick r:id="rId3" action="ppaction://hlinkfile"/>
              </a:rPr>
              <a:t>sqldbawith</a:t>
            </a:r>
            <a:r>
              <a:rPr lang="en-GB" sz="2400" kern="0" dirty="0">
                <a:solidFill>
                  <a:srgbClr val="FF0000"/>
                </a:solidFill>
                <a:hlinkClick r:id="rId3" action="ppaction://hlinkfile"/>
              </a:rPr>
              <a:t>A</a:t>
            </a:r>
            <a:r>
              <a:rPr lang="en-GB" sz="2400" kern="0" dirty="0">
                <a:solidFill>
                  <a:sysClr val="windowText" lastClr="000000"/>
                </a:solidFill>
                <a:hlinkClick r:id="rId3" action="ppaction://hlinkfile"/>
              </a:rPr>
              <a:t>beard.com</a:t>
            </a:r>
            <a:endParaRPr lang="en-GB" sz="2400" kern="0" dirty="0">
              <a:solidFill>
                <a:sysClr val="windowText" lastClr="000000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Twitter : @</a:t>
            </a:r>
            <a:r>
              <a:rPr lang="en-GB" sz="2400" kern="0" dirty="0" err="1">
                <a:solidFill>
                  <a:sysClr val="windowText" lastClr="000000"/>
                </a:solidFill>
              </a:rPr>
              <a:t>sqldbawithbeard</a:t>
            </a:r>
            <a:endParaRPr lang="en-GB" sz="2400" kern="0" dirty="0">
              <a:solidFill>
                <a:sysClr val="windowText" lastClr="000000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Interests : PowerShell, Automation And SQL (PaaS </a:t>
            </a:r>
            <a:r>
              <a:rPr lang="en-GB" sz="2400" kern="0" dirty="0" err="1">
                <a:solidFill>
                  <a:sysClr val="windowText" lastClr="000000"/>
                </a:solidFill>
              </a:rPr>
              <a:t>geddit</a:t>
            </a:r>
            <a:r>
              <a:rPr lang="en-GB" sz="2400" kern="0" dirty="0">
                <a:solidFill>
                  <a:sysClr val="windowText" lastClr="000000"/>
                </a:solidFill>
              </a:rPr>
              <a:t>?)</a:t>
            </a:r>
          </a:p>
          <a:p>
            <a:pPr lvl="0">
              <a:spcBef>
                <a:spcPts val="0"/>
              </a:spcBef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Interesting Fact : Has a Beard. (Still) Plays Cricket</a:t>
            </a:r>
          </a:p>
          <a:p>
            <a:pPr lvl="0">
              <a:spcBef>
                <a:spcPts val="0"/>
              </a:spcBef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Speaker : SQL Saturdays, SQL Relay, PowerShell Conference EU</a:t>
            </a:r>
          </a:p>
          <a:p>
            <a:pPr lvl="0">
              <a:spcBef>
                <a:spcPts val="0"/>
              </a:spcBef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Community : SQL South West , SQL Saturday Exeter , PowerShell Virtual Chapter, Organiser for PowerShell Conference EU 2017, Officer, Lead for </a:t>
            </a:r>
            <a:r>
              <a:rPr lang="en-GB" sz="2400" kern="0" dirty="0" err="1">
                <a:solidFill>
                  <a:sysClr val="windowText" lastClr="000000"/>
                </a:solidFill>
              </a:rPr>
              <a:t>dbareports</a:t>
            </a:r>
            <a:r>
              <a:rPr lang="en-GB" sz="2400" kern="0" dirty="0">
                <a:solidFill>
                  <a:sysClr val="windowText" lastClr="000000"/>
                </a:solidFill>
              </a:rPr>
              <a:t>, contributor to </a:t>
            </a:r>
            <a:r>
              <a:rPr lang="en-GB" sz="2400" kern="0" dirty="0" err="1">
                <a:solidFill>
                  <a:sysClr val="windowText" lastClr="000000"/>
                </a:solidFill>
              </a:rPr>
              <a:t>dbatools</a:t>
            </a:r>
            <a:r>
              <a:rPr lang="en-GB" sz="2400" kern="0" dirty="0">
                <a:solidFill>
                  <a:sysClr val="windowText" lastClr="000000"/>
                </a:solidFill>
              </a:rPr>
              <a:t> </a:t>
            </a:r>
          </a:p>
        </p:txBody>
      </p:sp>
      <p:pic>
        <p:nvPicPr>
          <p:cNvPr id="7" name="Afbeelding 6" descr="twit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978" y="1643746"/>
            <a:ext cx="316837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6587259" y="1658954"/>
            <a:ext cx="2626185" cy="364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dirty="0"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@sqldbawithbeard</a:t>
            </a:r>
            <a:endParaRPr lang="nl-NL" sz="2000" b="1" kern="1200" dirty="0">
              <a:latin typeface="Lucida Console" panose="020B0609040504020204" pitchFamily="49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841" y="1"/>
            <a:ext cx="2240159" cy="161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6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dirty="0"/>
              <a:t>Demo – My first advanced function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101724"/>
            <a:ext cx="6979534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Using </a:t>
            </a:r>
            <a:r>
              <a:rPr lang="en-US" sz="2200" dirty="0" err="1">
                <a:solidFill>
                  <a:schemeClr val="tx1"/>
                </a:solidFill>
              </a:rPr>
              <a:t>SupportsShouldProcess</a:t>
            </a:r>
            <a:endParaRPr lang="en-US" sz="2200" dirty="0">
              <a:solidFill>
                <a:schemeClr val="tx1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-</a:t>
            </a:r>
            <a:r>
              <a:rPr lang="en-US" sz="1800" dirty="0" err="1">
                <a:solidFill>
                  <a:schemeClr val="tx1"/>
                </a:solidFill>
              </a:rPr>
              <a:t>WhatIf</a:t>
            </a:r>
            <a:endParaRPr lang="en-US" sz="1800" dirty="0">
              <a:solidFill>
                <a:schemeClr val="tx1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-Verbose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-Confirm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ValidateSet</a:t>
            </a:r>
            <a:r>
              <a:rPr lang="en-US" sz="2200" dirty="0">
                <a:solidFill>
                  <a:schemeClr val="tx1"/>
                </a:solidFill>
              </a:rPr>
              <a:t> to verify a set of possible arguments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86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</a:t>
            </a:r>
            <a:br>
              <a:rPr lang="en-US" dirty="0"/>
            </a:br>
            <a:r>
              <a:rPr lang="en-US" dirty="0"/>
              <a:t>Tips from The Field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2536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What would you like to see?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784348"/>
            <a:ext cx="3443468" cy="2962275"/>
          </a:xfrm>
        </p:spPr>
        <p:txBody>
          <a:bodyPr>
            <a:normAutofit/>
          </a:bodyPr>
          <a:lstStyle/>
          <a:p>
            <a:r>
              <a:rPr lang="en-US" sz="1800" dirty="0"/>
              <a:t>Fast folder size</a:t>
            </a:r>
          </a:p>
          <a:p>
            <a:r>
              <a:rPr lang="en-US" sz="1800" dirty="0"/>
              <a:t>[</a:t>
            </a:r>
            <a:r>
              <a:rPr lang="en-US" sz="1800" dirty="0" err="1"/>
              <a:t>adsi</a:t>
            </a:r>
            <a:r>
              <a:rPr lang="en-US" sz="1800" dirty="0"/>
              <a:t>] and [</a:t>
            </a:r>
            <a:r>
              <a:rPr lang="en-US" sz="1800" dirty="0" err="1"/>
              <a:t>adsisearcher</a:t>
            </a:r>
            <a:r>
              <a:rPr lang="en-US" sz="1800" dirty="0"/>
              <a:t>]</a:t>
            </a:r>
          </a:p>
          <a:p>
            <a:r>
              <a:rPr lang="en-US" sz="1800" dirty="0" err="1"/>
              <a:t>Powershell</a:t>
            </a:r>
            <a:r>
              <a:rPr lang="en-US" sz="1800" dirty="0"/>
              <a:t> –command</a:t>
            </a:r>
          </a:p>
          <a:p>
            <a:r>
              <a:rPr lang="en-US" sz="1800" dirty="0"/>
              <a:t>Efficient loops in PS</a:t>
            </a:r>
          </a:p>
          <a:p>
            <a:r>
              <a:rPr lang="en-US" sz="1800" dirty="0"/>
              <a:t>Convert word doc to pdf</a:t>
            </a:r>
          </a:p>
          <a:p>
            <a:r>
              <a:rPr lang="en-US" sz="1800" dirty="0"/>
              <a:t>Check compression of zip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458400" y="1784348"/>
            <a:ext cx="3624884" cy="2962275"/>
          </a:xfrm>
        </p:spPr>
        <p:txBody>
          <a:bodyPr>
            <a:normAutofit/>
          </a:bodyPr>
          <a:lstStyle/>
          <a:p>
            <a:r>
              <a:rPr lang="en-US" sz="1800" dirty="0"/>
              <a:t>Check open folders</a:t>
            </a:r>
          </a:p>
          <a:p>
            <a:r>
              <a:rPr lang="en-US" sz="1800" dirty="0"/>
              <a:t>Change a drive letter</a:t>
            </a:r>
          </a:p>
          <a:p>
            <a:r>
              <a:rPr lang="en-US" sz="1800" dirty="0"/>
              <a:t>Copy untitled tabs clip</a:t>
            </a:r>
          </a:p>
          <a:p>
            <a:r>
              <a:rPr lang="en-US" sz="1800" dirty="0"/>
              <a:t>Create simple GUI</a:t>
            </a:r>
          </a:p>
          <a:p>
            <a:r>
              <a:rPr lang="en-US" sz="1800" dirty="0"/>
              <a:t>List non-admin shares</a:t>
            </a:r>
          </a:p>
          <a:p>
            <a:r>
              <a:rPr lang="en-US" sz="1800" dirty="0"/>
              <a:t>Rename a disk</a:t>
            </a:r>
          </a:p>
          <a:p>
            <a:endParaRPr lang="en-US" sz="1800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6224326" y="1784349"/>
            <a:ext cx="3624884" cy="296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Create </a:t>
            </a:r>
            <a:r>
              <a:rPr lang="en-US" sz="1800" dirty="0" err="1"/>
              <a:t>OpenFileDialog</a:t>
            </a:r>
            <a:endParaRPr lang="en-US" sz="1800" dirty="0"/>
          </a:p>
          <a:p>
            <a:r>
              <a:rPr lang="en-US" sz="1800" dirty="0"/>
              <a:t>Query MSDN from PS</a:t>
            </a:r>
          </a:p>
          <a:p>
            <a:r>
              <a:rPr lang="en-US" sz="1800" dirty="0"/>
              <a:t>Test local credentials</a:t>
            </a:r>
          </a:p>
          <a:p>
            <a:r>
              <a:rPr lang="en-US" sz="1800" dirty="0"/>
              <a:t>List AD attributes in use</a:t>
            </a:r>
          </a:p>
          <a:p>
            <a:r>
              <a:rPr lang="en-US" sz="1800" dirty="0"/>
              <a:t>‘Special’ variables</a:t>
            </a:r>
          </a:p>
        </p:txBody>
      </p:sp>
    </p:spTree>
    <p:extLst>
      <p:ext uri="{BB962C8B-B14F-4D97-AF65-F5344CB8AC3E}">
        <p14:creationId xmlns:p14="http://schemas.microsoft.com/office/powerpoint/2010/main" val="280625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096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33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101725"/>
          </a:xfrm>
        </p:spPr>
        <p:txBody>
          <a:bodyPr>
            <a:norm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About_Jaap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101724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Dutch PowerShell User Group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Blogging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PowerShell Magazine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JaapBrasser.com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Slack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Reddit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GitHub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PowerShell Gallery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TechNet Forums/Gallery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5594" y="0"/>
            <a:ext cx="1728406" cy="1728406"/>
          </a:xfrm>
          <a:prstGeom prst="rect">
            <a:avLst/>
          </a:prstGeom>
        </p:spPr>
      </p:pic>
      <p:pic>
        <p:nvPicPr>
          <p:cNvPr id="7" name="Afbeelding 6" descr="twit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73" y="1713198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7003955" y="1728406"/>
            <a:ext cx="2358176" cy="364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kern="1200" dirty="0"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NL" sz="2000" b="1" kern="1200" dirty="0" err="1"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Jaap_Brasser</a:t>
            </a:r>
            <a:endParaRPr lang="nl-NL" sz="2000" b="1" kern="1200" dirty="0">
              <a:latin typeface="Lucida Console" panose="020B0609040504020204" pitchFamily="49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6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10172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Agenda for Today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101724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PowerShell: The beginning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Defining variables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Basic script structure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Loops, operators and flow control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Advanced PowerShell functionality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PowerShell tips from the field</a:t>
            </a:r>
          </a:p>
        </p:txBody>
      </p:sp>
    </p:spTree>
    <p:extLst>
      <p:ext uri="{BB962C8B-B14F-4D97-AF65-F5344CB8AC3E}">
        <p14:creationId xmlns:p14="http://schemas.microsoft.com/office/powerpoint/2010/main" val="220950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9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9552" y="2269480"/>
            <a:ext cx="7373056" cy="1022350"/>
          </a:xfrm>
        </p:spPr>
        <p:txBody>
          <a:bodyPr/>
          <a:lstStyle/>
          <a:p>
            <a:r>
              <a:rPr lang="en-US" dirty="0"/>
              <a:t>PowerShell: the beginning</a:t>
            </a:r>
            <a:endParaRPr lang="tr-T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628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What is PowerShell and how did it start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101724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Development started in 2001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First released in 2006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Created by a team led by Jeffrey </a:t>
            </a:r>
            <a:r>
              <a:rPr lang="en-US" sz="2200" dirty="0" err="1">
                <a:solidFill>
                  <a:schemeClr val="tx1"/>
                </a:solidFill>
              </a:rPr>
              <a:t>Snover</a:t>
            </a: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Was initially codenamed Monad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It is written: </a:t>
            </a:r>
            <a:r>
              <a:rPr lang="en-US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ower</a:t>
            </a:r>
            <a:r>
              <a:rPr lang="en-US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</a:t>
            </a:r>
            <a:r>
              <a:rPr lang="en-US" sz="2200" dirty="0">
                <a:solidFill>
                  <a:schemeClr val="tx1"/>
                </a:solidFill>
              </a:rPr>
              <a:t>hell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78980"/>
            <a:ext cx="2548128" cy="169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0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948928" cy="110172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</a:rPr>
              <a:t>PowerShell naming convention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101724"/>
            <a:ext cx="6400800" cy="3933571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Verb-</a:t>
            </a:r>
            <a:r>
              <a:rPr lang="en-US" sz="2200" dirty="0" err="1">
                <a:solidFill>
                  <a:schemeClr val="tx1"/>
                </a:solidFill>
              </a:rPr>
              <a:t>SingularNoun</a:t>
            </a:r>
            <a:endParaRPr lang="en-US" sz="22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Verb has to be ‘approved’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Noun should be descriptive, can contain a prefix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3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19DA7A59E8614DB49DF5124D52DA80" ma:contentTypeVersion="2" ma:contentTypeDescription="Create a new document." ma:contentTypeScope="" ma:versionID="c035ab14173a0ac0366555ca7b15fdf1">
  <xsd:schema xmlns:xsd="http://www.w3.org/2001/XMLSchema" xmlns:xs="http://www.w3.org/2001/XMLSchema" xmlns:p="http://schemas.microsoft.com/office/2006/metadata/properties" xmlns:ns2="ba0bc190-1a14-4d9a-b8d2-51c9828d1f23" targetNamespace="http://schemas.microsoft.com/office/2006/metadata/properties" ma:root="true" ma:fieldsID="a58277db310f93ac7832346103560b6b" ns2:_="">
    <xsd:import namespace="ba0bc190-1a14-4d9a-b8d2-51c9828d1f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bc190-1a14-4d9a-b8d2-51c9828d1f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438D8E-6DA6-4F8C-8F78-072562F9FD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05E474-3A15-4C6B-8AC5-BA58324FA9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0bc190-1a14-4d9a-b8d2-51c9828d1f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31D688-9593-4D1C-8CFB-F462FC79646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ba0bc190-1a14-4d9a-b8d2-51c9828d1f23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932</Words>
  <Application>Microsoft Office PowerPoint</Application>
  <PresentationFormat>On-screen Show (16:9)</PresentationFormat>
  <Paragraphs>257</Paragraphs>
  <Slides>44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맑은 고딕</vt:lpstr>
      <vt:lpstr>Arial</vt:lpstr>
      <vt:lpstr>Calibri</vt:lpstr>
      <vt:lpstr>Lucida Console</vt:lpstr>
      <vt:lpstr>Segoe UI</vt:lpstr>
      <vt:lpstr>Segoe UI Black</vt:lpstr>
      <vt:lpstr>Segoe UI Light</vt:lpstr>
      <vt:lpstr>Office Theme</vt:lpstr>
      <vt:lpstr>Custom Design</vt:lpstr>
      <vt:lpstr>1_Custom Design</vt:lpstr>
      <vt:lpstr>PowerPoint Presentation</vt:lpstr>
      <vt:lpstr>A Full Day of PowerShell</vt:lpstr>
      <vt:lpstr>About_Chrissy</vt:lpstr>
      <vt:lpstr>About_Rob</vt:lpstr>
      <vt:lpstr>About_Jaap</vt:lpstr>
      <vt:lpstr>Agenda for Today</vt:lpstr>
      <vt:lpstr>PowerShell: the beginning</vt:lpstr>
      <vt:lpstr>What is PowerShell and how did it start</vt:lpstr>
      <vt:lpstr>PowerShell naming convention</vt:lpstr>
      <vt:lpstr>How to read the PowerShell language</vt:lpstr>
      <vt:lpstr>The PowerShell language</vt:lpstr>
      <vt:lpstr>Demo – Get-Verb / Get-ChildItem</vt:lpstr>
      <vt:lpstr>Question</vt:lpstr>
      <vt:lpstr>More PowerShell terms</vt:lpstr>
      <vt:lpstr>PowerShell pipeline</vt:lpstr>
      <vt:lpstr>Demo – PowerShell help &amp; pipeline</vt:lpstr>
      <vt:lpstr>Defining Variables</vt:lpstr>
      <vt:lpstr>Define a variable in PowerShell</vt:lpstr>
      <vt:lpstr>Object types in PowerShell</vt:lpstr>
      <vt:lpstr>Objects in PowerShell</vt:lpstr>
      <vt:lpstr>Demo – Defining variables</vt:lpstr>
      <vt:lpstr>Question</vt:lpstr>
      <vt:lpstr>The string is the thing</vt:lpstr>
      <vt:lpstr>Arrays and hash tables </vt:lpstr>
      <vt:lpstr>Demo – Strings, arrays &amp; hashtables</vt:lpstr>
      <vt:lpstr>Basic Script Structure</vt:lpstr>
      <vt:lpstr>Best practices</vt:lpstr>
      <vt:lpstr>Demo – From bad to Better</vt:lpstr>
      <vt:lpstr>Question</vt:lpstr>
      <vt:lpstr>Best practices</vt:lpstr>
      <vt:lpstr>Demo – A different approach</vt:lpstr>
      <vt:lpstr>Operators, loops &amp; Flow Control</vt:lpstr>
      <vt:lpstr>Comparison operators</vt:lpstr>
      <vt:lpstr>Loops</vt:lpstr>
      <vt:lpstr>Flow control</vt:lpstr>
      <vt:lpstr>Demo – Strings, arrays &amp; hashtables</vt:lpstr>
      <vt:lpstr>PowerShell:  Advanced functionality</vt:lpstr>
      <vt:lpstr>Demo – My first advanced function</vt:lpstr>
      <vt:lpstr>Question</vt:lpstr>
      <vt:lpstr>Demo – My first advanced function</vt:lpstr>
      <vt:lpstr>PowerShell Tips from The Field</vt:lpstr>
      <vt:lpstr>What would you like to see?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Jaap Brasser</cp:lastModifiedBy>
  <cp:revision>33</cp:revision>
  <dcterms:modified xsi:type="dcterms:W3CDTF">2017-01-24T14:32:21Z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0x010100F619DA7A59E8614DB49DF5124D52DA80</vt:lpwstr>
  </property>
</Properties>
</file>