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1" d="100"/>
          <a:sy n="101" d="100"/>
        </p:scale>
        <p:origin x="8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2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0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84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36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3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18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8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8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8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12/18/2024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sz="2400" dirty="0" smtClean="0">
                <a:latin typeface="Agency FB" panose="020B0503020202020204" pitchFamily="34" charset="0"/>
              </a:rPr>
              <a:t>Author Analysis</a:t>
            </a:r>
            <a:endParaRPr lang="en-US" sz="2400" b="0" dirty="0">
              <a:latin typeface="Agency FB" panose="020B0503020202020204" pitchFamily="34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724400" y="3861048"/>
            <a:ext cx="3879056" cy="12345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dirty="0" smtClean="0"/>
              <a:t>By</a:t>
            </a:r>
          </a:p>
          <a:p>
            <a:pPr algn="r"/>
            <a:r>
              <a:rPr lang="en-IN" dirty="0" err="1" smtClean="0"/>
              <a:t>Shivanshu</a:t>
            </a:r>
            <a:r>
              <a:rPr lang="en-IN" dirty="0" smtClean="0"/>
              <a:t> Kumar Srivastava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Is there a correlation between a university's score and the number of international students?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58326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correlation between university’s score and the no of international students.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blue dot showing its relation</a:t>
            </a:r>
            <a:r>
              <a:rPr lang="en-US" sz="1200" dirty="0" smtClean="0"/>
              <a:t>.</a:t>
            </a: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25" t="51512"/>
          <a:stretch/>
        </p:blipFill>
        <p:spPr>
          <a:xfrm>
            <a:off x="611560" y="1448481"/>
            <a:ext cx="6264696" cy="230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How does the percentage of female students impact a university's ranking?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58326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correlation between female students by university 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blue dot showing its relation</a:t>
            </a:r>
            <a:r>
              <a:rPr lang="en-US" sz="1200" dirty="0" smtClean="0"/>
              <a:t>.</a:t>
            </a:r>
            <a:endParaRPr lang="en-IN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22" b="51517"/>
          <a:stretch/>
        </p:blipFill>
        <p:spPr>
          <a:xfrm>
            <a:off x="683568" y="1412776"/>
            <a:ext cx="4280342" cy="23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6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Which university has the highest number of students?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58326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In this Chart show the highest no of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Its Arizona State University</a:t>
            </a:r>
            <a:r>
              <a:rPr lang="en-US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About to 0.5M Students.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6" r="6543"/>
          <a:stretch/>
        </p:blipFill>
        <p:spPr>
          <a:xfrm>
            <a:off x="323528" y="1268760"/>
            <a:ext cx="8517200" cy="25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6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How does the percentage of international students vary across different universities?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221088"/>
            <a:ext cx="58326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In this Chart show the highest no of International Students.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8" r="7332" b="54550"/>
          <a:stretch/>
        </p:blipFill>
        <p:spPr>
          <a:xfrm>
            <a:off x="694584" y="1515573"/>
            <a:ext cx="7549823" cy="21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Is there a correlation between a university's ranking and its student-staff ratio?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077072"/>
            <a:ext cx="58326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These are correlation </a:t>
            </a:r>
            <a:r>
              <a:rPr lang="en-IN" sz="1200" dirty="0" smtClean="0"/>
              <a:t>between </a:t>
            </a:r>
            <a:r>
              <a:rPr lang="en-IN" sz="1200" dirty="0"/>
              <a:t>by university </a:t>
            </a:r>
            <a:r>
              <a:rPr lang="en-IN" sz="1200" dirty="0" smtClean="0"/>
              <a:t>Ranking and Student Staff Ratio.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These are blue dot showing its relation</a:t>
            </a:r>
            <a:r>
              <a:rPr lang="en-US" sz="1200" dirty="0"/>
              <a:t>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79" b="53038"/>
          <a:stretch/>
        </p:blipFill>
        <p:spPr>
          <a:xfrm>
            <a:off x="683568" y="1235116"/>
            <a:ext cx="5544616" cy="22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How does the percentage of international students vary across different years?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077072"/>
            <a:ext cx="58326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This graph shows the international students vary across different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This graph are very fluctuating  across year.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30" t="45442" r="1" b="2903"/>
          <a:stretch/>
        </p:blipFill>
        <p:spPr>
          <a:xfrm>
            <a:off x="466724" y="1484784"/>
            <a:ext cx="777768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Is there a relationship between a university's ranking score and the percentage of female students enrolled?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607" y="4513330"/>
            <a:ext cx="58326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This scatter graph shows relationship between university ranking score and the % of female students enrolled.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Blue dot shows its relation.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4" b="45427"/>
          <a:stretch/>
        </p:blipFill>
        <p:spPr>
          <a:xfrm>
            <a:off x="920634" y="1412776"/>
            <a:ext cx="6099637" cy="25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How does the percentage of international students affect a university's student-staff </a:t>
            </a:r>
            <a:r>
              <a:rPr lang="en-US" sz="2000" b="0" dirty="0" smtClean="0"/>
              <a:t>ratio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607" y="4513330"/>
            <a:ext cx="583264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This scatter graph shows international students affect a university’s student staff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Blue dot shows its relation.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1"/>
          <a:stretch/>
        </p:blipFill>
        <p:spPr>
          <a:xfrm>
            <a:off x="539552" y="1625239"/>
            <a:ext cx="838308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9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5536" y="474947"/>
            <a:ext cx="4638674" cy="675926"/>
          </a:xfrm>
        </p:spPr>
        <p:txBody>
          <a:bodyPr/>
          <a:lstStyle/>
          <a:p>
            <a:r>
              <a:rPr lang="en-US" sz="2000" b="0" dirty="0"/>
              <a:t>Are there any significant trends or patterns in the rankings of universities from different countries?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7607" y="4513330"/>
            <a:ext cx="58326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Yes they are significant trends or patterns in ranking of universities from different countries.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.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4213"/>
            <a:ext cx="6604218" cy="2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357838"/>
            <a:ext cx="4876800" cy="799306"/>
          </a:xfrm>
        </p:spPr>
        <p:txBody>
          <a:bodyPr/>
          <a:lstStyle/>
          <a:p>
            <a:r>
              <a:rPr lang="en-IN" b="0" dirty="0" smtClean="0"/>
              <a:t>Publications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39752" y="1277774"/>
            <a:ext cx="3939540" cy="653754"/>
            <a:chOff x="0" y="1550"/>
            <a:chExt cx="8229600" cy="1261802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0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solidFill>
                    <a:schemeClr val="bg1"/>
                  </a:solidFill>
                </a:rPr>
                <a:t>Author Analysis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23622" y="1985634"/>
            <a:ext cx="2971800" cy="6537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500" dirty="0" smtClean="0">
                  <a:solidFill>
                    <a:schemeClr val="bg1"/>
                  </a:solidFill>
                </a:rPr>
                <a:t>Publishers Analysis</a:t>
              </a:r>
              <a:endParaRPr lang="en-US" sz="15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7D052D3-5943-4CCA-A968-24C63DF30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 flipV="1">
            <a:off x="6598521" y="5304766"/>
            <a:ext cx="45719" cy="684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2823622" y="4095626"/>
            <a:ext cx="2971800" cy="4247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 smtClean="0">
                <a:ea typeface="+mn-ea"/>
                <a:cs typeface="+mn-cs"/>
              </a:rPr>
              <a:t>Sales Analysis</a:t>
            </a:r>
            <a:endParaRPr lang="en-US" sz="1500" kern="1200" dirty="0"/>
          </a:p>
        </p:txBody>
      </p:sp>
      <p:sp>
        <p:nvSpPr>
          <p:cNvPr id="36" name="Callout: Up Arrow 12">
            <a:extLst>
              <a:ext uri="{FF2B5EF4-FFF2-40B4-BE49-F238E27FC236}">
                <a16:creationId xmlns:a16="http://schemas.microsoft.com/office/drawing/2014/main" id="{1DA29D9A-DD96-43EF-B182-868A71CA63FC}"/>
              </a:ext>
            </a:extLst>
          </p:cNvPr>
          <p:cNvSpPr txBox="1"/>
          <p:nvPr/>
        </p:nvSpPr>
        <p:spPr>
          <a:xfrm>
            <a:off x="2823622" y="4140513"/>
            <a:ext cx="2971800" cy="4247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500" dirty="0" smtClean="0"/>
              <a:t>Stores Analysis</a:t>
            </a:r>
            <a:endParaRPr lang="en-US" sz="1500" kern="12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5600" y="2713754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38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 smtClean="0">
                  <a:ea typeface="+mn-ea"/>
                  <a:cs typeface="+mn-cs"/>
                </a:rPr>
                <a:t>Title Analysis</a:t>
              </a:r>
              <a:endParaRPr lang="en-US" sz="15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895600" y="3391906"/>
            <a:ext cx="2971800" cy="65375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4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 rot="21600000"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 smtClean="0"/>
                <a:t>Sales </a:t>
              </a:r>
              <a:r>
                <a:rPr lang="en-US" sz="1500" kern="1200" dirty="0" smtClean="0">
                  <a:ea typeface="+mn-ea"/>
                  <a:cs typeface="+mn-cs"/>
                </a:rPr>
                <a:t>Analysis</a:t>
              </a:r>
              <a:endParaRPr lang="en-US" sz="1500" kern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12" y="1057124"/>
            <a:ext cx="7587570" cy="5685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81198"/>
            <a:ext cx="6912767" cy="6792218"/>
          </a:xfrm>
        </p:spPr>
        <p:txBody>
          <a:bodyPr/>
          <a:lstStyle/>
          <a:p>
            <a:r>
              <a:rPr lang="en-IN" dirty="0" smtClean="0"/>
              <a:t>Power BI Problem</a:t>
            </a:r>
            <a:br>
              <a:rPr lang="en-IN" dirty="0" smtClean="0"/>
            </a:br>
            <a:r>
              <a:rPr lang="en-IN" dirty="0" smtClean="0"/>
              <a:t>Statements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971600" y="4437112"/>
            <a:ext cx="43204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How many universities are there in each country?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IN" sz="1800" dirty="0" smtClean="0"/>
              <a:t>In USA ther</a:t>
            </a:r>
            <a:r>
              <a:rPr lang="en-IN" sz="1800" dirty="0" smtClean="0"/>
              <a:t>e are many country.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IN" sz="1800" dirty="0" smtClean="0"/>
              <a:t>Is about to 275.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IN" sz="1800" dirty="0" smtClean="0"/>
              <a:t>Just solve from Power Bi.</a:t>
            </a:r>
          </a:p>
          <a:p>
            <a:pPr marL="64008" lvl="0" indent="0">
              <a:spcBef>
                <a:spcPts val="0"/>
              </a:spcBef>
              <a:buClrTx/>
              <a:buSzTx/>
              <a:buNone/>
            </a:pPr>
            <a:endParaRPr lang="en-US" sz="1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" b="52302"/>
          <a:stretch/>
        </p:blipFill>
        <p:spPr>
          <a:xfrm>
            <a:off x="539552" y="2348880"/>
            <a:ext cx="3784612" cy="16921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What is the distribution of international students across different countries?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8" t="47010"/>
          <a:stretch/>
        </p:blipFill>
        <p:spPr>
          <a:xfrm>
            <a:off x="107504" y="1268760"/>
            <a:ext cx="8739316" cy="25519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4293096"/>
            <a:ext cx="6886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About 10M Students are in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On second UK that about to 2.6M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0" dirty="0"/>
              <a:t>Which country has the highest number of female students enrolled in universities? 4 How many universities are ranked by each ranking system?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149080"/>
            <a:ext cx="58326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About 18k Female Students are in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second UK that about to 8k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153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0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How does the ranking system affect a university's student-staff ratio?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149080"/>
            <a:ext cx="58326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the sum of Ranking Criteria by System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</a:t>
            </a:r>
            <a:r>
              <a:rPr lang="en-IN" sz="1200" dirty="0" err="1" smtClean="0"/>
              <a:t>felxible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76"/>
          <a:stretch/>
        </p:blipFill>
        <p:spPr>
          <a:xfrm>
            <a:off x="219431" y="1196752"/>
            <a:ext cx="8496300" cy="25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6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What are the most important criteria considered by ranking systems?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149080"/>
            <a:ext cx="58326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ranking Criteria considered by ranking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are about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These is pie chart showing ranking systems.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8" y="1464843"/>
            <a:ext cx="842772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15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0</TotalTime>
  <Words>492</Words>
  <Application>Microsoft Office PowerPoint</Application>
  <PresentationFormat>On-screen Show (4:3)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Agency FB</vt:lpstr>
      <vt:lpstr>Arial</vt:lpstr>
      <vt:lpstr>Calibri</vt:lpstr>
      <vt:lpstr>Segoe UI</vt:lpstr>
      <vt:lpstr>Wingdings 2</vt:lpstr>
      <vt:lpstr>Verve</vt:lpstr>
      <vt:lpstr>Capstone Project Author Analysis</vt:lpstr>
      <vt:lpstr>Publications</vt:lpstr>
      <vt:lpstr>ER Diagram</vt:lpstr>
      <vt:lpstr>Power BI Problem Statements</vt:lpstr>
      <vt:lpstr>How many universities are there in each country?</vt:lpstr>
      <vt:lpstr>What is the distribution of international students across different countries?</vt:lpstr>
      <vt:lpstr>Which country has the highest number of female students enrolled in universities? 4 How many universities are ranked by each ranking system?</vt:lpstr>
      <vt:lpstr>How does the ranking system affect a university's student-staff ratio?</vt:lpstr>
      <vt:lpstr>What are the most important criteria considered by ranking systems?</vt:lpstr>
      <vt:lpstr>Is there a correlation between a university's score and the number of international students?</vt:lpstr>
      <vt:lpstr>How does the percentage of female students impact a university's ranking?</vt:lpstr>
      <vt:lpstr>Which university has the highest number of students?</vt:lpstr>
      <vt:lpstr>How does the percentage of international students vary across different universities?</vt:lpstr>
      <vt:lpstr>Is there a correlation between a university's ranking and its student-staff ratio?</vt:lpstr>
      <vt:lpstr>How does the percentage of international students vary across different years?</vt:lpstr>
      <vt:lpstr>Is there a relationship between a university's ranking score and the percentage of female students enrolled?</vt:lpstr>
      <vt:lpstr>How does the percentage of international students affect a university's student-staff ratio</vt:lpstr>
      <vt:lpstr>Are there any significant trends or patterns in the rankings of universities from different countries?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2024-12-18T09:29:18Z</dcterms:created>
  <dcterms:modified xsi:type="dcterms:W3CDTF">2024-12-18T11:15:26Z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