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irshiva\Documents\BlackMoneyData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tirshiva\Documents\BlackMoneyDataAnalysis.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tirshiva\Documents\BlackMoneyData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tirshiva\Documents\BlackMoneyData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[BlackMoneyDataAnalysis.xlsx]Origin Country!PivotTable1</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'Origin Country'!$B$3</c:f>
              <c:strCache>
                <c:ptCount val="1"/>
                <c:pt idx="0">
                  <c:v>Total</c:v>
                </c:pt>
              </c:strCache>
            </c:strRef>
          </c:tx>
          <c:spPr>
            <a:solidFill>
              <a:schemeClr val="accent1"/>
            </a:solidFill>
            <a:ln>
              <a:noFill/>
            </a:ln>
            <a:effectLst/>
          </c:spPr>
          <c:invertIfNegative val="0"/>
          <c:cat>
            <c:strRef>
              <c:f>'Origin Country'!$A$4:$A$13</c:f>
              <c:strCache>
                <c:ptCount val="10"/>
                <c:pt idx="0">
                  <c:v>Brazil</c:v>
                </c:pt>
                <c:pt idx="1">
                  <c:v>China</c:v>
                </c:pt>
                <c:pt idx="2">
                  <c:v>India</c:v>
                </c:pt>
                <c:pt idx="3">
                  <c:v>Russia</c:v>
                </c:pt>
                <c:pt idx="4">
                  <c:v>Singapore</c:v>
                </c:pt>
                <c:pt idx="5">
                  <c:v>South Africa</c:v>
                </c:pt>
                <c:pt idx="6">
                  <c:v>Switzerland</c:v>
                </c:pt>
                <c:pt idx="7">
                  <c:v>UAE</c:v>
                </c:pt>
                <c:pt idx="8">
                  <c:v>UK</c:v>
                </c:pt>
                <c:pt idx="9">
                  <c:v>USA</c:v>
                </c:pt>
              </c:strCache>
            </c:strRef>
          </c:cat>
          <c:val>
            <c:numRef>
              <c:f>'Origin Country'!$B$4:$B$13</c:f>
              <c:numCache>
                <c:formatCode>General</c:formatCode>
                <c:ptCount val="10"/>
                <c:pt idx="0">
                  <c:v>2513360480.4230947</c:v>
                </c:pt>
                <c:pt idx="1">
                  <c:v>2691667427.2000237</c:v>
                </c:pt>
                <c:pt idx="2">
                  <c:v>2467652868.9054337</c:v>
                </c:pt>
                <c:pt idx="3">
                  <c:v>2494146366.7351952</c:v>
                </c:pt>
                <c:pt idx="4">
                  <c:v>2495846085.6748681</c:v>
                </c:pt>
                <c:pt idx="5">
                  <c:v>2576112428.1727486</c:v>
                </c:pt>
                <c:pt idx="6">
                  <c:v>2479311763.7853045</c:v>
                </c:pt>
                <c:pt idx="7">
                  <c:v>2430288279.2571611</c:v>
                </c:pt>
                <c:pt idx="8">
                  <c:v>2527722987.5781956</c:v>
                </c:pt>
                <c:pt idx="9">
                  <c:v>2342067957.9345241</c:v>
                </c:pt>
              </c:numCache>
            </c:numRef>
          </c:val>
          <c:extLst>
            <c:ext xmlns:c16="http://schemas.microsoft.com/office/drawing/2014/chart" uri="{C3380CC4-5D6E-409C-BE32-E72D297353CC}">
              <c16:uniqueId val="{00000000-08E7-4A1F-9D6D-8423DDADD18E}"/>
            </c:ext>
          </c:extLst>
        </c:ser>
        <c:dLbls>
          <c:showLegendKey val="0"/>
          <c:showVal val="0"/>
          <c:showCatName val="0"/>
          <c:showSerName val="0"/>
          <c:showPercent val="0"/>
          <c:showBubbleSize val="0"/>
        </c:dLbls>
        <c:gapWidth val="219"/>
        <c:overlap val="-27"/>
        <c:axId val="602444943"/>
        <c:axId val="602454511"/>
      </c:barChart>
      <c:catAx>
        <c:axId val="602444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2454511"/>
        <c:crosses val="autoZero"/>
        <c:auto val="1"/>
        <c:lblAlgn val="ctr"/>
        <c:lblOffset val="100"/>
        <c:noMultiLvlLbl val="0"/>
      </c:catAx>
      <c:valAx>
        <c:axId val="602454511"/>
        <c:scaling>
          <c:orientation val="minMax"/>
        </c:scaling>
        <c:delete val="0"/>
        <c:axPos val="l"/>
        <c:majorGridlines>
          <c:spPr>
            <a:ln w="9525" cap="flat" cmpd="sng" algn="ctr">
              <a:solidFill>
                <a:schemeClr val="bg1">
                  <a:lumMod val="95000"/>
                </a:schemeClr>
              </a:solidFill>
              <a:round/>
            </a:ln>
            <a:effectLst/>
          </c:spPr>
        </c:majorGridlines>
        <c:numFmt formatCode="0,,\ &quot;Millions&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2444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[BlackMoneyDataAnalysis.xlsx]Destination Country!PivotTable3</c:name>
    <c:fmtId val="9"/>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'Destination Country'!$B$3</c:f>
              <c:strCache>
                <c:ptCount val="1"/>
                <c:pt idx="0">
                  <c:v>Total</c:v>
                </c:pt>
              </c:strCache>
            </c:strRef>
          </c:tx>
          <c:spPr>
            <a:solidFill>
              <a:schemeClr val="accent1"/>
            </a:solidFill>
            <a:ln>
              <a:noFill/>
            </a:ln>
            <a:effectLst/>
          </c:spPr>
          <c:invertIfNegative val="0"/>
          <c:cat>
            <c:strRef>
              <c:f>'Destination Country'!$A$4:$A$13</c:f>
              <c:strCache>
                <c:ptCount val="10"/>
                <c:pt idx="0">
                  <c:v>Brazil</c:v>
                </c:pt>
                <c:pt idx="1">
                  <c:v>China</c:v>
                </c:pt>
                <c:pt idx="2">
                  <c:v>India</c:v>
                </c:pt>
                <c:pt idx="3">
                  <c:v>Russia</c:v>
                </c:pt>
                <c:pt idx="4">
                  <c:v>Singapore</c:v>
                </c:pt>
                <c:pt idx="5">
                  <c:v>South Africa</c:v>
                </c:pt>
                <c:pt idx="6">
                  <c:v>Switzerland</c:v>
                </c:pt>
                <c:pt idx="7">
                  <c:v>UAE</c:v>
                </c:pt>
                <c:pt idx="8">
                  <c:v>UK</c:v>
                </c:pt>
                <c:pt idx="9">
                  <c:v>USA</c:v>
                </c:pt>
              </c:strCache>
            </c:strRef>
          </c:cat>
          <c:val>
            <c:numRef>
              <c:f>'Destination Country'!$B$4:$B$13</c:f>
              <c:numCache>
                <c:formatCode>General</c:formatCode>
                <c:ptCount val="10"/>
                <c:pt idx="0">
                  <c:v>2375079775.2711349</c:v>
                </c:pt>
                <c:pt idx="1">
                  <c:v>2457509229.1199322</c:v>
                </c:pt>
                <c:pt idx="2">
                  <c:v>2551014229.3491035</c:v>
                </c:pt>
                <c:pt idx="3">
                  <c:v>2556770555.2872925</c:v>
                </c:pt>
                <c:pt idx="4">
                  <c:v>2551281646.2827168</c:v>
                </c:pt>
                <c:pt idx="5">
                  <c:v>2512795370.4020362</c:v>
                </c:pt>
                <c:pt idx="6">
                  <c:v>2530623309.7402663</c:v>
                </c:pt>
                <c:pt idx="7">
                  <c:v>2396454460.9293966</c:v>
                </c:pt>
                <c:pt idx="8">
                  <c:v>2468947292.9828377</c:v>
                </c:pt>
                <c:pt idx="9">
                  <c:v>2617700776.3018332</c:v>
                </c:pt>
              </c:numCache>
            </c:numRef>
          </c:val>
          <c:extLst>
            <c:ext xmlns:c16="http://schemas.microsoft.com/office/drawing/2014/chart" uri="{C3380CC4-5D6E-409C-BE32-E72D297353CC}">
              <c16:uniqueId val="{00000000-31D3-4713-9397-D3C59FA62AFF}"/>
            </c:ext>
          </c:extLst>
        </c:ser>
        <c:dLbls>
          <c:showLegendKey val="0"/>
          <c:showVal val="0"/>
          <c:showCatName val="0"/>
          <c:showSerName val="0"/>
          <c:showPercent val="0"/>
          <c:showBubbleSize val="0"/>
        </c:dLbls>
        <c:gapWidth val="219"/>
        <c:overlap val="-27"/>
        <c:axId val="602444943"/>
        <c:axId val="602454511"/>
      </c:barChart>
      <c:catAx>
        <c:axId val="602444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2454511"/>
        <c:crosses val="autoZero"/>
        <c:auto val="1"/>
        <c:lblAlgn val="ctr"/>
        <c:lblOffset val="100"/>
        <c:noMultiLvlLbl val="0"/>
      </c:catAx>
      <c:valAx>
        <c:axId val="602454511"/>
        <c:scaling>
          <c:orientation val="minMax"/>
        </c:scaling>
        <c:delete val="0"/>
        <c:axPos val="l"/>
        <c:majorGridlines>
          <c:spPr>
            <a:ln w="9525" cap="flat" cmpd="sng" algn="ctr">
              <a:solidFill>
                <a:schemeClr val="bg1">
                  <a:lumMod val="95000"/>
                </a:schemeClr>
              </a:solidFill>
              <a:round/>
            </a:ln>
            <a:effectLst/>
          </c:spPr>
        </c:majorGridlines>
        <c:numFmt formatCode="0,,\ &quot;Millions&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2444943"/>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[BlackMoneyDataAnalysis.xlsx]Status!PivotTable4</c:name>
    <c:fmtId val="4"/>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Status!$B$3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Status!$A$4:$A$10</c:f>
              <c:strCache>
                <c:ptCount val="7"/>
                <c:pt idx="0">
                  <c:v>Arms Trade</c:v>
                </c:pt>
                <c:pt idx="1">
                  <c:v>Casinos</c:v>
                </c:pt>
                <c:pt idx="2">
                  <c:v>Construction</c:v>
                </c:pt>
                <c:pt idx="3">
                  <c:v>Finance</c:v>
                </c:pt>
                <c:pt idx="4">
                  <c:v>Luxury Goods</c:v>
                </c:pt>
                <c:pt idx="5">
                  <c:v>Oil &amp; Gas</c:v>
                </c:pt>
                <c:pt idx="6">
                  <c:v>Real Estate</c:v>
                </c:pt>
              </c:strCache>
            </c:strRef>
          </c:cat>
          <c:val>
            <c:numRef>
              <c:f>Status!$B$4:$B$10</c:f>
              <c:numCache>
                <c:formatCode>General</c:formatCode>
                <c:ptCount val="7"/>
                <c:pt idx="0">
                  <c:v>3600556018.6438804</c:v>
                </c:pt>
                <c:pt idx="1">
                  <c:v>3418471776.4873605</c:v>
                </c:pt>
                <c:pt idx="2">
                  <c:v>3705738369.4339852</c:v>
                </c:pt>
                <c:pt idx="3">
                  <c:v>3735922688.0505939</c:v>
                </c:pt>
                <c:pt idx="4">
                  <c:v>3597892992.3582721</c:v>
                </c:pt>
                <c:pt idx="5">
                  <c:v>3383658858.926023</c:v>
                </c:pt>
                <c:pt idx="6">
                  <c:v>3575935941.7664533</c:v>
                </c:pt>
              </c:numCache>
            </c:numRef>
          </c:val>
          <c:smooth val="0"/>
          <c:extLst>
            <c:ext xmlns:c16="http://schemas.microsoft.com/office/drawing/2014/chart" uri="{C3380CC4-5D6E-409C-BE32-E72D297353CC}">
              <c16:uniqueId val="{00000000-6A66-4C7B-8D05-CEA3C192DC4A}"/>
            </c:ext>
          </c:extLst>
        </c:ser>
        <c:dLbls>
          <c:showLegendKey val="0"/>
          <c:showVal val="0"/>
          <c:showCatName val="0"/>
          <c:showSerName val="0"/>
          <c:showPercent val="0"/>
          <c:showBubbleSize val="0"/>
        </c:dLbls>
        <c:marker val="1"/>
        <c:smooth val="0"/>
        <c:axId val="774755919"/>
        <c:axId val="774746767"/>
      </c:lineChart>
      <c:catAx>
        <c:axId val="774755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746767"/>
        <c:crosses val="autoZero"/>
        <c:auto val="1"/>
        <c:lblAlgn val="ctr"/>
        <c:lblOffset val="100"/>
        <c:noMultiLvlLbl val="0"/>
      </c:catAx>
      <c:valAx>
        <c:axId val="774746767"/>
        <c:scaling>
          <c:orientation val="minMax"/>
        </c:scaling>
        <c:delete val="0"/>
        <c:axPos val="l"/>
        <c:majorGridlines>
          <c:spPr>
            <a:ln w="9525" cap="flat" cmpd="sng" algn="ctr">
              <a:solidFill>
                <a:schemeClr val="bg1">
                  <a:lumMod val="95000"/>
                </a:schemeClr>
              </a:solidFill>
              <a:round/>
            </a:ln>
            <a:effectLst/>
          </c:spPr>
        </c:majorGridlines>
        <c:numFmt formatCode="0,,\ &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7559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[BlackMoneyDataAnalysis.xlsx]Sheet6!PivotTable5</c:name>
    <c:fmtId val="3"/>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Sheet6!$B$3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Sheet6!$A$4:$A$8</c:f>
              <c:strCache>
                <c:ptCount val="5"/>
                <c:pt idx="0">
                  <c:v>Cash Withdrawal</c:v>
                </c:pt>
                <c:pt idx="1">
                  <c:v>Cryptocurrency</c:v>
                </c:pt>
                <c:pt idx="2">
                  <c:v>Offshore Transfer</c:v>
                </c:pt>
                <c:pt idx="3">
                  <c:v>Property Purchase</c:v>
                </c:pt>
                <c:pt idx="4">
                  <c:v>Stocks Transfer</c:v>
                </c:pt>
              </c:strCache>
            </c:strRef>
          </c:cat>
          <c:val>
            <c:numRef>
              <c:f>Sheet6!$B$4:$B$8</c:f>
              <c:numCache>
                <c:formatCode>General</c:formatCode>
                <c:ptCount val="5"/>
                <c:pt idx="0">
                  <c:v>4959936108.5121708</c:v>
                </c:pt>
                <c:pt idx="1">
                  <c:v>4974188039.169385</c:v>
                </c:pt>
                <c:pt idx="2">
                  <c:v>5004831912.1578465</c:v>
                </c:pt>
                <c:pt idx="3">
                  <c:v>5111814955.1650658</c:v>
                </c:pt>
                <c:pt idx="4">
                  <c:v>4967405630.6621132</c:v>
                </c:pt>
              </c:numCache>
            </c:numRef>
          </c:val>
          <c:smooth val="0"/>
          <c:extLst>
            <c:ext xmlns:c16="http://schemas.microsoft.com/office/drawing/2014/chart" uri="{C3380CC4-5D6E-409C-BE32-E72D297353CC}">
              <c16:uniqueId val="{00000000-0206-488D-810E-B48BD220E793}"/>
            </c:ext>
          </c:extLst>
        </c:ser>
        <c:dLbls>
          <c:showLegendKey val="0"/>
          <c:showVal val="0"/>
          <c:showCatName val="0"/>
          <c:showSerName val="0"/>
          <c:showPercent val="0"/>
          <c:showBubbleSize val="0"/>
        </c:dLbls>
        <c:marker val="1"/>
        <c:smooth val="0"/>
        <c:axId val="774755919"/>
        <c:axId val="774746767"/>
      </c:lineChart>
      <c:catAx>
        <c:axId val="774755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746767"/>
        <c:crosses val="autoZero"/>
        <c:auto val="1"/>
        <c:lblAlgn val="ctr"/>
        <c:lblOffset val="100"/>
        <c:noMultiLvlLbl val="0"/>
      </c:catAx>
      <c:valAx>
        <c:axId val="774746767"/>
        <c:scaling>
          <c:orientation val="minMax"/>
        </c:scaling>
        <c:delete val="0"/>
        <c:axPos val="l"/>
        <c:majorGridlines>
          <c:spPr>
            <a:ln w="9525" cap="flat" cmpd="sng" algn="ctr">
              <a:solidFill>
                <a:schemeClr val="bg1">
                  <a:lumMod val="95000"/>
                </a:schemeClr>
              </a:solidFill>
              <a:round/>
            </a:ln>
            <a:effectLst/>
          </c:spPr>
        </c:majorGridlines>
        <c:numFmt formatCode="0,,\ &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755919"/>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46007" y="2539767"/>
            <a:ext cx="6535301" cy="1590790"/>
          </a:xfrm>
        </p:spPr>
        <p:txBody>
          <a:bodyPr>
            <a:normAutofit/>
          </a:bodyPr>
          <a:lstStyle/>
          <a:p>
            <a:r>
              <a:rPr lang="en-US" sz="4800" b="1" dirty="0"/>
              <a:t>Global Black Money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92500" lnSpcReduction="20000"/>
          </a:bodyPr>
          <a:lstStyle/>
          <a:p>
            <a:r>
              <a:rPr lang="en-US" sz="1400" cap="none" dirty="0">
                <a:solidFill>
                  <a:schemeClr val="tx1">
                    <a:lumMod val="85000"/>
                    <a:lumOff val="15000"/>
                  </a:schemeClr>
                </a:solidFill>
              </a:rPr>
              <a:t>Author: shivanshu tiwari</a:t>
            </a:r>
          </a:p>
          <a:p>
            <a:endParaRPr lang="en-US" sz="1400" cap="none" dirty="0">
              <a:solidFill>
                <a:schemeClr val="tx1">
                  <a:lumMod val="85000"/>
                  <a:lumOff val="15000"/>
                </a:schemeClr>
              </a:solidFill>
            </a:endParaRPr>
          </a:p>
          <a:p>
            <a:r>
              <a:rPr lang="en-US" sz="1400" cap="none" dirty="0">
                <a:solidFill>
                  <a:schemeClr val="tx1">
                    <a:lumMod val="85000"/>
                    <a:lumOff val="15000"/>
                  </a:schemeClr>
                </a:solidFill>
              </a:rPr>
              <a:t>Project link</a:t>
            </a: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5069151" cy="6857997"/>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C2E6FDC-CB60-4C93-BEDE-498D259161B2}"/>
              </a:ext>
            </a:extLst>
          </p:cNvPr>
          <p:cNvCxnSpPr/>
          <p:nvPr/>
        </p:nvCxnSpPr>
        <p:spPr>
          <a:xfrm>
            <a:off x="4978156" y="1777220"/>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E6A1B0-8574-420B-82CC-4CBBADC0AFDF}"/>
              </a:ext>
            </a:extLst>
          </p:cNvPr>
          <p:cNvSpPr>
            <a:spLocks noGrp="1"/>
          </p:cNvSpPr>
          <p:nvPr>
            <p:ph type="subTitle" idx="1"/>
          </p:nvPr>
        </p:nvSpPr>
        <p:spPr>
          <a:xfrm>
            <a:off x="1100051" y="4875972"/>
            <a:ext cx="10058400" cy="1143088"/>
          </a:xfrm>
        </p:spPr>
        <p:txBody>
          <a:bodyPr>
            <a:normAutofit fontScale="62500" lnSpcReduction="20000"/>
          </a:bodyPr>
          <a:lstStyle/>
          <a:p>
            <a:pPr marL="0" marR="0">
              <a:spcBef>
                <a:spcPts val="0"/>
              </a:spcBef>
              <a:spcAft>
                <a:spcPts val="0"/>
              </a:spcAft>
            </a:pPr>
            <a:r>
              <a:rPr lang="en-US" sz="2400" b="1" dirty="0">
                <a:effectLst/>
                <a:latin typeface="Calibri" panose="020F0502020204030204" pitchFamily="34" charset="0"/>
              </a:rPr>
              <a:t>Origin of Black Money: Country Analysis</a:t>
            </a:r>
          </a:p>
          <a:p>
            <a:pPr marL="0" marR="0">
              <a:spcBef>
                <a:spcPts val="0"/>
              </a:spcBef>
              <a:spcAft>
                <a:spcPts val="0"/>
              </a:spcAft>
            </a:pPr>
            <a:endParaRPr lang="en-US" sz="2400" b="1" dirty="0">
              <a:effectLst/>
              <a:latin typeface="Calibri" panose="020F0502020204030204" pitchFamily="34" charset="0"/>
            </a:endParaRPr>
          </a:p>
          <a:p>
            <a:pPr marL="0" marR="0">
              <a:spcBef>
                <a:spcPts val="0"/>
              </a:spcBef>
              <a:spcAft>
                <a:spcPts val="0"/>
              </a:spcAft>
            </a:pPr>
            <a:r>
              <a:rPr lang="en-US" sz="2400" dirty="0">
                <a:effectLst/>
                <a:latin typeface="Calibri" panose="020F0502020204030204" pitchFamily="34" charset="0"/>
              </a:rPr>
              <a:t>This slide highlights the countries that are major sources of black money. The analysis examines financial transactions and illicit outflows contributing to the accumulation of unreported wealth across borders.</a:t>
            </a:r>
          </a:p>
        </p:txBody>
      </p:sp>
      <p:graphicFrame>
        <p:nvGraphicFramePr>
          <p:cNvPr id="4" name="Chart 3">
            <a:extLst>
              <a:ext uri="{FF2B5EF4-FFF2-40B4-BE49-F238E27FC236}">
                <a16:creationId xmlns:a16="http://schemas.microsoft.com/office/drawing/2014/main" id="{46F1CA13-7C10-4260-A45A-129E966C1E7F}"/>
              </a:ext>
            </a:extLst>
          </p:cNvPr>
          <p:cNvGraphicFramePr>
            <a:graphicFrameLocks/>
          </p:cNvGraphicFramePr>
          <p:nvPr>
            <p:extLst>
              <p:ext uri="{D42A27DB-BD31-4B8C-83A1-F6EECF244321}">
                <p14:modId xmlns:p14="http://schemas.microsoft.com/office/powerpoint/2010/main" val="1795792323"/>
              </p:ext>
            </p:extLst>
          </p:nvPr>
        </p:nvGraphicFramePr>
        <p:xfrm>
          <a:off x="1100051" y="381739"/>
          <a:ext cx="9939424" cy="38378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3956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E6A1B0-8574-420B-82CC-4CBBADC0AFDF}"/>
              </a:ext>
            </a:extLst>
          </p:cNvPr>
          <p:cNvSpPr>
            <a:spLocks noGrp="1"/>
          </p:cNvSpPr>
          <p:nvPr>
            <p:ph type="subTitle" idx="1"/>
          </p:nvPr>
        </p:nvSpPr>
        <p:spPr>
          <a:xfrm>
            <a:off x="1100051" y="4875972"/>
            <a:ext cx="10058400" cy="1143088"/>
          </a:xfrm>
        </p:spPr>
        <p:txBody>
          <a:bodyPr>
            <a:normAutofit fontScale="62500" lnSpcReduction="20000"/>
          </a:bodyPr>
          <a:lstStyle/>
          <a:p>
            <a:pPr marL="0" marR="0">
              <a:spcBef>
                <a:spcPts val="0"/>
              </a:spcBef>
              <a:spcAft>
                <a:spcPts val="0"/>
              </a:spcAft>
            </a:pPr>
            <a:r>
              <a:rPr lang="en-US" sz="2400" b="1" dirty="0">
                <a:effectLst/>
                <a:latin typeface="Calibri" panose="020F0502020204030204" pitchFamily="34" charset="0"/>
              </a:rPr>
              <a:t>Destination Country: Where the Money Went</a:t>
            </a:r>
          </a:p>
          <a:p>
            <a:pPr marL="0" marR="0">
              <a:spcBef>
                <a:spcPts val="0"/>
              </a:spcBef>
              <a:spcAft>
                <a:spcPts val="0"/>
              </a:spcAft>
            </a:pPr>
            <a:endParaRPr lang="en-US" sz="2400" b="1" dirty="0">
              <a:effectLst/>
              <a:latin typeface="Calibri" panose="020F0502020204030204" pitchFamily="34" charset="0"/>
            </a:endParaRPr>
          </a:p>
          <a:p>
            <a:pPr marL="0" marR="0">
              <a:spcBef>
                <a:spcPts val="0"/>
              </a:spcBef>
              <a:spcAft>
                <a:spcPts val="0"/>
              </a:spcAft>
            </a:pPr>
            <a:r>
              <a:rPr lang="en-US" sz="2400" dirty="0">
                <a:effectLst/>
                <a:latin typeface="Calibri" panose="020F0502020204030204" pitchFamily="34" charset="0"/>
              </a:rPr>
              <a:t>The analysis reveals the countries where black money was transferred or stashed, often in tax havens with lenient financial regulations. Understanding these patterns helps identify key international hubs for illicit financial activities.</a:t>
            </a:r>
          </a:p>
        </p:txBody>
      </p:sp>
      <p:graphicFrame>
        <p:nvGraphicFramePr>
          <p:cNvPr id="6" name="Chart 5">
            <a:extLst>
              <a:ext uri="{FF2B5EF4-FFF2-40B4-BE49-F238E27FC236}">
                <a16:creationId xmlns:a16="http://schemas.microsoft.com/office/drawing/2014/main" id="{92D30E22-28B1-4BB3-A3BD-DB9ADEA31707}"/>
              </a:ext>
            </a:extLst>
          </p:cNvPr>
          <p:cNvGraphicFramePr>
            <a:graphicFrameLocks/>
          </p:cNvGraphicFramePr>
          <p:nvPr>
            <p:extLst>
              <p:ext uri="{D42A27DB-BD31-4B8C-83A1-F6EECF244321}">
                <p14:modId xmlns:p14="http://schemas.microsoft.com/office/powerpoint/2010/main" val="2439305238"/>
              </p:ext>
            </p:extLst>
          </p:nvPr>
        </p:nvGraphicFramePr>
        <p:xfrm>
          <a:off x="1100050" y="381000"/>
          <a:ext cx="10058399"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350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E6A1B0-8574-420B-82CC-4CBBADC0AFDF}"/>
              </a:ext>
            </a:extLst>
          </p:cNvPr>
          <p:cNvSpPr>
            <a:spLocks noGrp="1"/>
          </p:cNvSpPr>
          <p:nvPr>
            <p:ph type="subTitle" idx="1"/>
          </p:nvPr>
        </p:nvSpPr>
        <p:spPr>
          <a:xfrm>
            <a:off x="1100051" y="4875972"/>
            <a:ext cx="10058400" cy="1143088"/>
          </a:xfrm>
        </p:spPr>
        <p:txBody>
          <a:bodyPr>
            <a:noAutofit/>
          </a:bodyPr>
          <a:lstStyle/>
          <a:p>
            <a:pPr marL="0" marR="0">
              <a:spcBef>
                <a:spcPts val="0"/>
              </a:spcBef>
              <a:spcAft>
                <a:spcPts val="0"/>
              </a:spcAft>
            </a:pPr>
            <a:r>
              <a:rPr lang="en-US" sz="1500" b="1" dirty="0">
                <a:effectLst/>
                <a:latin typeface="Calibri" panose="020F0502020204030204" pitchFamily="34" charset="0"/>
              </a:rPr>
              <a:t>Industry: Related Industry in Black Money Analysis</a:t>
            </a:r>
          </a:p>
          <a:p>
            <a:pPr marL="0" marR="0">
              <a:spcBef>
                <a:spcPts val="0"/>
              </a:spcBef>
              <a:spcAft>
                <a:spcPts val="0"/>
              </a:spcAft>
            </a:pPr>
            <a:endParaRPr lang="en-US" sz="1500" b="1" dirty="0">
              <a:effectLst/>
              <a:latin typeface="Calibri" panose="020F0502020204030204" pitchFamily="34" charset="0"/>
            </a:endParaRPr>
          </a:p>
          <a:p>
            <a:pPr marL="0" marR="0">
              <a:spcBef>
                <a:spcPts val="0"/>
              </a:spcBef>
              <a:spcAft>
                <a:spcPts val="0"/>
              </a:spcAft>
            </a:pPr>
            <a:r>
              <a:rPr lang="en-US" sz="1500" dirty="0">
                <a:effectLst/>
                <a:latin typeface="Calibri" panose="020F0502020204030204" pitchFamily="34" charset="0"/>
              </a:rPr>
              <a:t>This slide highlights industries commonly linked to black money, including Arms Trade, Casinos, Construction, Finance, Luxury Goods, Oil &amp; Gas, and Real Estate.</a:t>
            </a:r>
          </a:p>
        </p:txBody>
      </p:sp>
      <p:graphicFrame>
        <p:nvGraphicFramePr>
          <p:cNvPr id="4" name="Chart 3">
            <a:extLst>
              <a:ext uri="{FF2B5EF4-FFF2-40B4-BE49-F238E27FC236}">
                <a16:creationId xmlns:a16="http://schemas.microsoft.com/office/drawing/2014/main" id="{E28C2C1C-A61D-47FE-995B-F3E386ECC3C4}"/>
              </a:ext>
            </a:extLst>
          </p:cNvPr>
          <p:cNvGraphicFramePr>
            <a:graphicFrameLocks/>
          </p:cNvGraphicFramePr>
          <p:nvPr>
            <p:extLst>
              <p:ext uri="{D42A27DB-BD31-4B8C-83A1-F6EECF244321}">
                <p14:modId xmlns:p14="http://schemas.microsoft.com/office/powerpoint/2010/main" val="474970229"/>
              </p:ext>
            </p:extLst>
          </p:nvPr>
        </p:nvGraphicFramePr>
        <p:xfrm>
          <a:off x="1100051" y="247649"/>
          <a:ext cx="10332720" cy="40233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299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E6A1B0-8574-420B-82CC-4CBBADC0AFDF}"/>
              </a:ext>
            </a:extLst>
          </p:cNvPr>
          <p:cNvSpPr>
            <a:spLocks noGrp="1"/>
          </p:cNvSpPr>
          <p:nvPr>
            <p:ph type="subTitle" idx="1"/>
          </p:nvPr>
        </p:nvSpPr>
        <p:spPr>
          <a:xfrm>
            <a:off x="983499" y="4742622"/>
            <a:ext cx="10225001" cy="1143088"/>
          </a:xfrm>
        </p:spPr>
        <p:txBody>
          <a:bodyPr>
            <a:noAutofit/>
          </a:bodyPr>
          <a:lstStyle/>
          <a:p>
            <a:pPr marL="0" marR="0">
              <a:spcBef>
                <a:spcPts val="0"/>
              </a:spcBef>
              <a:spcAft>
                <a:spcPts val="0"/>
              </a:spcAft>
            </a:pPr>
            <a:r>
              <a:rPr lang="en-US" sz="1500" b="1" dirty="0">
                <a:effectLst/>
                <a:latin typeface="Calibri" panose="020F0502020204030204" pitchFamily="34" charset="0"/>
              </a:rPr>
              <a:t>Relation Between Transaction Amount (USD) and Transaction Type</a:t>
            </a:r>
            <a:endParaRPr lang="en-US" sz="1500" dirty="0">
              <a:latin typeface="Calibri" panose="020F0502020204030204" pitchFamily="34" charset="0"/>
            </a:endParaRPr>
          </a:p>
          <a:p>
            <a:pPr marL="0" marR="0">
              <a:spcBef>
                <a:spcPts val="0"/>
              </a:spcBef>
              <a:spcAft>
                <a:spcPts val="0"/>
              </a:spcAft>
            </a:pPr>
            <a:endParaRPr lang="en-US" sz="1500" b="1" dirty="0">
              <a:effectLst/>
              <a:latin typeface="Calibri" panose="020F0502020204030204" pitchFamily="34" charset="0"/>
            </a:endParaRPr>
          </a:p>
          <a:p>
            <a:pPr marL="0" marR="0">
              <a:spcBef>
                <a:spcPts val="0"/>
              </a:spcBef>
              <a:spcAft>
                <a:spcPts val="0"/>
              </a:spcAft>
            </a:pPr>
            <a:r>
              <a:rPr lang="en-US" sz="1600" dirty="0">
                <a:effectLst/>
                <a:latin typeface="Calibri" panose="020F0502020204030204" pitchFamily="34" charset="0"/>
              </a:rPr>
              <a:t>The analysis reveals a strong correlation between the transaction amount and the type of transaction. Larger amounts are often linked with high-risk transaction types, highlighting potential black money activities.</a:t>
            </a:r>
          </a:p>
        </p:txBody>
      </p:sp>
      <p:graphicFrame>
        <p:nvGraphicFramePr>
          <p:cNvPr id="5" name="Chart 4">
            <a:extLst>
              <a:ext uri="{FF2B5EF4-FFF2-40B4-BE49-F238E27FC236}">
                <a16:creationId xmlns:a16="http://schemas.microsoft.com/office/drawing/2014/main" id="{0EC6B2F8-2EF9-4013-A1D2-CEE18DD57A8F}"/>
              </a:ext>
            </a:extLst>
          </p:cNvPr>
          <p:cNvGraphicFramePr>
            <a:graphicFrameLocks/>
          </p:cNvGraphicFramePr>
          <p:nvPr>
            <p:extLst>
              <p:ext uri="{D42A27DB-BD31-4B8C-83A1-F6EECF244321}">
                <p14:modId xmlns:p14="http://schemas.microsoft.com/office/powerpoint/2010/main" val="3368426725"/>
              </p:ext>
            </p:extLst>
          </p:nvPr>
        </p:nvGraphicFramePr>
        <p:xfrm>
          <a:off x="983498" y="390525"/>
          <a:ext cx="10225001"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180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861798-7941-4F10-B6B9-7B16B1400E1C}"/>
              </a:ext>
            </a:extLst>
          </p:cNvPr>
          <p:cNvSpPr txBox="1"/>
          <p:nvPr/>
        </p:nvSpPr>
        <p:spPr>
          <a:xfrm>
            <a:off x="504823" y="1499030"/>
            <a:ext cx="11172825" cy="1200329"/>
          </a:xfrm>
          <a:prstGeom prst="rect">
            <a:avLst/>
          </a:prstGeom>
          <a:noFill/>
        </p:spPr>
        <p:txBody>
          <a:bodyPr wrap="square" rtlCol="0">
            <a:spAutoFit/>
          </a:bodyPr>
          <a:lstStyle/>
          <a:p>
            <a:pPr marL="285750" marR="0" indent="-285750">
              <a:spcBef>
                <a:spcPts val="0"/>
              </a:spcBef>
              <a:spcAft>
                <a:spcPts val="0"/>
              </a:spcAft>
              <a:buFont typeface="Arial" panose="020B0604020202020204" pitchFamily="34" charset="0"/>
              <a:buChar char="•"/>
            </a:pPr>
            <a:r>
              <a:rPr lang="en-US" sz="1800" b="1" dirty="0">
                <a:effectLst/>
                <a:latin typeface="Calibri" panose="020F0502020204030204" pitchFamily="34" charset="0"/>
              </a:rPr>
              <a:t>Origin of Black Money: Country Analysis</a:t>
            </a:r>
          </a:p>
          <a:p>
            <a:pPr marL="0" marR="0">
              <a:spcBef>
                <a:spcPts val="0"/>
              </a:spcBef>
              <a:spcAft>
                <a:spcPts val="0"/>
              </a:spcAft>
            </a:pPr>
            <a:endParaRPr lang="en-US" sz="1800" dirty="0">
              <a:effectLst/>
              <a:latin typeface="Calibri" panose="020F0502020204030204" pitchFamily="34" charset="0"/>
            </a:endParaRPr>
          </a:p>
          <a:p>
            <a:pPr rtl="0" fontAlgn="ctr">
              <a:spcBef>
                <a:spcPts val="0"/>
              </a:spcBef>
              <a:spcAft>
                <a:spcPts val="0"/>
              </a:spcAft>
            </a:pPr>
            <a:r>
              <a:rPr lang="en-US" sz="1800" dirty="0">
                <a:effectLst/>
                <a:latin typeface="Calibri" panose="020F0502020204030204" pitchFamily="34" charset="0"/>
              </a:rPr>
              <a:t>The analysis focuses on countries that are significant sources of black money, examining financial transactions and illicit outflows contributing to hidden wealth across borders.</a:t>
            </a:r>
          </a:p>
        </p:txBody>
      </p:sp>
      <p:sp>
        <p:nvSpPr>
          <p:cNvPr id="6" name="TextBox 5">
            <a:extLst>
              <a:ext uri="{FF2B5EF4-FFF2-40B4-BE49-F238E27FC236}">
                <a16:creationId xmlns:a16="http://schemas.microsoft.com/office/drawing/2014/main" id="{819A6F95-B0EE-4472-AD92-842B28B0155E}"/>
              </a:ext>
            </a:extLst>
          </p:cNvPr>
          <p:cNvSpPr txBox="1"/>
          <p:nvPr/>
        </p:nvSpPr>
        <p:spPr>
          <a:xfrm>
            <a:off x="504823" y="2931851"/>
            <a:ext cx="11172825" cy="1200329"/>
          </a:xfrm>
          <a:prstGeom prst="rect">
            <a:avLst/>
          </a:prstGeom>
          <a:noFill/>
        </p:spPr>
        <p:txBody>
          <a:bodyPr wrap="square">
            <a:spAutoFit/>
          </a:bodyPr>
          <a:lstStyle/>
          <a:p>
            <a:pPr marL="285750" marR="0" indent="-285750">
              <a:spcBef>
                <a:spcPts val="0"/>
              </a:spcBef>
              <a:spcAft>
                <a:spcPts val="0"/>
              </a:spcAft>
              <a:buFont typeface="Arial" panose="020B0604020202020204" pitchFamily="34" charset="0"/>
              <a:buChar char="•"/>
            </a:pPr>
            <a:r>
              <a:rPr lang="en-US" sz="1800" b="1" dirty="0">
                <a:effectLst/>
                <a:latin typeface="Calibri" panose="020F0502020204030204" pitchFamily="34" charset="0"/>
              </a:rPr>
              <a:t>Destination Countries</a:t>
            </a:r>
            <a:endParaRPr lang="en-US" sz="1800" dirty="0">
              <a:effectLst/>
              <a:latin typeface="Calibri" panose="020F0502020204030204" pitchFamily="34" charset="0"/>
            </a:endParaRPr>
          </a:p>
          <a:p>
            <a:pPr marL="0" rtl="0" fontAlgn="ctr">
              <a:spcBef>
                <a:spcPts val="0"/>
              </a:spcBef>
              <a:spcAft>
                <a:spcPts val="0"/>
              </a:spcAft>
            </a:pPr>
            <a:endParaRPr lang="en-US" sz="1800" dirty="0">
              <a:effectLst/>
              <a:latin typeface="Calibri" panose="020F0502020204030204" pitchFamily="34" charset="0"/>
            </a:endParaRPr>
          </a:p>
          <a:p>
            <a:pPr marL="0" rtl="0" fontAlgn="ctr">
              <a:spcBef>
                <a:spcPts val="0"/>
              </a:spcBef>
              <a:spcAft>
                <a:spcPts val="0"/>
              </a:spcAft>
            </a:pPr>
            <a:r>
              <a:rPr lang="en-US" sz="1800" dirty="0">
                <a:effectLst/>
                <a:latin typeface="Calibri" panose="020F0502020204030204" pitchFamily="34" charset="0"/>
              </a:rPr>
              <a:t>The report reveals countries where black money is transferred or stashed, typically in tax havens with lenient financial regulations. This identifies international hubs for illicit financial activities.</a:t>
            </a:r>
          </a:p>
        </p:txBody>
      </p:sp>
      <p:sp>
        <p:nvSpPr>
          <p:cNvPr id="9" name="TextBox 8">
            <a:extLst>
              <a:ext uri="{FF2B5EF4-FFF2-40B4-BE49-F238E27FC236}">
                <a16:creationId xmlns:a16="http://schemas.microsoft.com/office/drawing/2014/main" id="{F200EF9B-D12A-42D8-8E06-D08A3F31620F}"/>
              </a:ext>
            </a:extLst>
          </p:cNvPr>
          <p:cNvSpPr txBox="1"/>
          <p:nvPr/>
        </p:nvSpPr>
        <p:spPr>
          <a:xfrm>
            <a:off x="504824" y="386876"/>
            <a:ext cx="10743184" cy="769441"/>
          </a:xfrm>
          <a:prstGeom prst="rect">
            <a:avLst/>
          </a:prstGeom>
          <a:noFill/>
        </p:spPr>
        <p:txBody>
          <a:bodyPr wrap="square" rtlCol="0">
            <a:spAutoFit/>
          </a:bodyPr>
          <a:lstStyle/>
          <a:p>
            <a:r>
              <a:rPr lang="en-US" sz="4400" b="1" dirty="0">
                <a:solidFill>
                  <a:schemeClr val="bg1">
                    <a:lumMod val="65000"/>
                  </a:schemeClr>
                </a:solidFill>
              </a:rPr>
              <a:t>Key Points</a:t>
            </a:r>
          </a:p>
        </p:txBody>
      </p:sp>
      <p:sp>
        <p:nvSpPr>
          <p:cNvPr id="11" name="TextBox 10">
            <a:extLst>
              <a:ext uri="{FF2B5EF4-FFF2-40B4-BE49-F238E27FC236}">
                <a16:creationId xmlns:a16="http://schemas.microsoft.com/office/drawing/2014/main" id="{610CFA83-A731-46C2-B13F-E1A0DF7D759E}"/>
              </a:ext>
            </a:extLst>
          </p:cNvPr>
          <p:cNvSpPr txBox="1"/>
          <p:nvPr/>
        </p:nvSpPr>
        <p:spPr>
          <a:xfrm>
            <a:off x="504823" y="4364672"/>
            <a:ext cx="11172825" cy="1200329"/>
          </a:xfrm>
          <a:prstGeom prst="rect">
            <a:avLst/>
          </a:prstGeom>
          <a:noFill/>
        </p:spPr>
        <p:txBody>
          <a:bodyPr wrap="square">
            <a:spAutoFit/>
          </a:bodyPr>
          <a:lstStyle/>
          <a:p>
            <a:pPr marL="285750" marR="0" indent="-285750">
              <a:spcBef>
                <a:spcPts val="0"/>
              </a:spcBef>
              <a:spcAft>
                <a:spcPts val="0"/>
              </a:spcAft>
              <a:buFont typeface="Arial" panose="020B0604020202020204" pitchFamily="34" charset="0"/>
              <a:buChar char="•"/>
            </a:pPr>
            <a:r>
              <a:rPr lang="en-US" b="1" dirty="0">
                <a:latin typeface="Calibri" panose="020F0502020204030204" pitchFamily="34" charset="0"/>
                <a:cs typeface="Calibri" panose="020F0502020204030204" pitchFamily="34" charset="0"/>
              </a:rPr>
              <a:t>Transaction Types and Amounts</a:t>
            </a:r>
          </a:p>
          <a:p>
            <a:pPr marR="0">
              <a:spcBef>
                <a:spcPts val="0"/>
              </a:spcBef>
              <a:spcAft>
                <a:spcPts val="0"/>
              </a:spcAft>
            </a:pPr>
            <a:endParaRPr lang="en-US" sz="1800" dirty="0">
              <a:effectLst/>
              <a:latin typeface="Calibri" panose="020F0502020204030204" pitchFamily="34" charset="0"/>
            </a:endParaRPr>
          </a:p>
          <a:p>
            <a:pPr marL="0" rtl="0" fontAlgn="ctr">
              <a:spcBef>
                <a:spcPts val="0"/>
              </a:spcBef>
              <a:spcAft>
                <a:spcPts val="0"/>
              </a:spcAft>
            </a:pPr>
            <a:r>
              <a:rPr lang="en-US" sz="1800" dirty="0">
                <a:effectLst/>
                <a:latin typeface="Calibri" panose="020F0502020204030204" pitchFamily="34" charset="0"/>
              </a:rPr>
              <a:t>A strong correlation exists between transaction amounts and transaction types. Larger amounts are often linked to high-risk transactions, which are likely related to black money activities.</a:t>
            </a:r>
          </a:p>
        </p:txBody>
      </p:sp>
    </p:spTree>
    <p:extLst>
      <p:ext uri="{BB962C8B-B14F-4D97-AF65-F5344CB8AC3E}">
        <p14:creationId xmlns:p14="http://schemas.microsoft.com/office/powerpoint/2010/main" val="122616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861798-7941-4F10-B6B9-7B16B1400E1C}"/>
              </a:ext>
            </a:extLst>
          </p:cNvPr>
          <p:cNvSpPr txBox="1"/>
          <p:nvPr/>
        </p:nvSpPr>
        <p:spPr>
          <a:xfrm>
            <a:off x="504821" y="1327673"/>
            <a:ext cx="11172825" cy="3139321"/>
          </a:xfrm>
          <a:prstGeom prst="rect">
            <a:avLst/>
          </a:prstGeom>
          <a:noFill/>
        </p:spPr>
        <p:txBody>
          <a:bodyPr wrap="square" rtlCol="0">
            <a:spAutoFit/>
          </a:bodyPr>
          <a:lstStyle/>
          <a:p>
            <a:pPr marL="285750" marR="0" indent="-285750">
              <a:spcBef>
                <a:spcPts val="0"/>
              </a:spcBef>
              <a:spcAft>
                <a:spcPts val="0"/>
              </a:spcAft>
              <a:buFont typeface="Arial" panose="020B0604020202020204" pitchFamily="34" charset="0"/>
              <a:buChar char="•"/>
            </a:pPr>
            <a:r>
              <a:rPr lang="en-US" sz="1800" b="1" dirty="0">
                <a:effectLst/>
                <a:latin typeface="Calibri" panose="020F0502020204030204" pitchFamily="34" charset="0"/>
              </a:rPr>
              <a:t>Industries Linked to Black Money</a:t>
            </a:r>
          </a:p>
          <a:p>
            <a:pPr marL="285750" marR="0" indent="-285750">
              <a:spcBef>
                <a:spcPts val="0"/>
              </a:spcBef>
              <a:spcAft>
                <a:spcPts val="0"/>
              </a:spcAft>
              <a:buFont typeface="Arial" panose="020B0604020202020204" pitchFamily="34" charset="0"/>
              <a:buChar char="•"/>
            </a:pPr>
            <a:endParaRPr lang="en-US" sz="1800" b="1" dirty="0">
              <a:effectLst/>
              <a:latin typeface="Calibri" panose="020F0502020204030204" pitchFamily="34" charset="0"/>
            </a:endParaRPr>
          </a:p>
          <a:p>
            <a:pPr marR="0">
              <a:spcBef>
                <a:spcPts val="0"/>
              </a:spcBef>
              <a:spcAft>
                <a:spcPts val="0"/>
              </a:spcAft>
            </a:pPr>
            <a:r>
              <a:rPr lang="en-US" sz="1800" dirty="0">
                <a:effectLst/>
                <a:latin typeface="Calibri" panose="020F0502020204030204" pitchFamily="34" charset="0"/>
              </a:rPr>
              <a:t>Common industries associated with black money include:</a:t>
            </a:r>
          </a:p>
          <a:p>
            <a:pPr marR="0">
              <a:spcBef>
                <a:spcPts val="0"/>
              </a:spcBef>
              <a:spcAft>
                <a:spcPts val="0"/>
              </a:spcAft>
            </a:pPr>
            <a:endParaRPr lang="en-US" sz="1800" dirty="0">
              <a:effectLst/>
              <a:latin typeface="Calibri" panose="020F0502020204030204" pitchFamily="34" charset="0"/>
            </a:endParaRPr>
          </a:p>
          <a:p>
            <a:pPr marL="285750" marR="0" indent="-285750">
              <a:spcBef>
                <a:spcPts val="0"/>
              </a:spcBef>
              <a:spcAft>
                <a:spcPts val="0"/>
              </a:spcAft>
              <a:buFont typeface="Wingdings" panose="05000000000000000000" pitchFamily="2" charset="2"/>
              <a:buChar char="Ø"/>
            </a:pPr>
            <a:r>
              <a:rPr lang="en-US" sz="1800" b="1" dirty="0">
                <a:effectLst/>
                <a:latin typeface="Calibri" panose="020F0502020204030204" pitchFamily="34" charset="0"/>
              </a:rPr>
              <a:t>	</a:t>
            </a:r>
            <a:r>
              <a:rPr lang="en-US" sz="1800" i="1" dirty="0">
                <a:effectLst/>
                <a:latin typeface="Calibri" panose="020F0502020204030204" pitchFamily="34" charset="0"/>
              </a:rPr>
              <a:t>Arms Trade</a:t>
            </a:r>
          </a:p>
          <a:p>
            <a:pPr marL="285750" marR="0" indent="-285750">
              <a:spcBef>
                <a:spcPts val="0"/>
              </a:spcBef>
              <a:spcAft>
                <a:spcPts val="0"/>
              </a:spcAft>
              <a:buFont typeface="Wingdings" panose="05000000000000000000" pitchFamily="2" charset="2"/>
              <a:buChar char="Ø"/>
            </a:pPr>
            <a:r>
              <a:rPr lang="en-US" sz="1800" i="1" dirty="0">
                <a:effectLst/>
                <a:latin typeface="Calibri" panose="020F0502020204030204" pitchFamily="34" charset="0"/>
              </a:rPr>
              <a:t>        	Casinos</a:t>
            </a:r>
          </a:p>
          <a:p>
            <a:pPr marL="285750" marR="0" indent="-285750">
              <a:spcBef>
                <a:spcPts val="0"/>
              </a:spcBef>
              <a:spcAft>
                <a:spcPts val="0"/>
              </a:spcAft>
              <a:buFont typeface="Wingdings" panose="05000000000000000000" pitchFamily="2" charset="2"/>
              <a:buChar char="Ø"/>
            </a:pPr>
            <a:r>
              <a:rPr lang="en-US" sz="1800" i="1" dirty="0">
                <a:effectLst/>
                <a:latin typeface="Calibri" panose="020F0502020204030204" pitchFamily="34" charset="0"/>
              </a:rPr>
              <a:t>        	Construction</a:t>
            </a:r>
          </a:p>
          <a:p>
            <a:pPr marL="285750" marR="0" indent="-285750">
              <a:spcBef>
                <a:spcPts val="0"/>
              </a:spcBef>
              <a:spcAft>
                <a:spcPts val="0"/>
              </a:spcAft>
              <a:buFont typeface="Wingdings" panose="05000000000000000000" pitchFamily="2" charset="2"/>
              <a:buChar char="Ø"/>
            </a:pPr>
            <a:r>
              <a:rPr lang="en-US" sz="1800" i="1" dirty="0">
                <a:effectLst/>
                <a:latin typeface="Calibri" panose="020F0502020204030204" pitchFamily="34" charset="0"/>
              </a:rPr>
              <a:t>       	Finance</a:t>
            </a:r>
          </a:p>
          <a:p>
            <a:pPr marL="285750" marR="0" indent="-285750">
              <a:spcBef>
                <a:spcPts val="0"/>
              </a:spcBef>
              <a:spcAft>
                <a:spcPts val="0"/>
              </a:spcAft>
              <a:buFont typeface="Wingdings" panose="05000000000000000000" pitchFamily="2" charset="2"/>
              <a:buChar char="Ø"/>
            </a:pPr>
            <a:r>
              <a:rPr lang="en-US" sz="1800" i="1" dirty="0">
                <a:effectLst/>
                <a:latin typeface="Calibri" panose="020F0502020204030204" pitchFamily="34" charset="0"/>
              </a:rPr>
              <a:t>      	Luxury Goods</a:t>
            </a:r>
          </a:p>
          <a:p>
            <a:pPr marL="285750" marR="0" indent="-285750">
              <a:spcBef>
                <a:spcPts val="0"/>
              </a:spcBef>
              <a:spcAft>
                <a:spcPts val="0"/>
              </a:spcAft>
              <a:buFont typeface="Wingdings" panose="05000000000000000000" pitchFamily="2" charset="2"/>
              <a:buChar char="Ø"/>
            </a:pPr>
            <a:r>
              <a:rPr lang="en-US" sz="1800" i="1" dirty="0">
                <a:effectLst/>
                <a:latin typeface="Calibri" panose="020F0502020204030204" pitchFamily="34" charset="0"/>
              </a:rPr>
              <a:t>        	Oil &amp; Gas</a:t>
            </a:r>
          </a:p>
          <a:p>
            <a:pPr marL="285750" marR="0" indent="-285750">
              <a:spcBef>
                <a:spcPts val="0"/>
              </a:spcBef>
              <a:spcAft>
                <a:spcPts val="0"/>
              </a:spcAft>
              <a:buFont typeface="Wingdings" panose="05000000000000000000" pitchFamily="2" charset="2"/>
              <a:buChar char="Ø"/>
            </a:pPr>
            <a:r>
              <a:rPr lang="en-US" sz="1800" i="1" dirty="0">
                <a:effectLst/>
                <a:latin typeface="Calibri" panose="020F0502020204030204" pitchFamily="34" charset="0"/>
              </a:rPr>
              <a:t>        	Real Estate</a:t>
            </a:r>
          </a:p>
        </p:txBody>
      </p:sp>
      <p:sp>
        <p:nvSpPr>
          <p:cNvPr id="9" name="TextBox 8">
            <a:extLst>
              <a:ext uri="{FF2B5EF4-FFF2-40B4-BE49-F238E27FC236}">
                <a16:creationId xmlns:a16="http://schemas.microsoft.com/office/drawing/2014/main" id="{F200EF9B-D12A-42D8-8E06-D08A3F31620F}"/>
              </a:ext>
            </a:extLst>
          </p:cNvPr>
          <p:cNvSpPr txBox="1"/>
          <p:nvPr/>
        </p:nvSpPr>
        <p:spPr>
          <a:xfrm>
            <a:off x="504824" y="386876"/>
            <a:ext cx="10743184" cy="769441"/>
          </a:xfrm>
          <a:prstGeom prst="rect">
            <a:avLst/>
          </a:prstGeom>
          <a:noFill/>
        </p:spPr>
        <p:txBody>
          <a:bodyPr wrap="square" rtlCol="0">
            <a:spAutoFit/>
          </a:bodyPr>
          <a:lstStyle/>
          <a:p>
            <a:r>
              <a:rPr lang="en-US" sz="4400" b="1" dirty="0">
                <a:solidFill>
                  <a:schemeClr val="bg1">
                    <a:lumMod val="65000"/>
                  </a:schemeClr>
                </a:solidFill>
              </a:rPr>
              <a:t>Key Points</a:t>
            </a:r>
          </a:p>
        </p:txBody>
      </p:sp>
      <p:sp>
        <p:nvSpPr>
          <p:cNvPr id="11" name="TextBox 10">
            <a:extLst>
              <a:ext uri="{FF2B5EF4-FFF2-40B4-BE49-F238E27FC236}">
                <a16:creationId xmlns:a16="http://schemas.microsoft.com/office/drawing/2014/main" id="{610CFA83-A731-46C2-B13F-E1A0DF7D759E}"/>
              </a:ext>
            </a:extLst>
          </p:cNvPr>
          <p:cNvSpPr txBox="1"/>
          <p:nvPr/>
        </p:nvSpPr>
        <p:spPr>
          <a:xfrm>
            <a:off x="504822" y="4638351"/>
            <a:ext cx="11172825" cy="1200329"/>
          </a:xfrm>
          <a:prstGeom prst="rect">
            <a:avLst/>
          </a:prstGeom>
          <a:noFill/>
        </p:spPr>
        <p:txBody>
          <a:bodyPr wrap="square">
            <a:spAutoFit/>
          </a:bodyPr>
          <a:lstStyle/>
          <a:p>
            <a:pPr marL="285750" marR="0" indent="-285750">
              <a:spcBef>
                <a:spcPts val="0"/>
              </a:spcBef>
              <a:spcAft>
                <a:spcPts val="0"/>
              </a:spcAft>
              <a:buFont typeface="Arial" panose="020B0604020202020204" pitchFamily="34" charset="0"/>
              <a:buChar char="•"/>
            </a:pPr>
            <a:r>
              <a:rPr lang="en-US" b="1" dirty="0">
                <a:latin typeface="Calibri" panose="020F0502020204030204" pitchFamily="34" charset="0"/>
                <a:cs typeface="Calibri" panose="020F0502020204030204" pitchFamily="34" charset="0"/>
              </a:rPr>
              <a:t>Country-Specific Financial Data (Examples)</a:t>
            </a:r>
          </a:p>
          <a:p>
            <a:pPr marL="285750" marR="0" indent="-285750">
              <a:spcBef>
                <a:spcPts val="0"/>
              </a:spcBef>
              <a:spcAft>
                <a:spcPts val="0"/>
              </a:spcAft>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marR="0">
              <a:spcBef>
                <a:spcPts val="0"/>
              </a:spcBef>
              <a:spcAft>
                <a:spcPts val="0"/>
              </a:spcAft>
            </a:pPr>
            <a:r>
              <a:rPr lang="en-US" dirty="0">
                <a:latin typeface="Calibri" panose="020F0502020204030204" pitchFamily="34" charset="0"/>
                <a:cs typeface="Calibri" panose="020F0502020204030204" pitchFamily="34" charset="0"/>
              </a:rPr>
              <a:t>Brazil, China, India, Russia, Singapore, South Africa, Switzerland, UAE, UK, and USA show significant figures of illicit financial flow across various years.</a:t>
            </a:r>
            <a:endParaRPr lang="en-US" sz="1800" dirty="0">
              <a:effectLst/>
              <a:latin typeface="Calibri" panose="020F0502020204030204" pitchFamily="34" charset="0"/>
            </a:endParaRPr>
          </a:p>
        </p:txBody>
      </p:sp>
    </p:spTree>
    <p:extLst>
      <p:ext uri="{BB962C8B-B14F-4D97-AF65-F5344CB8AC3E}">
        <p14:creationId xmlns:p14="http://schemas.microsoft.com/office/powerpoint/2010/main" val="1666291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861798-7941-4F10-B6B9-7B16B1400E1C}"/>
              </a:ext>
            </a:extLst>
          </p:cNvPr>
          <p:cNvSpPr txBox="1"/>
          <p:nvPr/>
        </p:nvSpPr>
        <p:spPr>
          <a:xfrm>
            <a:off x="504821" y="1327673"/>
            <a:ext cx="11172825" cy="2585323"/>
          </a:xfrm>
          <a:prstGeom prst="rect">
            <a:avLst/>
          </a:prstGeom>
          <a:noFill/>
        </p:spPr>
        <p:txBody>
          <a:bodyPr wrap="square" rtlCol="0">
            <a:spAutoFit/>
          </a:bodyPr>
          <a:lstStyle/>
          <a:p>
            <a:pPr marL="285750" marR="0" indent="-285750">
              <a:spcBef>
                <a:spcPts val="0"/>
              </a:spcBef>
              <a:spcAft>
                <a:spcPts val="0"/>
              </a:spcAft>
              <a:buFont typeface="Arial" panose="020B0604020202020204" pitchFamily="34" charset="0"/>
              <a:buChar char="•"/>
            </a:pPr>
            <a:r>
              <a:rPr lang="en-US" sz="1800" b="1" dirty="0">
                <a:effectLst/>
                <a:latin typeface="Calibri" panose="020F0502020204030204" pitchFamily="34" charset="0"/>
              </a:rPr>
              <a:t>Transaction Types in Detail</a:t>
            </a:r>
          </a:p>
          <a:p>
            <a:pPr marL="285750" marR="0" indent="-285750">
              <a:spcBef>
                <a:spcPts val="0"/>
              </a:spcBef>
              <a:spcAft>
                <a:spcPts val="0"/>
              </a:spcAft>
              <a:buFont typeface="Arial" panose="020B0604020202020204" pitchFamily="34" charset="0"/>
              <a:buChar char="•"/>
            </a:pPr>
            <a:endParaRPr lang="en-US" sz="1800" b="1" dirty="0">
              <a:effectLst/>
              <a:latin typeface="Calibri" panose="020F0502020204030204" pitchFamily="34" charset="0"/>
            </a:endParaRPr>
          </a:p>
          <a:p>
            <a:pPr marR="0">
              <a:spcBef>
                <a:spcPts val="0"/>
              </a:spcBef>
              <a:spcAft>
                <a:spcPts val="0"/>
              </a:spcAft>
            </a:pPr>
            <a:r>
              <a:rPr lang="en-US" sz="1800" dirty="0">
                <a:effectLst/>
                <a:latin typeface="Calibri" panose="020F0502020204030204" pitchFamily="34" charset="0"/>
              </a:rPr>
              <a:t>The presentation highlights different types of transactions related to black money, including:</a:t>
            </a:r>
          </a:p>
          <a:p>
            <a:pPr marR="0">
              <a:spcBef>
                <a:spcPts val="0"/>
              </a:spcBef>
              <a:spcAft>
                <a:spcPts val="0"/>
              </a:spcAft>
            </a:pPr>
            <a:endParaRPr lang="en-US" sz="1800" dirty="0">
              <a:effectLst/>
              <a:latin typeface="Calibri" panose="020F0502020204030204" pitchFamily="34" charset="0"/>
            </a:endParaRPr>
          </a:p>
          <a:p>
            <a:pPr marL="400050" marR="0" indent="-400050">
              <a:spcBef>
                <a:spcPts val="0"/>
              </a:spcBef>
              <a:spcAft>
                <a:spcPts val="0"/>
              </a:spcAft>
              <a:buFont typeface="+mj-lt"/>
              <a:buAutoNum type="romanLcPeriod"/>
            </a:pPr>
            <a:r>
              <a:rPr lang="en-US" sz="1800" dirty="0">
                <a:effectLst/>
                <a:latin typeface="Calibri" panose="020F0502020204030204" pitchFamily="34" charset="0"/>
              </a:rPr>
              <a:t>        </a:t>
            </a:r>
            <a:r>
              <a:rPr lang="en-US" sz="1800" i="1" dirty="0">
                <a:effectLst/>
                <a:latin typeface="Calibri" panose="020F0502020204030204" pitchFamily="34" charset="0"/>
              </a:rPr>
              <a:t>Cash Withdrawals</a:t>
            </a:r>
          </a:p>
          <a:p>
            <a:pPr marL="400050" marR="0" indent="-400050">
              <a:spcBef>
                <a:spcPts val="0"/>
              </a:spcBef>
              <a:spcAft>
                <a:spcPts val="0"/>
              </a:spcAft>
              <a:buFont typeface="+mj-lt"/>
              <a:buAutoNum type="romanLcPeriod"/>
            </a:pPr>
            <a:r>
              <a:rPr lang="en-US" sz="1800" i="1" dirty="0">
                <a:effectLst/>
                <a:latin typeface="Calibri" panose="020F0502020204030204" pitchFamily="34" charset="0"/>
              </a:rPr>
              <a:t>        Cryptocurrency Transactions</a:t>
            </a:r>
          </a:p>
          <a:p>
            <a:pPr marL="400050" marR="0" indent="-400050">
              <a:spcBef>
                <a:spcPts val="0"/>
              </a:spcBef>
              <a:spcAft>
                <a:spcPts val="0"/>
              </a:spcAft>
              <a:buFont typeface="+mj-lt"/>
              <a:buAutoNum type="romanLcPeriod"/>
            </a:pPr>
            <a:r>
              <a:rPr lang="en-US" sz="1800" i="1" dirty="0">
                <a:effectLst/>
                <a:latin typeface="Calibri" panose="020F0502020204030204" pitchFamily="34" charset="0"/>
              </a:rPr>
              <a:t>        Offshore Transfers</a:t>
            </a:r>
          </a:p>
          <a:p>
            <a:pPr marL="400050" marR="0" indent="-400050">
              <a:spcBef>
                <a:spcPts val="0"/>
              </a:spcBef>
              <a:spcAft>
                <a:spcPts val="0"/>
              </a:spcAft>
              <a:buFont typeface="+mj-lt"/>
              <a:buAutoNum type="romanLcPeriod"/>
            </a:pPr>
            <a:r>
              <a:rPr lang="en-US" sz="1800" i="1" dirty="0">
                <a:effectLst/>
                <a:latin typeface="Calibri" panose="020F0502020204030204" pitchFamily="34" charset="0"/>
              </a:rPr>
              <a:t>        Property Purchases</a:t>
            </a:r>
          </a:p>
          <a:p>
            <a:pPr marL="400050" marR="0" indent="-400050">
              <a:spcBef>
                <a:spcPts val="0"/>
              </a:spcBef>
              <a:spcAft>
                <a:spcPts val="0"/>
              </a:spcAft>
              <a:buFont typeface="+mj-lt"/>
              <a:buAutoNum type="romanLcPeriod"/>
            </a:pPr>
            <a:r>
              <a:rPr lang="en-US" sz="1800" i="1" dirty="0">
                <a:effectLst/>
                <a:latin typeface="Calibri" panose="020F0502020204030204" pitchFamily="34" charset="0"/>
              </a:rPr>
              <a:t>        Stock Transfers</a:t>
            </a:r>
          </a:p>
        </p:txBody>
      </p:sp>
      <p:sp>
        <p:nvSpPr>
          <p:cNvPr id="9" name="TextBox 8">
            <a:extLst>
              <a:ext uri="{FF2B5EF4-FFF2-40B4-BE49-F238E27FC236}">
                <a16:creationId xmlns:a16="http://schemas.microsoft.com/office/drawing/2014/main" id="{F200EF9B-D12A-42D8-8E06-D08A3F31620F}"/>
              </a:ext>
            </a:extLst>
          </p:cNvPr>
          <p:cNvSpPr txBox="1"/>
          <p:nvPr/>
        </p:nvSpPr>
        <p:spPr>
          <a:xfrm>
            <a:off x="504824" y="386876"/>
            <a:ext cx="10743184" cy="769441"/>
          </a:xfrm>
          <a:prstGeom prst="rect">
            <a:avLst/>
          </a:prstGeom>
          <a:noFill/>
        </p:spPr>
        <p:txBody>
          <a:bodyPr wrap="square" rtlCol="0">
            <a:spAutoFit/>
          </a:bodyPr>
          <a:lstStyle/>
          <a:p>
            <a:r>
              <a:rPr lang="en-US" sz="4400" b="1" dirty="0">
                <a:solidFill>
                  <a:schemeClr val="bg1">
                    <a:lumMod val="65000"/>
                  </a:schemeClr>
                </a:solidFill>
              </a:rPr>
              <a:t>Key Points</a:t>
            </a:r>
          </a:p>
        </p:txBody>
      </p:sp>
      <p:sp>
        <p:nvSpPr>
          <p:cNvPr id="3" name="TextBox 2">
            <a:extLst>
              <a:ext uri="{FF2B5EF4-FFF2-40B4-BE49-F238E27FC236}">
                <a16:creationId xmlns:a16="http://schemas.microsoft.com/office/drawing/2014/main" id="{E7675469-ADF2-45AE-AAFC-853F2DE53034}"/>
              </a:ext>
            </a:extLst>
          </p:cNvPr>
          <p:cNvSpPr txBox="1"/>
          <p:nvPr/>
        </p:nvSpPr>
        <p:spPr>
          <a:xfrm>
            <a:off x="504820" y="4429957"/>
            <a:ext cx="10743183" cy="923330"/>
          </a:xfrm>
          <a:prstGeom prst="rect">
            <a:avLst/>
          </a:prstGeom>
          <a:noFill/>
        </p:spPr>
        <p:txBody>
          <a:bodyPr wrap="square" rtlCol="0">
            <a:spAutoFit/>
          </a:bodyPr>
          <a:lstStyle/>
          <a:p>
            <a:r>
              <a:rPr lang="en-US" i="1" dirty="0">
                <a:solidFill>
                  <a:schemeClr val="bg1">
                    <a:lumMod val="65000"/>
                  </a:schemeClr>
                </a:solidFill>
              </a:rPr>
              <a:t>This analysis provides a comprehensive overview of global black money flows, highlighting key countries, industries, and transaction patterns linked to illicit financial activities. The insights gathered here aim to enhance understanding and foster strategies for combating financial crimes on a global scale.</a:t>
            </a:r>
          </a:p>
        </p:txBody>
      </p:sp>
    </p:spTree>
    <p:extLst>
      <p:ext uri="{BB962C8B-B14F-4D97-AF65-F5344CB8AC3E}">
        <p14:creationId xmlns:p14="http://schemas.microsoft.com/office/powerpoint/2010/main" val="4140585384"/>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Override1.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Override>
</file>

<file path=ppt/theme/themeOverride2.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{C2BB425E-2764-4C06-872F-43F8712EC3DB}tf56160789_win32</Template>
  <TotalTime>69</TotalTime>
  <Words>430</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Wingdings</vt:lpstr>
      <vt:lpstr>Custom</vt:lpstr>
      <vt:lpstr>Global Black Money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Global Black Money</dc:title>
  <dc:creator>Tiwari, Shivanshu</dc:creator>
  <cp:lastModifiedBy>Tiwari, Shivanshu</cp:lastModifiedBy>
  <cp:revision>9</cp:revision>
  <dcterms:created xsi:type="dcterms:W3CDTF">2024-09-22T17:04:28Z</dcterms:created>
  <dcterms:modified xsi:type="dcterms:W3CDTF">2024-09-22T18:14:17Z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