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5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Lio Cinema-Jotstar: Strategies for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Shivanshu Tiwari</a:t>
            </a:r>
            <a:endParaRPr lang="en-US" sz="2400" cap="none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Demographics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5EE83-2A6F-4A05-99B7-51E668C1E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94414"/>
            <a:ext cx="94297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8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 vs. Inactive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86E1-5BCC-4CEB-B43C-879771E4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LioCinema - Active Users: 55.13%, Inactive Users: 44.87%</a:t>
            </a:r>
          </a:p>
          <a:p>
            <a:pPr marL="201168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Jotstar - Active Users: 85.09%, Inactive Users: 14.91%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70433-246F-46AE-ACBC-A439A65DC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10528"/>
            <a:ext cx="8197722" cy="32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2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 vs. Inactive Users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40970-D32A-4218-92E6-7887AD1B4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43412"/>
            <a:ext cx="94297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Watch 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86E1-5BCC-4CEB-B43C-879771E4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Watch Time on LioCinema: 1536.83 minutes</a:t>
            </a:r>
          </a:p>
          <a:p>
            <a:pPr marL="201168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Watch Time on Jotstar: 7034.51 minutes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4F2AF7-F252-4EF4-820D-14A36830C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16209"/>
            <a:ext cx="8281612" cy="326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70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Watch Time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D5A280-08BF-479B-BFCC-A2E0D5648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57054"/>
            <a:ext cx="9420225" cy="3714750"/>
          </a:xfrm>
        </p:spPr>
      </p:pic>
    </p:spTree>
    <p:extLst>
      <p:ext uri="{BB962C8B-B14F-4D97-AF65-F5344CB8AC3E}">
        <p14:creationId xmlns:p14="http://schemas.microsoft.com/office/powerpoint/2010/main" val="1328920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Inactivity Correlation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E638E5-F5E1-47B5-9299-00A1FF0136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57722"/>
            <a:ext cx="9420225" cy="3714750"/>
          </a:xfrm>
        </p:spPr>
      </p:pic>
    </p:spTree>
    <p:extLst>
      <p:ext uri="{BB962C8B-B14F-4D97-AF65-F5344CB8AC3E}">
        <p14:creationId xmlns:p14="http://schemas.microsoft.com/office/powerpoint/2010/main" val="65893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Inactivity Correlation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17DABD-0B24-43D1-BFE7-9315CB187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23498"/>
            <a:ext cx="9429750" cy="3714750"/>
          </a:xfrm>
        </p:spPr>
      </p:pic>
    </p:spTree>
    <p:extLst>
      <p:ext uri="{BB962C8B-B14F-4D97-AF65-F5344CB8AC3E}">
        <p14:creationId xmlns:p14="http://schemas.microsoft.com/office/powerpoint/2010/main" val="1765966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Downgrade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86E1-5BCC-4CEB-B43C-879771E4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Downgrades on LioCinema: 10550</a:t>
            </a:r>
          </a:p>
          <a:p>
            <a:pPr marL="201168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Downgrades on Jotstar: 593</a:t>
            </a:r>
          </a:p>
          <a:p>
            <a:pPr marL="201168" lvl="1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01168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LioCinema Downgrade Rate: 5.75%</a:t>
            </a:r>
          </a:p>
          <a:p>
            <a:pPr marL="201168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Jotstar Downgrade Rate: 1.33%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A141A2-55C7-46F5-80BF-2BAAC6FC8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303" y="2928457"/>
            <a:ext cx="2120377" cy="212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35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Downgrade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1336E7-01A8-42EE-9C76-F4807E617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08087"/>
            <a:ext cx="5314950" cy="3562350"/>
          </a:xfrm>
        </p:spPr>
      </p:pic>
    </p:spTree>
    <p:extLst>
      <p:ext uri="{BB962C8B-B14F-4D97-AF65-F5344CB8AC3E}">
        <p14:creationId xmlns:p14="http://schemas.microsoft.com/office/powerpoint/2010/main" val="3815111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Downgrade Trends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63F37A-8BAB-4B3C-A4E1-790505C43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192088"/>
            <a:ext cx="6761189" cy="3990597"/>
          </a:xfrm>
        </p:spPr>
      </p:pic>
    </p:spTree>
    <p:extLst>
      <p:ext uri="{BB962C8B-B14F-4D97-AF65-F5344CB8AC3E}">
        <p14:creationId xmlns:p14="http://schemas.microsoft.com/office/powerpoint/2010/main" val="144252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86E1-5BCC-4CEB-B43C-879771E4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Lio Cinema is merging with Jotstar to create a top OTT platform in India.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Lio's management wants to analyze user behavior and performance of both platforms (Jan–Nov 2024) to optimize content strategy post-merger.</a:t>
            </a:r>
          </a:p>
        </p:txBody>
      </p:sp>
    </p:spTree>
    <p:extLst>
      <p:ext uri="{BB962C8B-B14F-4D97-AF65-F5344CB8AC3E}">
        <p14:creationId xmlns:p14="http://schemas.microsoft.com/office/powerpoint/2010/main" val="1919002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Upgrade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86E1-5BCC-4CEB-B43C-879771E4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Upgrades on LioCinema: 4155</a:t>
            </a:r>
          </a:p>
          <a:p>
            <a:pPr marL="201168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Upgrades on Jotstar: 4348</a:t>
            </a:r>
          </a:p>
          <a:p>
            <a:pPr marL="201168" lvl="1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01168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LioCinema Upgrade Rate: 2.26%</a:t>
            </a:r>
          </a:p>
          <a:p>
            <a:pPr marL="201168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Jotstar Upgrade Rate: 9.74%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825C6-DE7E-41BE-8849-D4F62D9E6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812" y="3988646"/>
            <a:ext cx="2189868" cy="218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56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Upgrade Patterns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F5000C-8225-4145-B126-ECFF3F1C7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40372"/>
            <a:ext cx="5983028" cy="4075870"/>
          </a:xfrm>
        </p:spPr>
      </p:pic>
    </p:spTree>
    <p:extLst>
      <p:ext uri="{BB962C8B-B14F-4D97-AF65-F5344CB8AC3E}">
        <p14:creationId xmlns:p14="http://schemas.microsoft.com/office/powerpoint/2010/main" val="2924741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Upgrade Patterns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D0893A-EB86-47BB-85E7-F299047CC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42424"/>
            <a:ext cx="7590651" cy="3760788"/>
          </a:xfrm>
        </p:spPr>
      </p:pic>
    </p:spTree>
    <p:extLst>
      <p:ext uri="{BB962C8B-B14F-4D97-AF65-F5344CB8AC3E}">
        <p14:creationId xmlns:p14="http://schemas.microsoft.com/office/powerpoint/2010/main" val="1404235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Paid Users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D0646-3231-46C4-871A-AB1496221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LioCinema Paid User Percentage: 42.77%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Jotstar Paid User Percentage: 72.89%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6323C-EFF2-4F22-AA96-31C7415F7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150" y="2108201"/>
            <a:ext cx="5757530" cy="40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55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Paid Users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A8D18A-EFA0-46F0-9705-501E6E7A0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31887"/>
            <a:ext cx="9429750" cy="3714750"/>
          </a:xfrm>
        </p:spPr>
      </p:pic>
    </p:spTree>
    <p:extLst>
      <p:ext uri="{BB962C8B-B14F-4D97-AF65-F5344CB8AC3E}">
        <p14:creationId xmlns:p14="http://schemas.microsoft.com/office/powerpoint/2010/main" val="1964468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Paid Users Distribution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6FCEDE-EDCE-48D6-A771-54B8A7583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97916"/>
            <a:ext cx="9558574" cy="3765499"/>
          </a:xfrm>
        </p:spPr>
      </p:pic>
    </p:spTree>
    <p:extLst>
      <p:ext uri="{BB962C8B-B14F-4D97-AF65-F5344CB8AC3E}">
        <p14:creationId xmlns:p14="http://schemas.microsoft.com/office/powerpoint/2010/main" val="1754955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5CE3D-FB8E-4A72-8D1B-830CD89C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Revenue for LioCinema (Jan-Nov 2024): ₹ 20,187,255.00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Revenue for Jotstar (Jan-Nov 2024): ₹ 42,184,236.00</a:t>
            </a:r>
          </a:p>
        </p:txBody>
      </p:sp>
    </p:spTree>
    <p:extLst>
      <p:ext uri="{BB962C8B-B14F-4D97-AF65-F5344CB8AC3E}">
        <p14:creationId xmlns:p14="http://schemas.microsoft.com/office/powerpoint/2010/main" val="3317414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Inactive to Active Users.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5CE3D-FB8E-4A72-8D1B-830CD89C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 Content Recommendations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AI-driven watch history analysis "Continue Watching" &amp; "Because You Watched" features.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 access to premium content for limited periods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Gamification: Loyalty points for watching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challenges to unlock features Push Notifications &amp; Email Marketing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 alerts: "Your favorite actor’s new movie is out!“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FOMO campaigns: "Trending show leaving in 3 days!“ Community Engagement &amp; Social Features</a:t>
            </a:r>
          </a:p>
        </p:txBody>
      </p:sp>
    </p:spTree>
    <p:extLst>
      <p:ext uri="{BB962C8B-B14F-4D97-AF65-F5344CB8AC3E}">
        <p14:creationId xmlns:p14="http://schemas.microsoft.com/office/powerpoint/2010/main" val="1889791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"Bharat Ka Apna OTT" Campaign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5CE3D-FB8E-4A72-8D1B-830CD89C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 content in Hindi, Tamil, Telugu, Bengali, Marathi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Exclusive Bollywood &amp; South Indian cinema collaborations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Blockbuster Premieres &amp; Originals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First-day-first-show OTT premieres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High-quality crime, drama &amp; comedy series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Celebrity-Driven Ad Campaigns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Brand films with Bollywood, Cricket &amp; OTT stars</a:t>
            </a:r>
          </a:p>
        </p:txBody>
      </p:sp>
    </p:spTree>
    <p:extLst>
      <p:ext uri="{BB962C8B-B14F-4D97-AF65-F5344CB8AC3E}">
        <p14:creationId xmlns:p14="http://schemas.microsoft.com/office/powerpoint/2010/main" val="347081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Subscription Pricing Strategy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5CE3D-FB8E-4A72-8D1B-830CD89C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 pricing in Tier 2 &amp; Tier 3 cities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Metro city users pay full price Bundle Plans with Telecom &amp; ISPs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Netflix-Airtel model: JioFiber / Vi / Airtel bundles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"Buy 6 months, get 1 month free" offer</a:t>
            </a:r>
          </a:p>
        </p:txBody>
      </p:sp>
    </p:spTree>
    <p:extLst>
      <p:ext uri="{BB962C8B-B14F-4D97-AF65-F5344CB8AC3E}">
        <p14:creationId xmlns:p14="http://schemas.microsoft.com/office/powerpoint/2010/main" val="120374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86E1-5BCC-4CEB-B43C-879771E4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LioCinema Data: User table, Content table, Content consumption table</a:t>
            </a:r>
          </a:p>
          <a:p>
            <a:pPr marL="201168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Jotstar Data: User table, Content table, Content consumption table</a:t>
            </a:r>
          </a:p>
        </p:txBody>
      </p:sp>
    </p:spTree>
    <p:extLst>
      <p:ext uri="{BB962C8B-B14F-4D97-AF65-F5344CB8AC3E}">
        <p14:creationId xmlns:p14="http://schemas.microsoft.com/office/powerpoint/2010/main" val="7800847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Telecom Partnerships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5CE3D-FB8E-4A72-8D1B-830CD89C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 LioCinema-Jotstar Premium with postpaid &amp; fiber plans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"Free 3-month subscription with new 5G plans“ Free Trials with Recharge Packs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"Recharge ₹299, Get 1-Month Free OTT Access“ Co-Branded Marketing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Telecom companies promote OTT content via SMS &amp; push notifications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Exclusive premier access for telecom customers</a:t>
            </a:r>
          </a:p>
        </p:txBody>
      </p:sp>
    </p:spTree>
    <p:extLst>
      <p:ext uri="{BB962C8B-B14F-4D97-AF65-F5344CB8AC3E}">
        <p14:creationId xmlns:p14="http://schemas.microsoft.com/office/powerpoint/2010/main" val="330411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&amp; ML for Personalization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5CE3D-FB8E-4A72-8D1B-830CD89C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Behavioral tracking to suggest movies &amp; shows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AI-driven "What to Watch Next?" feature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Content Categorization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Emotion-based tagging: “Feel-Good Movies”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recommendations via chatbot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Analytics for Content Acquisition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to analyze social media trends for licensing deals</a:t>
            </a:r>
          </a:p>
        </p:txBody>
      </p:sp>
    </p:spTree>
    <p:extLst>
      <p:ext uri="{BB962C8B-B14F-4D97-AF65-F5344CB8AC3E}">
        <p14:creationId xmlns:p14="http://schemas.microsoft.com/office/powerpoint/2010/main" val="205184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Brand Ambassador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5CE3D-FB8E-4A72-8D1B-830CD89C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Shah Rukh Khan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Bollywood Mass Appeal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Allu Arjun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South Superstar, PAN-India reach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Alia Bhatt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Gen-Z &amp; Women audience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Virat Kohli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sports &amp; IPL streaming</a:t>
            </a:r>
          </a:p>
        </p:txBody>
      </p:sp>
    </p:spTree>
    <p:extLst>
      <p:ext uri="{BB962C8B-B14F-4D97-AF65-F5344CB8AC3E}">
        <p14:creationId xmlns:p14="http://schemas.microsoft.com/office/powerpoint/2010/main" val="115364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Takeaways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5CE3D-FB8E-4A72-8D1B-830CD89C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inactive users into active ones via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 engagement &amp; gamification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Strengthen brand as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"India’s Own OTT"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 content &amp; high-impact campaigns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affordable subscription plans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telecom partnerships.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AI-driven content discovery &amp; recommendations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Appoint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top-tier brand ambassadors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maximum reach.</a:t>
            </a:r>
          </a:p>
        </p:txBody>
      </p:sp>
    </p:spTree>
    <p:extLst>
      <p:ext uri="{BB962C8B-B14F-4D97-AF65-F5344CB8AC3E}">
        <p14:creationId xmlns:p14="http://schemas.microsoft.com/office/powerpoint/2010/main" val="3032246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86E1-5BCC-4CEB-B43C-879771E4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 – Extract .sql database file to python dataframe using mysql.connector</a:t>
            </a:r>
          </a:p>
          <a:p>
            <a:pPr marL="201168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 (EDA) – Identify trends and patterns.</a:t>
            </a:r>
          </a:p>
          <a:p>
            <a:pPr marL="201168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 &amp; Insights – Present key findings using charts/graphs.</a:t>
            </a:r>
          </a:p>
          <a:p>
            <a:pPr marL="201168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Strategic Recommendations – Propose content and growth strategies.</a:t>
            </a:r>
          </a:p>
        </p:txBody>
      </p:sp>
    </p:spTree>
    <p:extLst>
      <p:ext uri="{BB962C8B-B14F-4D97-AF65-F5344CB8AC3E}">
        <p14:creationId xmlns:p14="http://schemas.microsoft.com/office/powerpoint/2010/main" val="108577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Users &amp; Growth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86E1-5BCC-4CEB-B43C-879771E4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1,83,446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the total Lio's users ,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44,620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Jotstar’s users.</a:t>
            </a:r>
          </a:p>
          <a:p>
            <a:pPr marL="201168" lvl="1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1F55D-94FE-4831-9394-994D381EA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42367"/>
            <a:ext cx="6243087" cy="342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Library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86E1-5BCC-4CEB-B43C-879771E4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Content on LioCinema: 1250, Total Content on Jotstar: 2360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64B6B-51B5-4099-99C5-DFC72E9A6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37268"/>
            <a:ext cx="8378898" cy="330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3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Library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7587C-2FD9-4451-B000-E61763002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11678"/>
            <a:ext cx="5641038" cy="403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4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Demographics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2154ED-768B-4AA9-9DBD-A98438B89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91278"/>
            <a:ext cx="9429750" cy="3714750"/>
          </a:xfrm>
        </p:spPr>
      </p:pic>
    </p:spTree>
    <p:extLst>
      <p:ext uri="{BB962C8B-B14F-4D97-AF65-F5344CB8AC3E}">
        <p14:creationId xmlns:p14="http://schemas.microsoft.com/office/powerpoint/2010/main" val="103254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BA97-2AEC-465E-8C8E-7BDC1B9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Demographics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B05BCE-FAA9-427D-ABAE-46391A58B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42424"/>
            <a:ext cx="94297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660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{8A2002C5-B71D-492E-B73E-D9E1A7A26D5B}tf56160789_win32</Template>
  <TotalTime>82</TotalTime>
  <Words>718</Words>
  <Application>Microsoft Office PowerPoint</Application>
  <PresentationFormat>Widescreen</PresentationFormat>
  <Paragraphs>101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Bookman Old Style</vt:lpstr>
      <vt:lpstr>Calibri</vt:lpstr>
      <vt:lpstr>Franklin Gothic Book</vt:lpstr>
      <vt:lpstr>Custom</vt:lpstr>
      <vt:lpstr>Lio Cinema-Jotstar: Strategies for Growth</vt:lpstr>
      <vt:lpstr>Problem Statement</vt:lpstr>
      <vt:lpstr>Data Sources </vt:lpstr>
      <vt:lpstr>Methodology</vt:lpstr>
      <vt:lpstr>Total Users &amp; Growth Trends</vt:lpstr>
      <vt:lpstr>Content Library Comparison</vt:lpstr>
      <vt:lpstr>Content Library Comparison</vt:lpstr>
      <vt:lpstr>User Demographics</vt:lpstr>
      <vt:lpstr>User Demographics</vt:lpstr>
      <vt:lpstr>User Demographics</vt:lpstr>
      <vt:lpstr>Active vs. Inactive Users</vt:lpstr>
      <vt:lpstr>Active vs. Inactive Users</vt:lpstr>
      <vt:lpstr>Watch Time Analysis</vt:lpstr>
      <vt:lpstr>Watch Time Analysis</vt:lpstr>
      <vt:lpstr> Inactivity Correlation</vt:lpstr>
      <vt:lpstr> Inactivity Correlation</vt:lpstr>
      <vt:lpstr>Downgrade Trends</vt:lpstr>
      <vt:lpstr>Downgrade Trends</vt:lpstr>
      <vt:lpstr>Downgrade Trends</vt:lpstr>
      <vt:lpstr>Upgrade Patterns</vt:lpstr>
      <vt:lpstr>Upgrade Patterns</vt:lpstr>
      <vt:lpstr>Upgrade Patterns</vt:lpstr>
      <vt:lpstr>Paid Users Distribution</vt:lpstr>
      <vt:lpstr>Paid Users Distribution</vt:lpstr>
      <vt:lpstr>Paid Users Distribution</vt:lpstr>
      <vt:lpstr>Revenue Analysis</vt:lpstr>
      <vt:lpstr>Convert Inactive to Active Users.</vt:lpstr>
      <vt:lpstr>"Bharat Ka Apna OTT" Campaign</vt:lpstr>
      <vt:lpstr>Subscription Pricing Strategy</vt:lpstr>
      <vt:lpstr>Telecom Partnerships</vt:lpstr>
      <vt:lpstr>AI &amp; ML for Personalization</vt:lpstr>
      <vt:lpstr>Best Brand Ambassador</vt:lpstr>
      <vt:lpstr>Final Takeaways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LioCinema-Jotstar: Strategies for Growth</dc:title>
  <dc:creator>Tiwari, Shivanshu</dc:creator>
  <cp:lastModifiedBy>Tiwari, Shivanshu</cp:lastModifiedBy>
  <cp:revision>10</cp:revision>
  <dcterms:created xsi:type="dcterms:W3CDTF">2025-03-18T16:39:23Z</dcterms:created>
  <dcterms:modified xsi:type="dcterms:W3CDTF">2025-03-18T22:47:59Z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