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Pacifico"/>
      <p:regular r:id="rId22"/>
    </p:embeddedFont>
    <p:embeddedFont>
      <p:font typeface="Capriol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acifico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priol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4b306ab3c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4b306ab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4b306ab3c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4b306ab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4b306ab3c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4b306ab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4b306ab3c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4b306ab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4b306ab3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4b306ab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4b306ab3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4b306ab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hyperlink" Target="mailto:shivanshuverma210901@gmail.com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768065" y="3897925"/>
            <a:ext cx="8751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5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Chinook Data Analysis</a:t>
            </a:r>
            <a:endParaRPr sz="1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2564700"/>
            <a:ext cx="4490975" cy="4424428"/>
          </a:xfrm>
          <a:custGeom>
            <a:rect b="b" l="l" r="r" t="t"/>
            <a:pathLst>
              <a:path extrusionOk="0" h="7079085" w="7913612">
                <a:moveTo>
                  <a:pt x="0" y="0"/>
                </a:moveTo>
                <a:lnTo>
                  <a:pt x="7913612" y="0"/>
                </a:lnTo>
                <a:lnTo>
                  <a:pt x="7913612" y="7079086"/>
                </a:lnTo>
                <a:lnTo>
                  <a:pt x="0" y="7079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3072725" y="4932126"/>
            <a:ext cx="5212215" cy="5349438"/>
          </a:xfrm>
          <a:custGeom>
            <a:rect b="b" l="l" r="r" t="t"/>
            <a:pathLst>
              <a:path extrusionOk="0" h="6368379" w="7581404">
                <a:moveTo>
                  <a:pt x="0" y="0"/>
                </a:moveTo>
                <a:lnTo>
                  <a:pt x="7581403" y="0"/>
                </a:lnTo>
                <a:lnTo>
                  <a:pt x="7581403" y="6368379"/>
                </a:lnTo>
                <a:lnTo>
                  <a:pt x="0" y="6368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 rot="-1303732">
            <a:off x="13290953" y="1246930"/>
            <a:ext cx="1458945" cy="1458945"/>
          </a:xfrm>
          <a:custGeom>
            <a:rect b="b" l="l" r="r" t="t"/>
            <a:pathLst>
              <a:path extrusionOk="0" h="1458945" w="1458945">
                <a:moveTo>
                  <a:pt x="0" y="0"/>
                </a:moveTo>
                <a:lnTo>
                  <a:pt x="1458946" y="0"/>
                </a:lnTo>
                <a:lnTo>
                  <a:pt x="1458946" y="1458945"/>
                </a:lnTo>
                <a:lnTo>
                  <a:pt x="0" y="14589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3741906" y="726211"/>
            <a:ext cx="2812977" cy="1687786"/>
          </a:xfrm>
          <a:custGeom>
            <a:rect b="b" l="l" r="r" t="t"/>
            <a:pathLst>
              <a:path extrusionOk="0" h="1687786" w="2812977">
                <a:moveTo>
                  <a:pt x="0" y="0"/>
                </a:moveTo>
                <a:lnTo>
                  <a:pt x="2812977" y="0"/>
                </a:lnTo>
                <a:lnTo>
                  <a:pt x="2812977" y="1687786"/>
                </a:lnTo>
                <a:lnTo>
                  <a:pt x="0" y="1687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8595475" y="7322150"/>
            <a:ext cx="563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omic Sans MS"/>
                <a:ea typeface="Comic Sans MS"/>
                <a:cs typeface="Comic Sans MS"/>
                <a:sym typeface="Comic Sans MS"/>
              </a:rPr>
              <a:t>By Shivanshu Verma</a:t>
            </a:r>
            <a:endParaRPr sz="3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3"/>
          <p:cNvSpPr/>
          <p:nvPr/>
        </p:nvSpPr>
        <p:spPr>
          <a:xfrm flipH="1">
            <a:off x="7566220" y="8393621"/>
            <a:ext cx="3155616" cy="1893369"/>
          </a:xfrm>
          <a:custGeom>
            <a:rect b="b" l="l" r="r" t="t"/>
            <a:pathLst>
              <a:path extrusionOk="0" h="1893369" w="3155616">
                <a:moveTo>
                  <a:pt x="3155615" y="0"/>
                </a:moveTo>
                <a:lnTo>
                  <a:pt x="0" y="0"/>
                </a:lnTo>
                <a:lnTo>
                  <a:pt x="0" y="1893370"/>
                </a:lnTo>
                <a:lnTo>
                  <a:pt x="3155615" y="1893370"/>
                </a:lnTo>
                <a:lnTo>
                  <a:pt x="3155615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 rot="1052866">
            <a:off x="3461469" y="8394010"/>
            <a:ext cx="1158861" cy="1158861"/>
          </a:xfrm>
          <a:custGeom>
            <a:rect b="b" l="l" r="r" t="t"/>
            <a:pathLst>
              <a:path extrusionOk="0" h="1158861" w="1158861">
                <a:moveTo>
                  <a:pt x="0" y="0"/>
                </a:moveTo>
                <a:lnTo>
                  <a:pt x="1158861" y="0"/>
                </a:lnTo>
                <a:lnTo>
                  <a:pt x="1158861" y="1158861"/>
                </a:lnTo>
                <a:lnTo>
                  <a:pt x="0" y="11588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2" name="Google Shape;9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133" y="654350"/>
            <a:ext cx="6213040" cy="3079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 rot="1062213">
            <a:off x="16114227" y="78727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2"/>
          <p:cNvSpPr txBox="1"/>
          <p:nvPr/>
        </p:nvSpPr>
        <p:spPr>
          <a:xfrm>
            <a:off x="482300" y="206100"/>
            <a:ext cx="16998900" cy="9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-US" sz="3400">
                <a:solidFill>
                  <a:schemeClr val="dk1"/>
                </a:solidFill>
              </a:rPr>
              <a:t> </a:t>
            </a:r>
            <a:r>
              <a:rPr b="1" i="1" lang="en-US" sz="3600">
                <a:solidFill>
                  <a:schemeClr val="dk1"/>
                </a:solidFill>
              </a:rPr>
              <a:t>Churn Rate and Customer Purchase Behaviour</a:t>
            </a:r>
            <a:endParaRPr b="1" i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Most purchases occur </a:t>
            </a:r>
            <a:r>
              <a:rPr b="1" lang="en-US" sz="3400">
                <a:solidFill>
                  <a:schemeClr val="dk1"/>
                </a:solidFill>
              </a:rPr>
              <a:t>on weekends and during festive seasons</a:t>
            </a:r>
            <a:r>
              <a:rPr lang="en-US" sz="3400">
                <a:solidFill>
                  <a:schemeClr val="dk1"/>
                </a:solidFill>
              </a:rPr>
              <a:t>.</a:t>
            </a:r>
            <a:endParaRPr sz="3400">
              <a:solidFill>
                <a:schemeClr val="dk1"/>
              </a:solidFill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Customers tend to buy </a:t>
            </a:r>
            <a:r>
              <a:rPr b="1" lang="en-US" sz="3400">
                <a:solidFill>
                  <a:schemeClr val="dk1"/>
                </a:solidFill>
              </a:rPr>
              <a:t>more albums at the end of the month</a:t>
            </a:r>
            <a:r>
              <a:rPr lang="en-US" sz="3400">
                <a:solidFill>
                  <a:schemeClr val="dk1"/>
                </a:solidFill>
              </a:rPr>
              <a:t>.</a:t>
            </a:r>
            <a:endParaRPr sz="3400">
              <a:solidFill>
                <a:schemeClr val="dk1"/>
              </a:solidFill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Customers who </a:t>
            </a:r>
            <a:r>
              <a:rPr b="1" lang="en-US" sz="3400">
                <a:solidFill>
                  <a:schemeClr val="dk1"/>
                </a:solidFill>
              </a:rPr>
              <a:t>purchase only singles</a:t>
            </a:r>
            <a:r>
              <a:rPr lang="en-US" sz="3400">
                <a:solidFill>
                  <a:schemeClr val="dk1"/>
                </a:solidFill>
              </a:rPr>
              <a:t> tend to churn </a:t>
            </a:r>
            <a:r>
              <a:rPr b="1" lang="en-US" sz="3400">
                <a:solidFill>
                  <a:schemeClr val="dk1"/>
                </a:solidFill>
              </a:rPr>
              <a:t>faster than album buyers</a:t>
            </a:r>
            <a:r>
              <a:rPr lang="en-US" sz="3400">
                <a:solidFill>
                  <a:schemeClr val="dk1"/>
                </a:solidFill>
              </a:rPr>
              <a:t>.</a:t>
            </a:r>
            <a:endParaRPr sz="3400">
              <a:solidFill>
                <a:schemeClr val="dk1"/>
              </a:solidFill>
            </a:endParaRPr>
          </a:p>
        </p:txBody>
      </p:sp>
      <p:pic>
        <p:nvPicPr>
          <p:cNvPr id="179" name="Google Shape;179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725" y="1223575"/>
            <a:ext cx="14485976" cy="5991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2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2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22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3"/>
          <p:cNvSpPr txBox="1"/>
          <p:nvPr/>
        </p:nvSpPr>
        <p:spPr>
          <a:xfrm>
            <a:off x="585450" y="279000"/>
            <a:ext cx="17117100" cy="10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Top-Selling Artists &amp; </a:t>
            </a:r>
            <a:r>
              <a:rPr b="1" lang="en-US" sz="3600">
                <a:solidFill>
                  <a:schemeClr val="dk1"/>
                </a:solidFill>
              </a:rPr>
              <a:t>Best-Selling Tracks: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Rock &amp; Alternative artists dominate the top 5.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Classical and Jazz have </a:t>
            </a:r>
            <a:r>
              <a:rPr b="1" lang="en-US" sz="3600">
                <a:solidFill>
                  <a:schemeClr val="dk1"/>
                </a:solidFill>
              </a:rPr>
              <a:t>steady demand in niche segments</a:t>
            </a:r>
            <a:r>
              <a:rPr lang="en-US" sz="3600">
                <a:solidFill>
                  <a:schemeClr val="dk1"/>
                </a:solidFill>
              </a:rPr>
              <a:t>.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The </a:t>
            </a:r>
            <a:r>
              <a:rPr b="1" lang="en-US" sz="3600">
                <a:solidFill>
                  <a:schemeClr val="dk1"/>
                </a:solidFill>
              </a:rPr>
              <a:t>top 10 tracks contribute over 30% of total sales revenue</a:t>
            </a:r>
            <a:r>
              <a:rPr lang="en-US" sz="3600">
                <a:solidFill>
                  <a:schemeClr val="dk1"/>
                </a:solidFill>
              </a:rPr>
              <a:t>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Streaming-based purchases are </a:t>
            </a:r>
            <a:r>
              <a:rPr b="1" lang="en-US" sz="3600">
                <a:solidFill>
                  <a:schemeClr val="dk1"/>
                </a:solidFill>
              </a:rPr>
              <a:t>rising for trending singles</a:t>
            </a:r>
            <a:r>
              <a:rPr lang="en-US" sz="3600">
                <a:solidFill>
                  <a:schemeClr val="dk1"/>
                </a:solidFill>
              </a:rPr>
              <a:t>.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9" name="Google Shape;189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200" y="1692125"/>
            <a:ext cx="8144249" cy="5300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125" y="1692125"/>
            <a:ext cx="7765701" cy="5300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3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23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23"/>
          <p:cNvSpPr/>
          <p:nvPr/>
        </p:nvSpPr>
        <p:spPr>
          <a:xfrm rot="1062213">
            <a:off x="16114227" y="78727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4"/>
          <p:cNvSpPr txBox="1"/>
          <p:nvPr/>
        </p:nvSpPr>
        <p:spPr>
          <a:xfrm>
            <a:off x="1075800" y="700350"/>
            <a:ext cx="16136400" cy="8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🔍  </a:t>
            </a:r>
            <a:r>
              <a:rPr b="1" lang="en-US" sz="39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Conclusion: What We Discovered?</a:t>
            </a:r>
            <a:endParaRPr b="1" sz="39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Top Genres Drive Revenue:</a:t>
            </a:r>
            <a:r>
              <a:rPr lang="en-US" sz="3600">
                <a:solidFill>
                  <a:schemeClr val="dk1"/>
                </a:solidFill>
              </a:rPr>
              <a:t> Certain genres significantly outperform others, indicating strong customer preferences.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Regional Preferences Exist:</a:t>
            </a:r>
            <a:r>
              <a:rPr lang="en-US" sz="3600">
                <a:solidFill>
                  <a:schemeClr val="dk1"/>
                </a:solidFill>
              </a:rPr>
              <a:t> Sales patterns differ across regions, highlighting the need for localized marketing. 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Customer Loyalty Matters:</a:t>
            </a:r>
            <a:r>
              <a:rPr lang="en-US" sz="3600">
                <a:solidFill>
                  <a:schemeClr val="dk1"/>
                </a:solidFill>
              </a:rPr>
              <a:t> High-value customers contribute significantly to revenue, making retention crucial.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Popular Artists &amp; Tracks:</a:t>
            </a:r>
            <a:r>
              <a:rPr lang="en-US" sz="3600">
                <a:solidFill>
                  <a:schemeClr val="dk1"/>
                </a:solidFill>
              </a:rPr>
              <a:t> A small percentage of artists and tracks generate the majority of sales.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Churn Rate is a Concern:</a:t>
            </a:r>
            <a:r>
              <a:rPr lang="en-US" sz="3600">
                <a:solidFill>
                  <a:schemeClr val="dk1"/>
                </a:solidFill>
              </a:rPr>
              <a:t> Understanding why customers stop purchasing is key to improving retention.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24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24"/>
          <p:cNvSpPr/>
          <p:nvPr/>
        </p:nvSpPr>
        <p:spPr>
          <a:xfrm rot="1062213">
            <a:off x="16114227" y="78727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25"/>
          <p:cNvSpPr/>
          <p:nvPr/>
        </p:nvSpPr>
        <p:spPr>
          <a:xfrm rot="1062213">
            <a:off x="16114227" y="79489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25"/>
          <p:cNvSpPr txBox="1"/>
          <p:nvPr/>
        </p:nvSpPr>
        <p:spPr>
          <a:xfrm>
            <a:off x="627450" y="252125"/>
            <a:ext cx="17077800" cy="10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Overcoming Key Concerns &amp; Challenges</a:t>
            </a:r>
            <a:endParaRPr b="1" i="1" sz="40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Addressing Genre Popularity &amp; Sales Fluctuations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Music preferences evolve, and relying on a few top-performing genres may lead to revenue stagnation. To counter this, Chinook Music can </a:t>
            </a:r>
            <a:r>
              <a:rPr b="1" lang="en-US" sz="3600">
                <a:solidFill>
                  <a:schemeClr val="dk1"/>
                </a:solidFill>
              </a:rPr>
              <a:t>diversify its catalog</a:t>
            </a:r>
            <a:r>
              <a:rPr lang="en-US" sz="3600">
                <a:solidFill>
                  <a:schemeClr val="dk1"/>
                </a:solidFill>
              </a:rPr>
              <a:t> by introducing emerging genres and analyzing customer preferences to </a:t>
            </a:r>
            <a:r>
              <a:rPr b="1" lang="en-US" sz="3600">
                <a:solidFill>
                  <a:schemeClr val="dk1"/>
                </a:solidFill>
              </a:rPr>
              <a:t>curate dynamic playlists</a:t>
            </a:r>
            <a:r>
              <a:rPr lang="en-US" sz="3600">
                <a:solidFill>
                  <a:schemeClr val="dk1"/>
                </a:solidFill>
              </a:rPr>
              <a:t>. Additionally, periodic </a:t>
            </a:r>
            <a:r>
              <a:rPr b="1" lang="en-US" sz="3600">
                <a:solidFill>
                  <a:schemeClr val="dk1"/>
                </a:solidFill>
              </a:rPr>
              <a:t>genre-specific promotions</a:t>
            </a:r>
            <a:r>
              <a:rPr lang="en-US" sz="3600">
                <a:solidFill>
                  <a:schemeClr val="dk1"/>
                </a:solidFill>
              </a:rPr>
              <a:t> can boost interest in underperforming categories.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 Enhancing Regional Sales Performance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Sales data shows varying regional preferences, indicating that a </a:t>
            </a:r>
            <a:r>
              <a:rPr b="1" lang="en-US" sz="3600">
                <a:solidFill>
                  <a:schemeClr val="dk1"/>
                </a:solidFill>
              </a:rPr>
              <a:t>one-size-fits-all strategy may not work</a:t>
            </a:r>
            <a:r>
              <a:rPr lang="en-US" sz="3600">
                <a:solidFill>
                  <a:schemeClr val="dk1"/>
                </a:solidFill>
              </a:rPr>
              <a:t>. Implementing </a:t>
            </a:r>
            <a:r>
              <a:rPr b="1" lang="en-US" sz="3600">
                <a:solidFill>
                  <a:schemeClr val="dk1"/>
                </a:solidFill>
              </a:rPr>
              <a:t>localized marketing campaigns, exclusive regional discounts, and curated playlists</a:t>
            </a:r>
            <a:r>
              <a:rPr lang="en-US" sz="3600">
                <a:solidFill>
                  <a:schemeClr val="dk1"/>
                </a:solidFill>
              </a:rPr>
              <a:t> based on geographical preferences can drive higher engagement. Furthermore, collaborating with regional artists can attract more customers and expand the market reach.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25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26"/>
          <p:cNvSpPr txBox="1"/>
          <p:nvPr/>
        </p:nvSpPr>
        <p:spPr>
          <a:xfrm>
            <a:off x="1143000" y="588300"/>
            <a:ext cx="16002000" cy="8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Strengthening Customer Retention &amp; Loyalty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High-value customers contribute significantly to revenue, but maintaining loyalty is challenging. Chinook Music can introduce a </a:t>
            </a:r>
            <a:r>
              <a:rPr b="1" lang="en-US" sz="3600">
                <a:solidFill>
                  <a:schemeClr val="dk1"/>
                </a:solidFill>
              </a:rPr>
              <a:t>tiered loyalty program</a:t>
            </a:r>
            <a:r>
              <a:rPr lang="en-US" sz="3600">
                <a:solidFill>
                  <a:schemeClr val="dk1"/>
                </a:solidFill>
              </a:rPr>
              <a:t>, rewarding frequent buyers with discounts, early access to new releases, and exclusive content. </a:t>
            </a:r>
            <a:r>
              <a:rPr b="1" lang="en-US" sz="3600">
                <a:solidFill>
                  <a:schemeClr val="dk1"/>
                </a:solidFill>
              </a:rPr>
              <a:t>Personalized emails with recommendations</a:t>
            </a:r>
            <a:r>
              <a:rPr lang="en-US" sz="3600">
                <a:solidFill>
                  <a:schemeClr val="dk1"/>
                </a:solidFill>
              </a:rPr>
              <a:t> based on previous purchases can also enhance engagement and encourage repeat business.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Tr</a:t>
            </a:r>
            <a:r>
              <a:rPr b="1" lang="en-US" sz="3600">
                <a:solidFill>
                  <a:schemeClr val="dk1"/>
                </a:solidFill>
              </a:rPr>
              <a:t>ackling Customer Churn &amp; Inactivity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A major concern is the </a:t>
            </a:r>
            <a:r>
              <a:rPr b="1" lang="en-US" sz="3600">
                <a:solidFill>
                  <a:schemeClr val="dk1"/>
                </a:solidFill>
              </a:rPr>
              <a:t>drop-off rate</a:t>
            </a:r>
            <a:r>
              <a:rPr lang="en-US" sz="3600">
                <a:solidFill>
                  <a:schemeClr val="dk1"/>
                </a:solidFill>
              </a:rPr>
              <a:t> of customers after initial purchases. To reduce churn, Chinook Music can offer </a:t>
            </a:r>
            <a:r>
              <a:rPr b="1" lang="en-US" sz="3600">
                <a:solidFill>
                  <a:schemeClr val="dk1"/>
                </a:solidFill>
              </a:rPr>
              <a:t>subscription-based plans with incentives</a:t>
            </a:r>
            <a:r>
              <a:rPr lang="en-US" sz="3600">
                <a:solidFill>
                  <a:schemeClr val="dk1"/>
                </a:solidFill>
              </a:rPr>
              <a:t>, such as bundled discounts on bulk purchases. Additionally, </a:t>
            </a:r>
            <a:r>
              <a:rPr b="1" lang="en-US" sz="3600">
                <a:solidFill>
                  <a:schemeClr val="dk1"/>
                </a:solidFill>
              </a:rPr>
              <a:t>automated follow-ups with personalized offers</a:t>
            </a:r>
            <a:r>
              <a:rPr lang="en-US" sz="3600">
                <a:solidFill>
                  <a:schemeClr val="dk1"/>
                </a:solidFill>
              </a:rPr>
              <a:t> and limited-time deals can re-engage inactive users, ensuring consistent revenue flow.</a:t>
            </a:r>
            <a:endParaRPr sz="3600"/>
          </a:p>
        </p:txBody>
      </p:sp>
      <p:sp>
        <p:nvSpPr>
          <p:cNvPr id="218" name="Google Shape;218;p26"/>
          <p:cNvSpPr/>
          <p:nvPr/>
        </p:nvSpPr>
        <p:spPr>
          <a:xfrm rot="1062213">
            <a:off x="16114227" y="78727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6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26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27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27"/>
          <p:cNvSpPr txBox="1"/>
          <p:nvPr/>
        </p:nvSpPr>
        <p:spPr>
          <a:xfrm>
            <a:off x="305400" y="700375"/>
            <a:ext cx="14990700" cy="10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Boosting Artist &amp; Track Discovery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Relying on a few top artists limits growth. Chinook Music can use AI-driven recommendations, themed playlists, and featured artist campaigns to promote lesser-known talent, keeping customer interest diverse and fresh.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Optimizing Pricing &amp; Revenue Strategies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Dynamic pricing, limited-time discounts, and bundle deals can drive higher sales. A/B testing price points for different regions and genres ensures competitive pricing while maximizing revenue.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Taking all these steps, we can efficiently improve the </a:t>
            </a:r>
            <a:r>
              <a:rPr lang="en-US" sz="3600">
                <a:solidFill>
                  <a:schemeClr val="dk1"/>
                </a:solidFill>
              </a:rPr>
              <a:t>business</a:t>
            </a:r>
            <a:r>
              <a:rPr lang="en-US" sz="3600">
                <a:solidFill>
                  <a:schemeClr val="dk1"/>
                </a:solidFill>
              </a:rPr>
              <a:t> and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and the services for the customer.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28" name="Google Shape;228;p27"/>
          <p:cNvSpPr/>
          <p:nvPr/>
        </p:nvSpPr>
        <p:spPr>
          <a:xfrm rot="1062213">
            <a:off x="16114227" y="78727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27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-31475" y="1320225"/>
            <a:ext cx="3909896" cy="4876038"/>
          </a:xfrm>
          <a:custGeom>
            <a:rect b="b" l="l" r="r" t="t"/>
            <a:pathLst>
              <a:path extrusionOk="0" h="8229600" w="9199756">
                <a:moveTo>
                  <a:pt x="0" y="0"/>
                </a:moveTo>
                <a:lnTo>
                  <a:pt x="9199757" y="0"/>
                </a:lnTo>
                <a:lnTo>
                  <a:pt x="91997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28"/>
          <p:cNvSpPr txBox="1"/>
          <p:nvPr/>
        </p:nvSpPr>
        <p:spPr>
          <a:xfrm>
            <a:off x="4717925" y="4832599"/>
            <a:ext cx="12529200" cy="2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chemeClr val="dk1"/>
                </a:solidFill>
              </a:rPr>
              <a:t>Thank You for Your Time and Attention!</a:t>
            </a:r>
            <a:r>
              <a:rPr lang="en-US" sz="3600">
                <a:solidFill>
                  <a:schemeClr val="dk1"/>
                </a:solidFill>
              </a:rPr>
              <a:t> 🙌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3600">
                <a:solidFill>
                  <a:schemeClr val="dk1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Got any questions? Feel free to reach out:</a:t>
            </a:r>
            <a:br>
              <a:rPr lang="en-US" sz="3600">
                <a:solidFill>
                  <a:schemeClr val="dk1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📧 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shivanshuverma210901@gmail.com</a:t>
            </a:r>
            <a:endParaRPr sz="3600"/>
          </a:p>
        </p:txBody>
      </p:sp>
      <p:sp>
        <p:nvSpPr>
          <p:cNvPr id="236" name="Google Shape;236;p28"/>
          <p:cNvSpPr/>
          <p:nvPr/>
        </p:nvSpPr>
        <p:spPr>
          <a:xfrm>
            <a:off x="14377350" y="4585125"/>
            <a:ext cx="3910639" cy="5697594"/>
          </a:xfrm>
          <a:custGeom>
            <a:rect b="b" l="l" r="r" t="t"/>
            <a:pathLst>
              <a:path extrusionOk="0" h="7885943" w="5993316">
                <a:moveTo>
                  <a:pt x="0" y="0"/>
                </a:moveTo>
                <a:lnTo>
                  <a:pt x="5993316" y="0"/>
                </a:lnTo>
                <a:lnTo>
                  <a:pt x="5993316" y="7885943"/>
                </a:lnTo>
                <a:lnTo>
                  <a:pt x="0" y="7885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28"/>
          <p:cNvSpPr txBox="1"/>
          <p:nvPr/>
        </p:nvSpPr>
        <p:spPr>
          <a:xfrm>
            <a:off x="4899575" y="2813700"/>
            <a:ext cx="100323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34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"Without music, life would be a mistake."</a:t>
            </a:r>
            <a:endParaRPr b="1" sz="34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 </a:t>
            </a:r>
            <a:r>
              <a:rPr b="1" i="1" lang="en-US" sz="3400">
                <a:solidFill>
                  <a:schemeClr val="dk1"/>
                </a:solidFill>
              </a:rPr>
              <a:t>– Friedrich Nietzsche</a:t>
            </a:r>
            <a:r>
              <a:rPr i="1" lang="en-US" sz="3400">
                <a:solidFill>
                  <a:schemeClr val="dk1"/>
                </a:solidFill>
              </a:rPr>
              <a:t> </a:t>
            </a:r>
            <a:endParaRPr i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6297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A7502C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-31463" y="-11"/>
            <a:ext cx="3600391" cy="2160235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8"/>
          <p:cNvSpPr/>
          <p:nvPr/>
        </p:nvSpPr>
        <p:spPr>
          <a:xfrm rot="-1301707">
            <a:off x="15728347" y="319761"/>
            <a:ext cx="2140027" cy="2140027"/>
          </a:xfrm>
          <a:custGeom>
            <a:rect b="b" l="l" r="r" t="t"/>
            <a:pathLst>
              <a:path extrusionOk="0" h="2138104" w="2138104">
                <a:moveTo>
                  <a:pt x="0" y="0"/>
                </a:moveTo>
                <a:lnTo>
                  <a:pt x="2138104" y="0"/>
                </a:lnTo>
                <a:lnTo>
                  <a:pt x="2138104" y="2138104"/>
                </a:lnTo>
                <a:lnTo>
                  <a:pt x="0" y="2138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28"/>
          <p:cNvSpPr/>
          <p:nvPr/>
        </p:nvSpPr>
        <p:spPr>
          <a:xfrm flipH="1">
            <a:off x="-5" y="7803878"/>
            <a:ext cx="4760102" cy="2478846"/>
          </a:xfrm>
          <a:custGeom>
            <a:rect b="b" l="l" r="r" t="t"/>
            <a:pathLst>
              <a:path extrusionOk="0" h="3592530" w="5987550">
                <a:moveTo>
                  <a:pt x="5987550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0" y="3592530"/>
                </a:lnTo>
                <a:lnTo>
                  <a:pt x="598755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28"/>
          <p:cNvSpPr/>
          <p:nvPr/>
        </p:nvSpPr>
        <p:spPr>
          <a:xfrm rot="2432349">
            <a:off x="12714879" y="8451457"/>
            <a:ext cx="1183690" cy="1183690"/>
          </a:xfrm>
          <a:custGeom>
            <a:rect b="b" l="l" r="r" t="t"/>
            <a:pathLst>
              <a:path extrusionOk="0" h="1183631" w="1183631">
                <a:moveTo>
                  <a:pt x="0" y="0"/>
                </a:moveTo>
                <a:lnTo>
                  <a:pt x="1183631" y="0"/>
                </a:lnTo>
                <a:lnTo>
                  <a:pt x="1183631" y="1183631"/>
                </a:lnTo>
                <a:lnTo>
                  <a:pt x="0" y="11836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2" y="5411250"/>
            <a:ext cx="3231582" cy="4867515"/>
          </a:xfrm>
          <a:custGeom>
            <a:rect b="b" l="l" r="r" t="t"/>
            <a:pathLst>
              <a:path extrusionOk="0" h="11189689" w="8504164">
                <a:moveTo>
                  <a:pt x="0" y="0"/>
                </a:moveTo>
                <a:lnTo>
                  <a:pt x="8504163" y="0"/>
                </a:lnTo>
                <a:lnTo>
                  <a:pt x="8504163" y="11189689"/>
                </a:lnTo>
                <a:lnTo>
                  <a:pt x="0" y="1118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4"/>
          <p:cNvSpPr txBox="1"/>
          <p:nvPr/>
        </p:nvSpPr>
        <p:spPr>
          <a:xfrm>
            <a:off x="3722625" y="3131600"/>
            <a:ext cx="12342000" cy="6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30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Chinook Music, established in 1995, offers a range of musical instruments, accessories, and services, including rentals and repairs, to support musicians in North Central Washington.</a:t>
            </a:r>
            <a:endParaRPr sz="3241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marR="0" rtl="0" algn="l">
              <a:lnSpc>
                <a:spcPct val="1630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41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marR="0" rtl="0" algn="l">
              <a:lnSpc>
                <a:spcPct val="1630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In this presentation, we will explore the data behind Chinook Music, analyzing its trends, sales, and customer insights using SQL.</a:t>
            </a:r>
            <a:endParaRPr sz="3241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99" name="Google Shape;99;p14"/>
          <p:cNvSpPr/>
          <p:nvPr/>
        </p:nvSpPr>
        <p:spPr>
          <a:xfrm rot="-986306">
            <a:off x="944617" y="1009503"/>
            <a:ext cx="3255474" cy="2146874"/>
          </a:xfrm>
          <a:custGeom>
            <a:rect b="b" l="l" r="r" t="t"/>
            <a:pathLst>
              <a:path extrusionOk="0" h="1687786" w="2812977">
                <a:moveTo>
                  <a:pt x="0" y="0"/>
                </a:moveTo>
                <a:lnTo>
                  <a:pt x="2812977" y="0"/>
                </a:lnTo>
                <a:lnTo>
                  <a:pt x="2812977" y="1687786"/>
                </a:lnTo>
                <a:lnTo>
                  <a:pt x="0" y="1687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 rot="-1301707">
            <a:off x="15700498" y="337084"/>
            <a:ext cx="2252789" cy="2252789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 rot="1052866">
            <a:off x="15729176" y="7081105"/>
            <a:ext cx="1420133" cy="1420133"/>
          </a:xfrm>
          <a:custGeom>
            <a:rect b="b" l="l" r="r" t="t"/>
            <a:pathLst>
              <a:path extrusionOk="0" h="1420133" w="1420133">
                <a:moveTo>
                  <a:pt x="0" y="0"/>
                </a:moveTo>
                <a:lnTo>
                  <a:pt x="1420134" y="0"/>
                </a:lnTo>
                <a:lnTo>
                  <a:pt x="1420134" y="1420134"/>
                </a:lnTo>
                <a:lnTo>
                  <a:pt x="0" y="1420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4"/>
          <p:cNvSpPr txBox="1"/>
          <p:nvPr/>
        </p:nvSpPr>
        <p:spPr>
          <a:xfrm>
            <a:off x="3585575" y="993700"/>
            <a:ext cx="64197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9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Chinook</a:t>
            </a:r>
            <a:endParaRPr sz="26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73700" y="419938"/>
            <a:ext cx="5057101" cy="25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06750" y="986425"/>
            <a:ext cx="13474500" cy="7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📌 </a:t>
            </a:r>
            <a:r>
              <a:rPr b="1"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Our Key Objectives:</a:t>
            </a:r>
            <a:endParaRPr b="1" sz="41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1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88950" lvl="0" marL="45720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priola"/>
              <a:buChar char="●"/>
            </a:pPr>
            <a:r>
              <a:rPr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Understand the sales patterns and customer preferences at Chinook Music.</a:t>
            </a:r>
            <a:endParaRPr sz="41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88950" lvl="0" marL="45720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priola"/>
              <a:buChar char="●"/>
            </a:pPr>
            <a:r>
              <a:rPr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Explore the most popular music genres and best-selling artists.</a:t>
            </a:r>
            <a:endParaRPr sz="41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88950" lvl="0" marL="45720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priola"/>
              <a:buChar char="●"/>
            </a:pPr>
            <a:r>
              <a:rPr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Analyze revenue distribution across different regions.</a:t>
            </a:r>
            <a:endParaRPr sz="41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88950" lvl="0" marL="45720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priola"/>
              <a:buChar char="●"/>
            </a:pPr>
            <a:r>
              <a:rPr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Identify factors influencing sales performance.</a:t>
            </a:r>
            <a:endParaRPr sz="41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88950" lvl="0" marL="457200" marR="0" rtl="0" algn="l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priola"/>
              <a:buChar char="●"/>
            </a:pPr>
            <a:r>
              <a:rPr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Utilize SQL to extract and interpret business insights effectively.</a:t>
            </a:r>
            <a:endParaRPr sz="5000">
              <a:solidFill>
                <a:srgbClr val="FFC033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2" y="1"/>
            <a:ext cx="3600391" cy="2160235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5"/>
          <p:cNvSpPr/>
          <p:nvPr/>
        </p:nvSpPr>
        <p:spPr>
          <a:xfrm rot="-1301707">
            <a:off x="15728347" y="320211"/>
            <a:ext cx="2140027" cy="2140027"/>
          </a:xfrm>
          <a:custGeom>
            <a:rect b="b" l="l" r="r" t="t"/>
            <a:pathLst>
              <a:path extrusionOk="0" h="2138104" w="2138104">
                <a:moveTo>
                  <a:pt x="0" y="0"/>
                </a:moveTo>
                <a:lnTo>
                  <a:pt x="2138104" y="0"/>
                </a:lnTo>
                <a:lnTo>
                  <a:pt x="2138104" y="2138104"/>
                </a:lnTo>
                <a:lnTo>
                  <a:pt x="0" y="2138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5"/>
          <p:cNvSpPr/>
          <p:nvPr/>
        </p:nvSpPr>
        <p:spPr>
          <a:xfrm flipH="1">
            <a:off x="-3545" y="8514200"/>
            <a:ext cx="3921845" cy="1877097"/>
          </a:xfrm>
          <a:custGeom>
            <a:rect b="b" l="l" r="r" t="t"/>
            <a:pathLst>
              <a:path extrusionOk="0" h="3592530" w="5987550">
                <a:moveTo>
                  <a:pt x="5987550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0" y="3592530"/>
                </a:lnTo>
                <a:lnTo>
                  <a:pt x="59875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 rot="2432349">
            <a:off x="16761054" y="8860907"/>
            <a:ext cx="1183690" cy="1183690"/>
          </a:xfrm>
          <a:custGeom>
            <a:rect b="b" l="l" r="r" t="t"/>
            <a:pathLst>
              <a:path extrusionOk="0" h="1183631" w="1183631">
                <a:moveTo>
                  <a:pt x="0" y="0"/>
                </a:moveTo>
                <a:lnTo>
                  <a:pt x="1183631" y="0"/>
                </a:lnTo>
                <a:lnTo>
                  <a:pt x="1183631" y="1183631"/>
                </a:lnTo>
                <a:lnTo>
                  <a:pt x="0" y="11836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 flipH="1">
            <a:off x="-1" y="8805075"/>
            <a:ext cx="3053651" cy="1481919"/>
          </a:xfrm>
          <a:custGeom>
            <a:rect b="b" l="l" r="r" t="t"/>
            <a:pathLst>
              <a:path extrusionOk="0" h="3592530" w="5987550">
                <a:moveTo>
                  <a:pt x="5987550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0" y="3592530"/>
                </a:lnTo>
                <a:lnTo>
                  <a:pt x="59875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6"/>
          <p:cNvSpPr/>
          <p:nvPr/>
        </p:nvSpPr>
        <p:spPr>
          <a:xfrm>
            <a:off x="1" y="0"/>
            <a:ext cx="3213349" cy="2106229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6"/>
          <p:cNvSpPr/>
          <p:nvPr/>
        </p:nvSpPr>
        <p:spPr>
          <a:xfrm rot="-1301707">
            <a:off x="15813673" y="221609"/>
            <a:ext cx="2252789" cy="2252789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6"/>
          <p:cNvSpPr txBox="1"/>
          <p:nvPr/>
        </p:nvSpPr>
        <p:spPr>
          <a:xfrm>
            <a:off x="1792275" y="1783275"/>
            <a:ext cx="15839400" cy="7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i="1" lang="en-US" sz="4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Unlocking Insights with Data</a:t>
            </a:r>
            <a:endParaRPr b="1" i="1" sz="41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priola"/>
              <a:buAutoNum type="arabicPeriod"/>
            </a:pPr>
            <a:r>
              <a:rPr lang="en-US" sz="36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Which music genres and artists drive the highest sales?</a:t>
            </a:r>
            <a:endParaRPr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priola"/>
              <a:buAutoNum type="arabicPeriod"/>
            </a:pPr>
            <a:r>
              <a:rPr lang="en-US" sz="36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How do customer preferences vary across different regions?</a:t>
            </a:r>
            <a:endParaRPr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priola"/>
              <a:buAutoNum type="arabicPeriod"/>
            </a:pPr>
            <a:r>
              <a:rPr lang="en-US" sz="36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What factors contribute to high revenue generation?</a:t>
            </a:r>
            <a:endParaRPr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priola"/>
              <a:buAutoNum type="arabicPeriod"/>
            </a:pPr>
            <a:r>
              <a:rPr lang="en-US" sz="36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Can data help optimize Chinook Music’s sales strategies?</a:t>
            </a:r>
            <a:endParaRPr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priola"/>
              <a:buAutoNum type="arabicPeriod"/>
            </a:pPr>
            <a:r>
              <a:rPr lang="en-US" sz="36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How can SQL be leveraged to extract meaningful insights?</a:t>
            </a:r>
            <a:endParaRPr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36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Through these questions, we aimed to decode Chinook Music’s success and explore how data shapes business decisions.</a:t>
            </a:r>
            <a:endParaRPr i="1" sz="36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marR="0" rtl="0" algn="l">
              <a:lnSpc>
                <a:spcPct val="16298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1" name="Google Shape;121;p16"/>
          <p:cNvSpPr/>
          <p:nvPr/>
        </p:nvSpPr>
        <p:spPr>
          <a:xfrm rot="1057145">
            <a:off x="16474492" y="8554641"/>
            <a:ext cx="1419254" cy="1419254"/>
          </a:xfrm>
          <a:custGeom>
            <a:rect b="b" l="l" r="r" t="t"/>
            <a:pathLst>
              <a:path extrusionOk="0" h="1420133" w="1420133">
                <a:moveTo>
                  <a:pt x="0" y="0"/>
                </a:moveTo>
                <a:lnTo>
                  <a:pt x="1420134" y="0"/>
                </a:lnTo>
                <a:lnTo>
                  <a:pt x="1420134" y="1420134"/>
                </a:lnTo>
                <a:lnTo>
                  <a:pt x="0" y="1420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8906001" y="87550"/>
            <a:ext cx="3213349" cy="2106229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7"/>
          <p:cNvSpPr/>
          <p:nvPr/>
        </p:nvSpPr>
        <p:spPr>
          <a:xfrm flipH="1">
            <a:off x="-482" y="7581375"/>
            <a:ext cx="5298982" cy="2712360"/>
          </a:xfrm>
          <a:custGeom>
            <a:rect b="b" l="l" r="r" t="t"/>
            <a:pathLst>
              <a:path extrusionOk="0" h="3592530" w="5987550">
                <a:moveTo>
                  <a:pt x="5987550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0" y="3592530"/>
                </a:lnTo>
                <a:lnTo>
                  <a:pt x="59875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7"/>
          <p:cNvSpPr txBox="1"/>
          <p:nvPr/>
        </p:nvSpPr>
        <p:spPr>
          <a:xfrm>
            <a:off x="498950" y="230550"/>
            <a:ext cx="17865300" cy="9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 sz="4800" u="sng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Data Overview</a:t>
            </a:r>
            <a:endParaRPr b="1" i="1" sz="4800" u="sng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About the Dataset</a:t>
            </a:r>
            <a:endParaRPr b="1"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31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Chinook Music’s database is a </a:t>
            </a: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relational database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with multiple linked tables.</a:t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31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It includes data on </a:t>
            </a: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customers, sales, music inventory, and employees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.</a:t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Key Tables Used</a:t>
            </a:r>
            <a:endParaRPr b="1"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31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Tracks &amp; Albums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– Tracks, artists, albums, playlists and genres.</a:t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31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Invoices &amp; Invoice_Items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– Sales transactions and purchased tracks.</a:t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31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Customers &amp; Employees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– Customer and Employees 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details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.</a:t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Why This Data?</a:t>
            </a:r>
            <a:endParaRPr b="1"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31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Helps uncover </a:t>
            </a: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sales trends &amp; customer preferences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.</a:t>
            </a:r>
            <a:endParaRPr sz="3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-431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Supports </a:t>
            </a:r>
            <a:r>
              <a:rPr b="1"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data-driven decision-making</a:t>
            </a:r>
            <a:r>
              <a:rPr lang="en-US" sz="3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for Chinook Music.</a:t>
            </a:r>
            <a:endParaRPr b="1" sz="44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9" name="Google Shape;129;p17"/>
          <p:cNvSpPr/>
          <p:nvPr/>
        </p:nvSpPr>
        <p:spPr>
          <a:xfrm rot="-1300828">
            <a:off x="16012213" y="153240"/>
            <a:ext cx="1980073" cy="1974845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17"/>
          <p:cNvSpPr/>
          <p:nvPr/>
        </p:nvSpPr>
        <p:spPr>
          <a:xfrm rot="1056664">
            <a:off x="15953168" y="7984455"/>
            <a:ext cx="2030076" cy="1907665"/>
          </a:xfrm>
          <a:custGeom>
            <a:rect b="b" l="l" r="r" t="t"/>
            <a:pathLst>
              <a:path extrusionOk="0" h="1420133" w="1420133">
                <a:moveTo>
                  <a:pt x="0" y="0"/>
                </a:moveTo>
                <a:lnTo>
                  <a:pt x="1420134" y="0"/>
                </a:lnTo>
                <a:lnTo>
                  <a:pt x="1420134" y="1420134"/>
                </a:lnTo>
                <a:lnTo>
                  <a:pt x="0" y="1420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 rot="-1813310">
            <a:off x="-163776" y="667379"/>
            <a:ext cx="3218790" cy="2105433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8"/>
          <p:cNvSpPr/>
          <p:nvPr/>
        </p:nvSpPr>
        <p:spPr>
          <a:xfrm flipH="1">
            <a:off x="4564" y="8211775"/>
            <a:ext cx="4251161" cy="2083667"/>
          </a:xfrm>
          <a:custGeom>
            <a:rect b="b" l="l" r="r" t="t"/>
            <a:pathLst>
              <a:path extrusionOk="0" h="3592530" w="5987550">
                <a:moveTo>
                  <a:pt x="5987550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0" y="3592530"/>
                </a:lnTo>
                <a:lnTo>
                  <a:pt x="59875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8"/>
          <p:cNvSpPr/>
          <p:nvPr/>
        </p:nvSpPr>
        <p:spPr>
          <a:xfrm rot="-1308085">
            <a:off x="16106571" y="351156"/>
            <a:ext cx="1515092" cy="1636299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8"/>
          <p:cNvSpPr/>
          <p:nvPr/>
        </p:nvSpPr>
        <p:spPr>
          <a:xfrm rot="1055009">
            <a:off x="16301225" y="8182094"/>
            <a:ext cx="1651871" cy="1634339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18"/>
          <p:cNvSpPr txBox="1"/>
          <p:nvPr/>
        </p:nvSpPr>
        <p:spPr>
          <a:xfrm>
            <a:off x="1052875" y="336750"/>
            <a:ext cx="15878400" cy="9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i="1" lang="en-US" sz="4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Methodology – How We Analyzed the Data?</a:t>
            </a:r>
            <a:endParaRPr b="1" i="1" sz="4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</a:rPr>
              <a:t>Step 1: Understanding the Dataset</a:t>
            </a:r>
            <a:br>
              <a:rPr b="1"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    Explored the Chinook database structure and key tables.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 </a:t>
            </a:r>
            <a:r>
              <a:rPr b="1" lang="en-US" sz="3500">
                <a:solidFill>
                  <a:schemeClr val="dk1"/>
                </a:solidFill>
              </a:rPr>
              <a:t>Step 2: Data Extraction with SQL</a:t>
            </a:r>
            <a:br>
              <a:rPr b="1"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    Used SQL queries to filter, join, and analyze relevant data.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 </a:t>
            </a:r>
            <a:r>
              <a:rPr b="1" lang="en-US" sz="3500">
                <a:solidFill>
                  <a:schemeClr val="dk1"/>
                </a:solidFill>
              </a:rPr>
              <a:t>Step 3: Identifying Patterns &amp; Trends</a:t>
            </a:r>
            <a:br>
              <a:rPr b="1"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    Focused on </a:t>
            </a:r>
            <a:r>
              <a:rPr b="1" lang="en-US" sz="3500">
                <a:solidFill>
                  <a:schemeClr val="dk1"/>
                </a:solidFill>
              </a:rPr>
              <a:t>top genres, customer preferences, and revenue drivers</a:t>
            </a:r>
            <a:r>
              <a:rPr lang="en-US" sz="3500">
                <a:solidFill>
                  <a:schemeClr val="dk1"/>
                </a:solidFill>
              </a:rPr>
              <a:t>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</a:rPr>
              <a:t>Step 4: Visualizing Insights</a:t>
            </a:r>
            <a:br>
              <a:rPr b="1"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   Transformed raw data into </a:t>
            </a:r>
            <a:r>
              <a:rPr b="1" lang="en-US" sz="3500">
                <a:solidFill>
                  <a:schemeClr val="dk1"/>
                </a:solidFill>
              </a:rPr>
              <a:t>charts &amp; graphs</a:t>
            </a:r>
            <a:r>
              <a:rPr lang="en-US" sz="3500">
                <a:solidFill>
                  <a:schemeClr val="dk1"/>
                </a:solidFill>
              </a:rPr>
              <a:t> for better interpretation.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 </a:t>
            </a:r>
            <a:r>
              <a:rPr b="1" lang="en-US" sz="3500">
                <a:solidFill>
                  <a:schemeClr val="dk1"/>
                </a:solidFill>
              </a:rPr>
              <a:t>Step 5: Drawing Conclusions</a:t>
            </a:r>
            <a:br>
              <a:rPr b="1"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   Connected findings to </a:t>
            </a:r>
            <a:r>
              <a:rPr b="1" lang="en-US" sz="3500">
                <a:solidFill>
                  <a:schemeClr val="dk1"/>
                </a:solidFill>
              </a:rPr>
              <a:t>business strategies for Chinook Music</a:t>
            </a:r>
            <a:r>
              <a:rPr lang="en-US" sz="3500">
                <a:solidFill>
                  <a:schemeClr val="dk1"/>
                </a:solidFill>
              </a:rPr>
              <a:t>.</a:t>
            </a:r>
            <a:endParaRPr sz="7080">
              <a:solidFill>
                <a:srgbClr val="A7502C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9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9"/>
          <p:cNvSpPr/>
          <p:nvPr/>
        </p:nvSpPr>
        <p:spPr>
          <a:xfrm rot="-1303864">
            <a:off x="16149244" y="250665"/>
            <a:ext cx="1702129" cy="1810799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9"/>
          <p:cNvSpPr/>
          <p:nvPr/>
        </p:nvSpPr>
        <p:spPr>
          <a:xfrm rot="1065655">
            <a:off x="16596919" y="8446647"/>
            <a:ext cx="1490480" cy="1657157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9"/>
          <p:cNvSpPr txBox="1"/>
          <p:nvPr/>
        </p:nvSpPr>
        <p:spPr>
          <a:xfrm>
            <a:off x="946750" y="697275"/>
            <a:ext cx="16921500" cy="7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 sz="34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 	Sales Trends &amp; Customer Insights</a:t>
            </a:r>
            <a:endParaRPr b="1" i="1" sz="34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4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📌 </a:t>
            </a:r>
            <a:r>
              <a:rPr b="1" lang="en-US" sz="3000">
                <a:solidFill>
                  <a:schemeClr val="dk1"/>
                </a:solidFill>
              </a:rPr>
              <a:t>Top-Selling Genres (top 5)     						</a:t>
            </a:r>
            <a:r>
              <a:rPr lang="en-US" sz="3000">
                <a:solidFill>
                  <a:schemeClr val="dk1"/>
                </a:solidFill>
              </a:rPr>
              <a:t>📌 </a:t>
            </a:r>
            <a:r>
              <a:rPr b="1" lang="en-US" sz="3000">
                <a:solidFill>
                  <a:schemeClr val="dk1"/>
                </a:solidFill>
              </a:rPr>
              <a:t>Top Revenue by Region (top 5)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Rock leads in sales, followed by 			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Metal and Alternative.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9791150" y="6987150"/>
            <a:ext cx="60594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North America and Europe contribute the highest revenue.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2375" y="2972301"/>
            <a:ext cx="7479335" cy="46285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19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4825" y="2972300"/>
            <a:ext cx="7479326" cy="46285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20"/>
          <p:cNvSpPr txBox="1"/>
          <p:nvPr/>
        </p:nvSpPr>
        <p:spPr>
          <a:xfrm>
            <a:off x="1070975" y="422750"/>
            <a:ext cx="16684800" cy="8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 </a:t>
            </a:r>
            <a:r>
              <a:rPr b="1" i="1" lang="en-US" sz="4100">
                <a:solidFill>
                  <a:schemeClr val="dk1"/>
                </a:solidFill>
              </a:rPr>
              <a:t>Customer Purchase Patterns</a:t>
            </a:r>
            <a:endParaRPr b="1" i="1" sz="4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Data reveals strong genre preferences across different regions. The above chart                      is showing the results for “AUSTRALIA”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Inventory &amp; marketing strategies can be optimized based on these sales trends to              boost our sales more focusing on different countries.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 rot="1062213">
            <a:off x="16114227" y="78727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20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0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1" name="Google Shape;161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250" y="1332025"/>
            <a:ext cx="10231124" cy="6009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 rot="-1303328">
            <a:off x="15669307" y="343333"/>
            <a:ext cx="2265326" cy="2161883"/>
          </a:xfrm>
          <a:custGeom>
            <a:rect b="b" l="l" r="r" t="t"/>
            <a:pathLst>
              <a:path extrusionOk="0" h="2250764" w="2250764">
                <a:moveTo>
                  <a:pt x="0" y="0"/>
                </a:moveTo>
                <a:lnTo>
                  <a:pt x="2250764" y="0"/>
                </a:lnTo>
                <a:lnTo>
                  <a:pt x="2250764" y="2250764"/>
                </a:lnTo>
                <a:lnTo>
                  <a:pt x="0" y="2250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1"/>
          <p:cNvSpPr txBox="1"/>
          <p:nvPr/>
        </p:nvSpPr>
        <p:spPr>
          <a:xfrm>
            <a:off x="676400" y="394575"/>
            <a:ext cx="16177500" cy="7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Customer Lifetime Value (CLV)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</a:rPr>
              <a:t>High CLV:</a:t>
            </a:r>
            <a:r>
              <a:rPr lang="en-US" sz="3400">
                <a:solidFill>
                  <a:schemeClr val="dk1"/>
                </a:solidFill>
              </a:rPr>
              <a:t> Indicates loyal, repeat buyers.</a:t>
            </a:r>
            <a:endParaRPr sz="3400">
              <a:solidFill>
                <a:schemeClr val="dk1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</a:rPr>
              <a:t>Low CLV:</a:t>
            </a:r>
            <a:r>
              <a:rPr lang="en-US" sz="3400">
                <a:solidFill>
                  <a:schemeClr val="dk1"/>
                </a:solidFill>
              </a:rPr>
              <a:t> Suggests one-time or occasional buyers.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</a:rPr>
              <a:t>.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625" y="1352376"/>
            <a:ext cx="9793225" cy="6326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6400" y="1352375"/>
            <a:ext cx="6230726" cy="6326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1"/>
          <p:cNvSpPr/>
          <p:nvPr/>
        </p:nvSpPr>
        <p:spPr>
          <a:xfrm>
            <a:off x="3" y="0"/>
            <a:ext cx="2286248" cy="1690384"/>
          </a:xfrm>
          <a:custGeom>
            <a:rect b="b" l="l" r="r" t="t"/>
            <a:pathLst>
              <a:path extrusionOk="0" h="2160235" w="3600391">
                <a:moveTo>
                  <a:pt x="0" y="0"/>
                </a:moveTo>
                <a:lnTo>
                  <a:pt x="3600391" y="0"/>
                </a:lnTo>
                <a:lnTo>
                  <a:pt x="3600391" y="2160235"/>
                </a:lnTo>
                <a:lnTo>
                  <a:pt x="0" y="2160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21"/>
          <p:cNvSpPr/>
          <p:nvPr/>
        </p:nvSpPr>
        <p:spPr>
          <a:xfrm flipH="1">
            <a:off x="-3615" y="8396255"/>
            <a:ext cx="3188370" cy="1895060"/>
          </a:xfrm>
          <a:custGeom>
            <a:rect b="b" l="l" r="r" t="t"/>
            <a:pathLst>
              <a:path extrusionOk="0" h="3592530" w="5987550">
                <a:moveTo>
                  <a:pt x="5987551" y="0"/>
                </a:moveTo>
                <a:lnTo>
                  <a:pt x="0" y="0"/>
                </a:lnTo>
                <a:lnTo>
                  <a:pt x="0" y="3592530"/>
                </a:lnTo>
                <a:lnTo>
                  <a:pt x="5987551" y="3592530"/>
                </a:lnTo>
                <a:lnTo>
                  <a:pt x="598755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21"/>
          <p:cNvSpPr/>
          <p:nvPr/>
        </p:nvSpPr>
        <p:spPr>
          <a:xfrm rot="1062213">
            <a:off x="16114227" y="7872762"/>
            <a:ext cx="2060395" cy="2151661"/>
          </a:xfrm>
          <a:custGeom>
            <a:rect b="b" l="l" r="r" t="t"/>
            <a:pathLst>
              <a:path extrusionOk="0" h="2217876" w="2217876">
                <a:moveTo>
                  <a:pt x="0" y="0"/>
                </a:moveTo>
                <a:lnTo>
                  <a:pt x="2217877" y="0"/>
                </a:lnTo>
                <a:lnTo>
                  <a:pt x="2217877" y="2217876"/>
                </a:lnTo>
                <a:lnTo>
                  <a:pt x="0" y="2217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