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Nunito SemiBold"/>
      <p:regular r:id="rId20"/>
      <p:bold r:id="rId21"/>
      <p:italic r:id="rId22"/>
      <p:boldItalic r:id="rId23"/>
    </p:embeddedFont>
    <p:embeddedFont>
      <p:font typeface="Nunito"/>
      <p:regular r:id="rId24"/>
      <p:bold r:id="rId25"/>
      <p:italic r:id="rId26"/>
      <p:boldItalic r:id="rId27"/>
    </p:embeddedFont>
    <p:embeddedFont>
      <p:font typeface="Mali"/>
      <p:bold r:id="rId28"/>
      <p:boldItalic r:id="rId29"/>
    </p:embeddedFont>
    <p:embeddedFont>
      <p:font typeface="Nunito ExtraBold"/>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SemiBold-regular.fntdata"/><Relationship Id="rId22" Type="http://schemas.openxmlformats.org/officeDocument/2006/relationships/font" Target="fonts/NunitoSemiBold-italic.fntdata"/><Relationship Id="rId21" Type="http://schemas.openxmlformats.org/officeDocument/2006/relationships/font" Target="fonts/NunitoSemiBold-bold.fntdata"/><Relationship Id="rId24" Type="http://schemas.openxmlformats.org/officeDocument/2006/relationships/font" Target="fonts/Nunito-regular.fntdata"/><Relationship Id="rId23" Type="http://schemas.openxmlformats.org/officeDocument/2006/relationships/font" Target="fonts/Nunito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li-bold.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li-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ExtraBold-boldItalic.fntdata"/><Relationship Id="rId30" Type="http://schemas.openxmlformats.org/officeDocument/2006/relationships/font" Target="fonts/NunitoExtraBo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dc6e3be0a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4dc6e3be0a_0_1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dc6e3be0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34dc6e3be0a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dc6e3be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34dc6e3be0a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dc6e3be0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4dc6e3be0a_0_1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dc6e3be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4dc6e3be0a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dc6e3be0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4dc6e3be0a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dc6e3be0a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g34dc6e3be0a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jpg"/><Relationship Id="rId6" Type="http://schemas.openxmlformats.org/officeDocument/2006/relationships/image" Target="../media/image5.jpg"/><Relationship Id="rId7"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4.jpg"/><Relationship Id="rId6"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7.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jpg"/><Relationship Id="rId5" Type="http://schemas.openxmlformats.org/officeDocument/2006/relationships/image" Target="../media/image5.jp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85" name="Google Shape;85;p13"/>
          <p:cNvSpPr txBox="1"/>
          <p:nvPr/>
        </p:nvSpPr>
        <p:spPr>
          <a:xfrm>
            <a:off x="4643975" y="3203125"/>
            <a:ext cx="10495800" cy="338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11008">
                <a:solidFill>
                  <a:srgbClr val="0174D5"/>
                </a:solidFill>
                <a:latin typeface="Nunito"/>
                <a:ea typeface="Nunito"/>
                <a:cs typeface="Nunito"/>
                <a:sym typeface="Nunito"/>
              </a:rPr>
              <a:t>Walmart USA </a:t>
            </a:r>
            <a:endParaRPr b="1" sz="11008">
              <a:solidFill>
                <a:srgbClr val="0174D5"/>
              </a:solidFill>
              <a:latin typeface="Nunito"/>
              <a:ea typeface="Nunito"/>
              <a:cs typeface="Nunito"/>
              <a:sym typeface="Nunito"/>
            </a:endParaRPr>
          </a:p>
          <a:p>
            <a:pPr indent="0" lvl="0" marL="0" marR="0" rtl="0" algn="ctr">
              <a:lnSpc>
                <a:spcPct val="100000"/>
              </a:lnSpc>
              <a:spcBef>
                <a:spcPts val="0"/>
              </a:spcBef>
              <a:spcAft>
                <a:spcPts val="0"/>
              </a:spcAft>
              <a:buNone/>
            </a:pPr>
            <a:r>
              <a:rPr b="1" lang="en-US" sz="11008">
                <a:solidFill>
                  <a:srgbClr val="0174D5"/>
                </a:solidFill>
                <a:latin typeface="Nunito"/>
                <a:ea typeface="Nunito"/>
                <a:cs typeface="Nunito"/>
                <a:sym typeface="Nunito"/>
              </a:rPr>
              <a:t>Data Analysis</a:t>
            </a:r>
            <a:endParaRPr b="1" sz="11008">
              <a:solidFill>
                <a:srgbClr val="0174D5"/>
              </a:solidFill>
              <a:latin typeface="Nunito"/>
              <a:ea typeface="Nunito"/>
              <a:cs typeface="Nunito"/>
              <a:sym typeface="Nunito"/>
            </a:endParaRPr>
          </a:p>
        </p:txBody>
      </p:sp>
      <p:sp>
        <p:nvSpPr>
          <p:cNvPr id="86" name="Google Shape;86;p13"/>
          <p:cNvSpPr txBox="1"/>
          <p:nvPr/>
        </p:nvSpPr>
        <p:spPr>
          <a:xfrm>
            <a:off x="8820025" y="7810225"/>
            <a:ext cx="8042100" cy="769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5000">
                <a:solidFill>
                  <a:srgbClr val="FCB605"/>
                </a:solidFill>
                <a:latin typeface="Mali"/>
                <a:ea typeface="Mali"/>
                <a:cs typeface="Mali"/>
                <a:sym typeface="Mali"/>
              </a:rPr>
              <a:t>By Shivanshu Verma</a:t>
            </a:r>
            <a:endParaRPr>
              <a:solidFill>
                <a:srgbClr val="FCB605"/>
              </a:solidFill>
            </a:endParaRPr>
          </a:p>
        </p:txBody>
      </p:sp>
      <p:sp>
        <p:nvSpPr>
          <p:cNvPr id="87" name="Google Shape;87;p13"/>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88" name="Google Shape;88;p13"/>
          <p:cNvGrpSpPr/>
          <p:nvPr/>
        </p:nvGrpSpPr>
        <p:grpSpPr>
          <a:xfrm>
            <a:off x="0" y="9090801"/>
            <a:ext cx="3086120" cy="1229478"/>
            <a:chOff x="0" y="-38100"/>
            <a:chExt cx="812800" cy="263311"/>
          </a:xfrm>
        </p:grpSpPr>
        <p:sp>
          <p:nvSpPr>
            <p:cNvPr id="89" name="Google Shape;89;p13"/>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90" name="Google Shape;90;p13"/>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3"/>
          <p:cNvGrpSpPr/>
          <p:nvPr/>
        </p:nvGrpSpPr>
        <p:grpSpPr>
          <a:xfrm>
            <a:off x="15201900" y="-144661"/>
            <a:ext cx="3086100" cy="999758"/>
            <a:chOff x="0" y="-38100"/>
            <a:chExt cx="812800" cy="263311"/>
          </a:xfrm>
        </p:grpSpPr>
        <p:sp>
          <p:nvSpPr>
            <p:cNvPr id="92" name="Google Shape;92;p13"/>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93" name="Google Shape;93;p13"/>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94" name="Google Shape;94;p13" title="images-removebg-preview.png"/>
          <p:cNvPicPr preferRelativeResize="0"/>
          <p:nvPr/>
        </p:nvPicPr>
        <p:blipFill>
          <a:blip r:embed="rId4">
            <a:alphaModFix/>
          </a:blip>
          <a:stretch>
            <a:fillRect/>
          </a:stretch>
        </p:blipFill>
        <p:spPr>
          <a:xfrm>
            <a:off x="1349528" y="-1245321"/>
            <a:ext cx="5586225" cy="5586193"/>
          </a:xfrm>
          <a:prstGeom prst="rect">
            <a:avLst/>
          </a:prstGeom>
          <a:noFill/>
          <a:ln>
            <a:noFill/>
          </a:ln>
        </p:spPr>
      </p:pic>
      <p:pic>
        <p:nvPicPr>
          <p:cNvPr descr="Business cart 1080P, 2K, 4K, 5K HD wallpapers free download ..." id="95" name="Google Shape;95;p13"/>
          <p:cNvPicPr preferRelativeResize="0"/>
          <p:nvPr/>
        </p:nvPicPr>
        <p:blipFill rotWithShape="1">
          <a:blip r:embed="rId5">
            <a:alphaModFix/>
          </a:blip>
          <a:srcRect b="0" l="21182" r="13114" t="0"/>
          <a:stretch/>
        </p:blipFill>
        <p:spPr>
          <a:xfrm>
            <a:off x="160600" y="6192475"/>
            <a:ext cx="3255975" cy="2898325"/>
          </a:xfrm>
          <a:prstGeom prst="rect">
            <a:avLst/>
          </a:prstGeom>
          <a:noFill/>
          <a:ln>
            <a:noFill/>
          </a:ln>
        </p:spPr>
      </p:pic>
      <p:pic>
        <p:nvPicPr>
          <p:cNvPr descr="round corner price tag and discount tag vector with lineal style (provided by Getty Images)" id="96" name="Google Shape;96;p13"/>
          <p:cNvPicPr preferRelativeResize="0"/>
          <p:nvPr/>
        </p:nvPicPr>
        <p:blipFill rotWithShape="1">
          <a:blip r:embed="rId6">
            <a:alphaModFix/>
          </a:blip>
          <a:srcRect b="12516" l="10995" r="13691" t="12261"/>
          <a:stretch/>
        </p:blipFill>
        <p:spPr>
          <a:xfrm rot="-2431510">
            <a:off x="16276306" y="1130873"/>
            <a:ext cx="1909140" cy="1906533"/>
          </a:xfrm>
          <a:prstGeom prst="rect">
            <a:avLst/>
          </a:prstGeom>
          <a:noFill/>
          <a:ln>
            <a:noFill/>
          </a:ln>
        </p:spPr>
      </p:pic>
      <p:pic>
        <p:nvPicPr>
          <p:cNvPr descr="ticket and percentage tag related to black friday vector with filled style (provided by Getty Images)" id="97" name="Google Shape;97;p13"/>
          <p:cNvPicPr preferRelativeResize="0"/>
          <p:nvPr/>
        </p:nvPicPr>
        <p:blipFill rotWithShape="1">
          <a:blip r:embed="rId7">
            <a:alphaModFix/>
          </a:blip>
          <a:srcRect b="22565" l="12297" r="12582" t="19634"/>
          <a:stretch/>
        </p:blipFill>
        <p:spPr>
          <a:xfrm>
            <a:off x="16325" y="9090800"/>
            <a:ext cx="2177152" cy="1229476"/>
          </a:xfrm>
          <a:prstGeom prst="rect">
            <a:avLst/>
          </a:prstGeom>
          <a:noFill/>
          <a:ln>
            <a:noFill/>
          </a:ln>
        </p:spPr>
      </p:pic>
      <p:sp>
        <p:nvSpPr>
          <p:cNvPr id="98" name="Google Shape;98;p13"/>
          <p:cNvSpPr txBox="1"/>
          <p:nvPr/>
        </p:nvSpPr>
        <p:spPr>
          <a:xfrm>
            <a:off x="4426050" y="6437775"/>
            <a:ext cx="11308500" cy="10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700">
                <a:solidFill>
                  <a:srgbClr val="F0406F"/>
                </a:solidFill>
                <a:latin typeface="Nunito"/>
                <a:ea typeface="Nunito"/>
                <a:cs typeface="Nunito"/>
                <a:sym typeface="Nunito"/>
              </a:rPr>
              <a:t>Insights from Transactional and Demographic Data</a:t>
            </a:r>
            <a:endParaRPr b="1" sz="3700">
              <a:solidFill>
                <a:srgbClr val="F0406F"/>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2"/>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35" name="Google Shape;235;p22"/>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36" name="Google Shape;236;p22"/>
          <p:cNvGrpSpPr/>
          <p:nvPr/>
        </p:nvGrpSpPr>
        <p:grpSpPr>
          <a:xfrm>
            <a:off x="0" y="9320504"/>
            <a:ext cx="3086120" cy="1000103"/>
            <a:chOff x="0" y="-38100"/>
            <a:chExt cx="812800" cy="263400"/>
          </a:xfrm>
        </p:grpSpPr>
        <p:sp>
          <p:nvSpPr>
            <p:cNvPr id="237" name="Google Shape;237;p22"/>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38" name="Google Shape;238;p22"/>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9" name="Google Shape;239;p22"/>
          <p:cNvGrpSpPr/>
          <p:nvPr/>
        </p:nvGrpSpPr>
        <p:grpSpPr>
          <a:xfrm>
            <a:off x="15201900" y="-144662"/>
            <a:ext cx="3086120" cy="1000103"/>
            <a:chOff x="0" y="-38100"/>
            <a:chExt cx="812800" cy="263400"/>
          </a:xfrm>
        </p:grpSpPr>
        <p:sp>
          <p:nvSpPr>
            <p:cNvPr id="240" name="Google Shape;240;p22"/>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41" name="Google Shape;241;p22"/>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42" name="Google Shape;242;p22"/>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43" name="Google Shape;243;p22"/>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44" name="Google Shape;244;p22"/>
          <p:cNvSpPr txBox="1"/>
          <p:nvPr/>
        </p:nvSpPr>
        <p:spPr>
          <a:xfrm>
            <a:off x="1095425" y="7613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Riding the Seasonal Wave</a:t>
            </a:r>
            <a:endParaRPr sz="3200">
              <a:solidFill>
                <a:schemeClr val="dk1"/>
              </a:solidFill>
              <a:latin typeface="Calibri"/>
              <a:ea typeface="Calibri"/>
              <a:cs typeface="Calibri"/>
              <a:sym typeface="Calibri"/>
            </a:endParaRPr>
          </a:p>
        </p:txBody>
      </p:sp>
      <p:sp>
        <p:nvSpPr>
          <p:cNvPr id="245" name="Google Shape;245;p22"/>
          <p:cNvSpPr txBox="1"/>
          <p:nvPr/>
        </p:nvSpPr>
        <p:spPr>
          <a:xfrm>
            <a:off x="962775" y="1464700"/>
            <a:ext cx="8092800" cy="9445200"/>
          </a:xfrm>
          <a:prstGeom prst="rect">
            <a:avLst/>
          </a:prstGeom>
          <a:noFill/>
          <a:ln>
            <a:noFill/>
          </a:ln>
        </p:spPr>
        <p:txBody>
          <a:bodyPr anchorCtr="0" anchor="t" bIns="0" lIns="0" spcFirstLastPara="1" rIns="0" wrap="square" tIns="0">
            <a:normAutofit/>
          </a:bodyPr>
          <a:lstStyle/>
          <a:p>
            <a:pPr indent="0" lvl="0" marL="0" rtl="0" algn="l">
              <a:lnSpc>
                <a:spcPct val="140000"/>
              </a:lnSpc>
              <a:spcBef>
                <a:spcPts val="0"/>
              </a:spcBef>
              <a:spcAft>
                <a:spcPts val="0"/>
              </a:spcAft>
              <a:buSzPts val="1100"/>
              <a:buNone/>
            </a:pPr>
            <a:r>
              <a:t/>
            </a:r>
            <a:endParaRPr sz="3500">
              <a:solidFill>
                <a:schemeClr val="dk1"/>
              </a:solidFill>
              <a:latin typeface="Nunito SemiBold"/>
              <a:ea typeface="Nunito SemiBold"/>
              <a:cs typeface="Nunito SemiBold"/>
              <a:sym typeface="Nunito SemiBold"/>
            </a:endParaRPr>
          </a:p>
          <a:p>
            <a:pPr indent="-476250" lvl="0" marL="457200" rtl="0" algn="l">
              <a:lnSpc>
                <a:spcPct val="115000"/>
              </a:lnSpc>
              <a:spcBef>
                <a:spcPts val="1200"/>
              </a:spcBef>
              <a:spcAft>
                <a:spcPts val="0"/>
              </a:spcAft>
              <a:buClr>
                <a:schemeClr val="dk1"/>
              </a:buClr>
              <a:buSzPts val="3900"/>
              <a:buChar char="●"/>
            </a:pPr>
            <a:r>
              <a:rPr lang="en-US" sz="3900">
                <a:solidFill>
                  <a:schemeClr val="dk1"/>
                </a:solidFill>
                <a:latin typeface="Nunito SemiBold"/>
                <a:ea typeface="Nunito SemiBold"/>
                <a:cs typeface="Nunito SemiBold"/>
                <a:sym typeface="Nunito SemiBold"/>
              </a:rPr>
              <a:t>Over 66% of profit comes from seasonal sales</a:t>
            </a:r>
            <a:br>
              <a:rPr lang="en-US" sz="3900">
                <a:solidFill>
                  <a:schemeClr val="dk1"/>
                </a:solidFill>
                <a:latin typeface="Nunito SemiBold"/>
                <a:ea typeface="Nunito SemiBold"/>
                <a:cs typeface="Nunito SemiBold"/>
                <a:sym typeface="Nunito SemiBold"/>
              </a:rPr>
            </a:br>
            <a:endParaRPr sz="3900">
              <a:solidFill>
                <a:schemeClr val="dk1"/>
              </a:solidFill>
              <a:latin typeface="Nunito SemiBold"/>
              <a:ea typeface="Nunito SemiBold"/>
              <a:cs typeface="Nunito SemiBold"/>
              <a:sym typeface="Nunito SemiBold"/>
            </a:endParaRPr>
          </a:p>
          <a:p>
            <a:pPr indent="-476250" lvl="0" marL="457200" rtl="0" algn="l">
              <a:lnSpc>
                <a:spcPct val="115000"/>
              </a:lnSpc>
              <a:spcBef>
                <a:spcPts val="0"/>
              </a:spcBef>
              <a:spcAft>
                <a:spcPts val="0"/>
              </a:spcAft>
              <a:buClr>
                <a:schemeClr val="dk1"/>
              </a:buClr>
              <a:buSzPts val="3900"/>
              <a:buChar char="●"/>
            </a:pPr>
            <a:r>
              <a:rPr lang="en-US" sz="3900">
                <a:solidFill>
                  <a:schemeClr val="dk1"/>
                </a:solidFill>
                <a:latin typeface="Nunito SemiBold"/>
                <a:ea typeface="Nunito SemiBold"/>
                <a:cs typeface="Nunito SemiBold"/>
                <a:sym typeface="Nunito SemiBold"/>
              </a:rPr>
              <a:t>Major peaks during holidays and promotional events</a:t>
            </a:r>
            <a:br>
              <a:rPr lang="en-US" sz="3900">
                <a:solidFill>
                  <a:schemeClr val="dk1"/>
                </a:solidFill>
                <a:latin typeface="Nunito SemiBold"/>
                <a:ea typeface="Nunito SemiBold"/>
                <a:cs typeface="Nunito SemiBold"/>
                <a:sym typeface="Nunito SemiBold"/>
              </a:rPr>
            </a:br>
            <a:endParaRPr sz="3900">
              <a:solidFill>
                <a:schemeClr val="dk1"/>
              </a:solidFill>
              <a:latin typeface="Nunito SemiBold"/>
              <a:ea typeface="Nunito SemiBold"/>
              <a:cs typeface="Nunito SemiBold"/>
              <a:sym typeface="Nunito SemiBold"/>
            </a:endParaRPr>
          </a:p>
          <a:p>
            <a:pPr indent="-476250" lvl="0" marL="457200" rtl="0" algn="l">
              <a:lnSpc>
                <a:spcPct val="115000"/>
              </a:lnSpc>
              <a:spcBef>
                <a:spcPts val="0"/>
              </a:spcBef>
              <a:spcAft>
                <a:spcPts val="0"/>
              </a:spcAft>
              <a:buClr>
                <a:schemeClr val="dk1"/>
              </a:buClr>
              <a:buSzPts val="3900"/>
              <a:buChar char="●"/>
            </a:pPr>
            <a:r>
              <a:rPr lang="en-US" sz="3900">
                <a:solidFill>
                  <a:schemeClr val="dk1"/>
                </a:solidFill>
                <a:latin typeface="Nunito SemiBold"/>
                <a:ea typeface="Nunito SemiBold"/>
                <a:cs typeface="Nunito SemiBold"/>
                <a:sym typeface="Nunito SemiBold"/>
              </a:rPr>
              <a:t>Seasonal insights help with inventory planning, staffing, and forecasting</a:t>
            </a:r>
            <a:br>
              <a:rPr lang="en-US" sz="3900">
                <a:solidFill>
                  <a:schemeClr val="dk1"/>
                </a:solidFill>
                <a:latin typeface="Nunito SemiBold"/>
                <a:ea typeface="Nunito SemiBold"/>
                <a:cs typeface="Nunito SemiBold"/>
                <a:sym typeface="Nunito SemiBold"/>
              </a:rPr>
            </a:br>
            <a:endParaRPr sz="3900">
              <a:solidFill>
                <a:schemeClr val="dk1"/>
              </a:solidFill>
              <a:latin typeface="Nunito SemiBold"/>
              <a:ea typeface="Nunito SemiBold"/>
              <a:cs typeface="Nunito SemiBold"/>
              <a:sym typeface="Nunito SemiBold"/>
            </a:endParaRPr>
          </a:p>
          <a:p>
            <a:pPr indent="0" lvl="0" marL="0" marR="0" rtl="0" algn="l">
              <a:lnSpc>
                <a:spcPct val="140000"/>
              </a:lnSpc>
              <a:spcBef>
                <a:spcPts val="1200"/>
              </a:spcBef>
              <a:spcAft>
                <a:spcPts val="0"/>
              </a:spcAft>
              <a:buNone/>
            </a:pPr>
            <a:r>
              <a:t/>
            </a:r>
            <a:endParaRPr sz="5000">
              <a:solidFill>
                <a:srgbClr val="0174D5"/>
              </a:solidFill>
              <a:latin typeface="Nunito"/>
              <a:ea typeface="Nunito"/>
              <a:cs typeface="Nunito"/>
              <a:sym typeface="Nunito"/>
            </a:endParaRPr>
          </a:p>
        </p:txBody>
      </p:sp>
      <p:pic>
        <p:nvPicPr>
          <p:cNvPr descr="Profi" id="246" name="Google Shape;246;p22"/>
          <p:cNvPicPr preferRelativeResize="0"/>
          <p:nvPr/>
        </p:nvPicPr>
        <p:blipFill>
          <a:blip r:embed="rId6">
            <a:alphaModFix/>
          </a:blip>
          <a:stretch>
            <a:fillRect/>
          </a:stretch>
        </p:blipFill>
        <p:spPr>
          <a:xfrm>
            <a:off x="9727025" y="2490325"/>
            <a:ext cx="6878600" cy="5306350"/>
          </a:xfrm>
          <a:prstGeom prst="rect">
            <a:avLst/>
          </a:prstGeom>
          <a:noFill/>
          <a:ln>
            <a:noFill/>
          </a:ln>
        </p:spPr>
      </p:pic>
      <p:sp>
        <p:nvSpPr>
          <p:cNvPr id="247" name="Google Shape;247;p22"/>
          <p:cNvSpPr txBox="1"/>
          <p:nvPr/>
        </p:nvSpPr>
        <p:spPr>
          <a:xfrm>
            <a:off x="10966300" y="7863150"/>
            <a:ext cx="59103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200">
                <a:solidFill>
                  <a:schemeClr val="dk1"/>
                </a:solidFill>
                <a:latin typeface="Calibri"/>
                <a:ea typeface="Calibri"/>
                <a:cs typeface="Calibri"/>
                <a:sym typeface="Calibri"/>
              </a:rPr>
              <a:t>Seasonality v/s Profit</a:t>
            </a:r>
            <a:endParaRPr b="1" i="1"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3"/>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53" name="Google Shape;253;p23"/>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54" name="Google Shape;254;p23"/>
          <p:cNvGrpSpPr/>
          <p:nvPr/>
        </p:nvGrpSpPr>
        <p:grpSpPr>
          <a:xfrm>
            <a:off x="0" y="9320504"/>
            <a:ext cx="3086120" cy="1000103"/>
            <a:chOff x="0" y="-38100"/>
            <a:chExt cx="812800" cy="263400"/>
          </a:xfrm>
        </p:grpSpPr>
        <p:sp>
          <p:nvSpPr>
            <p:cNvPr id="255" name="Google Shape;255;p23"/>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56" name="Google Shape;256;p23"/>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7" name="Google Shape;257;p23"/>
          <p:cNvGrpSpPr/>
          <p:nvPr/>
        </p:nvGrpSpPr>
        <p:grpSpPr>
          <a:xfrm>
            <a:off x="15201900" y="-144662"/>
            <a:ext cx="3086120" cy="1000103"/>
            <a:chOff x="0" y="-38100"/>
            <a:chExt cx="812800" cy="263400"/>
          </a:xfrm>
        </p:grpSpPr>
        <p:sp>
          <p:nvSpPr>
            <p:cNvPr id="258" name="Google Shape;258;p23"/>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59" name="Google Shape;259;p23"/>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60" name="Google Shape;260;p23"/>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61" name="Google Shape;261;p23"/>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62" name="Google Shape;262;p23"/>
          <p:cNvSpPr txBox="1"/>
          <p:nvPr/>
        </p:nvSpPr>
        <p:spPr>
          <a:xfrm>
            <a:off x="1095425" y="8554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Strategic Insights</a:t>
            </a:r>
            <a:endParaRPr sz="3200">
              <a:solidFill>
                <a:schemeClr val="dk1"/>
              </a:solidFill>
              <a:latin typeface="Calibri"/>
              <a:ea typeface="Calibri"/>
              <a:cs typeface="Calibri"/>
              <a:sym typeface="Calibri"/>
            </a:endParaRPr>
          </a:p>
        </p:txBody>
      </p:sp>
      <p:sp>
        <p:nvSpPr>
          <p:cNvPr id="263" name="Google Shape;263;p23"/>
          <p:cNvSpPr txBox="1"/>
          <p:nvPr/>
        </p:nvSpPr>
        <p:spPr>
          <a:xfrm>
            <a:off x="962775" y="2056475"/>
            <a:ext cx="14368800" cy="5542500"/>
          </a:xfrm>
          <a:prstGeom prst="rect">
            <a:avLst/>
          </a:prstGeom>
          <a:noFill/>
          <a:ln>
            <a:noFill/>
          </a:ln>
        </p:spPr>
        <p:txBody>
          <a:bodyPr anchorCtr="0" anchor="t" bIns="0" lIns="0" spcFirstLastPara="1" rIns="0" wrap="square" tIns="0">
            <a:noAutofit/>
          </a:bodyPr>
          <a:lstStyle/>
          <a:p>
            <a:pPr indent="-447099" lvl="0" marL="457200" rtl="0" algn="l">
              <a:lnSpc>
                <a:spcPct val="75000"/>
              </a:lnSpc>
              <a:spcBef>
                <a:spcPts val="1200"/>
              </a:spcBef>
              <a:spcAft>
                <a:spcPts val="0"/>
              </a:spcAft>
              <a:buClr>
                <a:schemeClr val="dk1"/>
              </a:buClr>
              <a:buSzPts val="3441"/>
              <a:buChar char="●"/>
            </a:pPr>
            <a:r>
              <a:rPr lang="en-US" sz="3440">
                <a:solidFill>
                  <a:schemeClr val="dk1"/>
                </a:solidFill>
              </a:rPr>
              <a:t>Most profit came from customers aged </a:t>
            </a:r>
            <a:r>
              <a:rPr b="1" lang="en-US" sz="3440">
                <a:solidFill>
                  <a:schemeClr val="dk1"/>
                </a:solidFill>
              </a:rPr>
              <a:t>55–64</a:t>
            </a:r>
            <a:r>
              <a:rPr lang="en-US" sz="3440">
                <a:solidFill>
                  <a:schemeClr val="dk1"/>
                </a:solidFill>
              </a:rPr>
              <a:t>, despite them not being the largest group.</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lang="en-US" sz="3440">
                <a:solidFill>
                  <a:schemeClr val="dk1"/>
                </a:solidFill>
              </a:rPr>
              <a:t>The </a:t>
            </a:r>
            <a:r>
              <a:rPr b="1" lang="en-US" sz="3440">
                <a:solidFill>
                  <a:schemeClr val="dk1"/>
                </a:solidFill>
              </a:rPr>
              <a:t>35–44</a:t>
            </a:r>
            <a:r>
              <a:rPr lang="en-US" sz="3440">
                <a:solidFill>
                  <a:schemeClr val="dk1"/>
                </a:solidFill>
              </a:rPr>
              <a:t> age group had the highest number of customers overall.</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lang="en-US" sz="3440">
                <a:solidFill>
                  <a:schemeClr val="dk1"/>
                </a:solidFill>
              </a:rPr>
              <a:t>Sales were </a:t>
            </a:r>
            <a:r>
              <a:rPr b="1" lang="en-US" sz="3440">
                <a:solidFill>
                  <a:schemeClr val="dk1"/>
                </a:solidFill>
              </a:rPr>
              <a:t>evenly split</a:t>
            </a:r>
            <a:r>
              <a:rPr lang="en-US" sz="3440">
                <a:solidFill>
                  <a:schemeClr val="dk1"/>
                </a:solidFill>
              </a:rPr>
              <a:t> across male and female customers, with notable purchases from other genders too.</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b="1" lang="en-US" sz="3440">
                <a:solidFill>
                  <a:schemeClr val="dk1"/>
                </a:solidFill>
              </a:rPr>
              <a:t>Seasonal transactions</a:t>
            </a:r>
            <a:r>
              <a:rPr lang="en-US" sz="3440">
                <a:solidFill>
                  <a:schemeClr val="dk1"/>
                </a:solidFill>
              </a:rPr>
              <a:t> accounted for over </a:t>
            </a:r>
            <a:r>
              <a:rPr b="1" lang="en-US" sz="3440">
                <a:solidFill>
                  <a:schemeClr val="dk1"/>
                </a:solidFill>
              </a:rPr>
              <a:t>66% of total profit</a:t>
            </a:r>
            <a:r>
              <a:rPr lang="en-US" sz="3440">
                <a:solidFill>
                  <a:schemeClr val="dk1"/>
                </a:solidFill>
              </a:rPr>
              <a:t>, highlighting the impact of holidays and events.</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b="1" lang="en-US" sz="3440">
                <a:solidFill>
                  <a:schemeClr val="dk1"/>
                </a:solidFill>
              </a:rPr>
              <a:t>Walmart Pay</a:t>
            </a:r>
            <a:r>
              <a:rPr lang="en-US" sz="3440">
                <a:solidFill>
                  <a:schemeClr val="dk1"/>
                </a:solidFill>
              </a:rPr>
              <a:t> and </a:t>
            </a:r>
            <a:r>
              <a:rPr b="1" lang="en-US" sz="3440">
                <a:solidFill>
                  <a:schemeClr val="dk1"/>
                </a:solidFill>
              </a:rPr>
              <a:t>Credit Cards</a:t>
            </a:r>
            <a:r>
              <a:rPr lang="en-US" sz="3440">
                <a:solidFill>
                  <a:schemeClr val="dk1"/>
                </a:solidFill>
              </a:rPr>
              <a:t> were the most used payment methods.</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b="1" lang="en-US" sz="3440">
                <a:solidFill>
                  <a:schemeClr val="dk1"/>
                </a:solidFill>
              </a:rPr>
              <a:t>In-store purchases</a:t>
            </a:r>
            <a:r>
              <a:rPr lang="en-US" sz="3440">
                <a:solidFill>
                  <a:schemeClr val="dk1"/>
                </a:solidFill>
              </a:rPr>
              <a:t> contributed more profit than other order methods.</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b="1" lang="en-US" sz="3440">
                <a:solidFill>
                  <a:schemeClr val="dk1"/>
                </a:solidFill>
              </a:rPr>
              <a:t>Home &amp; Garden</a:t>
            </a:r>
            <a:r>
              <a:rPr lang="en-US" sz="3440">
                <a:solidFill>
                  <a:schemeClr val="dk1"/>
                </a:solidFill>
              </a:rPr>
              <a:t>, </a:t>
            </a:r>
            <a:r>
              <a:rPr b="1" lang="en-US" sz="3440">
                <a:solidFill>
                  <a:schemeClr val="dk1"/>
                </a:solidFill>
              </a:rPr>
              <a:t>Office Supplies</a:t>
            </a:r>
            <a:r>
              <a:rPr lang="en-US" sz="3440">
                <a:solidFill>
                  <a:schemeClr val="dk1"/>
                </a:solidFill>
              </a:rPr>
              <a:t>, and </a:t>
            </a:r>
            <a:r>
              <a:rPr b="1" lang="en-US" sz="3440">
                <a:solidFill>
                  <a:schemeClr val="dk1"/>
                </a:solidFill>
              </a:rPr>
              <a:t>Groceries</a:t>
            </a:r>
            <a:r>
              <a:rPr lang="en-US" sz="3440">
                <a:solidFill>
                  <a:schemeClr val="dk1"/>
                </a:solidFill>
              </a:rPr>
              <a:t> were the most purchased categories.</a:t>
            </a:r>
            <a:endParaRPr sz="3440">
              <a:solidFill>
                <a:schemeClr val="dk1"/>
              </a:solidFill>
            </a:endParaRPr>
          </a:p>
          <a:p>
            <a:pPr indent="-447099" lvl="0" marL="457200" rtl="0" algn="l">
              <a:lnSpc>
                <a:spcPct val="75000"/>
              </a:lnSpc>
              <a:spcBef>
                <a:spcPts val="0"/>
              </a:spcBef>
              <a:spcAft>
                <a:spcPts val="0"/>
              </a:spcAft>
              <a:buClr>
                <a:schemeClr val="dk1"/>
              </a:buClr>
              <a:buSzPts val="3441"/>
              <a:buChar char="●"/>
            </a:pPr>
            <a:r>
              <a:rPr lang="en-US" sz="3440">
                <a:solidFill>
                  <a:schemeClr val="dk1"/>
                </a:solidFill>
              </a:rPr>
              <a:t>All customer segments—</a:t>
            </a:r>
            <a:r>
              <a:rPr b="1" lang="en-US" sz="3440">
                <a:solidFill>
                  <a:schemeClr val="dk1"/>
                </a:solidFill>
              </a:rPr>
              <a:t>First-time</a:t>
            </a:r>
            <a:r>
              <a:rPr lang="en-US" sz="3440">
                <a:solidFill>
                  <a:schemeClr val="dk1"/>
                </a:solidFill>
              </a:rPr>
              <a:t>, </a:t>
            </a:r>
            <a:r>
              <a:rPr b="1" lang="en-US" sz="3440">
                <a:solidFill>
                  <a:schemeClr val="dk1"/>
                </a:solidFill>
              </a:rPr>
              <a:t>Repeat</a:t>
            </a:r>
            <a:r>
              <a:rPr lang="en-US" sz="3440">
                <a:solidFill>
                  <a:schemeClr val="dk1"/>
                </a:solidFill>
              </a:rPr>
              <a:t>, and </a:t>
            </a:r>
            <a:r>
              <a:rPr b="1" lang="en-US" sz="3440">
                <a:solidFill>
                  <a:schemeClr val="dk1"/>
                </a:solidFill>
              </a:rPr>
              <a:t>Loyal</a:t>
            </a:r>
            <a:r>
              <a:rPr lang="en-US" sz="3440">
                <a:solidFill>
                  <a:schemeClr val="dk1"/>
                </a:solidFill>
              </a:rPr>
              <a:t>—contributed fairly equally to profit.</a:t>
            </a:r>
            <a:endParaRPr sz="4886">
              <a:solidFill>
                <a:schemeClr val="dk1"/>
              </a:solidFill>
              <a:latin typeface="Nunito SemiBold"/>
              <a:ea typeface="Nunito SemiBold"/>
              <a:cs typeface="Nunito SemiBold"/>
              <a:sym typeface="Nunito SemiBold"/>
            </a:endParaRPr>
          </a:p>
        </p:txBody>
      </p:sp>
      <p:pic>
        <p:nvPicPr>
          <p:cNvPr descr="Business cart 1080P, 2K, 4K, 5K HD wallpapers free download ..." id="264" name="Google Shape;264;p23"/>
          <p:cNvPicPr preferRelativeResize="0"/>
          <p:nvPr/>
        </p:nvPicPr>
        <p:blipFill rotWithShape="1">
          <a:blip r:embed="rId6">
            <a:alphaModFix/>
          </a:blip>
          <a:srcRect b="0" l="21182" r="13114" t="0"/>
          <a:stretch/>
        </p:blipFill>
        <p:spPr>
          <a:xfrm>
            <a:off x="14901803" y="7598975"/>
            <a:ext cx="2789148" cy="24827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70" name="Google Shape;270;p24"/>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71" name="Google Shape;271;p24"/>
          <p:cNvGrpSpPr/>
          <p:nvPr/>
        </p:nvGrpSpPr>
        <p:grpSpPr>
          <a:xfrm>
            <a:off x="0" y="9320504"/>
            <a:ext cx="3086120" cy="1000103"/>
            <a:chOff x="0" y="-38100"/>
            <a:chExt cx="812800" cy="263400"/>
          </a:xfrm>
        </p:grpSpPr>
        <p:sp>
          <p:nvSpPr>
            <p:cNvPr id="272" name="Google Shape;272;p24"/>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73" name="Google Shape;273;p24"/>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4" name="Google Shape;274;p24"/>
          <p:cNvGrpSpPr/>
          <p:nvPr/>
        </p:nvGrpSpPr>
        <p:grpSpPr>
          <a:xfrm>
            <a:off x="15201900" y="-144662"/>
            <a:ext cx="3086120" cy="1000103"/>
            <a:chOff x="0" y="-38100"/>
            <a:chExt cx="812800" cy="263400"/>
          </a:xfrm>
        </p:grpSpPr>
        <p:sp>
          <p:nvSpPr>
            <p:cNvPr id="275" name="Google Shape;275;p24"/>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76" name="Google Shape;276;p24"/>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77" name="Google Shape;277;p24"/>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78" name="Google Shape;278;p24"/>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79" name="Google Shape;279;p24"/>
          <p:cNvSpPr txBox="1"/>
          <p:nvPr/>
        </p:nvSpPr>
        <p:spPr>
          <a:xfrm>
            <a:off x="1095425" y="8554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Quick Wins For Bigger Gains</a:t>
            </a:r>
            <a:endParaRPr sz="3200">
              <a:solidFill>
                <a:schemeClr val="dk1"/>
              </a:solidFill>
              <a:latin typeface="Calibri"/>
              <a:ea typeface="Calibri"/>
              <a:cs typeface="Calibri"/>
              <a:sym typeface="Calibri"/>
            </a:endParaRPr>
          </a:p>
        </p:txBody>
      </p:sp>
      <p:sp>
        <p:nvSpPr>
          <p:cNvPr id="280" name="Google Shape;280;p24"/>
          <p:cNvSpPr txBox="1"/>
          <p:nvPr/>
        </p:nvSpPr>
        <p:spPr>
          <a:xfrm>
            <a:off x="962775" y="2056475"/>
            <a:ext cx="14368800" cy="5542500"/>
          </a:xfrm>
          <a:prstGeom prst="rect">
            <a:avLst/>
          </a:prstGeom>
          <a:noFill/>
          <a:ln>
            <a:noFill/>
          </a:ln>
        </p:spPr>
        <p:txBody>
          <a:bodyPr anchorCtr="0" anchor="t" bIns="0" lIns="0" spcFirstLastPara="1" rIns="0" wrap="square" tIns="0">
            <a:noAutofit/>
          </a:bodyPr>
          <a:lstStyle/>
          <a:p>
            <a:pPr indent="0" lvl="0" marL="0" rtl="0" algn="l">
              <a:lnSpc>
                <a:spcPct val="95000"/>
              </a:lnSpc>
              <a:spcBef>
                <a:spcPts val="1200"/>
              </a:spcBef>
              <a:spcAft>
                <a:spcPts val="0"/>
              </a:spcAft>
              <a:buSzPts val="852"/>
              <a:buNone/>
            </a:pPr>
            <a:r>
              <a:rPr lang="en-US" sz="3166">
                <a:solidFill>
                  <a:schemeClr val="dk1"/>
                </a:solidFill>
                <a:latin typeface="Nunito SemiBold"/>
                <a:ea typeface="Nunito SemiBold"/>
                <a:cs typeface="Nunito SemiBold"/>
                <a:sym typeface="Nunito SemiBold"/>
              </a:rPr>
              <a:t>Customers aged 55 to 64 are the most profitable, so targeted promotions could further increase their spending. The 35 to 44 age group is the largest customer base, and keeping them engaged with personalized offers is key to maintaining strong sales. Over 66% of Walmart's profit comes from seasonal sales, so early planning and focused promotions during peak times can maximize this revenue. Walmart Pay and Credit Cards are the most used payment methods, and offering additional incentives like rewards or exclusive discounts could increase adoption. Sales are nearly even across genders, with a noticeable portion from "other" identities. Inclusive messaging and product offerings could strengthen brand loyalty. In-store purchases are the most profitable, and improving the in-store experience through faster checkout and better service can drive even more sales. Categories like Groceries, Home &amp; Garden, and Toys perform the best, so maintaining strong marketing and stocking efforts for these products is crucial.</a:t>
            </a:r>
            <a:endParaRPr sz="3166">
              <a:solidFill>
                <a:schemeClr val="dk1"/>
              </a:solidFill>
              <a:latin typeface="Nunito SemiBold"/>
              <a:ea typeface="Nunito SemiBold"/>
              <a:cs typeface="Nunito SemiBold"/>
              <a:sym typeface="Nunito SemiBold"/>
            </a:endParaRPr>
          </a:p>
          <a:p>
            <a:pPr indent="0" lvl="0" marL="0" rtl="0" algn="l">
              <a:lnSpc>
                <a:spcPct val="55000"/>
              </a:lnSpc>
              <a:spcBef>
                <a:spcPts val="1200"/>
              </a:spcBef>
              <a:spcAft>
                <a:spcPts val="1200"/>
              </a:spcAft>
              <a:buSzPts val="852"/>
              <a:buNone/>
            </a:pPr>
            <a:r>
              <a:t/>
            </a:r>
            <a:endParaRPr sz="3166">
              <a:solidFill>
                <a:schemeClr val="dk1"/>
              </a:solidFill>
              <a:latin typeface="Nunito SemiBold"/>
              <a:ea typeface="Nunito SemiBold"/>
              <a:cs typeface="Nunito SemiBold"/>
              <a:sym typeface="Nunito SemiBold"/>
            </a:endParaRPr>
          </a:p>
        </p:txBody>
      </p:sp>
      <p:pic>
        <p:nvPicPr>
          <p:cNvPr descr="Business cart 1080P, 2K, 4K, 5K HD wallpapers free download ..." id="281" name="Google Shape;281;p24"/>
          <p:cNvPicPr preferRelativeResize="0"/>
          <p:nvPr/>
        </p:nvPicPr>
        <p:blipFill rotWithShape="1">
          <a:blip r:embed="rId6">
            <a:alphaModFix/>
          </a:blip>
          <a:srcRect b="0" l="21182" r="13114" t="0"/>
          <a:stretch/>
        </p:blipFill>
        <p:spPr>
          <a:xfrm>
            <a:off x="14901803" y="7598975"/>
            <a:ext cx="2789148" cy="2482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87" name="Google Shape;287;p25"/>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88" name="Google Shape;288;p25"/>
          <p:cNvGrpSpPr/>
          <p:nvPr/>
        </p:nvGrpSpPr>
        <p:grpSpPr>
          <a:xfrm>
            <a:off x="0" y="9320504"/>
            <a:ext cx="3086120" cy="1000103"/>
            <a:chOff x="0" y="-38100"/>
            <a:chExt cx="812800" cy="263400"/>
          </a:xfrm>
        </p:grpSpPr>
        <p:sp>
          <p:nvSpPr>
            <p:cNvPr id="289" name="Google Shape;289;p25"/>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90" name="Google Shape;290;p25"/>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25"/>
          <p:cNvGrpSpPr/>
          <p:nvPr/>
        </p:nvGrpSpPr>
        <p:grpSpPr>
          <a:xfrm>
            <a:off x="15201900" y="-144662"/>
            <a:ext cx="3086120" cy="1000103"/>
            <a:chOff x="0" y="-38100"/>
            <a:chExt cx="812800" cy="263400"/>
          </a:xfrm>
        </p:grpSpPr>
        <p:sp>
          <p:nvSpPr>
            <p:cNvPr id="292" name="Google Shape;292;p25"/>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93" name="Google Shape;293;p25"/>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94" name="Google Shape;294;p25"/>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95" name="Google Shape;295;p25"/>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96" name="Google Shape;296;p25"/>
          <p:cNvSpPr txBox="1"/>
          <p:nvPr/>
        </p:nvSpPr>
        <p:spPr>
          <a:xfrm>
            <a:off x="1095425" y="8554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Growth Strategies In Focus</a:t>
            </a:r>
            <a:endParaRPr sz="3200">
              <a:solidFill>
                <a:schemeClr val="dk1"/>
              </a:solidFill>
              <a:latin typeface="Calibri"/>
              <a:ea typeface="Calibri"/>
              <a:cs typeface="Calibri"/>
              <a:sym typeface="Calibri"/>
            </a:endParaRPr>
          </a:p>
        </p:txBody>
      </p:sp>
      <p:sp>
        <p:nvSpPr>
          <p:cNvPr id="297" name="Google Shape;297;p25"/>
          <p:cNvSpPr txBox="1"/>
          <p:nvPr/>
        </p:nvSpPr>
        <p:spPr>
          <a:xfrm>
            <a:off x="833100" y="2117275"/>
            <a:ext cx="14368800" cy="5542500"/>
          </a:xfrm>
          <a:prstGeom prst="rect">
            <a:avLst/>
          </a:prstGeom>
          <a:noFill/>
          <a:ln>
            <a:noFill/>
          </a:ln>
        </p:spPr>
        <p:txBody>
          <a:bodyPr anchorCtr="0" anchor="t" bIns="0" lIns="0" spcFirstLastPara="1" rIns="0" wrap="square" tIns="0">
            <a:noAutofit/>
          </a:bodyPr>
          <a:lstStyle/>
          <a:p>
            <a:pPr indent="-425450" lvl="0" marL="457200" rtl="0" algn="l">
              <a:lnSpc>
                <a:spcPct val="115000"/>
              </a:lnSpc>
              <a:spcBef>
                <a:spcPts val="120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Target high-profit age groups (55-64) with tailored promotions.</a:t>
            </a:r>
            <a:br>
              <a:rPr lang="en-US" sz="3100">
                <a:solidFill>
                  <a:schemeClr val="dk1"/>
                </a:solidFill>
                <a:latin typeface="Nunito SemiBold"/>
                <a:ea typeface="Nunito SemiBold"/>
                <a:cs typeface="Nunito SemiBold"/>
                <a:sym typeface="Nunito SemiBold"/>
              </a:rPr>
            </a:br>
            <a:endParaRPr sz="3100">
              <a:solidFill>
                <a:schemeClr val="dk1"/>
              </a:solidFill>
              <a:latin typeface="Nunito SemiBold"/>
              <a:ea typeface="Nunito SemiBold"/>
              <a:cs typeface="Nunito SemiBold"/>
              <a:sym typeface="Nunito SemiBold"/>
            </a:endParaRPr>
          </a:p>
          <a:p>
            <a:pPr indent="-425450" lvl="0" marL="457200" rtl="0" algn="l">
              <a:lnSpc>
                <a:spcPct val="115000"/>
              </a:lnSpc>
              <a:spcBef>
                <a:spcPts val="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Engage the largest customer base (35-44) with personalized offers.</a:t>
            </a:r>
            <a:br>
              <a:rPr lang="en-US" sz="3100">
                <a:solidFill>
                  <a:schemeClr val="dk1"/>
                </a:solidFill>
                <a:latin typeface="Nunito SemiBold"/>
                <a:ea typeface="Nunito SemiBold"/>
                <a:cs typeface="Nunito SemiBold"/>
                <a:sym typeface="Nunito SemiBold"/>
              </a:rPr>
            </a:br>
            <a:endParaRPr sz="3100">
              <a:solidFill>
                <a:schemeClr val="dk1"/>
              </a:solidFill>
              <a:latin typeface="Nunito SemiBold"/>
              <a:ea typeface="Nunito SemiBold"/>
              <a:cs typeface="Nunito SemiBold"/>
              <a:sym typeface="Nunito SemiBold"/>
            </a:endParaRPr>
          </a:p>
          <a:p>
            <a:pPr indent="-425450" lvl="0" marL="457200" rtl="0" algn="l">
              <a:lnSpc>
                <a:spcPct val="115000"/>
              </a:lnSpc>
              <a:spcBef>
                <a:spcPts val="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Maximize seasonal sales through early planning and targeted promotions.</a:t>
            </a:r>
            <a:br>
              <a:rPr lang="en-US" sz="3100">
                <a:solidFill>
                  <a:schemeClr val="dk1"/>
                </a:solidFill>
                <a:latin typeface="Nunito SemiBold"/>
                <a:ea typeface="Nunito SemiBold"/>
                <a:cs typeface="Nunito SemiBold"/>
                <a:sym typeface="Nunito SemiBold"/>
              </a:rPr>
            </a:br>
            <a:endParaRPr sz="3100">
              <a:solidFill>
                <a:schemeClr val="dk1"/>
              </a:solidFill>
              <a:latin typeface="Nunito SemiBold"/>
              <a:ea typeface="Nunito SemiBold"/>
              <a:cs typeface="Nunito SemiBold"/>
              <a:sym typeface="Nunito SemiBold"/>
            </a:endParaRPr>
          </a:p>
          <a:p>
            <a:pPr indent="-425450" lvl="0" marL="457200" rtl="0" algn="l">
              <a:lnSpc>
                <a:spcPct val="115000"/>
              </a:lnSpc>
              <a:spcBef>
                <a:spcPts val="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Improve the in-store experience to boost profitability.</a:t>
            </a:r>
            <a:br>
              <a:rPr lang="en-US" sz="3100">
                <a:solidFill>
                  <a:schemeClr val="dk1"/>
                </a:solidFill>
                <a:latin typeface="Nunito SemiBold"/>
                <a:ea typeface="Nunito SemiBold"/>
                <a:cs typeface="Nunito SemiBold"/>
                <a:sym typeface="Nunito SemiBold"/>
              </a:rPr>
            </a:br>
            <a:endParaRPr sz="3100">
              <a:solidFill>
                <a:schemeClr val="dk1"/>
              </a:solidFill>
              <a:latin typeface="Nunito SemiBold"/>
              <a:ea typeface="Nunito SemiBold"/>
              <a:cs typeface="Nunito SemiBold"/>
              <a:sym typeface="Nunito SemiBold"/>
            </a:endParaRPr>
          </a:p>
          <a:p>
            <a:pPr indent="-425450" lvl="0" marL="457200" rtl="0" algn="l">
              <a:lnSpc>
                <a:spcPct val="115000"/>
              </a:lnSpc>
              <a:spcBef>
                <a:spcPts val="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Strengthen inclusivity with gender-balanced marketing.</a:t>
            </a:r>
            <a:br>
              <a:rPr lang="en-US" sz="3100">
                <a:solidFill>
                  <a:schemeClr val="dk1"/>
                </a:solidFill>
                <a:latin typeface="Nunito SemiBold"/>
                <a:ea typeface="Nunito SemiBold"/>
                <a:cs typeface="Nunito SemiBold"/>
                <a:sym typeface="Nunito SemiBold"/>
              </a:rPr>
            </a:br>
            <a:endParaRPr sz="3100">
              <a:solidFill>
                <a:schemeClr val="dk1"/>
              </a:solidFill>
              <a:latin typeface="Nunito SemiBold"/>
              <a:ea typeface="Nunito SemiBold"/>
              <a:cs typeface="Nunito SemiBold"/>
              <a:sym typeface="Nunito SemiBold"/>
            </a:endParaRPr>
          </a:p>
          <a:p>
            <a:pPr indent="-425450" lvl="0" marL="457200" rtl="0" algn="l">
              <a:lnSpc>
                <a:spcPct val="115000"/>
              </a:lnSpc>
              <a:spcBef>
                <a:spcPts val="0"/>
              </a:spcBef>
              <a:spcAft>
                <a:spcPts val="0"/>
              </a:spcAft>
              <a:buClr>
                <a:schemeClr val="dk1"/>
              </a:buClr>
              <a:buSzPts val="3100"/>
              <a:buFont typeface="Nunito SemiBold"/>
              <a:buChar char="●"/>
            </a:pPr>
            <a:r>
              <a:rPr lang="en-US" sz="3100">
                <a:solidFill>
                  <a:schemeClr val="dk1"/>
                </a:solidFill>
                <a:latin typeface="Nunito SemiBold"/>
                <a:ea typeface="Nunito SemiBold"/>
                <a:cs typeface="Nunito SemiBold"/>
                <a:sym typeface="Nunito SemiBold"/>
              </a:rPr>
              <a:t>Prioritize top-selling categories (Groceries, Home &amp; Garden, Toys).</a:t>
            </a:r>
            <a:endParaRPr sz="5440">
              <a:solidFill>
                <a:schemeClr val="dk1"/>
              </a:solidFill>
              <a:latin typeface="Nunito SemiBold"/>
              <a:ea typeface="Nunito SemiBold"/>
              <a:cs typeface="Nunito SemiBold"/>
              <a:sym typeface="Nunito SemiBold"/>
            </a:endParaRPr>
          </a:p>
        </p:txBody>
      </p:sp>
      <p:pic>
        <p:nvPicPr>
          <p:cNvPr descr="Business cart 1080P, 2K, 4K, 5K HD wallpapers free download ..." id="298" name="Google Shape;298;p25"/>
          <p:cNvPicPr preferRelativeResize="0"/>
          <p:nvPr/>
        </p:nvPicPr>
        <p:blipFill rotWithShape="1">
          <a:blip r:embed="rId6">
            <a:alphaModFix/>
          </a:blip>
          <a:srcRect b="0" l="21182" r="13114" t="0"/>
          <a:stretch/>
        </p:blipFill>
        <p:spPr>
          <a:xfrm>
            <a:off x="14901803" y="7598975"/>
            <a:ext cx="2789148" cy="2482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6"/>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304" name="Google Shape;304;p26"/>
          <p:cNvSpPr txBox="1"/>
          <p:nvPr/>
        </p:nvSpPr>
        <p:spPr>
          <a:xfrm>
            <a:off x="3412096" y="2513549"/>
            <a:ext cx="11463900" cy="3121500"/>
          </a:xfrm>
          <a:prstGeom prst="rect">
            <a:avLst/>
          </a:prstGeom>
          <a:noFill/>
          <a:ln>
            <a:noFill/>
          </a:ln>
        </p:spPr>
        <p:txBody>
          <a:bodyPr anchorCtr="0" anchor="t" bIns="0" lIns="0" spcFirstLastPara="1" rIns="0" wrap="square" tIns="0">
            <a:spAutoFit/>
          </a:bodyPr>
          <a:lstStyle/>
          <a:p>
            <a:pPr indent="0" lvl="0" marL="0" marR="0" rtl="0" algn="l">
              <a:lnSpc>
                <a:spcPct val="139998"/>
              </a:lnSpc>
              <a:spcBef>
                <a:spcPts val="0"/>
              </a:spcBef>
              <a:spcAft>
                <a:spcPts val="0"/>
              </a:spcAft>
              <a:buNone/>
            </a:pPr>
            <a:r>
              <a:rPr i="1" lang="en-US" sz="3900">
                <a:solidFill>
                  <a:srgbClr val="0174D5"/>
                </a:solidFill>
                <a:latin typeface="Nunito ExtraBold"/>
                <a:ea typeface="Nunito ExtraBold"/>
                <a:cs typeface="Nunito ExtraBold"/>
                <a:sym typeface="Nunito ExtraBold"/>
              </a:rPr>
              <a:t>And That's a wrap! </a:t>
            </a:r>
            <a:endParaRPr i="1" sz="3900">
              <a:solidFill>
                <a:srgbClr val="0174D5"/>
              </a:solidFill>
              <a:latin typeface="Nunito ExtraBold"/>
              <a:ea typeface="Nunito ExtraBold"/>
              <a:cs typeface="Nunito ExtraBold"/>
              <a:sym typeface="Nunito ExtraBold"/>
            </a:endParaRPr>
          </a:p>
          <a:p>
            <a:pPr indent="0" lvl="0" marL="0" marR="0" rtl="0" algn="l">
              <a:lnSpc>
                <a:spcPct val="139998"/>
              </a:lnSpc>
              <a:spcBef>
                <a:spcPts val="0"/>
              </a:spcBef>
              <a:spcAft>
                <a:spcPts val="0"/>
              </a:spcAft>
              <a:buNone/>
            </a:pPr>
            <a:r>
              <a:rPr i="1" lang="en-US" sz="3900">
                <a:solidFill>
                  <a:srgbClr val="0174D5"/>
                </a:solidFill>
                <a:latin typeface="Nunito ExtraBold"/>
                <a:ea typeface="Nunito ExtraBold"/>
                <a:cs typeface="Nunito ExtraBold"/>
                <a:sym typeface="Nunito ExtraBold"/>
              </a:rPr>
              <a:t>Thanks for sticking around!!!</a:t>
            </a:r>
            <a:endParaRPr i="1" sz="3900">
              <a:solidFill>
                <a:srgbClr val="0174D5"/>
              </a:solidFill>
              <a:latin typeface="Nunito ExtraBold"/>
              <a:ea typeface="Nunito ExtraBold"/>
              <a:cs typeface="Nunito ExtraBold"/>
              <a:sym typeface="Nunito ExtraBold"/>
            </a:endParaRPr>
          </a:p>
          <a:p>
            <a:pPr indent="0" lvl="0" marL="0" marR="0" rtl="0" algn="l">
              <a:lnSpc>
                <a:spcPct val="139998"/>
              </a:lnSpc>
              <a:spcBef>
                <a:spcPts val="0"/>
              </a:spcBef>
              <a:spcAft>
                <a:spcPts val="0"/>
              </a:spcAft>
              <a:buNone/>
            </a:pPr>
            <a:r>
              <a:rPr i="1" lang="en-US" sz="3900">
                <a:solidFill>
                  <a:srgbClr val="0174D5"/>
                </a:solidFill>
                <a:latin typeface="Nunito ExtraBold"/>
                <a:ea typeface="Nunito ExtraBold"/>
                <a:cs typeface="Nunito ExtraBold"/>
                <a:sym typeface="Nunito ExtraBold"/>
              </a:rPr>
              <a:t>Got any Questions??? Drop me a mail! :</a:t>
            </a:r>
            <a:endParaRPr i="1" sz="3900">
              <a:solidFill>
                <a:srgbClr val="0174D5"/>
              </a:solidFill>
              <a:latin typeface="Nunito ExtraBold"/>
              <a:ea typeface="Nunito ExtraBold"/>
              <a:cs typeface="Nunito ExtraBold"/>
              <a:sym typeface="Nunito ExtraBold"/>
            </a:endParaRPr>
          </a:p>
          <a:p>
            <a:pPr indent="0" lvl="0" marL="0" marR="0" rtl="0" algn="l">
              <a:lnSpc>
                <a:spcPct val="139998"/>
              </a:lnSpc>
              <a:spcBef>
                <a:spcPts val="0"/>
              </a:spcBef>
              <a:spcAft>
                <a:spcPts val="0"/>
              </a:spcAft>
              <a:buNone/>
            </a:pPr>
            <a:r>
              <a:rPr lang="en-US" sz="3900">
                <a:solidFill>
                  <a:srgbClr val="FCB605"/>
                </a:solidFill>
                <a:latin typeface="Nunito ExtraBold"/>
                <a:ea typeface="Nunito ExtraBold"/>
                <a:cs typeface="Nunito ExtraBold"/>
                <a:sym typeface="Nunito ExtraBold"/>
              </a:rPr>
              <a:t>shivanshuverma210901@gmail.com</a:t>
            </a:r>
            <a:endParaRPr sz="3900">
              <a:solidFill>
                <a:srgbClr val="FCB605"/>
              </a:solidFill>
              <a:latin typeface="Nunito ExtraBold"/>
              <a:ea typeface="Nunito ExtraBold"/>
              <a:cs typeface="Nunito ExtraBold"/>
              <a:sym typeface="Nunito ExtraBold"/>
            </a:endParaRPr>
          </a:p>
        </p:txBody>
      </p:sp>
      <p:sp>
        <p:nvSpPr>
          <p:cNvPr id="305" name="Google Shape;305;p26"/>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306" name="Google Shape;306;p26"/>
          <p:cNvGrpSpPr/>
          <p:nvPr/>
        </p:nvGrpSpPr>
        <p:grpSpPr>
          <a:xfrm>
            <a:off x="0" y="9320505"/>
            <a:ext cx="3086100" cy="999758"/>
            <a:chOff x="0" y="-38100"/>
            <a:chExt cx="812800" cy="263311"/>
          </a:xfrm>
        </p:grpSpPr>
        <p:sp>
          <p:nvSpPr>
            <p:cNvPr id="307" name="Google Shape;307;p26"/>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308" name="Google Shape;308;p26"/>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9" name="Google Shape;309;p26"/>
          <p:cNvGrpSpPr/>
          <p:nvPr/>
        </p:nvGrpSpPr>
        <p:grpSpPr>
          <a:xfrm>
            <a:off x="15201900" y="-144661"/>
            <a:ext cx="3086100" cy="999758"/>
            <a:chOff x="0" y="-38100"/>
            <a:chExt cx="812800" cy="263311"/>
          </a:xfrm>
        </p:grpSpPr>
        <p:sp>
          <p:nvSpPr>
            <p:cNvPr id="310" name="Google Shape;310;p26"/>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311" name="Google Shape;311;p26"/>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312" name="Google Shape;312;p26"/>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Business cart 1080P, 2K, 4K, 5K HD wallpapers free download ..." id="313" name="Google Shape;313;p26"/>
          <p:cNvPicPr preferRelativeResize="0"/>
          <p:nvPr/>
        </p:nvPicPr>
        <p:blipFill rotWithShape="1">
          <a:blip r:embed="rId5">
            <a:alphaModFix/>
          </a:blip>
          <a:srcRect b="0" l="21182" r="13114" t="0"/>
          <a:stretch/>
        </p:blipFill>
        <p:spPr>
          <a:xfrm>
            <a:off x="160600" y="6192475"/>
            <a:ext cx="3255975" cy="2898325"/>
          </a:xfrm>
          <a:prstGeom prst="rect">
            <a:avLst/>
          </a:prstGeom>
          <a:noFill/>
          <a:ln>
            <a:noFill/>
          </a:ln>
        </p:spPr>
      </p:pic>
      <p:pic>
        <p:nvPicPr>
          <p:cNvPr descr="round corner price tag and discount tag vector with lineal style (provided by Getty Images)" id="314" name="Google Shape;314;p26"/>
          <p:cNvPicPr preferRelativeResize="0"/>
          <p:nvPr/>
        </p:nvPicPr>
        <p:blipFill rotWithShape="1">
          <a:blip r:embed="rId6">
            <a:alphaModFix/>
          </a:blip>
          <a:srcRect b="12516" l="10995" r="13691" t="12261"/>
          <a:stretch/>
        </p:blipFill>
        <p:spPr>
          <a:xfrm rot="-2431510">
            <a:off x="16276306" y="1130873"/>
            <a:ext cx="1909140" cy="1906533"/>
          </a:xfrm>
          <a:prstGeom prst="rect">
            <a:avLst/>
          </a:prstGeom>
          <a:noFill/>
          <a:ln>
            <a:noFill/>
          </a:ln>
        </p:spPr>
      </p:pic>
      <p:sp>
        <p:nvSpPr>
          <p:cNvPr id="315" name="Google Shape;315;p26"/>
          <p:cNvSpPr txBox="1"/>
          <p:nvPr/>
        </p:nvSpPr>
        <p:spPr>
          <a:xfrm>
            <a:off x="5068125" y="6976688"/>
            <a:ext cx="11325300" cy="132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US" sz="3600">
                <a:latin typeface="Nunito"/>
                <a:ea typeface="Nunito"/>
                <a:cs typeface="Nunito"/>
                <a:sym typeface="Nunito"/>
              </a:rPr>
              <a:t>"Success is not the key to happiness. Happiness is the key to success... and coffee." </a:t>
            </a:r>
            <a:r>
              <a:rPr b="1" i="1" lang="en-US" sz="3600">
                <a:solidFill>
                  <a:srgbClr val="F0406F"/>
                </a:solidFill>
                <a:latin typeface="Nunito"/>
                <a:ea typeface="Nunito"/>
                <a:cs typeface="Nunito"/>
                <a:sym typeface="Nunito"/>
              </a:rPr>
              <a:t>– Albert Schweitzer</a:t>
            </a:r>
            <a:endParaRPr b="1" i="1" sz="5700">
              <a:solidFill>
                <a:srgbClr val="F0406F"/>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04" name="Google Shape;104;p14"/>
          <p:cNvSpPr txBox="1"/>
          <p:nvPr/>
        </p:nvSpPr>
        <p:spPr>
          <a:xfrm>
            <a:off x="986375" y="1161000"/>
            <a:ext cx="14487000" cy="1063200"/>
          </a:xfrm>
          <a:prstGeom prst="rect">
            <a:avLst/>
          </a:prstGeom>
          <a:noFill/>
          <a:ln>
            <a:noFill/>
          </a:ln>
        </p:spPr>
        <p:txBody>
          <a:bodyPr anchorCtr="0" anchor="t" bIns="0" lIns="0" spcFirstLastPara="1" rIns="0" wrap="square" tIns="0">
            <a:spAutoFit/>
          </a:bodyPr>
          <a:lstStyle/>
          <a:p>
            <a:pPr indent="0" lvl="0" marL="0" marR="0" rtl="0" algn="ctr">
              <a:lnSpc>
                <a:spcPct val="139998"/>
              </a:lnSpc>
              <a:spcBef>
                <a:spcPts val="0"/>
              </a:spcBef>
              <a:spcAft>
                <a:spcPts val="0"/>
              </a:spcAft>
              <a:buNone/>
            </a:pPr>
            <a:r>
              <a:rPr b="1" lang="en-US" sz="6908">
                <a:solidFill>
                  <a:srgbClr val="0174D5"/>
                </a:solidFill>
                <a:latin typeface="Nunito"/>
                <a:ea typeface="Nunito"/>
                <a:cs typeface="Nunito"/>
                <a:sym typeface="Nunito"/>
              </a:rPr>
              <a:t>Walmart: Where America Shops</a:t>
            </a:r>
            <a:endParaRPr b="1" sz="5908">
              <a:solidFill>
                <a:srgbClr val="0174D5"/>
              </a:solidFill>
              <a:latin typeface="Nunito"/>
              <a:ea typeface="Nunito"/>
              <a:cs typeface="Nunito"/>
              <a:sym typeface="Nunito"/>
            </a:endParaRPr>
          </a:p>
        </p:txBody>
      </p:sp>
      <p:sp>
        <p:nvSpPr>
          <p:cNvPr id="105" name="Google Shape;105;p14"/>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106" name="Google Shape;106;p14"/>
          <p:cNvGrpSpPr/>
          <p:nvPr/>
        </p:nvGrpSpPr>
        <p:grpSpPr>
          <a:xfrm>
            <a:off x="0" y="9320505"/>
            <a:ext cx="3086100" cy="999758"/>
            <a:chOff x="0" y="-38100"/>
            <a:chExt cx="812800" cy="263311"/>
          </a:xfrm>
        </p:grpSpPr>
        <p:sp>
          <p:nvSpPr>
            <p:cNvPr id="107" name="Google Shape;107;p14"/>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08" name="Google Shape;108;p14"/>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9" name="Google Shape;109;p14"/>
          <p:cNvGrpSpPr/>
          <p:nvPr/>
        </p:nvGrpSpPr>
        <p:grpSpPr>
          <a:xfrm>
            <a:off x="15201900" y="-144661"/>
            <a:ext cx="3086100" cy="999758"/>
            <a:chOff x="0" y="-38100"/>
            <a:chExt cx="812800" cy="263311"/>
          </a:xfrm>
        </p:grpSpPr>
        <p:sp>
          <p:nvSpPr>
            <p:cNvPr id="110" name="Google Shape;110;p14"/>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11" name="Google Shape;111;p14"/>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12" name="Google Shape;112;p14"/>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113" name="Google Shape;113;p14"/>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114" name="Google Shape;114;p14"/>
          <p:cNvSpPr txBox="1"/>
          <p:nvPr/>
        </p:nvSpPr>
        <p:spPr>
          <a:xfrm>
            <a:off x="1764975" y="2766850"/>
            <a:ext cx="13260000" cy="537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800">
                <a:solidFill>
                  <a:schemeClr val="dk1"/>
                </a:solidFill>
                <a:latin typeface="Nunito"/>
                <a:ea typeface="Nunito"/>
                <a:cs typeface="Nunito"/>
                <a:sym typeface="Nunito"/>
              </a:rPr>
              <a:t>Founded in 1962, Walmart has grown into the world’s largest retailer, trusted by millions of Americans for everyday essentials and unbeatable prices. With over 10,500+ stores worldwide and a strong e-commerce presence, Walmart blends affordability, convenience, and innovation. Its mission is simple yet powerful: Save money. Live better. Whether it’s groceries, electronics, or household goods, Walmart is the go-to destination for families across the nation.</a:t>
            </a:r>
            <a:endParaRPr b="1" sz="5900">
              <a:solidFill>
                <a:schemeClr val="dk1"/>
              </a:solidFill>
              <a:latin typeface="Nunito"/>
              <a:ea typeface="Nunito"/>
              <a:cs typeface="Nunito"/>
              <a:sym typeface="Nunito"/>
            </a:endParaRPr>
          </a:p>
        </p:txBody>
      </p:sp>
      <p:pic>
        <p:nvPicPr>
          <p:cNvPr descr="Business cart 1080P, 2K, 4K, 5K HD wallpapers free download ..." id="115" name="Google Shape;115;p14"/>
          <p:cNvPicPr preferRelativeResize="0"/>
          <p:nvPr/>
        </p:nvPicPr>
        <p:blipFill rotWithShape="1">
          <a:blip r:embed="rId6">
            <a:alphaModFix/>
          </a:blip>
          <a:srcRect b="0" l="21182" r="13114" t="0"/>
          <a:stretch/>
        </p:blipFill>
        <p:spPr>
          <a:xfrm>
            <a:off x="14458575" y="7089050"/>
            <a:ext cx="3255975" cy="2898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21" name="Google Shape;121;p15"/>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122" name="Google Shape;122;p15"/>
          <p:cNvGrpSpPr/>
          <p:nvPr/>
        </p:nvGrpSpPr>
        <p:grpSpPr>
          <a:xfrm>
            <a:off x="0" y="9320505"/>
            <a:ext cx="3086100" cy="999758"/>
            <a:chOff x="0" y="-38100"/>
            <a:chExt cx="812800" cy="263311"/>
          </a:xfrm>
        </p:grpSpPr>
        <p:sp>
          <p:nvSpPr>
            <p:cNvPr id="123" name="Google Shape;123;p15"/>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24" name="Google Shape;124;p15"/>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5"/>
          <p:cNvGrpSpPr/>
          <p:nvPr/>
        </p:nvGrpSpPr>
        <p:grpSpPr>
          <a:xfrm>
            <a:off x="15201900" y="-144661"/>
            <a:ext cx="3086100" cy="999758"/>
            <a:chOff x="0" y="-38100"/>
            <a:chExt cx="812800" cy="263311"/>
          </a:xfrm>
        </p:grpSpPr>
        <p:sp>
          <p:nvSpPr>
            <p:cNvPr id="126" name="Google Shape;126;p15"/>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27" name="Google Shape;127;p15"/>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28" name="Google Shape;128;p15"/>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129" name="Google Shape;129;p15"/>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130" name="Google Shape;130;p15"/>
          <p:cNvSpPr txBox="1"/>
          <p:nvPr/>
        </p:nvSpPr>
        <p:spPr>
          <a:xfrm>
            <a:off x="1293100" y="739275"/>
            <a:ext cx="15878700" cy="7949700"/>
          </a:xfrm>
          <a:prstGeom prst="rect">
            <a:avLst/>
          </a:prstGeom>
          <a:noFill/>
          <a:ln>
            <a:noFill/>
          </a:ln>
        </p:spPr>
        <p:txBody>
          <a:bodyPr anchorCtr="0" anchor="t" bIns="91425" lIns="91425" spcFirstLastPara="1" rIns="91425" wrap="square" tIns="91425">
            <a:normAutofit lnSpcReduction="10000"/>
          </a:bodyPr>
          <a:lstStyle/>
          <a:p>
            <a:pPr indent="457200" lvl="0" marL="0" rtl="0" algn="l">
              <a:lnSpc>
                <a:spcPct val="115000"/>
              </a:lnSpc>
              <a:spcBef>
                <a:spcPts val="1400"/>
              </a:spcBef>
              <a:spcAft>
                <a:spcPts val="0"/>
              </a:spcAft>
              <a:buNone/>
            </a:pPr>
            <a:r>
              <a:rPr b="1" lang="en-US" sz="5000">
                <a:solidFill>
                  <a:srgbClr val="0174D5"/>
                </a:solidFill>
                <a:latin typeface="Nunito"/>
                <a:ea typeface="Nunito"/>
                <a:cs typeface="Nunito"/>
                <a:sym typeface="Nunito"/>
              </a:rPr>
              <a:t>Executive Summary</a:t>
            </a:r>
            <a:endParaRPr b="1" sz="5000">
              <a:solidFill>
                <a:srgbClr val="0174D5"/>
              </a:solidFill>
              <a:latin typeface="Nunito"/>
              <a:ea typeface="Nunito"/>
              <a:cs typeface="Nunito"/>
              <a:sym typeface="Nunito"/>
            </a:endParaRPr>
          </a:p>
          <a:p>
            <a:pPr indent="457200" lvl="0" marL="0" rtl="0" algn="l">
              <a:lnSpc>
                <a:spcPct val="115000"/>
              </a:lnSpc>
              <a:spcBef>
                <a:spcPts val="1400"/>
              </a:spcBef>
              <a:spcAft>
                <a:spcPts val="0"/>
              </a:spcAft>
              <a:buNone/>
            </a:pPr>
            <a:r>
              <a:rPr b="1" lang="en-US" sz="3600">
                <a:solidFill>
                  <a:srgbClr val="FCB605"/>
                </a:solidFill>
                <a:latin typeface="Nunito"/>
                <a:ea typeface="Nunito"/>
                <a:cs typeface="Nunito"/>
                <a:sym typeface="Nunito"/>
              </a:rPr>
              <a:t>Billions in Sales, Thousands of Stories</a:t>
            </a:r>
            <a:endParaRPr b="1" sz="3600">
              <a:solidFill>
                <a:srgbClr val="FCB605"/>
              </a:solidFill>
              <a:latin typeface="Nunito"/>
              <a:ea typeface="Nunito"/>
              <a:cs typeface="Nunito"/>
              <a:sym typeface="Nunito"/>
            </a:endParaRPr>
          </a:p>
          <a:p>
            <a:pPr indent="0" lvl="0" marL="0" rtl="0" algn="l">
              <a:lnSpc>
                <a:spcPct val="115000"/>
              </a:lnSpc>
              <a:spcBef>
                <a:spcPts val="1400"/>
              </a:spcBef>
              <a:spcAft>
                <a:spcPts val="0"/>
              </a:spcAft>
              <a:buClr>
                <a:schemeClr val="dk1"/>
              </a:buClr>
              <a:buSzPts val="1100"/>
              <a:buFont typeface="Arial"/>
              <a:buNone/>
            </a:pPr>
            <a:r>
              <a:t/>
            </a:r>
            <a:endParaRPr b="1" sz="3700">
              <a:solidFill>
                <a:schemeClr val="dk1"/>
              </a:solidFill>
            </a:endParaRPr>
          </a:p>
          <a:p>
            <a:pPr indent="-450850" lvl="0" marL="457200" rtl="0" algn="l">
              <a:lnSpc>
                <a:spcPct val="115000"/>
              </a:lnSpc>
              <a:spcBef>
                <a:spcPts val="1200"/>
              </a:spcBef>
              <a:spcAft>
                <a:spcPts val="0"/>
              </a:spcAft>
              <a:buClr>
                <a:schemeClr val="dk1"/>
              </a:buClr>
              <a:buSzPts val="3500"/>
              <a:buChar char="●"/>
            </a:pPr>
            <a:r>
              <a:rPr b="1" lang="en-US" sz="3500">
                <a:solidFill>
                  <a:schemeClr val="dk1"/>
                </a:solidFill>
              </a:rPr>
              <a:t>9</a:t>
            </a:r>
            <a:r>
              <a:rPr b="1" lang="en-US" sz="3500">
                <a:solidFill>
                  <a:schemeClr val="dk1"/>
                </a:solidFill>
                <a:latin typeface="Nunito"/>
                <a:ea typeface="Nunito"/>
                <a:cs typeface="Nunito"/>
                <a:sym typeface="Nunito"/>
              </a:rPr>
              <a:t>8,660 transactions analyzed</a:t>
            </a:r>
            <a:br>
              <a:rPr b="1" lang="en-US" sz="3500">
                <a:solidFill>
                  <a:schemeClr val="dk1"/>
                </a:solidFill>
                <a:latin typeface="Nunito"/>
                <a:ea typeface="Nunito"/>
                <a:cs typeface="Nunito"/>
                <a:sym typeface="Nunito"/>
              </a:rPr>
            </a:br>
            <a:endParaRPr b="1" sz="3500">
              <a:solidFill>
                <a:schemeClr val="dk1"/>
              </a:solidFill>
              <a:latin typeface="Nunito"/>
              <a:ea typeface="Nunito"/>
              <a:cs typeface="Nunito"/>
              <a:sym typeface="Nunito"/>
            </a:endParaRPr>
          </a:p>
          <a:p>
            <a:pPr indent="-450850" lvl="0" marL="457200" rtl="0" algn="l">
              <a:lnSpc>
                <a:spcPct val="115000"/>
              </a:lnSpc>
              <a:spcBef>
                <a:spcPts val="0"/>
              </a:spcBef>
              <a:spcAft>
                <a:spcPts val="0"/>
              </a:spcAft>
              <a:buClr>
                <a:schemeClr val="dk1"/>
              </a:buClr>
              <a:buSzPts val="3500"/>
              <a:buFont typeface="Nunito"/>
              <a:buChar char="●"/>
            </a:pPr>
            <a:r>
              <a:rPr b="1" lang="en-US" sz="3500">
                <a:solidFill>
                  <a:schemeClr val="dk1"/>
                </a:solidFill>
                <a:latin typeface="Nunito"/>
                <a:ea typeface="Nunito"/>
                <a:cs typeface="Nunito"/>
                <a:sym typeface="Nunito"/>
              </a:rPr>
              <a:t>5.2 billion USD in total profit</a:t>
            </a:r>
            <a:br>
              <a:rPr b="1" lang="en-US" sz="3500">
                <a:solidFill>
                  <a:schemeClr val="dk1"/>
                </a:solidFill>
                <a:latin typeface="Nunito"/>
                <a:ea typeface="Nunito"/>
                <a:cs typeface="Nunito"/>
                <a:sym typeface="Nunito"/>
              </a:rPr>
            </a:br>
            <a:endParaRPr b="1" sz="3500">
              <a:solidFill>
                <a:schemeClr val="dk1"/>
              </a:solidFill>
              <a:latin typeface="Nunito"/>
              <a:ea typeface="Nunito"/>
              <a:cs typeface="Nunito"/>
              <a:sym typeface="Nunito"/>
            </a:endParaRPr>
          </a:p>
          <a:p>
            <a:pPr indent="-450850" lvl="0" marL="457200" rtl="0" algn="l">
              <a:lnSpc>
                <a:spcPct val="115000"/>
              </a:lnSpc>
              <a:spcBef>
                <a:spcPts val="0"/>
              </a:spcBef>
              <a:spcAft>
                <a:spcPts val="0"/>
              </a:spcAft>
              <a:buClr>
                <a:schemeClr val="dk1"/>
              </a:buClr>
              <a:buSzPts val="3500"/>
              <a:buFont typeface="Nunito"/>
              <a:buChar char="●"/>
            </a:pPr>
            <a:r>
              <a:rPr b="1" lang="en-US" sz="3500">
                <a:solidFill>
                  <a:schemeClr val="dk1"/>
                </a:solidFill>
                <a:latin typeface="Nunito"/>
                <a:ea typeface="Nunito"/>
                <a:cs typeface="Nunito"/>
                <a:sym typeface="Nunito"/>
              </a:rPr>
              <a:t>4.97 million products sold</a:t>
            </a:r>
            <a:br>
              <a:rPr b="1" lang="en-US" sz="3500">
                <a:solidFill>
                  <a:schemeClr val="dk1"/>
                </a:solidFill>
                <a:latin typeface="Nunito"/>
                <a:ea typeface="Nunito"/>
                <a:cs typeface="Nunito"/>
                <a:sym typeface="Nunito"/>
              </a:rPr>
            </a:br>
            <a:endParaRPr b="1" sz="3500">
              <a:solidFill>
                <a:schemeClr val="dk1"/>
              </a:solidFill>
              <a:latin typeface="Nunito"/>
              <a:ea typeface="Nunito"/>
              <a:cs typeface="Nunito"/>
              <a:sym typeface="Nunito"/>
            </a:endParaRPr>
          </a:p>
          <a:p>
            <a:pPr indent="-450850" lvl="0" marL="457200" rtl="0" algn="l">
              <a:lnSpc>
                <a:spcPct val="115000"/>
              </a:lnSpc>
              <a:spcBef>
                <a:spcPts val="0"/>
              </a:spcBef>
              <a:spcAft>
                <a:spcPts val="0"/>
              </a:spcAft>
              <a:buClr>
                <a:schemeClr val="dk1"/>
              </a:buClr>
              <a:buSzPts val="3500"/>
              <a:buFont typeface="Nunito"/>
              <a:buChar char="●"/>
            </a:pPr>
            <a:r>
              <a:rPr b="1" lang="en-US" sz="3500">
                <a:solidFill>
                  <a:schemeClr val="dk1"/>
                </a:solidFill>
                <a:latin typeface="Nunito"/>
                <a:ea typeface="Nunito"/>
                <a:cs typeface="Nunito"/>
                <a:sym typeface="Nunito"/>
              </a:rPr>
              <a:t>Data spans 20 store locations across the U.S.</a:t>
            </a:r>
            <a:br>
              <a:rPr b="1" lang="en-US" sz="3500">
                <a:solidFill>
                  <a:schemeClr val="dk1"/>
                </a:solidFill>
                <a:latin typeface="Nunito"/>
                <a:ea typeface="Nunito"/>
                <a:cs typeface="Nunito"/>
                <a:sym typeface="Nunito"/>
              </a:rPr>
            </a:br>
            <a:endParaRPr b="1" sz="3500">
              <a:solidFill>
                <a:schemeClr val="dk1"/>
              </a:solidFill>
              <a:latin typeface="Nunito"/>
              <a:ea typeface="Nunito"/>
              <a:cs typeface="Nunito"/>
              <a:sym typeface="Nunito"/>
            </a:endParaRPr>
          </a:p>
          <a:p>
            <a:pPr indent="-450850" lvl="0" marL="457200" rtl="0" algn="l">
              <a:lnSpc>
                <a:spcPct val="115000"/>
              </a:lnSpc>
              <a:spcBef>
                <a:spcPts val="0"/>
              </a:spcBef>
              <a:spcAft>
                <a:spcPts val="0"/>
              </a:spcAft>
              <a:buClr>
                <a:schemeClr val="dk1"/>
              </a:buClr>
              <a:buSzPts val="3500"/>
              <a:buFont typeface="Nunito"/>
              <a:buChar char="●"/>
            </a:pPr>
            <a:r>
              <a:rPr b="1" lang="en-US" sz="3500">
                <a:solidFill>
                  <a:schemeClr val="dk1"/>
                </a:solidFill>
                <a:latin typeface="Nunito"/>
                <a:ea typeface="Nunito"/>
                <a:cs typeface="Nunito"/>
                <a:sym typeface="Nunito"/>
              </a:rPr>
              <a:t>Focus on customer demographics, store performance, and key trends</a:t>
            </a:r>
            <a:endParaRPr sz="5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6"/>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36" name="Google Shape;136;p16"/>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137" name="Google Shape;137;p16"/>
          <p:cNvGrpSpPr/>
          <p:nvPr/>
        </p:nvGrpSpPr>
        <p:grpSpPr>
          <a:xfrm>
            <a:off x="0" y="9320505"/>
            <a:ext cx="3086100" cy="999758"/>
            <a:chOff x="0" y="-38100"/>
            <a:chExt cx="812800" cy="263311"/>
          </a:xfrm>
        </p:grpSpPr>
        <p:sp>
          <p:nvSpPr>
            <p:cNvPr id="138" name="Google Shape;138;p16"/>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39" name="Google Shape;139;p16"/>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0" name="Google Shape;140;p16"/>
          <p:cNvGrpSpPr/>
          <p:nvPr/>
        </p:nvGrpSpPr>
        <p:grpSpPr>
          <a:xfrm>
            <a:off x="15201900" y="-144661"/>
            <a:ext cx="3086100" cy="999758"/>
            <a:chOff x="0" y="-38100"/>
            <a:chExt cx="812800" cy="263311"/>
          </a:xfrm>
        </p:grpSpPr>
        <p:sp>
          <p:nvSpPr>
            <p:cNvPr id="141" name="Google Shape;141;p16"/>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42" name="Google Shape;142;p16"/>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43" name="Google Shape;143;p16"/>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144" name="Google Shape;144;p16"/>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145" name="Google Shape;145;p16"/>
          <p:cNvSpPr txBox="1"/>
          <p:nvPr/>
        </p:nvSpPr>
        <p:spPr>
          <a:xfrm>
            <a:off x="1293100" y="739275"/>
            <a:ext cx="15878700" cy="7949700"/>
          </a:xfrm>
          <a:prstGeom prst="rect">
            <a:avLst/>
          </a:prstGeom>
          <a:noFill/>
          <a:ln>
            <a:noFill/>
          </a:ln>
        </p:spPr>
        <p:txBody>
          <a:bodyPr anchorCtr="0" anchor="t" bIns="91425" lIns="91425" spcFirstLastPara="1" rIns="91425" wrap="square" tIns="91425">
            <a:normAutofit/>
          </a:bodyPr>
          <a:lstStyle/>
          <a:p>
            <a:pPr indent="457200" lvl="0" marL="0" rtl="0" algn="l">
              <a:lnSpc>
                <a:spcPct val="115000"/>
              </a:lnSpc>
              <a:spcBef>
                <a:spcPts val="1400"/>
              </a:spcBef>
              <a:spcAft>
                <a:spcPts val="0"/>
              </a:spcAft>
              <a:buClr>
                <a:srgbClr val="000000"/>
              </a:buClr>
              <a:buSzPts val="1100"/>
              <a:buFont typeface="Arial"/>
              <a:buNone/>
            </a:pPr>
            <a:r>
              <a:rPr b="1" lang="en-US" sz="5000">
                <a:solidFill>
                  <a:srgbClr val="0174D5"/>
                </a:solidFill>
                <a:latin typeface="Nunito"/>
                <a:ea typeface="Nunito"/>
                <a:cs typeface="Nunito"/>
                <a:sym typeface="Nunito"/>
              </a:rPr>
              <a:t>The Blueprint Behind the Billions</a:t>
            </a:r>
            <a:endParaRPr b="1" sz="3600">
              <a:solidFill>
                <a:srgbClr val="FCB605"/>
              </a:solidFill>
              <a:latin typeface="Nunito"/>
              <a:ea typeface="Nunito"/>
              <a:cs typeface="Nunito"/>
              <a:sym typeface="Nunito"/>
            </a:endParaRPr>
          </a:p>
          <a:p>
            <a:pPr indent="0" lvl="0" marL="0" rtl="0" algn="l">
              <a:lnSpc>
                <a:spcPct val="115000"/>
              </a:lnSpc>
              <a:spcBef>
                <a:spcPts val="1400"/>
              </a:spcBef>
              <a:spcAft>
                <a:spcPts val="0"/>
              </a:spcAft>
              <a:buNone/>
            </a:pPr>
            <a:r>
              <a:t/>
            </a:r>
            <a:endParaRPr b="1" sz="3700">
              <a:solidFill>
                <a:schemeClr val="dk1"/>
              </a:solidFill>
            </a:endParaRPr>
          </a:p>
          <a:p>
            <a:pPr indent="-450850" lvl="0" marL="457200" rtl="0" algn="l">
              <a:lnSpc>
                <a:spcPct val="115000"/>
              </a:lnSpc>
              <a:spcBef>
                <a:spcPts val="1200"/>
              </a:spcBef>
              <a:spcAft>
                <a:spcPts val="0"/>
              </a:spcAft>
              <a:buClr>
                <a:schemeClr val="dk1"/>
              </a:buClr>
              <a:buSzPts val="3500"/>
              <a:buChar char="●"/>
            </a:pPr>
            <a:r>
              <a:rPr lang="en-US" sz="3500">
                <a:solidFill>
                  <a:schemeClr val="dk1"/>
                </a:solidFill>
                <a:latin typeface="Nunito SemiBold"/>
                <a:ea typeface="Nunito SemiBold"/>
                <a:cs typeface="Nunito SemiBold"/>
                <a:sym typeface="Nunito SemiBold"/>
              </a:rPr>
              <a:t>Total Transactions: 98,660</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450850" lvl="0" marL="457200" rtl="0" algn="l">
              <a:lnSpc>
                <a:spcPct val="115000"/>
              </a:lnSpc>
              <a:spcBef>
                <a:spcPts val="0"/>
              </a:spcBef>
              <a:spcAft>
                <a:spcPts val="0"/>
              </a:spcAft>
              <a:buClr>
                <a:schemeClr val="dk1"/>
              </a:buClr>
              <a:buSzPts val="3500"/>
              <a:buChar char="●"/>
            </a:pPr>
            <a:r>
              <a:rPr lang="en-US" sz="3500">
                <a:solidFill>
                  <a:schemeClr val="dk1"/>
                </a:solidFill>
                <a:latin typeface="Nunito SemiBold"/>
                <a:ea typeface="Nunito SemiBold"/>
                <a:cs typeface="Nunito SemiBold"/>
                <a:sym typeface="Nunito SemiBold"/>
              </a:rPr>
              <a:t>Attributes: 18</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450850" lvl="1" marL="914400" rtl="0" algn="l">
              <a:lnSpc>
                <a:spcPct val="115000"/>
              </a:lnSpc>
              <a:spcBef>
                <a:spcPts val="0"/>
              </a:spcBef>
              <a:spcAft>
                <a:spcPts val="0"/>
              </a:spcAft>
              <a:buClr>
                <a:schemeClr val="dk1"/>
              </a:buClr>
              <a:buSzPts val="3500"/>
              <a:buFont typeface="Nunito SemiBold"/>
              <a:buAutoNum type="alphaLcPeriod"/>
            </a:pPr>
            <a:r>
              <a:rPr lang="en-US" sz="3500">
                <a:solidFill>
                  <a:schemeClr val="dk1"/>
                </a:solidFill>
                <a:latin typeface="Nunito SemiBold"/>
                <a:ea typeface="Nunito SemiBold"/>
                <a:cs typeface="Nunito SemiBold"/>
                <a:sym typeface="Nunito SemiBold"/>
              </a:rPr>
              <a:t>Including: Transaction ID, Store, Product, Sales &amp; Cost, Profit, Loss, Customer Age &amp; Gender, Payment Method, Customer Segment, Seasonality, Order Method, Geography</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450850" lvl="0" marL="457200" rtl="0" algn="l">
              <a:lnSpc>
                <a:spcPct val="115000"/>
              </a:lnSpc>
              <a:spcBef>
                <a:spcPts val="0"/>
              </a:spcBef>
              <a:spcAft>
                <a:spcPts val="0"/>
              </a:spcAft>
              <a:buClr>
                <a:schemeClr val="dk1"/>
              </a:buClr>
              <a:buSzPts val="3500"/>
              <a:buFont typeface="Nunito SemiBold"/>
              <a:buChar char="●"/>
            </a:pPr>
            <a:r>
              <a:rPr lang="en-US" sz="3500">
                <a:solidFill>
                  <a:schemeClr val="dk1"/>
                </a:solidFill>
                <a:latin typeface="Nunito SemiBold"/>
                <a:ea typeface="Nunito SemiBold"/>
                <a:cs typeface="Nunito SemiBold"/>
                <a:sym typeface="Nunito SemiBold"/>
              </a:rPr>
              <a:t>Data spans multiple years of Walmart sales</a:t>
            </a:r>
            <a:endParaRPr sz="5900">
              <a:solidFill>
                <a:schemeClr val="dk1"/>
              </a:solidFill>
              <a:latin typeface="Nunito SemiBold"/>
              <a:ea typeface="Nunito SemiBold"/>
              <a:cs typeface="Nunito SemiBold"/>
              <a:sym typeface="Nunito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7"/>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51" name="Google Shape;151;p17"/>
          <p:cNvSpPr txBox="1"/>
          <p:nvPr/>
        </p:nvSpPr>
        <p:spPr>
          <a:xfrm>
            <a:off x="2000925" y="1269175"/>
            <a:ext cx="12127200" cy="9626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rPr b="1" lang="en-US" sz="5300">
                <a:solidFill>
                  <a:srgbClr val="0174D5"/>
                </a:solidFill>
                <a:latin typeface="Nunito"/>
                <a:ea typeface="Nunito"/>
                <a:cs typeface="Nunito"/>
                <a:sym typeface="Nunito"/>
              </a:rPr>
              <a:t>The Metrics that Matters</a:t>
            </a:r>
            <a:endParaRPr b="1" sz="5300">
              <a:solidFill>
                <a:srgbClr val="0174D5"/>
              </a:solidFill>
              <a:latin typeface="Nunito"/>
              <a:ea typeface="Nunito"/>
              <a:cs typeface="Nunito"/>
              <a:sym typeface="Nunito"/>
            </a:endParaRPr>
          </a:p>
          <a:p>
            <a:pPr indent="0" lvl="0" marL="0" marR="0" rtl="0" algn="ctr">
              <a:lnSpc>
                <a:spcPct val="140000"/>
              </a:lnSpc>
              <a:spcBef>
                <a:spcPts val="0"/>
              </a:spcBef>
              <a:spcAft>
                <a:spcPts val="0"/>
              </a:spcAft>
              <a:buNone/>
            </a:pPr>
            <a:r>
              <a:t/>
            </a:r>
            <a:endParaRPr b="1" sz="5000">
              <a:solidFill>
                <a:srgbClr val="0174D5"/>
              </a:solidFill>
              <a:latin typeface="Nunito"/>
              <a:ea typeface="Nunito"/>
              <a:cs typeface="Nunito"/>
              <a:sym typeface="Nunito"/>
            </a:endParaRPr>
          </a:p>
          <a:p>
            <a:pPr indent="-450850" lvl="0" marL="457200" rtl="0" algn="l">
              <a:lnSpc>
                <a:spcPct val="100000"/>
              </a:lnSpc>
              <a:spcBef>
                <a:spcPts val="0"/>
              </a:spcBef>
              <a:spcAft>
                <a:spcPts val="0"/>
              </a:spcAft>
              <a:buClr>
                <a:schemeClr val="dk1"/>
              </a:buClr>
              <a:buSzPts val="3500"/>
              <a:buChar char="●"/>
            </a:pPr>
            <a:r>
              <a:rPr b="1" lang="en-US" sz="3500">
                <a:solidFill>
                  <a:schemeClr val="dk1"/>
                </a:solidFill>
              </a:rPr>
              <a:t>Total Profit</a:t>
            </a:r>
            <a:r>
              <a:rPr lang="en-US" sz="3500">
                <a:solidFill>
                  <a:schemeClr val="dk1"/>
                </a:solidFill>
              </a:rPr>
              <a:t>: $5.2 Billion</a:t>
            </a:r>
            <a:br>
              <a:rPr lang="en-US" sz="3500">
                <a:solidFill>
                  <a:schemeClr val="dk1"/>
                </a:solidFill>
              </a:rPr>
            </a:br>
            <a:endParaRPr sz="3500">
              <a:solidFill>
                <a:schemeClr val="dk1"/>
              </a:solidFill>
            </a:endParaRPr>
          </a:p>
          <a:p>
            <a:pPr indent="-450850" lvl="0" marL="457200" rtl="0" algn="l">
              <a:lnSpc>
                <a:spcPct val="100000"/>
              </a:lnSpc>
              <a:spcBef>
                <a:spcPts val="0"/>
              </a:spcBef>
              <a:spcAft>
                <a:spcPts val="0"/>
              </a:spcAft>
              <a:buClr>
                <a:schemeClr val="dk1"/>
              </a:buClr>
              <a:buSzPts val="3500"/>
              <a:buChar char="●"/>
            </a:pPr>
            <a:r>
              <a:rPr b="1" lang="en-US" sz="3500">
                <a:solidFill>
                  <a:schemeClr val="dk1"/>
                </a:solidFill>
              </a:rPr>
              <a:t>Average Profit per Transaction</a:t>
            </a:r>
            <a:r>
              <a:rPr lang="en-US" sz="3500">
                <a:solidFill>
                  <a:schemeClr val="dk1"/>
                </a:solidFill>
              </a:rPr>
              <a:t>: $5,271</a:t>
            </a:r>
            <a:br>
              <a:rPr lang="en-US" sz="3500">
                <a:solidFill>
                  <a:schemeClr val="dk1"/>
                </a:solidFill>
              </a:rPr>
            </a:br>
            <a:endParaRPr sz="3500">
              <a:solidFill>
                <a:schemeClr val="dk1"/>
              </a:solidFill>
            </a:endParaRPr>
          </a:p>
          <a:p>
            <a:pPr indent="-450850" lvl="0" marL="457200" rtl="0" algn="l">
              <a:lnSpc>
                <a:spcPct val="100000"/>
              </a:lnSpc>
              <a:spcBef>
                <a:spcPts val="0"/>
              </a:spcBef>
              <a:spcAft>
                <a:spcPts val="0"/>
              </a:spcAft>
              <a:buClr>
                <a:schemeClr val="dk1"/>
              </a:buClr>
              <a:buSzPts val="3500"/>
              <a:buChar char="●"/>
            </a:pPr>
            <a:r>
              <a:rPr b="1" lang="en-US" sz="3500">
                <a:solidFill>
                  <a:schemeClr val="dk1"/>
                </a:solidFill>
              </a:rPr>
              <a:t>Total Products Sold</a:t>
            </a:r>
            <a:r>
              <a:rPr lang="en-US" sz="3500">
                <a:solidFill>
                  <a:schemeClr val="dk1"/>
                </a:solidFill>
              </a:rPr>
              <a:t>: 4.97 Million</a:t>
            </a:r>
            <a:br>
              <a:rPr lang="en-US" sz="3500">
                <a:solidFill>
                  <a:schemeClr val="dk1"/>
                </a:solidFill>
              </a:rPr>
            </a:br>
            <a:endParaRPr sz="3500">
              <a:solidFill>
                <a:schemeClr val="dk1"/>
              </a:solidFill>
            </a:endParaRPr>
          </a:p>
          <a:p>
            <a:pPr indent="-450850" lvl="0" marL="457200" rtl="0" algn="l">
              <a:lnSpc>
                <a:spcPct val="100000"/>
              </a:lnSpc>
              <a:spcBef>
                <a:spcPts val="0"/>
              </a:spcBef>
              <a:spcAft>
                <a:spcPts val="0"/>
              </a:spcAft>
              <a:buClr>
                <a:schemeClr val="dk1"/>
              </a:buClr>
              <a:buSzPts val="3500"/>
              <a:buChar char="●"/>
            </a:pPr>
            <a:r>
              <a:rPr b="1" lang="en-US" sz="3500">
                <a:solidFill>
                  <a:schemeClr val="dk1"/>
                </a:solidFill>
              </a:rPr>
              <a:t>Number of States having Walmart</a:t>
            </a:r>
            <a:r>
              <a:rPr lang="en-US" sz="3500">
                <a:solidFill>
                  <a:schemeClr val="dk1"/>
                </a:solidFill>
              </a:rPr>
              <a:t>: 50</a:t>
            </a:r>
            <a:br>
              <a:rPr lang="en-US" sz="3500">
                <a:solidFill>
                  <a:schemeClr val="dk1"/>
                </a:solidFill>
              </a:rPr>
            </a:br>
            <a:endParaRPr sz="3500">
              <a:solidFill>
                <a:schemeClr val="dk1"/>
              </a:solidFill>
            </a:endParaRPr>
          </a:p>
          <a:p>
            <a:pPr indent="-450850" lvl="0" marL="457200" rtl="0" algn="l">
              <a:lnSpc>
                <a:spcPct val="100000"/>
              </a:lnSpc>
              <a:spcBef>
                <a:spcPts val="0"/>
              </a:spcBef>
              <a:spcAft>
                <a:spcPts val="0"/>
              </a:spcAft>
              <a:buClr>
                <a:schemeClr val="dk1"/>
              </a:buClr>
              <a:buSzPts val="3500"/>
              <a:buChar char="●"/>
            </a:pPr>
            <a:r>
              <a:rPr b="1" lang="en-US" sz="3500">
                <a:solidFill>
                  <a:schemeClr val="dk1"/>
                </a:solidFill>
              </a:rPr>
              <a:t>Top Store Profit</a:t>
            </a:r>
            <a:r>
              <a:rPr lang="en-US" sz="3500">
                <a:solidFill>
                  <a:schemeClr val="dk1"/>
                </a:solidFill>
              </a:rPr>
              <a:t>: ~$300 Million</a:t>
            </a:r>
            <a:endParaRPr sz="3500">
              <a:solidFill>
                <a:schemeClr val="dk1"/>
              </a:solidFill>
            </a:endParaRPr>
          </a:p>
          <a:p>
            <a:pPr indent="0" lvl="0" marL="0" marR="0" rtl="0" algn="ctr">
              <a:lnSpc>
                <a:spcPct val="140000"/>
              </a:lnSpc>
              <a:spcBef>
                <a:spcPts val="0"/>
              </a:spcBef>
              <a:spcAft>
                <a:spcPts val="0"/>
              </a:spcAft>
              <a:buNone/>
            </a:pPr>
            <a:r>
              <a:t/>
            </a:r>
            <a:endParaRPr b="1" sz="5000">
              <a:solidFill>
                <a:srgbClr val="0174D5"/>
              </a:solidFill>
              <a:latin typeface="Nunito"/>
              <a:ea typeface="Nunito"/>
              <a:cs typeface="Nunito"/>
              <a:sym typeface="Nunito"/>
            </a:endParaRPr>
          </a:p>
          <a:p>
            <a:pPr indent="0" lvl="0" marL="0" marR="0" rtl="0" algn="l">
              <a:lnSpc>
                <a:spcPct val="140000"/>
              </a:lnSpc>
              <a:spcBef>
                <a:spcPts val="0"/>
              </a:spcBef>
              <a:spcAft>
                <a:spcPts val="0"/>
              </a:spcAft>
              <a:buNone/>
            </a:pPr>
            <a:r>
              <a:t/>
            </a:r>
            <a:endParaRPr sz="5000">
              <a:solidFill>
                <a:srgbClr val="0174D5"/>
              </a:solidFill>
              <a:latin typeface="Nunito"/>
              <a:ea typeface="Nunito"/>
              <a:cs typeface="Nunito"/>
              <a:sym typeface="Nunito"/>
            </a:endParaRPr>
          </a:p>
        </p:txBody>
      </p:sp>
      <p:sp>
        <p:nvSpPr>
          <p:cNvPr id="152" name="Google Shape;152;p17"/>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153" name="Google Shape;153;p17"/>
          <p:cNvGrpSpPr/>
          <p:nvPr/>
        </p:nvGrpSpPr>
        <p:grpSpPr>
          <a:xfrm>
            <a:off x="0" y="9320505"/>
            <a:ext cx="3086100" cy="999758"/>
            <a:chOff x="0" y="-38100"/>
            <a:chExt cx="812800" cy="263311"/>
          </a:xfrm>
        </p:grpSpPr>
        <p:sp>
          <p:nvSpPr>
            <p:cNvPr id="154" name="Google Shape;154;p17"/>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55" name="Google Shape;155;p17"/>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6" name="Google Shape;156;p17"/>
          <p:cNvGrpSpPr/>
          <p:nvPr/>
        </p:nvGrpSpPr>
        <p:grpSpPr>
          <a:xfrm>
            <a:off x="15201900" y="-144661"/>
            <a:ext cx="3086100" cy="999758"/>
            <a:chOff x="0" y="-38100"/>
            <a:chExt cx="812800" cy="263311"/>
          </a:xfrm>
        </p:grpSpPr>
        <p:sp>
          <p:nvSpPr>
            <p:cNvPr id="157" name="Google Shape;157;p17"/>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58" name="Google Shape;158;p17"/>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59" name="Google Shape;159;p17"/>
          <p:cNvPicPr preferRelativeResize="0"/>
          <p:nvPr/>
        </p:nvPicPr>
        <p:blipFill rotWithShape="1">
          <a:blip r:embed="rId4">
            <a:alphaModFix/>
          </a:blip>
          <a:srcRect b="22565" l="12297" r="12582" t="19634"/>
          <a:stretch/>
        </p:blipFill>
        <p:spPr>
          <a:xfrm>
            <a:off x="16325" y="9167000"/>
            <a:ext cx="2177152" cy="1229476"/>
          </a:xfrm>
          <a:prstGeom prst="rect">
            <a:avLst/>
          </a:prstGeom>
          <a:noFill/>
          <a:ln>
            <a:noFill/>
          </a:ln>
        </p:spPr>
      </p:pic>
      <p:pic>
        <p:nvPicPr>
          <p:cNvPr descr="round corner price tag and discount tag vector with lineal style (provided by Getty Images)" id="160" name="Google Shape;160;p17"/>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66" name="Google Shape;166;p18"/>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11" r="0" t="-18811"/>
            </a:stretch>
          </a:blipFill>
          <a:ln>
            <a:noFill/>
          </a:ln>
        </p:spPr>
      </p:sp>
      <p:grpSp>
        <p:nvGrpSpPr>
          <p:cNvPr id="167" name="Google Shape;167;p18"/>
          <p:cNvGrpSpPr/>
          <p:nvPr/>
        </p:nvGrpSpPr>
        <p:grpSpPr>
          <a:xfrm>
            <a:off x="0" y="9320505"/>
            <a:ext cx="3086100" cy="999758"/>
            <a:chOff x="0" y="-38100"/>
            <a:chExt cx="812800" cy="263311"/>
          </a:xfrm>
        </p:grpSpPr>
        <p:sp>
          <p:nvSpPr>
            <p:cNvPr id="168" name="Google Shape;168;p18"/>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69" name="Google Shape;169;p18"/>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18"/>
          <p:cNvGrpSpPr/>
          <p:nvPr/>
        </p:nvGrpSpPr>
        <p:grpSpPr>
          <a:xfrm>
            <a:off x="15201900" y="-144661"/>
            <a:ext cx="3086100" cy="999758"/>
            <a:chOff x="0" y="-38100"/>
            <a:chExt cx="812800" cy="263311"/>
          </a:xfrm>
        </p:grpSpPr>
        <p:sp>
          <p:nvSpPr>
            <p:cNvPr id="171" name="Google Shape;171;p18"/>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72" name="Google Shape;172;p18"/>
            <p:cNvSpPr txBox="1"/>
            <p:nvPr/>
          </p:nvSpPr>
          <p:spPr>
            <a:xfrm>
              <a:off x="0" y="-38100"/>
              <a:ext cx="812800" cy="26331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73" name="Google Shape;173;p18"/>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174" name="Google Shape;174;p18"/>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175" name="Google Shape;175;p18"/>
          <p:cNvSpPr txBox="1"/>
          <p:nvPr/>
        </p:nvSpPr>
        <p:spPr>
          <a:xfrm>
            <a:off x="962775" y="1007500"/>
            <a:ext cx="8965800" cy="944520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None/>
            </a:pPr>
            <a:r>
              <a:t/>
            </a:r>
            <a:endParaRPr b="1" sz="5300">
              <a:solidFill>
                <a:srgbClr val="0174D5"/>
              </a:solidFill>
              <a:latin typeface="Nunito"/>
              <a:ea typeface="Nunito"/>
              <a:cs typeface="Nunito"/>
              <a:sym typeface="Nunito"/>
            </a:endParaRPr>
          </a:p>
          <a:p>
            <a:pPr indent="-450850" lvl="0" marL="457200" rtl="0" algn="l">
              <a:lnSpc>
                <a:spcPct val="100000"/>
              </a:lnSpc>
              <a:spcBef>
                <a:spcPts val="1200"/>
              </a:spcBef>
              <a:spcAft>
                <a:spcPts val="0"/>
              </a:spcAft>
              <a:buClr>
                <a:schemeClr val="dk1"/>
              </a:buClr>
              <a:buSzPts val="3500"/>
              <a:buFont typeface="Nunito SemiBold"/>
              <a:buChar char="●"/>
            </a:pPr>
            <a:r>
              <a:rPr i="1" lang="en-US" sz="3500">
                <a:solidFill>
                  <a:schemeClr val="dk1"/>
                </a:solidFill>
                <a:latin typeface="Nunito SemiBold"/>
                <a:ea typeface="Nunito SemiBold"/>
                <a:cs typeface="Nunito SemiBold"/>
                <a:sym typeface="Nunito SemiBold"/>
              </a:rPr>
              <a:t>First-time</a:t>
            </a:r>
            <a:r>
              <a:rPr lang="en-US" sz="3500">
                <a:solidFill>
                  <a:schemeClr val="dk1"/>
                </a:solidFill>
                <a:latin typeface="Nunito SemiBold"/>
                <a:ea typeface="Nunito SemiBold"/>
                <a:cs typeface="Nunito SemiBold"/>
                <a:sym typeface="Nunito SemiBold"/>
              </a:rPr>
              <a:t>: New visitors, influenced by promos</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450850" lvl="0" marL="457200" rtl="0" algn="l">
              <a:lnSpc>
                <a:spcPct val="100000"/>
              </a:lnSpc>
              <a:spcBef>
                <a:spcPts val="0"/>
              </a:spcBef>
              <a:spcAft>
                <a:spcPts val="0"/>
              </a:spcAft>
              <a:buClr>
                <a:schemeClr val="dk1"/>
              </a:buClr>
              <a:buSzPts val="3500"/>
              <a:buFont typeface="Nunito SemiBold"/>
              <a:buChar char="●"/>
            </a:pPr>
            <a:r>
              <a:rPr i="1" lang="en-US" sz="3500">
                <a:solidFill>
                  <a:schemeClr val="dk1"/>
                </a:solidFill>
                <a:latin typeface="Nunito SemiBold"/>
                <a:ea typeface="Nunito SemiBold"/>
                <a:cs typeface="Nunito SemiBold"/>
                <a:sym typeface="Nunito SemiBold"/>
              </a:rPr>
              <a:t>Repeat</a:t>
            </a:r>
            <a:r>
              <a:rPr lang="en-US" sz="3500">
                <a:solidFill>
                  <a:schemeClr val="dk1"/>
                </a:solidFill>
                <a:latin typeface="Nunito SemiBold"/>
                <a:ea typeface="Nunito SemiBold"/>
                <a:cs typeface="Nunito SemiBold"/>
                <a:sym typeface="Nunito SemiBold"/>
              </a:rPr>
              <a:t>: Return customers, not fully loyal   yet</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450850" lvl="0" marL="457200" rtl="0" algn="l">
              <a:lnSpc>
                <a:spcPct val="100000"/>
              </a:lnSpc>
              <a:spcBef>
                <a:spcPts val="0"/>
              </a:spcBef>
              <a:spcAft>
                <a:spcPts val="0"/>
              </a:spcAft>
              <a:buClr>
                <a:schemeClr val="dk1"/>
              </a:buClr>
              <a:buSzPts val="3500"/>
              <a:buFont typeface="Nunito SemiBold"/>
              <a:buChar char="●"/>
            </a:pPr>
            <a:r>
              <a:rPr i="1" lang="en-US" sz="3500">
                <a:solidFill>
                  <a:schemeClr val="dk1"/>
                </a:solidFill>
                <a:latin typeface="Nunito SemiBold"/>
                <a:ea typeface="Nunito SemiBold"/>
                <a:cs typeface="Nunito SemiBold"/>
                <a:sym typeface="Nunito SemiBold"/>
              </a:rPr>
              <a:t>Loyal</a:t>
            </a:r>
            <a:r>
              <a:rPr lang="en-US" sz="3500">
                <a:solidFill>
                  <a:schemeClr val="dk1"/>
                </a:solidFill>
                <a:latin typeface="Nunito SemiBold"/>
                <a:ea typeface="Nunito SemiBold"/>
                <a:cs typeface="Nunito SemiBold"/>
                <a:sym typeface="Nunito SemiBold"/>
              </a:rPr>
              <a:t>: Frequent, high-value buyers</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0" lvl="0" marL="0" rtl="0" algn="l">
              <a:lnSpc>
                <a:spcPct val="100000"/>
              </a:lnSpc>
              <a:spcBef>
                <a:spcPts val="1200"/>
              </a:spcBef>
              <a:spcAft>
                <a:spcPts val="0"/>
              </a:spcAft>
              <a:buNone/>
            </a:pPr>
            <a:r>
              <a:rPr lang="en-US" sz="3500">
                <a:solidFill>
                  <a:schemeClr val="dk1"/>
                </a:solidFill>
                <a:latin typeface="Nunito SemiBold"/>
                <a:ea typeface="Nunito SemiBold"/>
                <a:cs typeface="Nunito SemiBold"/>
                <a:sym typeface="Nunito SemiBold"/>
              </a:rPr>
              <a:t>All three segments contribute evenly to overall profit, indicating strong acquisition and retention.</a:t>
            </a:r>
            <a:endParaRPr b="1" sz="5000">
              <a:solidFill>
                <a:srgbClr val="0174D5"/>
              </a:solidFill>
              <a:latin typeface="Nunito"/>
              <a:ea typeface="Nunito"/>
              <a:cs typeface="Nunito"/>
              <a:sym typeface="Nunito"/>
            </a:endParaRPr>
          </a:p>
          <a:p>
            <a:pPr indent="0" lvl="0" marL="0" marR="0" rtl="0" algn="ctr">
              <a:lnSpc>
                <a:spcPct val="140000"/>
              </a:lnSpc>
              <a:spcBef>
                <a:spcPts val="1200"/>
              </a:spcBef>
              <a:spcAft>
                <a:spcPts val="0"/>
              </a:spcAft>
              <a:buNone/>
            </a:pPr>
            <a:r>
              <a:t/>
            </a:r>
            <a:endParaRPr b="1" sz="5000">
              <a:solidFill>
                <a:srgbClr val="0174D5"/>
              </a:solidFill>
              <a:latin typeface="Nunito"/>
              <a:ea typeface="Nunito"/>
              <a:cs typeface="Nunito"/>
              <a:sym typeface="Nunito"/>
            </a:endParaRPr>
          </a:p>
          <a:p>
            <a:pPr indent="0" lvl="0" marL="0" marR="0" rtl="0" algn="l">
              <a:lnSpc>
                <a:spcPct val="140000"/>
              </a:lnSpc>
              <a:spcBef>
                <a:spcPts val="0"/>
              </a:spcBef>
              <a:spcAft>
                <a:spcPts val="0"/>
              </a:spcAft>
              <a:buNone/>
            </a:pPr>
            <a:r>
              <a:t/>
            </a:r>
            <a:endParaRPr sz="5000">
              <a:solidFill>
                <a:srgbClr val="0174D5"/>
              </a:solidFill>
              <a:latin typeface="Nunito"/>
              <a:ea typeface="Nunito"/>
              <a:cs typeface="Nunito"/>
              <a:sym typeface="Nunito"/>
            </a:endParaRPr>
          </a:p>
        </p:txBody>
      </p:sp>
      <p:pic>
        <p:nvPicPr>
          <p:cNvPr id="176" name="Google Shape;176;p18"/>
          <p:cNvPicPr preferRelativeResize="0"/>
          <p:nvPr/>
        </p:nvPicPr>
        <p:blipFill>
          <a:blip r:embed="rId6">
            <a:alphaModFix/>
          </a:blip>
          <a:stretch>
            <a:fillRect/>
          </a:stretch>
        </p:blipFill>
        <p:spPr>
          <a:xfrm>
            <a:off x="9745200" y="3012325"/>
            <a:ext cx="7143550" cy="6072125"/>
          </a:xfrm>
          <a:prstGeom prst="rect">
            <a:avLst/>
          </a:prstGeom>
          <a:noFill/>
          <a:ln>
            <a:noFill/>
          </a:ln>
        </p:spPr>
      </p:pic>
      <p:sp>
        <p:nvSpPr>
          <p:cNvPr id="177" name="Google Shape;177;p18"/>
          <p:cNvSpPr txBox="1"/>
          <p:nvPr/>
        </p:nvSpPr>
        <p:spPr>
          <a:xfrm>
            <a:off x="1095425" y="7613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5300">
                <a:solidFill>
                  <a:srgbClr val="0174D5"/>
                </a:solidFill>
                <a:latin typeface="Nunito"/>
                <a:ea typeface="Nunito"/>
                <a:cs typeface="Nunito"/>
                <a:sym typeface="Nunito"/>
              </a:rPr>
              <a:t>Three Faces of a Walmart Shopper</a:t>
            </a:r>
            <a:endParaRPr b="1" sz="5300">
              <a:solidFill>
                <a:srgbClr val="0174D5"/>
              </a:solidFill>
              <a:latin typeface="Nunito"/>
              <a:ea typeface="Nunito"/>
              <a:cs typeface="Nunito"/>
              <a:sym typeface="Nunito"/>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183" name="Google Shape;183;p19"/>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184" name="Google Shape;184;p19"/>
          <p:cNvGrpSpPr/>
          <p:nvPr/>
        </p:nvGrpSpPr>
        <p:grpSpPr>
          <a:xfrm>
            <a:off x="0" y="9320504"/>
            <a:ext cx="3086120" cy="1000103"/>
            <a:chOff x="0" y="-38100"/>
            <a:chExt cx="812800" cy="263400"/>
          </a:xfrm>
        </p:grpSpPr>
        <p:sp>
          <p:nvSpPr>
            <p:cNvPr id="185" name="Google Shape;185;p19"/>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86" name="Google Shape;186;p19"/>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7" name="Google Shape;187;p19"/>
          <p:cNvGrpSpPr/>
          <p:nvPr/>
        </p:nvGrpSpPr>
        <p:grpSpPr>
          <a:xfrm>
            <a:off x="15201900" y="-144662"/>
            <a:ext cx="3086120" cy="1000103"/>
            <a:chOff x="0" y="-38100"/>
            <a:chExt cx="812800" cy="263400"/>
          </a:xfrm>
        </p:grpSpPr>
        <p:sp>
          <p:nvSpPr>
            <p:cNvPr id="188" name="Google Shape;188;p19"/>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189" name="Google Shape;189;p19"/>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190" name="Google Shape;190;p19"/>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191" name="Google Shape;191;p19"/>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192" name="Google Shape;192;p19"/>
          <p:cNvSpPr txBox="1"/>
          <p:nvPr/>
        </p:nvSpPr>
        <p:spPr>
          <a:xfrm>
            <a:off x="1095425" y="7613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Who’s Buying and When</a:t>
            </a:r>
            <a:endParaRPr sz="3200">
              <a:solidFill>
                <a:schemeClr val="dk1"/>
              </a:solidFill>
              <a:latin typeface="Calibri"/>
              <a:ea typeface="Calibri"/>
              <a:cs typeface="Calibri"/>
              <a:sym typeface="Calibri"/>
            </a:endParaRPr>
          </a:p>
        </p:txBody>
      </p:sp>
      <p:sp>
        <p:nvSpPr>
          <p:cNvPr id="193" name="Google Shape;193;p19"/>
          <p:cNvSpPr txBox="1"/>
          <p:nvPr/>
        </p:nvSpPr>
        <p:spPr>
          <a:xfrm>
            <a:off x="886575" y="2021725"/>
            <a:ext cx="9154500" cy="6343800"/>
          </a:xfrm>
          <a:prstGeom prst="rect">
            <a:avLst/>
          </a:prstGeom>
          <a:noFill/>
          <a:ln>
            <a:noFill/>
          </a:ln>
        </p:spPr>
        <p:txBody>
          <a:bodyPr anchorCtr="0" anchor="t" bIns="0" lIns="0" spcFirstLastPara="1" rIns="0" wrap="square" tIns="0">
            <a:noAutofit/>
          </a:bodyPr>
          <a:lstStyle/>
          <a:p>
            <a:pPr indent="-425450" lvl="0" marL="457200" rtl="0" algn="l">
              <a:lnSpc>
                <a:spcPct val="140000"/>
              </a:lnSpc>
              <a:spcBef>
                <a:spcPts val="0"/>
              </a:spcBef>
              <a:spcAft>
                <a:spcPts val="0"/>
              </a:spcAft>
              <a:buClr>
                <a:schemeClr val="dk1"/>
              </a:buClr>
              <a:buSzPts val="3100"/>
              <a:buChar char="●"/>
            </a:pPr>
            <a:r>
              <a:rPr b="1" lang="en-US" sz="3100">
                <a:solidFill>
                  <a:schemeClr val="dk1"/>
                </a:solidFill>
              </a:rPr>
              <a:t>Top Profit Age Group</a:t>
            </a:r>
            <a:r>
              <a:rPr lang="en-US" sz="3100">
                <a:solidFill>
                  <a:schemeClr val="dk1"/>
                </a:solidFill>
              </a:rPr>
              <a:t>: Customers aged </a:t>
            </a:r>
            <a:r>
              <a:rPr b="1" lang="en-US" sz="3100">
                <a:solidFill>
                  <a:schemeClr val="dk1"/>
                </a:solidFill>
              </a:rPr>
              <a:t>55–64</a:t>
            </a:r>
            <a:r>
              <a:rPr lang="en-US" sz="3100">
                <a:solidFill>
                  <a:schemeClr val="dk1"/>
                </a:solidFill>
              </a:rPr>
              <a:t> drive the most profit, likely due to higher spending power.</a:t>
            </a:r>
            <a:br>
              <a:rPr lang="en-US" sz="3100">
                <a:solidFill>
                  <a:schemeClr val="dk1"/>
                </a:solidFill>
              </a:rPr>
            </a:br>
            <a:endParaRPr sz="3100">
              <a:solidFill>
                <a:schemeClr val="dk1"/>
              </a:solidFill>
            </a:endParaRPr>
          </a:p>
          <a:p>
            <a:pPr indent="-425450" lvl="0" marL="457200" rtl="0" algn="l">
              <a:lnSpc>
                <a:spcPct val="140000"/>
              </a:lnSpc>
              <a:spcBef>
                <a:spcPts val="0"/>
              </a:spcBef>
              <a:spcAft>
                <a:spcPts val="0"/>
              </a:spcAft>
              <a:buClr>
                <a:schemeClr val="dk1"/>
              </a:buClr>
              <a:buSzPts val="3100"/>
              <a:buChar char="●"/>
            </a:pPr>
            <a:r>
              <a:rPr b="1" lang="en-US" sz="3100">
                <a:solidFill>
                  <a:schemeClr val="dk1"/>
                </a:solidFill>
              </a:rPr>
              <a:t>Largest Customer Base</a:t>
            </a:r>
            <a:r>
              <a:rPr lang="en-US" sz="3100">
                <a:solidFill>
                  <a:schemeClr val="dk1"/>
                </a:solidFill>
              </a:rPr>
              <a:t>: Most shoppers fall in the </a:t>
            </a:r>
            <a:r>
              <a:rPr b="1" lang="en-US" sz="3100">
                <a:solidFill>
                  <a:schemeClr val="dk1"/>
                </a:solidFill>
              </a:rPr>
              <a:t>35–44</a:t>
            </a:r>
            <a:r>
              <a:rPr lang="en-US" sz="3100">
                <a:solidFill>
                  <a:schemeClr val="dk1"/>
                </a:solidFill>
              </a:rPr>
              <a:t> age group.</a:t>
            </a:r>
            <a:br>
              <a:rPr lang="en-US" sz="3100">
                <a:solidFill>
                  <a:schemeClr val="dk1"/>
                </a:solidFill>
              </a:rPr>
            </a:br>
            <a:endParaRPr sz="3100">
              <a:solidFill>
                <a:schemeClr val="dk1"/>
              </a:solidFill>
            </a:endParaRPr>
          </a:p>
          <a:p>
            <a:pPr indent="-425450" lvl="0" marL="457200" rtl="0" algn="l">
              <a:lnSpc>
                <a:spcPct val="140000"/>
              </a:lnSpc>
              <a:spcBef>
                <a:spcPts val="0"/>
              </a:spcBef>
              <a:spcAft>
                <a:spcPts val="0"/>
              </a:spcAft>
              <a:buClr>
                <a:schemeClr val="dk1"/>
              </a:buClr>
              <a:buSzPts val="3100"/>
              <a:buChar char="●"/>
            </a:pPr>
            <a:r>
              <a:rPr b="1" lang="en-US" sz="3100">
                <a:solidFill>
                  <a:schemeClr val="dk1"/>
                </a:solidFill>
              </a:rPr>
              <a:t>Gender Insights</a:t>
            </a:r>
            <a:r>
              <a:rPr lang="en-US" sz="3100">
                <a:solidFill>
                  <a:schemeClr val="dk1"/>
                </a:solidFill>
              </a:rPr>
              <a:t>: Sales are nearly equal across </a:t>
            </a:r>
            <a:r>
              <a:rPr b="1" lang="en-US" sz="3100">
                <a:solidFill>
                  <a:schemeClr val="dk1"/>
                </a:solidFill>
              </a:rPr>
              <a:t>male</a:t>
            </a:r>
            <a:r>
              <a:rPr lang="en-US" sz="3100">
                <a:solidFill>
                  <a:schemeClr val="dk1"/>
                </a:solidFill>
              </a:rPr>
              <a:t>, </a:t>
            </a:r>
            <a:r>
              <a:rPr b="1" lang="en-US" sz="3100">
                <a:solidFill>
                  <a:schemeClr val="dk1"/>
                </a:solidFill>
              </a:rPr>
              <a:t>female</a:t>
            </a:r>
            <a:r>
              <a:rPr lang="en-US" sz="3100">
                <a:solidFill>
                  <a:schemeClr val="dk1"/>
                </a:solidFill>
              </a:rPr>
              <a:t>, and </a:t>
            </a:r>
            <a:r>
              <a:rPr b="1" lang="en-US" sz="3100">
                <a:solidFill>
                  <a:schemeClr val="dk1"/>
                </a:solidFill>
              </a:rPr>
              <a:t>other</a:t>
            </a:r>
            <a:r>
              <a:rPr lang="en-US" sz="3100">
                <a:solidFill>
                  <a:schemeClr val="dk1"/>
                </a:solidFill>
              </a:rPr>
              <a:t> genders, showing Walmart’s broad and inclusive appeal.</a:t>
            </a:r>
            <a:endParaRPr b="1" sz="4900">
              <a:solidFill>
                <a:schemeClr val="dk1"/>
              </a:solidFill>
            </a:endParaRPr>
          </a:p>
        </p:txBody>
      </p:sp>
      <p:pic>
        <p:nvPicPr>
          <p:cNvPr id="194" name="Google Shape;194;p19"/>
          <p:cNvPicPr preferRelativeResize="0"/>
          <p:nvPr/>
        </p:nvPicPr>
        <p:blipFill>
          <a:blip r:embed="rId6">
            <a:alphaModFix/>
          </a:blip>
          <a:stretch>
            <a:fillRect/>
          </a:stretch>
        </p:blipFill>
        <p:spPr>
          <a:xfrm>
            <a:off x="10726875" y="636400"/>
            <a:ext cx="4217900" cy="4867350"/>
          </a:xfrm>
          <a:prstGeom prst="rect">
            <a:avLst/>
          </a:prstGeom>
          <a:noFill/>
          <a:ln>
            <a:noFill/>
          </a:ln>
        </p:spPr>
      </p:pic>
      <p:pic>
        <p:nvPicPr>
          <p:cNvPr id="195" name="Google Shape;195;p19"/>
          <p:cNvPicPr preferRelativeResize="0"/>
          <p:nvPr/>
        </p:nvPicPr>
        <p:blipFill>
          <a:blip r:embed="rId7">
            <a:alphaModFix/>
          </a:blip>
          <a:stretch>
            <a:fillRect/>
          </a:stretch>
        </p:blipFill>
        <p:spPr>
          <a:xfrm>
            <a:off x="10280750" y="5789725"/>
            <a:ext cx="6183325" cy="369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0"/>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01" name="Google Shape;201;p20"/>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02" name="Google Shape;202;p20"/>
          <p:cNvGrpSpPr/>
          <p:nvPr/>
        </p:nvGrpSpPr>
        <p:grpSpPr>
          <a:xfrm>
            <a:off x="0" y="9320504"/>
            <a:ext cx="3086120" cy="1000103"/>
            <a:chOff x="0" y="-38100"/>
            <a:chExt cx="812800" cy="263400"/>
          </a:xfrm>
        </p:grpSpPr>
        <p:sp>
          <p:nvSpPr>
            <p:cNvPr id="203" name="Google Shape;203;p20"/>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04" name="Google Shape;204;p20"/>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5" name="Google Shape;205;p20"/>
          <p:cNvGrpSpPr/>
          <p:nvPr/>
        </p:nvGrpSpPr>
        <p:grpSpPr>
          <a:xfrm>
            <a:off x="15201900" y="-144662"/>
            <a:ext cx="3086120" cy="1000103"/>
            <a:chOff x="0" y="-38100"/>
            <a:chExt cx="812800" cy="263400"/>
          </a:xfrm>
        </p:grpSpPr>
        <p:sp>
          <p:nvSpPr>
            <p:cNvPr id="206" name="Google Shape;206;p20"/>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07" name="Google Shape;207;p20"/>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08" name="Google Shape;208;p20"/>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09" name="Google Shape;209;p20"/>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10" name="Google Shape;210;p20"/>
          <p:cNvSpPr txBox="1"/>
          <p:nvPr/>
        </p:nvSpPr>
        <p:spPr>
          <a:xfrm>
            <a:off x="962775" y="1007500"/>
            <a:ext cx="8965800" cy="9445200"/>
          </a:xfrm>
          <a:prstGeom prst="rect">
            <a:avLst/>
          </a:prstGeom>
          <a:noFill/>
          <a:ln>
            <a:noFill/>
          </a:ln>
        </p:spPr>
        <p:txBody>
          <a:bodyPr anchorCtr="0" anchor="t" bIns="0" lIns="0" spcFirstLastPara="1" rIns="0" wrap="square" tIns="0">
            <a:normAutofit/>
          </a:bodyPr>
          <a:lstStyle/>
          <a:p>
            <a:pPr indent="0" lvl="0" marL="0" marR="0" rtl="0" algn="l">
              <a:lnSpc>
                <a:spcPct val="140000"/>
              </a:lnSpc>
              <a:spcBef>
                <a:spcPts val="0"/>
              </a:spcBef>
              <a:spcAft>
                <a:spcPts val="0"/>
              </a:spcAft>
              <a:buNone/>
            </a:pPr>
            <a:r>
              <a:t/>
            </a:r>
            <a:endParaRPr b="1" sz="7400">
              <a:solidFill>
                <a:srgbClr val="0174D5"/>
              </a:solidFill>
              <a:latin typeface="Nunito"/>
              <a:ea typeface="Nunito"/>
              <a:cs typeface="Nunito"/>
              <a:sym typeface="Nunito"/>
            </a:endParaRPr>
          </a:p>
          <a:p>
            <a:pPr indent="0" lvl="0" marL="0" rtl="0" algn="l">
              <a:lnSpc>
                <a:spcPct val="140000"/>
              </a:lnSpc>
              <a:spcBef>
                <a:spcPts val="0"/>
              </a:spcBef>
              <a:spcAft>
                <a:spcPts val="0"/>
              </a:spcAft>
              <a:buClr>
                <a:schemeClr val="dk1"/>
              </a:buClr>
              <a:buSzPts val="1100"/>
              <a:buFont typeface="Arial"/>
              <a:buNone/>
            </a:pPr>
            <a:r>
              <a:rPr lang="en-US" sz="3500">
                <a:solidFill>
                  <a:schemeClr val="dk1"/>
                </a:solidFill>
                <a:latin typeface="Nunito SemiBold"/>
                <a:ea typeface="Nunito SemiBold"/>
                <a:cs typeface="Nunito SemiBold"/>
                <a:sym typeface="Nunito SemiBold"/>
              </a:rPr>
              <a:t>Top Payment Methods: Walmart Pay and Credit Card</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0" lvl="0" marL="0" rtl="0" algn="l">
              <a:lnSpc>
                <a:spcPct val="140000"/>
              </a:lnSpc>
              <a:spcBef>
                <a:spcPts val="0"/>
              </a:spcBef>
              <a:spcAft>
                <a:spcPts val="0"/>
              </a:spcAft>
              <a:buClr>
                <a:schemeClr val="dk1"/>
              </a:buClr>
              <a:buSzPts val="1100"/>
              <a:buFont typeface="Arial"/>
              <a:buNone/>
            </a:pPr>
            <a:r>
              <a:rPr lang="en-US" sz="3500">
                <a:solidFill>
                  <a:schemeClr val="dk1"/>
                </a:solidFill>
                <a:latin typeface="Nunito SemiBold"/>
                <a:ea typeface="Nunito SemiBold"/>
                <a:cs typeface="Nunito SemiBold"/>
                <a:sym typeface="Nunito SemiBold"/>
              </a:rPr>
              <a:t>Why Walmart Pay? Contactless, secure, digital receipts, rewards integration</a:t>
            </a:r>
            <a:br>
              <a:rPr lang="en-US" sz="3500">
                <a:solidFill>
                  <a:schemeClr val="dk1"/>
                </a:solidFill>
                <a:latin typeface="Nunito SemiBold"/>
                <a:ea typeface="Nunito SemiBold"/>
                <a:cs typeface="Nunito SemiBold"/>
                <a:sym typeface="Nunito SemiBold"/>
              </a:rPr>
            </a:br>
            <a:endParaRPr sz="3500">
              <a:solidFill>
                <a:schemeClr val="dk1"/>
              </a:solidFill>
              <a:latin typeface="Nunito SemiBold"/>
              <a:ea typeface="Nunito SemiBold"/>
              <a:cs typeface="Nunito SemiBold"/>
              <a:sym typeface="Nunito SemiBold"/>
            </a:endParaRPr>
          </a:p>
          <a:p>
            <a:pPr indent="0" lvl="0" marL="0" rtl="0" algn="l">
              <a:lnSpc>
                <a:spcPct val="140000"/>
              </a:lnSpc>
              <a:spcBef>
                <a:spcPts val="0"/>
              </a:spcBef>
              <a:spcAft>
                <a:spcPts val="0"/>
              </a:spcAft>
              <a:buClr>
                <a:schemeClr val="dk1"/>
              </a:buClr>
              <a:buSzPts val="1100"/>
              <a:buFont typeface="Arial"/>
              <a:buNone/>
            </a:pPr>
            <a:r>
              <a:rPr lang="en-US" sz="3500">
                <a:solidFill>
                  <a:schemeClr val="dk1"/>
                </a:solidFill>
                <a:latin typeface="Nunito SemiBold"/>
                <a:ea typeface="Nunito SemiBold"/>
                <a:cs typeface="Nunito SemiBold"/>
                <a:sym typeface="Nunito SemiBold"/>
              </a:rPr>
              <a:t>Most Profitable Order Method: In-Store purchases outperform online channels</a:t>
            </a:r>
            <a:endParaRPr sz="3500">
              <a:solidFill>
                <a:schemeClr val="dk1"/>
              </a:solidFill>
              <a:latin typeface="Nunito SemiBold"/>
              <a:ea typeface="Nunito SemiBold"/>
              <a:cs typeface="Nunito SemiBold"/>
              <a:sym typeface="Nunito SemiBold"/>
            </a:endParaRPr>
          </a:p>
          <a:p>
            <a:pPr indent="0" lvl="0" marL="0" marR="0" rtl="0" algn="l">
              <a:lnSpc>
                <a:spcPct val="140000"/>
              </a:lnSpc>
              <a:spcBef>
                <a:spcPts val="0"/>
              </a:spcBef>
              <a:spcAft>
                <a:spcPts val="0"/>
              </a:spcAft>
              <a:buNone/>
            </a:pPr>
            <a:r>
              <a:t/>
            </a:r>
            <a:endParaRPr sz="5000">
              <a:solidFill>
                <a:srgbClr val="0174D5"/>
              </a:solidFill>
              <a:latin typeface="Nunito"/>
              <a:ea typeface="Nunito"/>
              <a:cs typeface="Nunito"/>
              <a:sym typeface="Nunito"/>
            </a:endParaRPr>
          </a:p>
        </p:txBody>
      </p:sp>
      <p:sp>
        <p:nvSpPr>
          <p:cNvPr id="211" name="Google Shape;211;p20"/>
          <p:cNvSpPr txBox="1"/>
          <p:nvPr/>
        </p:nvSpPr>
        <p:spPr>
          <a:xfrm>
            <a:off x="1095425" y="7613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How They Pay and Shop</a:t>
            </a:r>
            <a:endParaRPr sz="3200">
              <a:solidFill>
                <a:schemeClr val="dk1"/>
              </a:solidFill>
              <a:latin typeface="Calibri"/>
              <a:ea typeface="Calibri"/>
              <a:cs typeface="Calibri"/>
              <a:sym typeface="Calibri"/>
            </a:endParaRPr>
          </a:p>
        </p:txBody>
      </p:sp>
      <p:pic>
        <p:nvPicPr>
          <p:cNvPr id="212" name="Google Shape;212;p20"/>
          <p:cNvPicPr preferRelativeResize="0"/>
          <p:nvPr/>
        </p:nvPicPr>
        <p:blipFill>
          <a:blip r:embed="rId6">
            <a:alphaModFix/>
          </a:blip>
          <a:stretch>
            <a:fillRect/>
          </a:stretch>
        </p:blipFill>
        <p:spPr>
          <a:xfrm>
            <a:off x="9928575" y="1135050"/>
            <a:ext cx="6452200" cy="8539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p:nvPr/>
        </p:nvSpPr>
        <p:spPr>
          <a:xfrm>
            <a:off x="-59885" y="-59885"/>
            <a:ext cx="2177170" cy="2177170"/>
          </a:xfrm>
          <a:custGeom>
            <a:rect b="b" l="l" r="r" t="t"/>
            <a:pathLst>
              <a:path extrusionOk="0" h="2177170" w="2177170">
                <a:moveTo>
                  <a:pt x="0" y="0"/>
                </a:moveTo>
                <a:lnTo>
                  <a:pt x="2177170" y="0"/>
                </a:lnTo>
                <a:lnTo>
                  <a:pt x="2177170" y="2177170"/>
                </a:lnTo>
                <a:lnTo>
                  <a:pt x="0" y="2177170"/>
                </a:lnTo>
                <a:lnTo>
                  <a:pt x="0" y="0"/>
                </a:lnTo>
                <a:close/>
              </a:path>
            </a:pathLst>
          </a:custGeom>
          <a:blipFill rotWithShape="1">
            <a:blip r:embed="rId3">
              <a:alphaModFix/>
            </a:blip>
            <a:stretch>
              <a:fillRect b="0" l="0" r="0" t="0"/>
            </a:stretch>
          </a:blipFill>
          <a:ln>
            <a:noFill/>
          </a:ln>
        </p:spPr>
      </p:sp>
      <p:sp>
        <p:nvSpPr>
          <p:cNvPr id="218" name="Google Shape;218;p21"/>
          <p:cNvSpPr/>
          <p:nvPr/>
        </p:nvSpPr>
        <p:spPr>
          <a:xfrm rot="10800000">
            <a:off x="13625587" y="5624587"/>
            <a:ext cx="4662413" cy="4662413"/>
          </a:xfrm>
          <a:custGeom>
            <a:rect b="b" l="l" r="r" t="t"/>
            <a:pathLst>
              <a:path extrusionOk="0" h="4662413" w="4662413">
                <a:moveTo>
                  <a:pt x="4662413" y="4662413"/>
                </a:moveTo>
                <a:lnTo>
                  <a:pt x="0" y="4662413"/>
                </a:lnTo>
                <a:lnTo>
                  <a:pt x="0" y="0"/>
                </a:lnTo>
                <a:lnTo>
                  <a:pt x="4662413" y="0"/>
                </a:lnTo>
                <a:lnTo>
                  <a:pt x="4662413" y="4662413"/>
                </a:lnTo>
                <a:close/>
              </a:path>
            </a:pathLst>
          </a:custGeom>
          <a:blipFill rotWithShape="1">
            <a:blip r:embed="rId3">
              <a:alphaModFix/>
            </a:blip>
            <a:stretch>
              <a:fillRect b="0" l="-18809" r="0" t="-18809"/>
            </a:stretch>
          </a:blipFill>
          <a:ln>
            <a:noFill/>
          </a:ln>
        </p:spPr>
      </p:sp>
      <p:grpSp>
        <p:nvGrpSpPr>
          <p:cNvPr id="219" name="Google Shape;219;p21"/>
          <p:cNvGrpSpPr/>
          <p:nvPr/>
        </p:nvGrpSpPr>
        <p:grpSpPr>
          <a:xfrm>
            <a:off x="0" y="9320504"/>
            <a:ext cx="3086120" cy="1000103"/>
            <a:chOff x="0" y="-38100"/>
            <a:chExt cx="812800" cy="263400"/>
          </a:xfrm>
        </p:grpSpPr>
        <p:sp>
          <p:nvSpPr>
            <p:cNvPr id="220" name="Google Shape;220;p21"/>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21" name="Google Shape;221;p21"/>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2" name="Google Shape;222;p21"/>
          <p:cNvGrpSpPr/>
          <p:nvPr/>
        </p:nvGrpSpPr>
        <p:grpSpPr>
          <a:xfrm>
            <a:off x="15201900" y="-144662"/>
            <a:ext cx="3086120" cy="1000103"/>
            <a:chOff x="0" y="-38100"/>
            <a:chExt cx="812800" cy="263400"/>
          </a:xfrm>
        </p:grpSpPr>
        <p:sp>
          <p:nvSpPr>
            <p:cNvPr id="223" name="Google Shape;223;p21"/>
            <p:cNvSpPr/>
            <p:nvPr/>
          </p:nvSpPr>
          <p:spPr>
            <a:xfrm>
              <a:off x="0" y="0"/>
              <a:ext cx="812800" cy="225211"/>
            </a:xfrm>
            <a:custGeom>
              <a:rect b="b" l="l" r="r" t="t"/>
              <a:pathLst>
                <a:path extrusionOk="0" h="225211" w="812800">
                  <a:moveTo>
                    <a:pt x="0" y="0"/>
                  </a:moveTo>
                  <a:lnTo>
                    <a:pt x="812800" y="0"/>
                  </a:lnTo>
                  <a:lnTo>
                    <a:pt x="812800" y="225211"/>
                  </a:lnTo>
                  <a:lnTo>
                    <a:pt x="0" y="225211"/>
                  </a:lnTo>
                  <a:close/>
                </a:path>
              </a:pathLst>
            </a:custGeom>
            <a:solidFill>
              <a:srgbClr val="FCF300"/>
            </a:solidFill>
            <a:ln>
              <a:noFill/>
            </a:ln>
          </p:spPr>
        </p:sp>
        <p:sp>
          <p:nvSpPr>
            <p:cNvPr id="224" name="Google Shape;224;p21"/>
            <p:cNvSpPr txBox="1"/>
            <p:nvPr/>
          </p:nvSpPr>
          <p:spPr>
            <a:xfrm>
              <a:off x="0" y="-38100"/>
              <a:ext cx="812700" cy="263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descr="ticket and percentage tag related to black friday vector with filled style (provided by Getty Images)" id="225" name="Google Shape;225;p21"/>
          <p:cNvPicPr preferRelativeResize="0"/>
          <p:nvPr/>
        </p:nvPicPr>
        <p:blipFill rotWithShape="1">
          <a:blip r:embed="rId4">
            <a:alphaModFix/>
          </a:blip>
          <a:srcRect b="22565" l="12297" r="12582" t="19634"/>
          <a:stretch/>
        </p:blipFill>
        <p:spPr>
          <a:xfrm>
            <a:off x="16325" y="9090800"/>
            <a:ext cx="2177152" cy="1229476"/>
          </a:xfrm>
          <a:prstGeom prst="rect">
            <a:avLst/>
          </a:prstGeom>
          <a:noFill/>
          <a:ln>
            <a:noFill/>
          </a:ln>
        </p:spPr>
      </p:pic>
      <p:pic>
        <p:nvPicPr>
          <p:cNvPr descr="round corner price tag and discount tag vector with lineal style (provided by Getty Images)" id="226" name="Google Shape;226;p21"/>
          <p:cNvPicPr preferRelativeResize="0"/>
          <p:nvPr/>
        </p:nvPicPr>
        <p:blipFill rotWithShape="1">
          <a:blip r:embed="rId5">
            <a:alphaModFix/>
          </a:blip>
          <a:srcRect b="12516" l="10995" r="13691" t="12261"/>
          <a:stretch/>
        </p:blipFill>
        <p:spPr>
          <a:xfrm rot="-2431510">
            <a:off x="16276306" y="1130873"/>
            <a:ext cx="1909140" cy="1906533"/>
          </a:xfrm>
          <a:prstGeom prst="rect">
            <a:avLst/>
          </a:prstGeom>
          <a:noFill/>
          <a:ln>
            <a:noFill/>
          </a:ln>
        </p:spPr>
      </p:pic>
      <p:sp>
        <p:nvSpPr>
          <p:cNvPr id="227" name="Google Shape;227;p21"/>
          <p:cNvSpPr txBox="1"/>
          <p:nvPr/>
        </p:nvSpPr>
        <p:spPr>
          <a:xfrm>
            <a:off x="1095425" y="761350"/>
            <a:ext cx="11938500" cy="9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5300">
                <a:solidFill>
                  <a:srgbClr val="0174D5"/>
                </a:solidFill>
                <a:latin typeface="Nunito"/>
                <a:ea typeface="Nunito"/>
                <a:cs typeface="Nunito"/>
                <a:sym typeface="Nunito"/>
              </a:rPr>
              <a:t>Product Power Players</a:t>
            </a:r>
            <a:endParaRPr sz="3200">
              <a:solidFill>
                <a:schemeClr val="dk1"/>
              </a:solidFill>
              <a:latin typeface="Calibri"/>
              <a:ea typeface="Calibri"/>
              <a:cs typeface="Calibri"/>
              <a:sym typeface="Calibri"/>
            </a:endParaRPr>
          </a:p>
        </p:txBody>
      </p:sp>
      <p:sp>
        <p:nvSpPr>
          <p:cNvPr id="228" name="Google Shape;228;p21"/>
          <p:cNvSpPr txBox="1"/>
          <p:nvPr/>
        </p:nvSpPr>
        <p:spPr>
          <a:xfrm>
            <a:off x="962775" y="2056475"/>
            <a:ext cx="15525000" cy="2177100"/>
          </a:xfrm>
          <a:prstGeom prst="rect">
            <a:avLst/>
          </a:prstGeom>
          <a:noFill/>
          <a:ln>
            <a:noFill/>
          </a:ln>
        </p:spPr>
        <p:txBody>
          <a:bodyPr anchorCtr="0" anchor="t" bIns="0" lIns="0" spcFirstLastPara="1" rIns="0" wrap="square" tIns="0">
            <a:normAutofit/>
          </a:bodyPr>
          <a:lstStyle/>
          <a:p>
            <a:pPr indent="0" lvl="0" marL="0" rtl="0" algn="l">
              <a:lnSpc>
                <a:spcPct val="115000"/>
              </a:lnSpc>
              <a:spcBef>
                <a:spcPts val="1200"/>
              </a:spcBef>
              <a:spcAft>
                <a:spcPts val="0"/>
              </a:spcAft>
              <a:buSzPts val="1100"/>
              <a:buNone/>
            </a:pPr>
            <a:r>
              <a:rPr lang="en-US" sz="3600">
                <a:solidFill>
                  <a:schemeClr val="dk1"/>
                </a:solidFill>
                <a:latin typeface="Nunito SemiBold"/>
                <a:ea typeface="Nunito SemiBold"/>
                <a:cs typeface="Nunito SemiBold"/>
                <a:sym typeface="Nunito SemiBold"/>
              </a:rPr>
              <a:t>Top-selling categories include: Home &amp; Garden, Office Supplies, Toys &amp; Games, Groceries.</a:t>
            </a:r>
            <a:endParaRPr sz="3600">
              <a:solidFill>
                <a:schemeClr val="dk1"/>
              </a:solidFill>
              <a:latin typeface="Nunito SemiBold"/>
              <a:ea typeface="Nunito SemiBold"/>
              <a:cs typeface="Nunito SemiBold"/>
              <a:sym typeface="Nunito SemiBold"/>
            </a:endParaRPr>
          </a:p>
          <a:p>
            <a:pPr indent="0" lvl="0" marL="0" rtl="0" algn="l">
              <a:lnSpc>
                <a:spcPct val="115000"/>
              </a:lnSpc>
              <a:spcBef>
                <a:spcPts val="1200"/>
              </a:spcBef>
              <a:spcAft>
                <a:spcPts val="1200"/>
              </a:spcAft>
              <a:buNone/>
            </a:pPr>
            <a:r>
              <a:rPr lang="en-US" sz="3600">
                <a:solidFill>
                  <a:schemeClr val="dk1"/>
                </a:solidFill>
                <a:latin typeface="Nunito SemiBold"/>
                <a:ea typeface="Nunito SemiBold"/>
                <a:cs typeface="Nunito SemiBold"/>
                <a:sym typeface="Nunito SemiBold"/>
              </a:rPr>
              <a:t>These reflect both essential needs and seasonal buying patterns.</a:t>
            </a:r>
            <a:endParaRPr sz="5000">
              <a:solidFill>
                <a:srgbClr val="0174D5"/>
              </a:solidFill>
              <a:latin typeface="Nunito"/>
              <a:ea typeface="Nunito"/>
              <a:cs typeface="Nunito"/>
              <a:sym typeface="Nunito"/>
            </a:endParaRPr>
          </a:p>
        </p:txBody>
      </p:sp>
      <p:pic>
        <p:nvPicPr>
          <p:cNvPr id="229" name="Google Shape;229;p21"/>
          <p:cNvPicPr preferRelativeResize="0"/>
          <p:nvPr/>
        </p:nvPicPr>
        <p:blipFill>
          <a:blip r:embed="rId6">
            <a:alphaModFix/>
          </a:blip>
          <a:stretch>
            <a:fillRect/>
          </a:stretch>
        </p:blipFill>
        <p:spPr>
          <a:xfrm>
            <a:off x="962775" y="4337225"/>
            <a:ext cx="15737224" cy="45739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