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Slab"/>
      <p:regular r:id="rId33"/>
      <p:bold r:id="rId34"/>
    </p:embeddedFont>
    <p:embeddedFont>
      <p:font typeface="Roboto"/>
      <p:regular r:id="rId35"/>
      <p:bold r:id="rId36"/>
      <p:italic r:id="rId37"/>
      <p:boldItalic r:id="rId38"/>
    </p:embeddedFont>
    <p:embeddedFont>
      <p:font typeface="Helvetica Neue"/>
      <p:regular r:id="rId39"/>
      <p:bold r:id="rId40"/>
      <p:italic r:id="rId41"/>
      <p:boldItalic r:id="rId42"/>
    </p:embeddedFont>
    <p:embeddedFont>
      <p:font typeface="Source Sans Pr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SourceSansPro-bold.fntdata"/><Relationship Id="rId43" Type="http://schemas.openxmlformats.org/officeDocument/2006/relationships/font" Target="fonts/SourceSansPro-regular.fntdata"/><Relationship Id="rId46" Type="http://schemas.openxmlformats.org/officeDocument/2006/relationships/font" Target="fonts/SourceSansPro-boldItalic.fntdata"/><Relationship Id="rId45"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Slab-regular.fntdata"/><Relationship Id="rId32" Type="http://schemas.openxmlformats.org/officeDocument/2006/relationships/slide" Target="slides/slide27.xml"/><Relationship Id="rId35" Type="http://schemas.openxmlformats.org/officeDocument/2006/relationships/font" Target="fonts/Roboto-regular.fntdata"/><Relationship Id="rId34" Type="http://schemas.openxmlformats.org/officeDocument/2006/relationships/font" Target="fonts/RobotoSlab-bold.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HelveticaNeue-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29e511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29e511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the </a:t>
            </a:r>
            <a:r>
              <a:rPr lang="en-GB"/>
              <a:t>Overview</a:t>
            </a:r>
            <a:r>
              <a:rPr lang="en-GB"/>
              <a:t> of data that has been taken from API. This is showing just the closing price of each stock that is taken and the veiwed on grah in next slides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2d398ea9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2d398ea9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7d997a5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7d997a5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data </a:t>
            </a:r>
            <a:r>
              <a:rPr lang="en-GB"/>
              <a:t>preprocessing and normalisation. We create a data structure with 60 time stamps and one output in total. By this what we are trying to do here is we are going to take the data from day 1 to day 60 and make the prediction on 61st day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2d398ea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2d398ea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then did feature extraction where we chose only the low, high and closing price and volume b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8ab3cd4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8ab3cd4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7d997a6c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7d997a6c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b7c682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b7c682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618664a2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0618664a2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4b7c6828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4b7c6828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d398ea93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2d398ea93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2d398e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2d398e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7d997a6c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7d997a6c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4b7c6828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4b7c6828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8ab3cd4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8ab3cd4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Heres the heatmap of the correlation coefficients between each parameter with every other parameter. The magnitude of correlation coefficient ranges from 0 to 1. </a:t>
            </a:r>
            <a:r>
              <a:rPr lang="en-GB">
                <a:solidFill>
                  <a:schemeClr val="dk1"/>
                </a:solidFill>
                <a:latin typeface="Helvetica Neue"/>
                <a:ea typeface="Helvetica Neue"/>
                <a:cs typeface="Helvetica Neue"/>
                <a:sym typeface="Helvetica Neue"/>
              </a:rPr>
              <a:t>Higher the magnitude, higher is the correlation</a:t>
            </a:r>
            <a:r>
              <a:rPr lang="en-GB" sz="1800">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A negative coefficient implies inverse dependence.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2d398ea9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2d398ea9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4c2cc96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4c2cc96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529e511f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529e511f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6f489d30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6f489d30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7290e773d_0_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7290e773d_0_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so much.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618664a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618664a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4be4ba7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4be4ba7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11111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ab3cd4bf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ab3cd4b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2d398ea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2d398ea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2d398ea9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2d398ea9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4c2cc9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4c2cc9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4c2cc9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4c2cc9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5800"/>
              <a:buNone/>
              <a:defRPr b="1" sz="5800"/>
            </a:lvl1pPr>
            <a:lvl2pPr lvl="1" rtl="0">
              <a:spcBef>
                <a:spcPts val="0"/>
              </a:spcBef>
              <a:spcAft>
                <a:spcPts val="0"/>
              </a:spcAft>
              <a:buSzPts val="5800"/>
              <a:buNone/>
              <a:defRPr b="1" sz="5800"/>
            </a:lvl2pPr>
            <a:lvl3pPr lvl="2" rtl="0">
              <a:spcBef>
                <a:spcPts val="0"/>
              </a:spcBef>
              <a:spcAft>
                <a:spcPts val="0"/>
              </a:spcAft>
              <a:buSzPts val="5800"/>
              <a:buNone/>
              <a:defRPr b="1" sz="5800"/>
            </a:lvl3pPr>
            <a:lvl4pPr lvl="3" rtl="0">
              <a:spcBef>
                <a:spcPts val="0"/>
              </a:spcBef>
              <a:spcAft>
                <a:spcPts val="0"/>
              </a:spcAft>
              <a:buSzPts val="5800"/>
              <a:buNone/>
              <a:defRPr b="1" sz="5800"/>
            </a:lvl4pPr>
            <a:lvl5pPr lvl="4" rtl="0">
              <a:spcBef>
                <a:spcPts val="0"/>
              </a:spcBef>
              <a:spcAft>
                <a:spcPts val="0"/>
              </a:spcAft>
              <a:buSzPts val="5800"/>
              <a:buNone/>
              <a:defRPr b="1" sz="5800"/>
            </a:lvl5pPr>
            <a:lvl6pPr lvl="5" rtl="0">
              <a:spcBef>
                <a:spcPts val="0"/>
              </a:spcBef>
              <a:spcAft>
                <a:spcPts val="0"/>
              </a:spcAft>
              <a:buSzPts val="5800"/>
              <a:buNone/>
              <a:defRPr b="1" sz="5800"/>
            </a:lvl6pPr>
            <a:lvl7pPr lvl="6" rtl="0">
              <a:spcBef>
                <a:spcPts val="0"/>
              </a:spcBef>
              <a:spcAft>
                <a:spcPts val="0"/>
              </a:spcAft>
              <a:buSzPts val="5800"/>
              <a:buNone/>
              <a:defRPr b="1" sz="5800"/>
            </a:lvl7pPr>
            <a:lvl8pPr lvl="7" rtl="0">
              <a:spcBef>
                <a:spcPts val="0"/>
              </a:spcBef>
              <a:spcAft>
                <a:spcPts val="0"/>
              </a:spcAft>
              <a:buSzPts val="5800"/>
              <a:buNone/>
              <a:defRPr b="1" sz="5800"/>
            </a:lvl8pPr>
            <a:lvl9pPr lvl="8" rtl="0">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6" name="Shape 66"/>
        <p:cNvGrpSpPr/>
        <p:nvPr/>
      </p:nvGrpSpPr>
      <p:grpSpPr>
        <a:xfrm>
          <a:off x="0" y="0"/>
          <a:ext cx="0" cy="0"/>
          <a:chOff x="0" y="0"/>
          <a:chExt cx="0" cy="0"/>
        </a:xfrm>
      </p:grpSpPr>
      <p:cxnSp>
        <p:nvCxnSpPr>
          <p:cNvPr id="67" name="Google Shape;67;p1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68" name="Google Shape;68;p1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69" name="Google Shape;69;p12"/>
          <p:cNvGrpSpPr/>
          <p:nvPr/>
        </p:nvGrpSpPr>
        <p:grpSpPr>
          <a:xfrm>
            <a:off x="1004144" y="1022025"/>
            <a:ext cx="7136668" cy="152400"/>
            <a:chOff x="1346429" y="1011300"/>
            <a:chExt cx="6452100" cy="152400"/>
          </a:xfrm>
        </p:grpSpPr>
        <p:cxnSp>
          <p:nvCxnSpPr>
            <p:cNvPr id="70" name="Google Shape;70;p1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1" name="Google Shape;71;p1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2" name="Google Shape;72;p12"/>
          <p:cNvGrpSpPr/>
          <p:nvPr/>
        </p:nvGrpSpPr>
        <p:grpSpPr>
          <a:xfrm>
            <a:off x="1004151" y="3969100"/>
            <a:ext cx="7136668" cy="152400"/>
            <a:chOff x="1346435" y="3969088"/>
            <a:chExt cx="6452100" cy="152400"/>
          </a:xfrm>
        </p:grpSpPr>
        <p:cxnSp>
          <p:nvCxnSpPr>
            <p:cNvPr id="73" name="Google Shape;73;p1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4" name="Google Shape;74;p1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5" name="Google Shape;75;p1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6" name="Google Shape;76;p1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7" name="Google Shape;77;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rtl="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rtl="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300">
                <a:solidFill>
                  <a:schemeClr val="accent1"/>
                </a:solidFill>
                <a:latin typeface="Source Sans Pro"/>
                <a:ea typeface="Source Sans Pro"/>
                <a:cs typeface="Source Sans Pro"/>
                <a:sym typeface="Source Sans Pro"/>
              </a:defRPr>
            </a:lvl1pPr>
            <a:lvl2pPr lvl="1" rtl="0" algn="r">
              <a:buNone/>
              <a:defRPr b="1" sz="1300">
                <a:solidFill>
                  <a:schemeClr val="accent1"/>
                </a:solidFill>
                <a:latin typeface="Source Sans Pro"/>
                <a:ea typeface="Source Sans Pro"/>
                <a:cs typeface="Source Sans Pro"/>
                <a:sym typeface="Source Sans Pro"/>
              </a:defRPr>
            </a:lvl2pPr>
            <a:lvl3pPr lvl="2" rtl="0" algn="r">
              <a:buNone/>
              <a:defRPr b="1" sz="1300">
                <a:solidFill>
                  <a:schemeClr val="accent1"/>
                </a:solidFill>
                <a:latin typeface="Source Sans Pro"/>
                <a:ea typeface="Source Sans Pro"/>
                <a:cs typeface="Source Sans Pro"/>
                <a:sym typeface="Source Sans Pro"/>
              </a:defRPr>
            </a:lvl3pPr>
            <a:lvl4pPr lvl="3" rtl="0" algn="r">
              <a:buNone/>
              <a:defRPr b="1" sz="1300">
                <a:solidFill>
                  <a:schemeClr val="accent1"/>
                </a:solidFill>
                <a:latin typeface="Source Sans Pro"/>
                <a:ea typeface="Source Sans Pro"/>
                <a:cs typeface="Source Sans Pro"/>
                <a:sym typeface="Source Sans Pro"/>
              </a:defRPr>
            </a:lvl4pPr>
            <a:lvl5pPr lvl="4" rtl="0" algn="r">
              <a:buNone/>
              <a:defRPr b="1" sz="1300">
                <a:solidFill>
                  <a:schemeClr val="accent1"/>
                </a:solidFill>
                <a:latin typeface="Source Sans Pro"/>
                <a:ea typeface="Source Sans Pro"/>
                <a:cs typeface="Source Sans Pro"/>
                <a:sym typeface="Source Sans Pro"/>
              </a:defRPr>
            </a:lvl5pPr>
            <a:lvl6pPr lvl="5" rtl="0" algn="r">
              <a:buNone/>
              <a:defRPr b="1" sz="1300">
                <a:solidFill>
                  <a:schemeClr val="accent1"/>
                </a:solidFill>
                <a:latin typeface="Source Sans Pro"/>
                <a:ea typeface="Source Sans Pro"/>
                <a:cs typeface="Source Sans Pro"/>
                <a:sym typeface="Source Sans Pro"/>
              </a:defRPr>
            </a:lvl6pPr>
            <a:lvl7pPr lvl="6" rtl="0" algn="r">
              <a:buNone/>
              <a:defRPr b="1" sz="1300">
                <a:solidFill>
                  <a:schemeClr val="accent1"/>
                </a:solidFill>
                <a:latin typeface="Source Sans Pro"/>
                <a:ea typeface="Source Sans Pro"/>
                <a:cs typeface="Source Sans Pro"/>
                <a:sym typeface="Source Sans Pro"/>
              </a:defRPr>
            </a:lvl7pPr>
            <a:lvl8pPr lvl="7" rtl="0" algn="r">
              <a:buNone/>
              <a:defRPr b="1" sz="1300">
                <a:solidFill>
                  <a:schemeClr val="accent1"/>
                </a:solidFill>
                <a:latin typeface="Source Sans Pro"/>
                <a:ea typeface="Source Sans Pro"/>
                <a:cs typeface="Source Sans Pro"/>
                <a:sym typeface="Source Sans Pro"/>
              </a:defRPr>
            </a:lvl8pPr>
            <a:lvl9pPr lvl="8" rtl="0"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investopedia.com/terms/p/portfolio.asp" TargetMode="External"/><Relationship Id="rId4" Type="http://schemas.openxmlformats.org/officeDocument/2006/relationships/hyperlink" Target="https://www.investopedia.com/terms/e/expectedreturn.asp" TargetMode="External"/><Relationship Id="rId5" Type="http://schemas.openxmlformats.org/officeDocument/2006/relationships/hyperlink" Target="https://www.investopedia.com/terms/h/harrymarkowitz.asp" TargetMode="External"/><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investopedia.com/terms/v/variance.asp" TargetMode="External"/><Relationship Id="rId4" Type="http://schemas.openxmlformats.org/officeDocument/2006/relationships/hyperlink" Target="https://www.investopedia.com/terms/c/correlation.asp" TargetMode="External"/><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investopedia.com/terms/v/volatility.asp" TargetMode="External"/><Relationship Id="rId4" Type="http://schemas.openxmlformats.org/officeDocument/2006/relationships/image" Target="../media/image1.png"/><Relationship Id="rId5"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ctrTitle"/>
          </p:nvPr>
        </p:nvSpPr>
        <p:spPr>
          <a:xfrm>
            <a:off x="1044250" y="1163050"/>
            <a:ext cx="7136700" cy="14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3800">
                <a:latin typeface="Open Sans"/>
                <a:ea typeface="Open Sans"/>
                <a:cs typeface="Open Sans"/>
                <a:sym typeface="Open Sans"/>
              </a:rPr>
              <a:t>Stock Portfolio Optimization using LSTM and MPT </a:t>
            </a:r>
            <a:endParaRPr b="1" sz="3800">
              <a:latin typeface="Open Sans"/>
              <a:ea typeface="Open Sans"/>
              <a:cs typeface="Open Sans"/>
              <a:sym typeface="Open Sans"/>
            </a:endParaRPr>
          </a:p>
        </p:txBody>
      </p:sp>
      <p:sp>
        <p:nvSpPr>
          <p:cNvPr id="83" name="Google Shape;83;p13"/>
          <p:cNvSpPr txBox="1"/>
          <p:nvPr>
            <p:ph idx="1" type="subTitle"/>
          </p:nvPr>
        </p:nvSpPr>
        <p:spPr>
          <a:xfrm>
            <a:off x="2137225" y="2761550"/>
            <a:ext cx="2844900" cy="1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Open Sans"/>
                <a:ea typeface="Open Sans"/>
                <a:cs typeface="Open Sans"/>
                <a:sym typeface="Open Sans"/>
              </a:rPr>
              <a:t>Project by :</a:t>
            </a:r>
            <a:endParaRPr b="1" sz="14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b="1" lang="en-GB" sz="1400">
                <a:solidFill>
                  <a:srgbClr val="000000"/>
                </a:solidFill>
                <a:latin typeface="Open Sans"/>
                <a:ea typeface="Open Sans"/>
                <a:cs typeface="Open Sans"/>
                <a:sym typeface="Open Sans"/>
              </a:rPr>
              <a:t>Shivanshu Sanjeev</a:t>
            </a:r>
            <a:endParaRPr b="1" sz="1400">
              <a:solidFill>
                <a:srgbClr val="000000"/>
              </a:solidFill>
              <a:latin typeface="Open Sans"/>
              <a:ea typeface="Open Sans"/>
              <a:cs typeface="Open Sans"/>
              <a:sym typeface="Open Sans"/>
            </a:endParaRPr>
          </a:p>
          <a:p>
            <a:pPr indent="0" lvl="0" marL="457200" rtl="0" algn="l">
              <a:spcBef>
                <a:spcPts val="0"/>
              </a:spcBef>
              <a:spcAft>
                <a:spcPts val="0"/>
              </a:spcAft>
              <a:buNone/>
            </a:pPr>
            <a:r>
              <a:rPr b="1" lang="en-GB" sz="1400">
                <a:solidFill>
                  <a:srgbClr val="000000"/>
                </a:solidFill>
                <a:latin typeface="Open Sans"/>
                <a:ea typeface="Open Sans"/>
                <a:cs typeface="Open Sans"/>
                <a:sym typeface="Open Sans"/>
              </a:rPr>
              <a:t>1901CS56</a:t>
            </a:r>
            <a:endParaRPr b="1" sz="1400">
              <a:solidFill>
                <a:srgbClr val="000000"/>
              </a:solidFill>
              <a:latin typeface="Open Sans"/>
              <a:ea typeface="Open Sans"/>
              <a:cs typeface="Open Sans"/>
              <a:sym typeface="Open Sans"/>
            </a:endParaRPr>
          </a:p>
          <a:p>
            <a:pPr indent="-317500" lvl="0" marL="457200" rtl="0" algn="l">
              <a:spcBef>
                <a:spcPts val="0"/>
              </a:spcBef>
              <a:spcAft>
                <a:spcPts val="0"/>
              </a:spcAft>
              <a:buClr>
                <a:srgbClr val="000000"/>
              </a:buClr>
              <a:buSzPts val="1400"/>
              <a:buFont typeface="Open Sans"/>
              <a:buChar char="●"/>
            </a:pPr>
            <a:r>
              <a:rPr b="1" lang="en-GB" sz="1400">
                <a:solidFill>
                  <a:srgbClr val="000000"/>
                </a:solidFill>
                <a:latin typeface="Open Sans"/>
                <a:ea typeface="Open Sans"/>
                <a:cs typeface="Open Sans"/>
                <a:sym typeface="Open Sans"/>
              </a:rPr>
              <a:t>Sourav Sonu</a:t>
            </a:r>
            <a:endParaRPr b="1" sz="1400">
              <a:solidFill>
                <a:srgbClr val="000000"/>
              </a:solidFill>
              <a:latin typeface="Open Sans"/>
              <a:ea typeface="Open Sans"/>
              <a:cs typeface="Open Sans"/>
              <a:sym typeface="Open Sans"/>
            </a:endParaRPr>
          </a:p>
          <a:p>
            <a:pPr indent="0" lvl="0" marL="457200" rtl="0" algn="l">
              <a:spcBef>
                <a:spcPts val="0"/>
              </a:spcBef>
              <a:spcAft>
                <a:spcPts val="0"/>
              </a:spcAft>
              <a:buNone/>
            </a:pPr>
            <a:r>
              <a:rPr b="1" lang="en-GB" sz="1400">
                <a:solidFill>
                  <a:srgbClr val="000000"/>
                </a:solidFill>
                <a:latin typeface="Open Sans"/>
                <a:ea typeface="Open Sans"/>
                <a:cs typeface="Open Sans"/>
                <a:sym typeface="Open Sans"/>
              </a:rPr>
              <a:t>1901MM28</a:t>
            </a:r>
            <a:endParaRPr b="1" sz="1400">
              <a:solidFill>
                <a:srgbClr val="000000"/>
              </a:solidFill>
              <a:latin typeface="Open Sans"/>
              <a:ea typeface="Open Sans"/>
              <a:cs typeface="Open Sans"/>
              <a:sym typeface="Open Sans"/>
            </a:endParaRPr>
          </a:p>
          <a:p>
            <a:pPr indent="0" lvl="0" marL="0" rtl="0" algn="ctr">
              <a:spcBef>
                <a:spcPts val="600"/>
              </a:spcBef>
              <a:spcAft>
                <a:spcPts val="0"/>
              </a:spcAft>
              <a:buNone/>
            </a:pPr>
            <a:r>
              <a:t/>
            </a:r>
            <a:endParaRPr/>
          </a:p>
        </p:txBody>
      </p:sp>
      <p:sp>
        <p:nvSpPr>
          <p:cNvPr id="84" name="Google Shape;84;p13"/>
          <p:cNvSpPr txBox="1"/>
          <p:nvPr/>
        </p:nvSpPr>
        <p:spPr>
          <a:xfrm>
            <a:off x="4182000" y="2761550"/>
            <a:ext cx="3058500" cy="104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GB">
                <a:latin typeface="Open Sans"/>
                <a:ea typeface="Open Sans"/>
                <a:cs typeface="Open Sans"/>
                <a:sym typeface="Open Sans"/>
              </a:rPr>
              <a:t>Under the mentorship of : </a:t>
            </a:r>
            <a:endParaRPr b="1">
              <a:latin typeface="Open Sans"/>
              <a:ea typeface="Open Sans"/>
              <a:cs typeface="Open Sans"/>
              <a:sym typeface="Open Sans"/>
            </a:endParaRPr>
          </a:p>
          <a:p>
            <a:pPr indent="0" lvl="0" marL="457200" rtl="0" algn="l">
              <a:spcBef>
                <a:spcPts val="0"/>
              </a:spcBef>
              <a:spcAft>
                <a:spcPts val="0"/>
              </a:spcAft>
              <a:buNone/>
            </a:pPr>
            <a:r>
              <a:rPr b="1" lang="en-GB">
                <a:latin typeface="Open Sans"/>
                <a:ea typeface="Open Sans"/>
                <a:cs typeface="Open Sans"/>
                <a:sym typeface="Open Sans"/>
              </a:rPr>
              <a:t>Dr. Somanath Tripathy</a:t>
            </a:r>
            <a:endParaRPr b="1">
              <a:latin typeface="Open Sans"/>
              <a:ea typeface="Open Sans"/>
              <a:cs typeface="Open Sans"/>
              <a:sym typeface="Open Sans"/>
            </a:endParaRPr>
          </a:p>
          <a:p>
            <a:pPr indent="0" lvl="0" marL="457200" rtl="0" algn="l">
              <a:spcBef>
                <a:spcPts val="0"/>
              </a:spcBef>
              <a:spcAft>
                <a:spcPts val="0"/>
              </a:spcAft>
              <a:buNone/>
            </a:pPr>
            <a:r>
              <a:rPr b="1" lang="en-GB">
                <a:solidFill>
                  <a:srgbClr val="333333"/>
                </a:solidFill>
                <a:latin typeface="Open Sans"/>
                <a:ea typeface="Open Sans"/>
                <a:cs typeface="Open Sans"/>
                <a:sym typeface="Open Sans"/>
              </a:rPr>
              <a:t>Associate Professor</a:t>
            </a:r>
            <a:endParaRPr b="1">
              <a:latin typeface="Open Sans"/>
              <a:ea typeface="Open Sans"/>
              <a:cs typeface="Open Sans"/>
              <a:sym typeface="Open Sans"/>
            </a:endParaRPr>
          </a:p>
          <a:p>
            <a:pPr indent="0" lvl="0" marL="0" rtl="0" algn="l">
              <a:spcBef>
                <a:spcPts val="0"/>
              </a:spcBef>
              <a:spcAft>
                <a:spcPts val="0"/>
              </a:spcAft>
              <a:buNone/>
            </a:pPr>
            <a:r>
              <a:rPr b="1" lang="en-GB">
                <a:latin typeface="Open Sans"/>
                <a:ea typeface="Open Sans"/>
                <a:cs typeface="Open Sans"/>
                <a:sym typeface="Open Sans"/>
              </a:rPr>
              <a:t>	IIT Patna</a:t>
            </a:r>
            <a:endParaRPr b="1">
              <a:latin typeface="Open Sans"/>
              <a:ea typeface="Open Sans"/>
              <a:cs typeface="Open Sans"/>
              <a:sym typeface="Open Sans"/>
            </a:endParaRPr>
          </a:p>
        </p:txBody>
      </p:sp>
      <p:sp>
        <p:nvSpPr>
          <p:cNvPr id="85" name="Google Shape;85;p13"/>
          <p:cNvSpPr txBox="1"/>
          <p:nvPr>
            <p:ph idx="4294967295"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1700">
                <a:solidFill>
                  <a:schemeClr val="dk1"/>
                </a:solidFill>
                <a:latin typeface="Open Sans"/>
                <a:ea typeface="Open Sans"/>
                <a:cs typeface="Open Sans"/>
                <a:sym typeface="Open Sans"/>
              </a:rPr>
              <a:t>CS299 Innovation Lab</a:t>
            </a:r>
            <a:endParaRPr sz="1700">
              <a:solidFill>
                <a:schemeClr val="dk1"/>
              </a:solidFill>
              <a:latin typeface="Open Sans"/>
              <a:ea typeface="Open Sans"/>
              <a:cs typeface="Open Sans"/>
              <a:sym typeface="Open Sans"/>
            </a:endParaRPr>
          </a:p>
        </p:txBody>
      </p:sp>
      <p:pic>
        <p:nvPicPr>
          <p:cNvPr id="86" name="Google Shape;86;p13"/>
          <p:cNvPicPr preferRelativeResize="0"/>
          <p:nvPr/>
        </p:nvPicPr>
        <p:blipFill>
          <a:blip r:embed="rId3">
            <a:alphaModFix/>
          </a:blip>
          <a:stretch>
            <a:fillRect/>
          </a:stretch>
        </p:blipFill>
        <p:spPr>
          <a:xfrm>
            <a:off x="4307800" y="4318125"/>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Dataset: Overview</a:t>
            </a:r>
            <a:endParaRPr b="1" sz="3800">
              <a:latin typeface="Open Sans"/>
              <a:ea typeface="Open Sans"/>
              <a:cs typeface="Open Sans"/>
              <a:sym typeface="Open Sans"/>
            </a:endParaRPr>
          </a:p>
        </p:txBody>
      </p:sp>
      <p:pic>
        <p:nvPicPr>
          <p:cNvPr id="179" name="Google Shape;179;p22"/>
          <p:cNvPicPr preferRelativeResize="0"/>
          <p:nvPr/>
        </p:nvPicPr>
        <p:blipFill>
          <a:blip r:embed="rId3">
            <a:alphaModFix/>
          </a:blip>
          <a:stretch>
            <a:fillRect/>
          </a:stretch>
        </p:blipFill>
        <p:spPr>
          <a:xfrm>
            <a:off x="8307550" y="4308850"/>
            <a:ext cx="761200" cy="761200"/>
          </a:xfrm>
          <a:prstGeom prst="rect">
            <a:avLst/>
          </a:prstGeom>
          <a:noFill/>
          <a:ln>
            <a:noFill/>
          </a:ln>
        </p:spPr>
      </p:pic>
      <p:pic>
        <p:nvPicPr>
          <p:cNvPr id="180" name="Google Shape;180;p22"/>
          <p:cNvPicPr preferRelativeResize="0"/>
          <p:nvPr/>
        </p:nvPicPr>
        <p:blipFill rotWithShape="1">
          <a:blip r:embed="rId4">
            <a:alphaModFix/>
          </a:blip>
          <a:srcRect b="3250" l="0" r="0" t="0"/>
          <a:stretch/>
        </p:blipFill>
        <p:spPr>
          <a:xfrm>
            <a:off x="399125" y="961275"/>
            <a:ext cx="8345749" cy="343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786150" y="1872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Dataset (Graphical)</a:t>
            </a:r>
            <a:endParaRPr b="1" sz="3800">
              <a:latin typeface="Open Sans"/>
              <a:ea typeface="Open Sans"/>
              <a:cs typeface="Open Sans"/>
              <a:sym typeface="Open Sans"/>
            </a:endParaRPr>
          </a:p>
        </p:txBody>
      </p:sp>
      <p:pic>
        <p:nvPicPr>
          <p:cNvPr id="186" name="Google Shape;186;p23"/>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187" name="Google Shape;187;p23"/>
          <p:cNvPicPr preferRelativeResize="0"/>
          <p:nvPr/>
        </p:nvPicPr>
        <p:blipFill rotWithShape="1">
          <a:blip r:embed="rId4">
            <a:alphaModFix/>
          </a:blip>
          <a:srcRect b="0" l="1845" r="0" t="0"/>
          <a:stretch/>
        </p:blipFill>
        <p:spPr>
          <a:xfrm>
            <a:off x="946813" y="961550"/>
            <a:ext cx="7250376" cy="394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a:latin typeface="Open Sans"/>
                <a:ea typeface="Open Sans"/>
                <a:cs typeface="Open Sans"/>
                <a:sym typeface="Open Sans"/>
              </a:rPr>
              <a:t>Data Scaling And Normalisation</a:t>
            </a:r>
            <a:endParaRPr b="1" sz="3600">
              <a:latin typeface="Open Sans"/>
              <a:ea typeface="Open Sans"/>
              <a:cs typeface="Open Sans"/>
              <a:sym typeface="Open Sans"/>
            </a:endParaRPr>
          </a:p>
        </p:txBody>
      </p:sp>
      <p:sp>
        <p:nvSpPr>
          <p:cNvPr id="193" name="Google Shape;193;p24"/>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194" name="Google Shape;194;p24"/>
          <p:cNvPicPr preferRelativeResize="0"/>
          <p:nvPr/>
        </p:nvPicPr>
        <p:blipFill>
          <a:blip r:embed="rId3">
            <a:alphaModFix/>
          </a:blip>
          <a:stretch>
            <a:fillRect/>
          </a:stretch>
        </p:blipFill>
        <p:spPr>
          <a:xfrm>
            <a:off x="1469762" y="1015463"/>
            <a:ext cx="6204475" cy="406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641600" y="1677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Helvetica Neue"/>
                <a:ea typeface="Helvetica Neue"/>
                <a:cs typeface="Helvetica Neue"/>
                <a:sym typeface="Helvetica Neue"/>
              </a:rPr>
              <a:t>Training the </a:t>
            </a:r>
            <a:r>
              <a:rPr b="1" lang="en-GB" sz="3800">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200" name="Google Shape;200;p25"/>
          <p:cNvSpPr txBox="1"/>
          <p:nvPr>
            <p:ph idx="1" type="body"/>
          </p:nvPr>
        </p:nvSpPr>
        <p:spPr>
          <a:xfrm>
            <a:off x="786150" y="870350"/>
            <a:ext cx="5914500" cy="3872100"/>
          </a:xfrm>
          <a:prstGeom prst="rect">
            <a:avLst/>
          </a:prstGeom>
        </p:spPr>
        <p:txBody>
          <a:bodyPr anchorCtr="0" anchor="t" bIns="91425" lIns="91425" spcFirstLastPara="1" rIns="91425" wrap="square" tIns="91425">
            <a:noAutofit/>
          </a:bodyPr>
          <a:lstStyle/>
          <a:p>
            <a:pPr indent="0" lvl="0" marL="0" rtl="0" algn="l">
              <a:lnSpc>
                <a:spcPct val="93359"/>
              </a:lnSpc>
              <a:spcBef>
                <a:spcPts val="0"/>
              </a:spcBef>
              <a:spcAft>
                <a:spcPts val="0"/>
              </a:spcAft>
              <a:buNone/>
            </a:pPr>
            <a:r>
              <a:t/>
            </a:r>
            <a:endParaRPr sz="1800">
              <a:latin typeface="Helvetica Neue"/>
              <a:ea typeface="Helvetica Neue"/>
              <a:cs typeface="Helvetica Neue"/>
              <a:sym typeface="Helvetica Neue"/>
            </a:endParaRPr>
          </a:p>
        </p:txBody>
      </p:sp>
      <p:pic>
        <p:nvPicPr>
          <p:cNvPr id="201" name="Google Shape;201;p25"/>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202" name="Google Shape;202;p25"/>
          <p:cNvPicPr preferRelativeResize="0"/>
          <p:nvPr/>
        </p:nvPicPr>
        <p:blipFill rotWithShape="1">
          <a:blip r:embed="rId4">
            <a:alphaModFix/>
          </a:blip>
          <a:srcRect b="870" l="-650" r="650" t="-870"/>
          <a:stretch/>
        </p:blipFill>
        <p:spPr>
          <a:xfrm>
            <a:off x="641588" y="870338"/>
            <a:ext cx="7367525" cy="370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786150" y="1872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Predictions by LSTM</a:t>
            </a:r>
            <a:endParaRPr b="1" sz="3800">
              <a:latin typeface="Open Sans"/>
              <a:ea typeface="Open Sans"/>
              <a:cs typeface="Open Sans"/>
              <a:sym typeface="Open Sans"/>
            </a:endParaRPr>
          </a:p>
        </p:txBody>
      </p:sp>
      <p:pic>
        <p:nvPicPr>
          <p:cNvPr id="208" name="Google Shape;208;p26"/>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09" name="Google Shape;209;p26"/>
          <p:cNvPicPr preferRelativeResize="0"/>
          <p:nvPr/>
        </p:nvPicPr>
        <p:blipFill rotWithShape="1">
          <a:blip r:embed="rId4">
            <a:alphaModFix/>
          </a:blip>
          <a:srcRect b="0" l="0" r="0" t="20044"/>
          <a:stretch/>
        </p:blipFill>
        <p:spPr>
          <a:xfrm>
            <a:off x="2083563" y="3056650"/>
            <a:ext cx="4976874" cy="1959625"/>
          </a:xfrm>
          <a:prstGeom prst="rect">
            <a:avLst/>
          </a:prstGeom>
          <a:noFill/>
          <a:ln>
            <a:noFill/>
          </a:ln>
        </p:spPr>
      </p:pic>
      <p:pic>
        <p:nvPicPr>
          <p:cNvPr id="210" name="Google Shape;210;p26"/>
          <p:cNvPicPr preferRelativeResize="0"/>
          <p:nvPr/>
        </p:nvPicPr>
        <p:blipFill>
          <a:blip r:embed="rId5">
            <a:alphaModFix/>
          </a:blip>
          <a:stretch>
            <a:fillRect/>
          </a:stretch>
        </p:blipFill>
        <p:spPr>
          <a:xfrm>
            <a:off x="1905575" y="842379"/>
            <a:ext cx="5332849" cy="235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Observations</a:t>
            </a:r>
            <a:endParaRPr b="1" sz="3800">
              <a:latin typeface="Open Sans"/>
              <a:ea typeface="Open Sans"/>
              <a:cs typeface="Open Sans"/>
              <a:sym typeface="Open Sans"/>
            </a:endParaRPr>
          </a:p>
        </p:txBody>
      </p:sp>
      <p:sp>
        <p:nvSpPr>
          <p:cNvPr id="216" name="Google Shape;216;p27"/>
          <p:cNvSpPr txBox="1"/>
          <p:nvPr>
            <p:ph idx="1" type="body"/>
          </p:nvPr>
        </p:nvSpPr>
        <p:spPr>
          <a:xfrm>
            <a:off x="786150" y="950275"/>
            <a:ext cx="5268600" cy="35736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The testing RMSE values we found were as low as </a:t>
            </a:r>
            <a:r>
              <a:rPr lang="en-GB" sz="1800">
                <a:solidFill>
                  <a:srgbClr val="212121"/>
                </a:solidFill>
                <a:highlight>
                  <a:srgbClr val="FFFFFF"/>
                </a:highlight>
                <a:latin typeface="Courier New"/>
                <a:ea typeface="Courier New"/>
                <a:cs typeface="Courier New"/>
                <a:sym typeface="Courier New"/>
              </a:rPr>
              <a:t>2.646</a:t>
            </a:r>
            <a:r>
              <a:rPr lang="en-GB" sz="1800">
                <a:solidFill>
                  <a:srgbClr val="24292E"/>
                </a:solidFill>
                <a:highlight>
                  <a:srgbClr val="FFFFFF"/>
                </a:highlight>
                <a:latin typeface="Helvetica Neue"/>
                <a:ea typeface="Helvetica Neue"/>
                <a:cs typeface="Helvetica Neue"/>
                <a:sym typeface="Helvetica Neue"/>
              </a:rPr>
              <a:t>, </a:t>
            </a:r>
            <a:r>
              <a:rPr lang="en-GB" sz="1800">
                <a:solidFill>
                  <a:srgbClr val="212121"/>
                </a:solidFill>
                <a:highlight>
                  <a:srgbClr val="FFFFFF"/>
                </a:highlight>
                <a:latin typeface="Courier New"/>
                <a:ea typeface="Courier New"/>
                <a:cs typeface="Courier New"/>
                <a:sym typeface="Courier New"/>
              </a:rPr>
              <a:t>3.524 and 3.895 </a:t>
            </a:r>
            <a:r>
              <a:rPr lang="en-GB" sz="1700">
                <a:solidFill>
                  <a:srgbClr val="24292E"/>
                </a:solidFill>
                <a:highlight>
                  <a:srgbClr val="FFFFFF"/>
                </a:highlight>
                <a:latin typeface="Helvetica Neue"/>
                <a:ea typeface="Helvetica Neue"/>
                <a:cs typeface="Helvetica Neue"/>
                <a:sym typeface="Helvetica Neue"/>
              </a:rPr>
              <a:t>for ONGC, NCC and ITC stocks respectively which is pretty accurate to predict future values of stock. </a:t>
            </a:r>
            <a:endParaRPr sz="1700">
              <a:solidFill>
                <a:srgbClr val="24292E"/>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aside are the closing actual and predicted values of Wipro Stock given by the LSTM model.</a:t>
            </a:r>
            <a:endParaRPr sz="1700">
              <a:solidFill>
                <a:srgbClr val="24292E"/>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However, future values for any time period can be predicted using this model.</a:t>
            </a:r>
            <a:endParaRPr sz="1700">
              <a:solidFill>
                <a:srgbClr val="24292E"/>
              </a:solidFill>
              <a:highlight>
                <a:srgbClr val="FFFFFF"/>
              </a:highlight>
              <a:latin typeface="Helvetica Neue"/>
              <a:ea typeface="Helvetica Neue"/>
              <a:cs typeface="Helvetica Neue"/>
              <a:sym typeface="Helvetica Neue"/>
            </a:endParaRPr>
          </a:p>
        </p:txBody>
      </p:sp>
      <p:pic>
        <p:nvPicPr>
          <p:cNvPr id="217" name="Google Shape;217;p27"/>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18" name="Google Shape;218;p27"/>
          <p:cNvPicPr preferRelativeResize="0"/>
          <p:nvPr/>
        </p:nvPicPr>
        <p:blipFill rotWithShape="1">
          <a:blip r:embed="rId4">
            <a:alphaModFix/>
          </a:blip>
          <a:srcRect b="0" l="12095" r="0" t="9885"/>
          <a:stretch/>
        </p:blipFill>
        <p:spPr>
          <a:xfrm>
            <a:off x="6239325" y="850350"/>
            <a:ext cx="2462550" cy="367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786150" y="1872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700">
                <a:latin typeface="Open Sans"/>
                <a:ea typeface="Open Sans"/>
                <a:cs typeface="Open Sans"/>
                <a:sym typeface="Open Sans"/>
              </a:rPr>
              <a:t>Selecting best stocks for making portfolio</a:t>
            </a:r>
            <a:endParaRPr b="1" sz="2700">
              <a:latin typeface="Open Sans"/>
              <a:ea typeface="Open Sans"/>
              <a:cs typeface="Open Sans"/>
              <a:sym typeface="Open Sans"/>
            </a:endParaRPr>
          </a:p>
        </p:txBody>
      </p:sp>
      <p:pic>
        <p:nvPicPr>
          <p:cNvPr id="224" name="Google Shape;224;p28"/>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25" name="Google Shape;225;p28"/>
          <p:cNvPicPr preferRelativeResize="0"/>
          <p:nvPr/>
        </p:nvPicPr>
        <p:blipFill>
          <a:blip r:embed="rId4">
            <a:alphaModFix/>
          </a:blip>
          <a:stretch>
            <a:fillRect/>
          </a:stretch>
        </p:blipFill>
        <p:spPr>
          <a:xfrm>
            <a:off x="1552550" y="992849"/>
            <a:ext cx="5960101" cy="2917750"/>
          </a:xfrm>
          <a:prstGeom prst="rect">
            <a:avLst/>
          </a:prstGeom>
          <a:noFill/>
          <a:ln>
            <a:noFill/>
          </a:ln>
        </p:spPr>
      </p:pic>
      <p:sp>
        <p:nvSpPr>
          <p:cNvPr id="226" name="Google Shape;226;p28"/>
          <p:cNvSpPr txBox="1"/>
          <p:nvPr/>
        </p:nvSpPr>
        <p:spPr>
          <a:xfrm>
            <a:off x="1430300" y="4106100"/>
            <a:ext cx="62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Helvetica Neue"/>
                <a:ea typeface="Helvetica Neue"/>
                <a:cs typeface="Helvetica Neue"/>
                <a:sym typeface="Helvetica Neue"/>
              </a:rPr>
              <a:t>Selecting </a:t>
            </a:r>
            <a:r>
              <a:rPr lang="en-GB">
                <a:latin typeface="Helvetica Neue"/>
                <a:ea typeface="Helvetica Neue"/>
                <a:cs typeface="Helvetica Neue"/>
                <a:sym typeface="Helvetica Neue"/>
              </a:rPr>
              <a:t>the</a:t>
            </a:r>
            <a:r>
              <a:rPr lang="en-GB">
                <a:latin typeface="Helvetica Neue"/>
                <a:ea typeface="Helvetica Neue"/>
                <a:cs typeface="Helvetica Neue"/>
                <a:sym typeface="Helvetica Neue"/>
              </a:rPr>
              <a:t> top 5 stocks out of all predicted stocks, on the basis of their moving average returns over the coming six months.</a:t>
            </a:r>
            <a:endParaRPr>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latin typeface="Open Sans"/>
                <a:ea typeface="Open Sans"/>
                <a:cs typeface="Open Sans"/>
                <a:sym typeface="Open Sans"/>
              </a:rPr>
              <a:t>What is Modern Portfolio Theory?</a:t>
            </a:r>
            <a:endParaRPr sz="1600"/>
          </a:p>
        </p:txBody>
      </p:sp>
      <p:sp>
        <p:nvSpPr>
          <p:cNvPr id="232" name="Google Shape;232;p29"/>
          <p:cNvSpPr txBox="1"/>
          <p:nvPr>
            <p:ph idx="1" type="body"/>
          </p:nvPr>
        </p:nvSpPr>
        <p:spPr>
          <a:xfrm>
            <a:off x="786150" y="1073050"/>
            <a:ext cx="7571700" cy="3669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Modern </a:t>
            </a:r>
            <a:r>
              <a:rPr lang="en-GB" sz="1800">
                <a:highlight>
                  <a:srgbClr val="FFFFFF"/>
                </a:highlight>
                <a:uFill>
                  <a:noFill/>
                </a:uFill>
                <a:latin typeface="Helvetica Neue"/>
                <a:ea typeface="Helvetica Neue"/>
                <a:cs typeface="Helvetica Neue"/>
                <a:sym typeface="Helvetica Neue"/>
                <a:hlinkClick r:id="rId3"/>
              </a:rPr>
              <a:t>portfolio</a:t>
            </a:r>
            <a:r>
              <a:rPr lang="en-GB" sz="1800">
                <a:highlight>
                  <a:srgbClr val="FFFFFF"/>
                </a:highlight>
                <a:latin typeface="Helvetica Neue"/>
                <a:ea typeface="Helvetica Neue"/>
                <a:cs typeface="Helvetica Neue"/>
                <a:sym typeface="Helvetica Neue"/>
              </a:rPr>
              <a:t> theory (MPT) is a theory on how risk-averse investors can construct portfolios to maximize </a:t>
            </a:r>
            <a:r>
              <a:rPr lang="en-GB" sz="1800">
                <a:highlight>
                  <a:srgbClr val="FFFFFF"/>
                </a:highlight>
                <a:uFill>
                  <a:noFill/>
                </a:uFill>
                <a:latin typeface="Helvetica Neue"/>
                <a:ea typeface="Helvetica Neue"/>
                <a:cs typeface="Helvetica Neue"/>
                <a:sym typeface="Helvetica Neue"/>
                <a:hlinkClick r:id="rId4"/>
              </a:rPr>
              <a:t>expected return</a:t>
            </a:r>
            <a:r>
              <a:rPr lang="en-GB" sz="1800">
                <a:highlight>
                  <a:srgbClr val="FFFFFF"/>
                </a:highlight>
                <a:latin typeface="Helvetica Neue"/>
                <a:ea typeface="Helvetica Neue"/>
                <a:cs typeface="Helvetica Neue"/>
                <a:sym typeface="Helvetica Neue"/>
              </a:rPr>
              <a:t> based on a given level of market risk. </a:t>
            </a:r>
            <a:r>
              <a:rPr lang="en-GB" sz="1800">
                <a:highlight>
                  <a:srgbClr val="FFFFFF"/>
                </a:highlight>
                <a:uFill>
                  <a:noFill/>
                </a:uFill>
                <a:latin typeface="Helvetica Neue"/>
                <a:ea typeface="Helvetica Neue"/>
                <a:cs typeface="Helvetica Neue"/>
                <a:sym typeface="Helvetica Neue"/>
                <a:hlinkClick r:id="rId5"/>
              </a:rPr>
              <a:t>Harry Markowitz</a:t>
            </a:r>
            <a:r>
              <a:rPr lang="en-GB" sz="1800">
                <a:highlight>
                  <a:srgbClr val="FFFFFF"/>
                </a:highlight>
                <a:latin typeface="Helvetica Neue"/>
                <a:ea typeface="Helvetica Neue"/>
                <a:cs typeface="Helvetica Neue"/>
                <a:sym typeface="Helvetica Neue"/>
              </a:rPr>
              <a:t> pioneered this theory in his paper “Portfolio Selection”.</a:t>
            </a:r>
            <a:endParaRPr sz="1800">
              <a:solidFill>
                <a:srgbClr val="111111"/>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Modern portfolio theory argues that an investment's risk and return characteristics should not be viewed alone, but should be evaluated by how the investment affects the overall portfolio's risk and return. MPT shows that an investor can construct a portfolio of multiple assets that will maximize returns for a given level of risk.</a:t>
            </a:r>
            <a:endParaRPr sz="1800">
              <a:solidFill>
                <a:srgbClr val="000000"/>
              </a:solidFill>
              <a:highlight>
                <a:schemeClr val="lt1"/>
              </a:highlight>
              <a:latin typeface="Helvetica Neue"/>
              <a:ea typeface="Helvetica Neue"/>
              <a:cs typeface="Helvetica Neue"/>
              <a:sym typeface="Helvetica Neue"/>
            </a:endParaRPr>
          </a:p>
        </p:txBody>
      </p:sp>
      <p:pic>
        <p:nvPicPr>
          <p:cNvPr id="233" name="Google Shape;233;p29"/>
          <p:cNvPicPr preferRelativeResize="0"/>
          <p:nvPr/>
        </p:nvPicPr>
        <p:blipFill>
          <a:blip r:embed="rId6">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400">
                <a:latin typeface="Open Sans"/>
                <a:ea typeface="Open Sans"/>
                <a:cs typeface="Open Sans"/>
                <a:sym typeface="Open Sans"/>
              </a:rPr>
              <a:t>What is Modern Portfolio Theory?</a:t>
            </a:r>
            <a:endParaRPr sz="1600"/>
          </a:p>
        </p:txBody>
      </p:sp>
      <p:sp>
        <p:nvSpPr>
          <p:cNvPr id="239" name="Google Shape;239;p30"/>
          <p:cNvSpPr txBox="1"/>
          <p:nvPr>
            <p:ph idx="1" type="body"/>
          </p:nvPr>
        </p:nvSpPr>
        <p:spPr>
          <a:xfrm>
            <a:off x="786150" y="1199925"/>
            <a:ext cx="7571700" cy="3542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Likewise, given a desired level of expected return, an investor can construct a portfolio with the lowest possible risk. Based on statistical measures such as </a:t>
            </a:r>
            <a:r>
              <a:rPr lang="en-GB" sz="1800">
                <a:highlight>
                  <a:srgbClr val="FFFFFF"/>
                </a:highlight>
                <a:uFill>
                  <a:noFill/>
                </a:uFill>
                <a:latin typeface="Helvetica Neue"/>
                <a:ea typeface="Helvetica Neue"/>
                <a:cs typeface="Helvetica Neue"/>
                <a:sym typeface="Helvetica Neue"/>
                <a:hlinkClick r:id="rId3"/>
              </a:rPr>
              <a:t>variance</a:t>
            </a:r>
            <a:r>
              <a:rPr lang="en-GB" sz="1800">
                <a:highlight>
                  <a:srgbClr val="FFFFFF"/>
                </a:highlight>
                <a:latin typeface="Helvetica Neue"/>
                <a:ea typeface="Helvetica Neue"/>
                <a:cs typeface="Helvetica Neue"/>
                <a:sym typeface="Helvetica Neue"/>
              </a:rPr>
              <a:t> and </a:t>
            </a:r>
            <a:r>
              <a:rPr lang="en-GB" sz="1800">
                <a:highlight>
                  <a:srgbClr val="FFFFFF"/>
                </a:highlight>
                <a:uFill>
                  <a:noFill/>
                </a:uFill>
                <a:latin typeface="Helvetica Neue"/>
                <a:ea typeface="Helvetica Neue"/>
                <a:cs typeface="Helvetica Neue"/>
                <a:sym typeface="Helvetica Neue"/>
                <a:hlinkClick r:id="rId4"/>
              </a:rPr>
              <a:t>correlation</a:t>
            </a:r>
            <a:r>
              <a:rPr lang="en-GB" sz="1800">
                <a:highlight>
                  <a:srgbClr val="FFFFFF"/>
                </a:highlight>
                <a:latin typeface="Helvetica Neue"/>
                <a:ea typeface="Helvetica Neue"/>
                <a:cs typeface="Helvetica Neue"/>
                <a:sym typeface="Helvetica Neue"/>
              </a:rPr>
              <a:t>, an individual investment's performance is less important than how it impacts the entire portfolio.</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MPT assumes that investors are risk-averse, meaning they prefer a less risky portfolio to a riskier one for a given level of return.</a:t>
            </a:r>
            <a:endParaRPr sz="1800">
              <a:highlight>
                <a:schemeClr val="lt1"/>
              </a:highlight>
              <a:latin typeface="Helvetica Neue"/>
              <a:ea typeface="Helvetica Neue"/>
              <a:cs typeface="Helvetica Neue"/>
              <a:sym typeface="Helvetica Neue"/>
            </a:endParaRPr>
          </a:p>
        </p:txBody>
      </p:sp>
      <p:pic>
        <p:nvPicPr>
          <p:cNvPr id="240" name="Google Shape;240;p30"/>
          <p:cNvPicPr preferRelativeResize="0"/>
          <p:nvPr/>
        </p:nvPicPr>
        <p:blipFill>
          <a:blip r:embed="rId5">
            <a:alphaModFix/>
          </a:blip>
          <a:stretch>
            <a:fillRect/>
          </a:stretch>
        </p:blipFill>
        <p:spPr>
          <a:xfrm>
            <a:off x="8277500" y="4340150"/>
            <a:ext cx="803350" cy="80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600">
                <a:latin typeface="Open Sans"/>
                <a:ea typeface="Open Sans"/>
                <a:cs typeface="Open Sans"/>
                <a:sym typeface="Open Sans"/>
              </a:rPr>
              <a:t>Efficient Frontier Curve &amp; Max Sharpe Ratio</a:t>
            </a:r>
            <a:endParaRPr b="1" sz="2600">
              <a:latin typeface="Open Sans"/>
              <a:ea typeface="Open Sans"/>
              <a:cs typeface="Open Sans"/>
              <a:sym typeface="Open Sans"/>
            </a:endParaRPr>
          </a:p>
        </p:txBody>
      </p:sp>
      <p:sp>
        <p:nvSpPr>
          <p:cNvPr id="246" name="Google Shape;246;p31"/>
          <p:cNvSpPr txBox="1"/>
          <p:nvPr>
            <p:ph idx="1" type="body"/>
          </p:nvPr>
        </p:nvSpPr>
        <p:spPr>
          <a:xfrm>
            <a:off x="695750" y="950275"/>
            <a:ext cx="5497500" cy="3925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Efficient Frontier is a common phrase in Modern Finance since the inception of Modern Portfolio Theory in 1952 by Harry Markowitz.</a:t>
            </a:r>
            <a:endParaRPr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GB" sz="1800">
                <a:solidFill>
                  <a:srgbClr val="111111"/>
                </a:solidFill>
                <a:highlight>
                  <a:srgbClr val="FFFFFF"/>
                </a:highlight>
                <a:latin typeface="Helvetica Neue"/>
                <a:ea typeface="Helvetica Neue"/>
                <a:cs typeface="Helvetica Neue"/>
                <a:sym typeface="Helvetica Neue"/>
              </a:rPr>
              <a:t>The efficient frontier, a cornerstone of modern portfolio theory, shows the set of portfolios that provide the highest level of return for the lowest level of risk. When a portfolio falls to the right of the efficient frontier, they possess greater risk relative to their return. Conversely, when a portfolio falls beneath the slope of the efficient frontier, they offer a lower level of return relative to risk.</a:t>
            </a:r>
            <a:endParaRPr sz="15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500">
              <a:latin typeface="Helvetica Neue"/>
              <a:ea typeface="Helvetica Neue"/>
              <a:cs typeface="Helvetica Neue"/>
              <a:sym typeface="Helvetica Neue"/>
            </a:endParaRPr>
          </a:p>
        </p:txBody>
      </p:sp>
      <p:pic>
        <p:nvPicPr>
          <p:cNvPr id="247" name="Google Shape;247;p31"/>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248" name="Google Shape;248;p31"/>
          <p:cNvPicPr preferRelativeResize="0"/>
          <p:nvPr/>
        </p:nvPicPr>
        <p:blipFill>
          <a:blip r:embed="rId4">
            <a:alphaModFix/>
          </a:blip>
          <a:stretch>
            <a:fillRect/>
          </a:stretch>
        </p:blipFill>
        <p:spPr>
          <a:xfrm>
            <a:off x="6193250" y="1030499"/>
            <a:ext cx="2789550" cy="1935263"/>
          </a:xfrm>
          <a:prstGeom prst="rect">
            <a:avLst/>
          </a:prstGeom>
          <a:noFill/>
          <a:ln>
            <a:noFill/>
          </a:ln>
        </p:spPr>
      </p:pic>
      <p:pic>
        <p:nvPicPr>
          <p:cNvPr id="249" name="Google Shape;249;p31"/>
          <p:cNvPicPr preferRelativeResize="0"/>
          <p:nvPr/>
        </p:nvPicPr>
        <p:blipFill>
          <a:blip r:embed="rId5">
            <a:alphaModFix/>
          </a:blip>
          <a:stretch>
            <a:fillRect/>
          </a:stretch>
        </p:blipFill>
        <p:spPr>
          <a:xfrm>
            <a:off x="6365100" y="3059225"/>
            <a:ext cx="2570299" cy="18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Objective</a:t>
            </a:r>
            <a:endParaRPr b="1" sz="3800">
              <a:latin typeface="Open Sans"/>
              <a:ea typeface="Open Sans"/>
              <a:cs typeface="Open Sans"/>
              <a:sym typeface="Open Sans"/>
            </a:endParaRPr>
          </a:p>
        </p:txBody>
      </p:sp>
      <p:sp>
        <p:nvSpPr>
          <p:cNvPr id="92" name="Google Shape;92;p14"/>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sz="1800">
              <a:solidFill>
                <a:srgbClr val="000000"/>
              </a:solidFill>
              <a:highlight>
                <a:srgbClr val="FFFFFF"/>
              </a:highlight>
              <a:latin typeface="Helvetica Neue"/>
              <a:ea typeface="Helvetica Neue"/>
              <a:cs typeface="Helvetica Neue"/>
              <a:sym typeface="Helvetica Neue"/>
            </a:endParaRPr>
          </a:p>
          <a:p>
            <a:pPr indent="457200" lvl="0" marL="0" rtl="0" algn="l">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In the current financial era, </a:t>
            </a:r>
            <a:r>
              <a:rPr lang="en-GB" sz="1800" u="sng">
                <a:solidFill>
                  <a:srgbClr val="000000"/>
                </a:solidFill>
                <a:highlight>
                  <a:srgbClr val="FFFFFF"/>
                </a:highlight>
                <a:latin typeface="Helvetica Neue"/>
                <a:ea typeface="Helvetica Neue"/>
                <a:cs typeface="Helvetica Neue"/>
                <a:sym typeface="Helvetica Neue"/>
              </a:rPr>
              <a:t>high frequency trading (HFT)</a:t>
            </a:r>
            <a:r>
              <a:rPr lang="en-GB" sz="1800">
                <a:solidFill>
                  <a:srgbClr val="000000"/>
                </a:solidFill>
                <a:highlight>
                  <a:srgbClr val="FFFFFF"/>
                </a:highlight>
                <a:latin typeface="Helvetica Neue"/>
                <a:ea typeface="Helvetica Neue"/>
                <a:cs typeface="Helvetica Neue"/>
                <a:sym typeface="Helvetica Neue"/>
              </a:rPr>
              <a:t> is becoming very common among people and it's very obvious that inexperienced investors are risk-averse.</a:t>
            </a:r>
            <a:endParaRPr sz="1800">
              <a:solidFill>
                <a:srgbClr val="000000"/>
              </a:solidFill>
              <a:highlight>
                <a:srgbClr val="FFFFFF"/>
              </a:highlight>
              <a:latin typeface="Helvetica Neue"/>
              <a:ea typeface="Helvetica Neue"/>
              <a:cs typeface="Helvetica Neue"/>
              <a:sym typeface="Helvetica Neue"/>
            </a:endParaRPr>
          </a:p>
          <a:p>
            <a:pPr indent="457200" lvl="0" marL="0" rtl="0" algn="l">
              <a:lnSpc>
                <a:spcPct val="115000"/>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So, the goal of this project is to build an </a:t>
            </a:r>
            <a:r>
              <a:rPr lang="en-GB" sz="1800" u="sng">
                <a:solidFill>
                  <a:srgbClr val="000000"/>
                </a:solidFill>
                <a:highlight>
                  <a:srgbClr val="FFFFFF"/>
                </a:highlight>
                <a:latin typeface="Helvetica Neue"/>
                <a:ea typeface="Helvetica Neue"/>
                <a:cs typeface="Helvetica Neue"/>
                <a:sym typeface="Helvetica Neue"/>
              </a:rPr>
              <a:t>optimized portfolio for investment</a:t>
            </a:r>
            <a:r>
              <a:rPr lang="en-GB" sz="1800">
                <a:solidFill>
                  <a:srgbClr val="000000"/>
                </a:solidFill>
                <a:highlight>
                  <a:srgbClr val="FFFFFF"/>
                </a:highlight>
                <a:latin typeface="Helvetica Neue"/>
                <a:ea typeface="Helvetica Neue"/>
                <a:cs typeface="Helvetica Neue"/>
                <a:sym typeface="Helvetica Neue"/>
              </a:rPr>
              <a:t> in the stock market where the investor will provide the names of certain number stocks and the model will return the best possible combination of shares amongst the top-performing stocks which will be first predicted by the </a:t>
            </a:r>
            <a:r>
              <a:rPr lang="en-GB" sz="1800" u="sng">
                <a:solidFill>
                  <a:srgbClr val="000000"/>
                </a:solidFill>
                <a:highlight>
                  <a:srgbClr val="FFFFFF"/>
                </a:highlight>
                <a:latin typeface="Helvetica Neue"/>
                <a:ea typeface="Helvetica Neue"/>
                <a:cs typeface="Helvetica Neue"/>
                <a:sym typeface="Helvetica Neue"/>
              </a:rPr>
              <a:t>LSTM model</a:t>
            </a:r>
            <a:r>
              <a:rPr lang="en-GB" sz="1800">
                <a:solidFill>
                  <a:srgbClr val="000000"/>
                </a:solidFill>
                <a:highlight>
                  <a:srgbClr val="FFFFFF"/>
                </a:highlight>
                <a:latin typeface="Helvetica Neue"/>
                <a:ea typeface="Helvetica Neue"/>
                <a:cs typeface="Helvetica Neue"/>
                <a:sym typeface="Helvetica Neue"/>
              </a:rPr>
              <a:t> and then the selected stocks will be optimized using</a:t>
            </a:r>
            <a:r>
              <a:rPr lang="en-GB" sz="1800">
                <a:solidFill>
                  <a:srgbClr val="000000"/>
                </a:solidFill>
                <a:highlight>
                  <a:schemeClr val="lt1"/>
                </a:highlight>
                <a:latin typeface="Helvetica Neue"/>
                <a:ea typeface="Helvetica Neue"/>
                <a:cs typeface="Helvetica Neue"/>
                <a:sym typeface="Helvetica Neue"/>
              </a:rPr>
              <a:t> </a:t>
            </a:r>
            <a:r>
              <a:rPr lang="en-GB" sz="1800" u="sng">
                <a:solidFill>
                  <a:srgbClr val="000000"/>
                </a:solidFill>
                <a:highlight>
                  <a:schemeClr val="lt1"/>
                </a:highlight>
                <a:latin typeface="Helvetica Neue"/>
                <a:ea typeface="Helvetica Neue"/>
                <a:cs typeface="Helvetica Neue"/>
                <a:sym typeface="Helvetica Neue"/>
              </a:rPr>
              <a:t>Markowitz Portfolio Theory</a:t>
            </a:r>
            <a:r>
              <a:rPr lang="en-GB" sz="1800">
                <a:solidFill>
                  <a:srgbClr val="000000"/>
                </a:solidFill>
                <a:highlight>
                  <a:schemeClr val="lt1"/>
                </a:highlight>
                <a:latin typeface="Helvetica Neue"/>
                <a:ea typeface="Helvetica Neue"/>
                <a:cs typeface="Helvetica Neue"/>
                <a:sym typeface="Helvetica Neue"/>
              </a:rPr>
              <a:t>.</a:t>
            </a:r>
            <a:endParaRPr sz="1800">
              <a:solidFill>
                <a:srgbClr val="000000"/>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25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93" name="Google Shape;93;p14"/>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2"/>
          <p:cNvPicPr preferRelativeResize="0"/>
          <p:nvPr/>
        </p:nvPicPr>
        <p:blipFill>
          <a:blip r:embed="rId3">
            <a:alphaModFix/>
          </a:blip>
          <a:stretch>
            <a:fillRect/>
          </a:stretch>
        </p:blipFill>
        <p:spPr>
          <a:xfrm>
            <a:off x="950112" y="133387"/>
            <a:ext cx="7029475" cy="4876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600">
                <a:latin typeface="Open Sans"/>
                <a:ea typeface="Open Sans"/>
                <a:cs typeface="Open Sans"/>
                <a:sym typeface="Open Sans"/>
              </a:rPr>
              <a:t>Efficient Frontier Curve &amp; Max Sharpe Ratio</a:t>
            </a:r>
            <a:endParaRPr b="1" sz="2600">
              <a:latin typeface="Open Sans"/>
              <a:ea typeface="Open Sans"/>
              <a:cs typeface="Open Sans"/>
              <a:sym typeface="Open Sans"/>
            </a:endParaRPr>
          </a:p>
        </p:txBody>
      </p:sp>
      <p:sp>
        <p:nvSpPr>
          <p:cNvPr id="260" name="Google Shape;260;p33"/>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111111"/>
              </a:buClr>
              <a:buSzPts val="1800"/>
              <a:buFont typeface="Helvetica Neue"/>
              <a:buChar char="●"/>
            </a:pPr>
            <a:r>
              <a:rPr lang="en-GB" sz="1800">
                <a:solidFill>
                  <a:srgbClr val="000000"/>
                </a:solidFill>
                <a:latin typeface="Helvetica Neue"/>
                <a:ea typeface="Helvetica Neue"/>
                <a:cs typeface="Helvetica Neue"/>
                <a:sym typeface="Helvetica Neue"/>
              </a:rPr>
              <a:t>Owning a portfolio with the Maximum Sharpe Ratio is the dream of every investor ("or more likely should be")!!!</a:t>
            </a:r>
            <a:endParaRPr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Sharpe Ratio - It is the average return earned in excess of the risk-free rate per unit of </a:t>
            </a:r>
            <a:r>
              <a:rPr lang="en-GB" sz="1800">
                <a:highlight>
                  <a:srgbClr val="FFFFFF"/>
                </a:highlight>
                <a:uFill>
                  <a:noFill/>
                </a:uFill>
                <a:latin typeface="Helvetica Neue"/>
                <a:ea typeface="Helvetica Neue"/>
                <a:cs typeface="Helvetica Neue"/>
                <a:sym typeface="Helvetica Neue"/>
                <a:hlinkClick r:id="rId3"/>
              </a:rPr>
              <a:t>volatility</a:t>
            </a:r>
            <a:r>
              <a:rPr lang="en-GB" sz="1800">
                <a:highlight>
                  <a:srgbClr val="FFFFFF"/>
                </a:highlight>
                <a:latin typeface="Helvetica Neue"/>
                <a:ea typeface="Helvetica Neue"/>
                <a:cs typeface="Helvetica Neue"/>
                <a:sym typeface="Helvetica Neue"/>
              </a:rPr>
              <a:t> or total risk. Volatility is a measure of the price fluctuations of an asset or portfolio.</a:t>
            </a:r>
            <a:endParaRPr sz="1800">
              <a:latin typeface="Helvetica Neue"/>
              <a:ea typeface="Helvetica Neue"/>
              <a:cs typeface="Helvetica Neue"/>
              <a:sym typeface="Helvetica Neue"/>
            </a:endParaRPr>
          </a:p>
          <a:p>
            <a:pPr indent="0" lvl="0" marL="457200" rtl="0" algn="l">
              <a:lnSpc>
                <a:spcPct val="100000"/>
              </a:lnSpc>
              <a:spcBef>
                <a:spcPts val="1100"/>
              </a:spcBef>
              <a:spcAft>
                <a:spcPts val="0"/>
              </a:spcAft>
              <a:buNone/>
            </a:pPr>
            <a:r>
              <a:rPr b="1" lang="en-GB" sz="1800">
                <a:solidFill>
                  <a:srgbClr val="000000"/>
                </a:solidFill>
                <a:latin typeface="Helvetica Neue"/>
                <a:ea typeface="Helvetica Neue"/>
                <a:cs typeface="Helvetica Neue"/>
                <a:sym typeface="Helvetica Neue"/>
              </a:rPr>
              <a:t>So what is the dream portfolio and how can you make one?</a:t>
            </a:r>
            <a:endParaRPr b="1" sz="1800">
              <a:solidFill>
                <a:srgbClr val="000000"/>
              </a:solidFill>
              <a:latin typeface="Helvetica Neue"/>
              <a:ea typeface="Helvetica Neue"/>
              <a:cs typeface="Helvetica Neue"/>
              <a:sym typeface="Helvetica Neue"/>
            </a:endParaRPr>
          </a:p>
          <a:p>
            <a:pPr indent="-342900" lvl="0" marL="457200" rtl="0" algn="l">
              <a:lnSpc>
                <a:spcPct val="115000"/>
              </a:lnSpc>
              <a:spcBef>
                <a:spcPts val="1100"/>
              </a:spcBef>
              <a:spcAft>
                <a:spcPts val="0"/>
              </a:spcAft>
              <a:buClr>
                <a:srgbClr val="111111"/>
              </a:buClr>
              <a:buSzPts val="1800"/>
              <a:buFont typeface="Helvetica Neue"/>
              <a:buChar char="●"/>
            </a:pPr>
            <a:r>
              <a:rPr lang="en-GB" sz="1800">
                <a:solidFill>
                  <a:srgbClr val="111111"/>
                </a:solidFill>
                <a:highlight>
                  <a:schemeClr val="lt1"/>
                </a:highlight>
                <a:latin typeface="Helvetica Neue"/>
                <a:ea typeface="Helvetica Neue"/>
                <a:cs typeface="Helvetica Neue"/>
                <a:sym typeface="Helvetica Neue"/>
              </a:rPr>
              <a:t>According to Markowitz's theory, there is an optimal portfolio that could be designed with a perfect balance between risk and return. </a:t>
            </a:r>
            <a:endParaRPr sz="18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800">
              <a:latin typeface="Helvetica Neue"/>
              <a:ea typeface="Helvetica Neue"/>
              <a:cs typeface="Helvetica Neue"/>
              <a:sym typeface="Helvetica Neue"/>
            </a:endParaRPr>
          </a:p>
          <a:p>
            <a:pPr indent="0" lvl="0" marL="0" rtl="0" algn="l">
              <a:spcBef>
                <a:spcPts val="600"/>
              </a:spcBef>
              <a:spcAft>
                <a:spcPts val="0"/>
              </a:spcAft>
              <a:buNone/>
            </a:pPr>
            <a:r>
              <a:t/>
            </a:r>
            <a:endParaRPr sz="1800">
              <a:solidFill>
                <a:srgbClr val="111111"/>
              </a:solidFill>
              <a:highlight>
                <a:schemeClr val="lt1"/>
              </a:highlight>
              <a:latin typeface="Helvetica Neue"/>
              <a:ea typeface="Helvetica Neue"/>
              <a:cs typeface="Helvetica Neue"/>
              <a:sym typeface="Helvetica Neue"/>
            </a:endParaRPr>
          </a:p>
        </p:txBody>
      </p:sp>
      <p:pic>
        <p:nvPicPr>
          <p:cNvPr id="261" name="Google Shape;261;p33"/>
          <p:cNvPicPr preferRelativeResize="0"/>
          <p:nvPr/>
        </p:nvPicPr>
        <p:blipFill>
          <a:blip r:embed="rId4">
            <a:alphaModFix/>
          </a:blip>
          <a:stretch>
            <a:fillRect/>
          </a:stretch>
        </p:blipFill>
        <p:spPr>
          <a:xfrm>
            <a:off x="8357850" y="4438375"/>
            <a:ext cx="624950" cy="624950"/>
          </a:xfrm>
          <a:prstGeom prst="rect">
            <a:avLst/>
          </a:prstGeom>
          <a:noFill/>
          <a:ln>
            <a:noFill/>
          </a:ln>
        </p:spPr>
      </p:pic>
      <p:pic>
        <p:nvPicPr>
          <p:cNvPr id="262" name="Google Shape;262;p33"/>
          <p:cNvPicPr preferRelativeResize="0"/>
          <p:nvPr/>
        </p:nvPicPr>
        <p:blipFill rotWithShape="1">
          <a:blip r:embed="rId5">
            <a:alphaModFix/>
          </a:blip>
          <a:srcRect b="45907" l="3334" r="0" t="6755"/>
          <a:stretch/>
        </p:blipFill>
        <p:spPr>
          <a:xfrm>
            <a:off x="878400" y="3935694"/>
            <a:ext cx="3472201" cy="940381"/>
          </a:xfrm>
          <a:prstGeom prst="rect">
            <a:avLst/>
          </a:prstGeom>
          <a:noFill/>
          <a:ln>
            <a:noFill/>
          </a:ln>
        </p:spPr>
      </p:pic>
      <p:pic>
        <p:nvPicPr>
          <p:cNvPr id="263" name="Google Shape;263;p33"/>
          <p:cNvPicPr preferRelativeResize="0"/>
          <p:nvPr/>
        </p:nvPicPr>
        <p:blipFill rotWithShape="1">
          <a:blip r:embed="rId5">
            <a:alphaModFix/>
          </a:blip>
          <a:srcRect b="0" l="0" r="38332" t="52662"/>
          <a:stretch/>
        </p:blipFill>
        <p:spPr>
          <a:xfrm>
            <a:off x="4859711" y="3791017"/>
            <a:ext cx="2896788" cy="12297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786150" y="1872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Heatmap</a:t>
            </a:r>
            <a:endParaRPr b="1" sz="3800">
              <a:latin typeface="Open Sans"/>
              <a:ea typeface="Open Sans"/>
              <a:cs typeface="Open Sans"/>
              <a:sym typeface="Open Sans"/>
            </a:endParaRPr>
          </a:p>
        </p:txBody>
      </p:sp>
      <p:sp>
        <p:nvSpPr>
          <p:cNvPr id="269" name="Google Shape;269;p34"/>
          <p:cNvSpPr txBox="1"/>
          <p:nvPr>
            <p:ph idx="1" type="body"/>
          </p:nvPr>
        </p:nvSpPr>
        <p:spPr>
          <a:xfrm>
            <a:off x="354200" y="819525"/>
            <a:ext cx="4427700" cy="4153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 heatmap is a graphical representation where individual values of a matrix are represented as colors.</a:t>
            </a:r>
            <a:endParaRPr sz="1800">
              <a:solidFill>
                <a:srgbClr val="000000"/>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It is very useful in visualizing the correlation between different parameters of dataset.</a:t>
            </a:r>
            <a:endParaRPr sz="1800">
              <a:solidFill>
                <a:srgbClr val="000000"/>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heatmap for our </a:t>
            </a:r>
            <a:r>
              <a:rPr lang="en-GB" sz="1800">
                <a:solidFill>
                  <a:srgbClr val="000000"/>
                </a:solidFill>
                <a:latin typeface="Helvetica Neue"/>
                <a:ea typeface="Helvetica Neue"/>
                <a:cs typeface="Helvetica Neue"/>
                <a:sym typeface="Helvetica Neue"/>
              </a:rPr>
              <a:t>dataset</a:t>
            </a:r>
            <a:r>
              <a:rPr lang="en-GB" sz="1800">
                <a:solidFill>
                  <a:srgbClr val="000000"/>
                </a:solidFill>
                <a:latin typeface="Helvetica Neue"/>
                <a:ea typeface="Helvetica Neue"/>
                <a:cs typeface="Helvetica Neue"/>
                <a:sym typeface="Helvetica Neue"/>
              </a:rPr>
              <a:t> has been shown alongside.</a:t>
            </a:r>
            <a:r>
              <a:rPr lang="en-GB" sz="1800">
                <a:solidFill>
                  <a:srgbClr val="000000"/>
                </a:solidFill>
                <a:latin typeface="Helvetica Neue"/>
                <a:ea typeface="Helvetica Neue"/>
                <a:cs typeface="Helvetica Neue"/>
                <a:sym typeface="Helvetica Neue"/>
              </a:rPr>
              <a:t> </a:t>
            </a:r>
            <a:endParaRPr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 p</a:t>
            </a:r>
            <a:r>
              <a:rPr lang="en-GB" sz="1800">
                <a:solidFill>
                  <a:srgbClr val="000000"/>
                </a:solidFill>
                <a:latin typeface="Helvetica Neue"/>
                <a:ea typeface="Helvetica Neue"/>
                <a:cs typeface="Helvetica Neue"/>
                <a:sym typeface="Helvetica Neue"/>
              </a:rPr>
              <a:t>ositive value indicates direct correlation and a negative valu</a:t>
            </a:r>
            <a:r>
              <a:rPr lang="en-GB" sz="1800">
                <a:solidFill>
                  <a:srgbClr val="000000"/>
                </a:solidFill>
                <a:latin typeface="Helvetica Neue"/>
                <a:ea typeface="Helvetica Neue"/>
                <a:cs typeface="Helvetica Neue"/>
                <a:sym typeface="Helvetica Neue"/>
              </a:rPr>
              <a:t>e </a:t>
            </a:r>
            <a:r>
              <a:rPr lang="en-GB" sz="1800">
                <a:solidFill>
                  <a:srgbClr val="000000"/>
                </a:solidFill>
                <a:latin typeface="Helvetica Neue"/>
                <a:ea typeface="Helvetica Neue"/>
                <a:cs typeface="Helvetica Neue"/>
                <a:sym typeface="Helvetica Neue"/>
              </a:rPr>
              <a:t>indicates</a:t>
            </a:r>
            <a:r>
              <a:rPr lang="en-GB" sz="1800">
                <a:solidFill>
                  <a:srgbClr val="000000"/>
                </a:solidFill>
                <a:latin typeface="Helvetica Neue"/>
                <a:ea typeface="Helvetica Neue"/>
                <a:cs typeface="Helvetica Neue"/>
                <a:sym typeface="Helvetica Neue"/>
              </a:rPr>
              <a:t> inverse correlation.</a:t>
            </a:r>
            <a:endParaRPr sz="1800">
              <a:solidFill>
                <a:srgbClr val="000000"/>
              </a:solidFill>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Higher the magnitude, higher is the correlation.</a:t>
            </a:r>
            <a:endParaRPr sz="18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25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270" name="Google Shape;270;p34"/>
          <p:cNvPicPr preferRelativeResize="0"/>
          <p:nvPr/>
        </p:nvPicPr>
        <p:blipFill rotWithShape="1">
          <a:blip r:embed="rId3">
            <a:alphaModFix/>
          </a:blip>
          <a:srcRect b="0" l="0" r="0" t="1632"/>
          <a:stretch/>
        </p:blipFill>
        <p:spPr>
          <a:xfrm>
            <a:off x="4701175" y="1218212"/>
            <a:ext cx="4232049" cy="3356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786150" y="265775"/>
            <a:ext cx="7571700" cy="62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a:latin typeface="Open Sans"/>
                <a:ea typeface="Open Sans"/>
                <a:cs typeface="Open Sans"/>
                <a:sym typeface="Open Sans"/>
              </a:rPr>
              <a:t>Efficient Frontier Curve</a:t>
            </a:r>
            <a:endParaRPr b="1" sz="4800">
              <a:latin typeface="Open Sans"/>
              <a:ea typeface="Open Sans"/>
              <a:cs typeface="Open Sans"/>
              <a:sym typeface="Open Sans"/>
            </a:endParaRPr>
          </a:p>
        </p:txBody>
      </p:sp>
      <p:pic>
        <p:nvPicPr>
          <p:cNvPr id="276" name="Google Shape;276;p35"/>
          <p:cNvPicPr preferRelativeResize="0"/>
          <p:nvPr/>
        </p:nvPicPr>
        <p:blipFill>
          <a:blip r:embed="rId3">
            <a:alphaModFix/>
          </a:blip>
          <a:stretch>
            <a:fillRect/>
          </a:stretch>
        </p:blipFill>
        <p:spPr>
          <a:xfrm>
            <a:off x="8413443" y="4382875"/>
            <a:ext cx="647657" cy="702600"/>
          </a:xfrm>
          <a:prstGeom prst="rect">
            <a:avLst/>
          </a:prstGeom>
          <a:noFill/>
          <a:ln>
            <a:noFill/>
          </a:ln>
        </p:spPr>
      </p:pic>
      <p:pic>
        <p:nvPicPr>
          <p:cNvPr id="277" name="Google Shape;277;p35"/>
          <p:cNvPicPr preferRelativeResize="0"/>
          <p:nvPr/>
        </p:nvPicPr>
        <p:blipFill>
          <a:blip r:embed="rId4">
            <a:alphaModFix/>
          </a:blip>
          <a:stretch>
            <a:fillRect/>
          </a:stretch>
        </p:blipFill>
        <p:spPr>
          <a:xfrm>
            <a:off x="1901675" y="1023050"/>
            <a:ext cx="5340650" cy="3890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Observations</a:t>
            </a:r>
            <a:endParaRPr b="1" sz="3800">
              <a:latin typeface="Open Sans"/>
              <a:ea typeface="Open Sans"/>
              <a:cs typeface="Open Sans"/>
              <a:sym typeface="Open Sans"/>
            </a:endParaRPr>
          </a:p>
        </p:txBody>
      </p:sp>
      <p:sp>
        <p:nvSpPr>
          <p:cNvPr id="283" name="Google Shape;283;p36"/>
          <p:cNvSpPr txBox="1"/>
          <p:nvPr>
            <p:ph idx="1" type="body"/>
          </p:nvPr>
        </p:nvSpPr>
        <p:spPr>
          <a:xfrm>
            <a:off x="786150" y="950275"/>
            <a:ext cx="7511700" cy="2236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Given below is the portfolio finally given to us.</a:t>
            </a:r>
            <a:endParaRPr sz="1700">
              <a:solidFill>
                <a:srgbClr val="24292E"/>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By the table below, we can get the max return of 16.085% with a volatility of 25.235% by investing the highest 65.127% in HDFC.</a:t>
            </a:r>
            <a:endParaRPr sz="1700">
              <a:solidFill>
                <a:srgbClr val="24292E"/>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24292E"/>
                </a:solidFill>
                <a:highlight>
                  <a:srgbClr val="FFFFFF"/>
                </a:highlight>
                <a:latin typeface="Helvetica Neue"/>
                <a:ea typeface="Helvetica Neue"/>
                <a:cs typeface="Helvetica Neue"/>
                <a:sym typeface="Helvetica Neue"/>
              </a:rPr>
              <a:t>It also shows that we can get the return of 4.919% at the min risk possible by investing the highest 26.631% in Coal India. </a:t>
            </a:r>
            <a:endParaRPr sz="1700">
              <a:solidFill>
                <a:srgbClr val="24292E"/>
              </a:solidFill>
              <a:highlight>
                <a:srgbClr val="FFFFFF"/>
              </a:highlight>
              <a:latin typeface="Helvetica Neue"/>
              <a:ea typeface="Helvetica Neue"/>
              <a:cs typeface="Helvetica Neue"/>
              <a:sym typeface="Helvetica Neue"/>
            </a:endParaRPr>
          </a:p>
        </p:txBody>
      </p:sp>
      <p:pic>
        <p:nvPicPr>
          <p:cNvPr id="284" name="Google Shape;284;p36"/>
          <p:cNvPicPr preferRelativeResize="0"/>
          <p:nvPr/>
        </p:nvPicPr>
        <p:blipFill>
          <a:blip r:embed="rId3">
            <a:alphaModFix/>
          </a:blip>
          <a:stretch>
            <a:fillRect/>
          </a:stretch>
        </p:blipFill>
        <p:spPr>
          <a:xfrm>
            <a:off x="8297900" y="4350975"/>
            <a:ext cx="761500" cy="702600"/>
          </a:xfrm>
          <a:prstGeom prst="rect">
            <a:avLst/>
          </a:prstGeom>
          <a:noFill/>
          <a:ln>
            <a:noFill/>
          </a:ln>
        </p:spPr>
      </p:pic>
      <p:pic>
        <p:nvPicPr>
          <p:cNvPr id="285" name="Google Shape;285;p36"/>
          <p:cNvPicPr preferRelativeResize="0"/>
          <p:nvPr/>
        </p:nvPicPr>
        <p:blipFill>
          <a:blip r:embed="rId4">
            <a:alphaModFix/>
          </a:blip>
          <a:stretch>
            <a:fillRect/>
          </a:stretch>
        </p:blipFill>
        <p:spPr>
          <a:xfrm>
            <a:off x="737313" y="3186649"/>
            <a:ext cx="7669374" cy="110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786150" y="32789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Applications</a:t>
            </a:r>
            <a:endParaRPr b="1" sz="3800">
              <a:latin typeface="Open Sans"/>
              <a:ea typeface="Open Sans"/>
              <a:cs typeface="Open Sans"/>
              <a:sym typeface="Open Sans"/>
            </a:endParaRPr>
          </a:p>
        </p:txBody>
      </p:sp>
      <p:sp>
        <p:nvSpPr>
          <p:cNvPr id="291" name="Google Shape;291;p37"/>
          <p:cNvSpPr txBox="1"/>
          <p:nvPr>
            <p:ph idx="1" type="body"/>
          </p:nvPr>
        </p:nvSpPr>
        <p:spPr>
          <a:xfrm>
            <a:off x="695750" y="1030500"/>
            <a:ext cx="7571700" cy="3925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The objective typically maximizes factors such as expected return, and minimizes costs like financial risk.</a:t>
            </a:r>
            <a:endParaRPr sz="1800">
              <a:highlight>
                <a:schemeClr val="lt1"/>
              </a:highlight>
              <a:latin typeface="Helvetica Neue"/>
              <a:ea typeface="Helvetica Neue"/>
              <a:cs typeface="Helvetica Neue"/>
              <a:sym typeface="Helvetica Neue"/>
            </a:endParaRPr>
          </a:p>
          <a:p>
            <a:pPr indent="-342900" lvl="0" marL="457200" rtl="0" algn="l">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Plays a significant role in constructing an investment portfolio in terms of two important aspects stock selection and allocation.</a:t>
            </a:r>
            <a:endParaRPr sz="1800">
              <a:highlight>
                <a:srgbClr val="FFFFFF"/>
              </a:highlight>
              <a:latin typeface="Helvetica Neue"/>
              <a:ea typeface="Helvetica Neue"/>
              <a:cs typeface="Helvetica Neue"/>
              <a:sym typeface="Helvetica Neue"/>
            </a:endParaRPr>
          </a:p>
          <a:p>
            <a:pPr indent="-342900" lvl="0" marL="457200" rtl="0" algn="l">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Not only does this allow investors to make a safe long term investment but also maximize return in a relatively shorter time period.</a:t>
            </a:r>
            <a:endParaRPr sz="1800">
              <a:highlight>
                <a:srgbClr val="FFFFFF"/>
              </a:highlight>
              <a:latin typeface="Helvetica Neue"/>
              <a:ea typeface="Helvetica Neue"/>
              <a:cs typeface="Helvetica Neue"/>
              <a:sym typeface="Helvetica Neue"/>
            </a:endParaRPr>
          </a:p>
          <a:p>
            <a:pPr indent="-342900" lvl="0" marL="457200" rtl="0" algn="l">
              <a:lnSpc>
                <a:spcPct val="100000"/>
              </a:lnSpc>
              <a:spcBef>
                <a:spcPts val="600"/>
              </a:spcBef>
              <a:spcAft>
                <a:spcPts val="0"/>
              </a:spcAft>
              <a:buClr>
                <a:schemeClr val="dk1"/>
              </a:buClr>
              <a:buSzPts val="1800"/>
              <a:buFont typeface="Helvetica Neue"/>
              <a:buChar char="●"/>
            </a:pPr>
            <a:r>
              <a:rPr lang="en-GB" sz="1800">
                <a:highlight>
                  <a:srgbClr val="FFFFFF"/>
                </a:highlight>
                <a:latin typeface="Helvetica Neue"/>
                <a:ea typeface="Helvetica Neue"/>
                <a:cs typeface="Helvetica Neue"/>
                <a:sym typeface="Helvetica Neue"/>
              </a:rPr>
              <a:t>In modern days, we are using powerful computer programs to transact a large number of orders in fractions of a second and to analyze markets and execute orders based on market conditions.</a:t>
            </a:r>
            <a:endParaRPr sz="1800">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rgbClr val="24292E"/>
                </a:solidFill>
                <a:highlight>
                  <a:schemeClr val="lt1"/>
                </a:highlight>
                <a:latin typeface="Helvetica Neue"/>
                <a:ea typeface="Helvetica Neue"/>
                <a:cs typeface="Helvetica Neue"/>
                <a:sym typeface="Helvetica Neue"/>
              </a:rPr>
              <a:t>Finally, this work can greatly help the quantitative traders to take decisions.</a:t>
            </a:r>
            <a:endParaRPr sz="1800">
              <a:highlight>
                <a:srgbClr val="FFFFFF"/>
              </a:highlight>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800">
              <a:latin typeface="Helvetica Neue"/>
              <a:ea typeface="Helvetica Neue"/>
              <a:cs typeface="Helvetica Neue"/>
              <a:sym typeface="Helvetica Neue"/>
            </a:endParaRPr>
          </a:p>
        </p:txBody>
      </p:sp>
      <p:pic>
        <p:nvPicPr>
          <p:cNvPr id="292" name="Google Shape;292;p37"/>
          <p:cNvPicPr preferRelativeResize="0"/>
          <p:nvPr/>
        </p:nvPicPr>
        <p:blipFill>
          <a:blip r:embed="rId3">
            <a:alphaModFix/>
          </a:blip>
          <a:stretch>
            <a:fillRect/>
          </a:stretch>
        </p:blipFill>
        <p:spPr>
          <a:xfrm>
            <a:off x="8267450" y="4300275"/>
            <a:ext cx="793000" cy="79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800">
              <a:latin typeface="Open Sans"/>
              <a:ea typeface="Open Sans"/>
              <a:cs typeface="Open Sans"/>
              <a:sym typeface="Open Sans"/>
            </a:endParaRPr>
          </a:p>
          <a:p>
            <a:pPr indent="0" lvl="0" marL="0" rtl="0" algn="l">
              <a:spcBef>
                <a:spcPts val="0"/>
              </a:spcBef>
              <a:spcAft>
                <a:spcPts val="0"/>
              </a:spcAft>
              <a:buNone/>
            </a:pPr>
            <a:r>
              <a:rPr b="1" lang="en-GB" sz="3800">
                <a:latin typeface="Open Sans"/>
                <a:ea typeface="Open Sans"/>
                <a:cs typeface="Open Sans"/>
                <a:sym typeface="Open Sans"/>
              </a:rPr>
              <a:t>Conclus</a:t>
            </a:r>
            <a:r>
              <a:rPr b="1" lang="en-GB" sz="3800">
                <a:latin typeface="Open Sans"/>
                <a:ea typeface="Open Sans"/>
                <a:cs typeface="Open Sans"/>
                <a:sym typeface="Open Sans"/>
              </a:rPr>
              <a:t>ion</a:t>
            </a:r>
            <a:endParaRPr sz="3800">
              <a:latin typeface="Open Sans"/>
              <a:ea typeface="Open Sans"/>
              <a:cs typeface="Open Sans"/>
              <a:sym typeface="Open Sans"/>
            </a:endParaRPr>
          </a:p>
        </p:txBody>
      </p:sp>
      <p:sp>
        <p:nvSpPr>
          <p:cNvPr id="298" name="Google Shape;298;p38"/>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GB" sz="1800">
                <a:solidFill>
                  <a:srgbClr val="24292E"/>
                </a:solidFill>
                <a:highlight>
                  <a:schemeClr val="lt1"/>
                </a:highlight>
                <a:latin typeface="Helvetica Neue"/>
                <a:ea typeface="Helvetica Neue"/>
                <a:cs typeface="Helvetica Neue"/>
                <a:sym typeface="Helvetica Neue"/>
              </a:rPr>
              <a:t>Through this project, we learnt h</a:t>
            </a:r>
            <a:r>
              <a:rPr lang="en-GB" sz="1800">
                <a:solidFill>
                  <a:srgbClr val="24292E"/>
                </a:solidFill>
                <a:highlight>
                  <a:schemeClr val="lt1"/>
                </a:highlight>
                <a:latin typeface="Helvetica Neue"/>
                <a:ea typeface="Helvetica Neue"/>
                <a:cs typeface="Helvetica Neue"/>
                <a:sym typeface="Helvetica Neue"/>
              </a:rPr>
              <a:t>ow to apply deep learning techniques such as LSTM and Linear Regression Models, how to use keras-tensorflow library, how to collect and preprocess given data, how to analyze model's performance and optimise LSTM Network and to ensure increase in positive results. We built a model to accurately predict the future closing price of a given stock, using Long Short Term Memory Neural Net algorithm. </a:t>
            </a:r>
            <a:endParaRPr sz="1800">
              <a:solidFill>
                <a:srgbClr val="24292E"/>
              </a:solidFill>
              <a:highlight>
                <a:schemeClr val="lt1"/>
              </a:highlight>
              <a:latin typeface="Helvetica Neue"/>
              <a:ea typeface="Helvetica Neue"/>
              <a:cs typeface="Helvetica Neue"/>
              <a:sym typeface="Helvetica Neue"/>
            </a:endParaRPr>
          </a:p>
          <a:p>
            <a:pPr indent="457200" lvl="0" marL="0" rtl="0" algn="l">
              <a:lnSpc>
                <a:spcPct val="115000"/>
              </a:lnSpc>
              <a:spcBef>
                <a:spcPts val="1200"/>
              </a:spcBef>
              <a:spcAft>
                <a:spcPts val="0"/>
              </a:spcAft>
              <a:buNone/>
            </a:pPr>
            <a:r>
              <a:rPr lang="en-GB" sz="1800">
                <a:solidFill>
                  <a:srgbClr val="24292E"/>
                </a:solidFill>
                <a:highlight>
                  <a:schemeClr val="lt1"/>
                </a:highlight>
                <a:latin typeface="Helvetica Neue"/>
                <a:ea typeface="Helvetica Neue"/>
                <a:cs typeface="Helvetica Neue"/>
                <a:sym typeface="Helvetica Neue"/>
              </a:rPr>
              <a:t>And also using the predicted stock prices from the LSTM, we were able to make an optimized portfolio which can help investors in making risk-averse decisions.</a:t>
            </a:r>
            <a:endParaRPr sz="1800">
              <a:solidFill>
                <a:srgbClr val="24292E"/>
              </a:solidFill>
              <a:highlight>
                <a:schemeClr val="lt1"/>
              </a:highlight>
              <a:latin typeface="Helvetica Neue"/>
              <a:ea typeface="Helvetica Neue"/>
              <a:cs typeface="Helvetica Neue"/>
              <a:sym typeface="Helvetica Neue"/>
            </a:endParaRPr>
          </a:p>
          <a:p>
            <a:pPr indent="457200" lvl="0" marL="0" rtl="0" algn="l">
              <a:lnSpc>
                <a:spcPct val="115000"/>
              </a:lnSpc>
              <a:spcBef>
                <a:spcPts val="1200"/>
              </a:spcBef>
              <a:spcAft>
                <a:spcPts val="0"/>
              </a:spcAft>
              <a:buNone/>
            </a:pPr>
            <a:r>
              <a:t/>
            </a:r>
            <a:endParaRPr sz="1800">
              <a:solidFill>
                <a:srgbClr val="24292E"/>
              </a:solidFill>
              <a:highlight>
                <a:schemeClr val="lt1"/>
              </a:highlight>
              <a:latin typeface="Helvetica Neue"/>
              <a:ea typeface="Helvetica Neue"/>
              <a:cs typeface="Helvetica Neue"/>
              <a:sym typeface="Helvetica Neue"/>
            </a:endParaRPr>
          </a:p>
        </p:txBody>
      </p:sp>
      <p:pic>
        <p:nvPicPr>
          <p:cNvPr id="299" name="Google Shape;299;p38"/>
          <p:cNvPicPr preferRelativeResize="0"/>
          <p:nvPr/>
        </p:nvPicPr>
        <p:blipFill>
          <a:blip r:embed="rId3">
            <a:alphaModFix/>
          </a:blip>
          <a:stretch>
            <a:fillRect/>
          </a:stretch>
        </p:blipFill>
        <p:spPr>
          <a:xfrm>
            <a:off x="8287875" y="4241300"/>
            <a:ext cx="837975" cy="837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ctrTitle"/>
          </p:nvPr>
        </p:nvSpPr>
        <p:spPr>
          <a:xfrm>
            <a:off x="786150" y="1923300"/>
            <a:ext cx="7571700" cy="12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7700">
                <a:latin typeface="Open Sans"/>
                <a:ea typeface="Open Sans"/>
                <a:cs typeface="Open Sans"/>
                <a:sym typeface="Open Sans"/>
              </a:rPr>
              <a:t>Thank You</a:t>
            </a:r>
            <a:endParaRPr b="1" sz="77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86150" y="311900"/>
            <a:ext cx="7571700" cy="71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Introduction</a:t>
            </a:r>
            <a:endParaRPr b="1" sz="3800">
              <a:latin typeface="Open Sans"/>
              <a:ea typeface="Open Sans"/>
              <a:cs typeface="Open Sans"/>
              <a:sym typeface="Open Sans"/>
            </a:endParaRPr>
          </a:p>
        </p:txBody>
      </p:sp>
      <p:sp>
        <p:nvSpPr>
          <p:cNvPr id="99" name="Google Shape;99;p15"/>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0" lvl="0" marL="457200" rtl="0" algn="l">
              <a:lnSpc>
                <a:spcPct val="93359"/>
              </a:lnSpc>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000000"/>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We will be considering the Yahoo finance  stocks data and will create a LSTM network for prediction. Here we have two file train and test, having its Stocks share prices open, high, low, close values for a particular day. Using this data in our LSTM model we will predict the closing prices for next 6 months.</a:t>
            </a:r>
            <a:endParaRPr sz="1800">
              <a:solidFill>
                <a:srgbClr val="24292E"/>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Predicted stocks would then be filtered on the basis of better moving average price in future as compared to their current price, and top performing stocks would be selected.</a:t>
            </a:r>
            <a:endParaRPr sz="1800">
              <a:solidFill>
                <a:srgbClr val="24292E"/>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24292E"/>
              </a:buClr>
              <a:buSzPts val="1800"/>
              <a:buFont typeface="Helvetica Neue"/>
              <a:buChar char="●"/>
            </a:pPr>
            <a:r>
              <a:rPr lang="en-GB" sz="1800">
                <a:solidFill>
                  <a:srgbClr val="24292E"/>
                </a:solidFill>
                <a:highlight>
                  <a:srgbClr val="FFFFFF"/>
                </a:highlight>
                <a:latin typeface="Helvetica Neue"/>
                <a:ea typeface="Helvetica Neue"/>
                <a:cs typeface="Helvetica Neue"/>
                <a:sym typeface="Helvetica Neue"/>
              </a:rPr>
              <a:t>The selected stocks would then be processed in MPT model to finally generate an optimized portfolio of investment at a very higher accuracy and lesser unwanted risk.</a:t>
            </a:r>
            <a:br>
              <a:rPr lang="en-GB" sz="1800">
                <a:solidFill>
                  <a:srgbClr val="24292E"/>
                </a:solidFill>
                <a:highlight>
                  <a:srgbClr val="FFFFFF"/>
                </a:highlight>
                <a:latin typeface="Helvetica Neue"/>
                <a:ea typeface="Helvetica Neue"/>
                <a:cs typeface="Helvetica Neue"/>
                <a:sym typeface="Helvetica Neue"/>
              </a:rPr>
            </a:br>
            <a:r>
              <a:rPr lang="en-GB" sz="1800">
                <a:solidFill>
                  <a:srgbClr val="24292E"/>
                </a:solidFill>
                <a:highlight>
                  <a:srgbClr val="FFFFFF"/>
                </a:highlight>
                <a:latin typeface="Helvetica Neue"/>
                <a:ea typeface="Helvetica Neue"/>
                <a:cs typeface="Helvetica Neue"/>
                <a:sym typeface="Helvetica Neue"/>
              </a:rPr>
              <a:t> </a:t>
            </a:r>
            <a:endParaRPr sz="1800">
              <a:solidFill>
                <a:srgbClr val="24292E"/>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None/>
            </a:pPr>
            <a:r>
              <a:t/>
            </a:r>
            <a:endParaRPr sz="1800"/>
          </a:p>
        </p:txBody>
      </p:sp>
      <p:pic>
        <p:nvPicPr>
          <p:cNvPr id="100" name="Google Shape;100;p15"/>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95750" y="316350"/>
            <a:ext cx="81363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300">
                <a:latin typeface="Open Sans"/>
                <a:ea typeface="Open Sans"/>
                <a:cs typeface="Open Sans"/>
                <a:sym typeface="Open Sans"/>
              </a:rPr>
              <a:t>Existing Work and Our Innovation</a:t>
            </a:r>
            <a:endParaRPr b="1" sz="3300">
              <a:latin typeface="Open Sans"/>
              <a:ea typeface="Open Sans"/>
              <a:cs typeface="Open Sans"/>
              <a:sym typeface="Open Sans"/>
            </a:endParaRPr>
          </a:p>
        </p:txBody>
      </p:sp>
      <p:sp>
        <p:nvSpPr>
          <p:cNvPr id="106" name="Google Shape;106;p16"/>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There are numerous classical method to build a portfolio like Dow Jones theory, Random Walk theory, Formula theory and then the most accurate one is </a:t>
            </a:r>
            <a:r>
              <a:rPr lang="en-GB" sz="1700">
                <a:solidFill>
                  <a:srgbClr val="000000"/>
                </a:solidFill>
                <a:highlight>
                  <a:srgbClr val="FFFFFF"/>
                </a:highlight>
                <a:latin typeface="Helvetica Neue"/>
                <a:ea typeface="Helvetica Neue"/>
                <a:cs typeface="Helvetica Neue"/>
                <a:sym typeface="Helvetica Neue"/>
              </a:rPr>
              <a:t>Markowitz</a:t>
            </a:r>
            <a:r>
              <a:rPr lang="en-GB" sz="1700">
                <a:solidFill>
                  <a:srgbClr val="000000"/>
                </a:solidFill>
                <a:highlight>
                  <a:srgbClr val="FFFFFF"/>
                </a:highlight>
                <a:latin typeface="Helvetica Neue"/>
                <a:ea typeface="Helvetica Neue"/>
                <a:cs typeface="Helvetica Neue"/>
                <a:sym typeface="Helvetica Neue"/>
              </a:rPr>
              <a:t> Portfolio theory.</a:t>
            </a:r>
            <a:endParaRPr sz="1700">
              <a:solidFill>
                <a:srgbClr val="000000"/>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But since Markowitz portfolio theory consider covariance and correlation between two stocks as a measure of risk so it overlooks the </a:t>
            </a:r>
            <a:r>
              <a:rPr lang="en-GB" sz="1700">
                <a:solidFill>
                  <a:srgbClr val="000000"/>
                </a:solidFill>
                <a:highlight>
                  <a:srgbClr val="FFFFFF"/>
                </a:highlight>
                <a:latin typeface="Helvetica Neue"/>
                <a:ea typeface="Helvetica Neue"/>
                <a:cs typeface="Helvetica Neue"/>
                <a:sym typeface="Helvetica Neue"/>
              </a:rPr>
              <a:t>possibility</a:t>
            </a:r>
            <a:r>
              <a:rPr lang="en-GB" sz="1700">
                <a:solidFill>
                  <a:srgbClr val="000000"/>
                </a:solidFill>
                <a:highlight>
                  <a:srgbClr val="FFFFFF"/>
                </a:highlight>
                <a:latin typeface="Helvetica Neue"/>
                <a:ea typeface="Helvetica Neue"/>
                <a:cs typeface="Helvetica Neue"/>
                <a:sym typeface="Helvetica Neue"/>
              </a:rPr>
              <a:t> of unwanted and unexpected changes in stock prices such as downside risks.</a:t>
            </a:r>
            <a:endParaRPr sz="1700">
              <a:solidFill>
                <a:srgbClr val="000000"/>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GB" sz="1700">
                <a:solidFill>
                  <a:srgbClr val="000000"/>
                </a:solidFill>
                <a:highlight>
                  <a:srgbClr val="FFFFFF"/>
                </a:highlight>
                <a:latin typeface="Helvetica Neue"/>
                <a:ea typeface="Helvetica Neue"/>
                <a:cs typeface="Helvetica Neue"/>
                <a:sym typeface="Helvetica Neue"/>
              </a:rPr>
              <a:t>So to back up the decision of what stocks we should invest in, we first </a:t>
            </a:r>
            <a:r>
              <a:rPr lang="en-GB" sz="1700">
                <a:solidFill>
                  <a:srgbClr val="000000"/>
                </a:solidFill>
                <a:highlight>
                  <a:srgbClr val="FFFFFF"/>
                </a:highlight>
                <a:latin typeface="Helvetica Neue"/>
                <a:ea typeface="Helvetica Neue"/>
                <a:cs typeface="Helvetica Neue"/>
                <a:sym typeface="Helvetica Neue"/>
              </a:rPr>
              <a:t>predict</a:t>
            </a:r>
            <a:r>
              <a:rPr lang="en-GB" sz="1700">
                <a:solidFill>
                  <a:srgbClr val="000000"/>
                </a:solidFill>
                <a:highlight>
                  <a:srgbClr val="FFFFFF"/>
                </a:highlight>
                <a:latin typeface="Helvetica Neue"/>
                <a:ea typeface="Helvetica Neue"/>
                <a:cs typeface="Helvetica Neue"/>
                <a:sym typeface="Helvetica Neue"/>
              </a:rPr>
              <a:t> the behaviour of stocks with the help of LSTM, by doing this we have decreased the risk of choosing the risky stocks even further as MPT alone, only decides on the basis previous performance but LSTM will feed in the the predicted future data to the MPT model </a:t>
            </a:r>
            <a:r>
              <a:rPr lang="en-GB" sz="1700">
                <a:solidFill>
                  <a:srgbClr val="000000"/>
                </a:solidFill>
                <a:highlight>
                  <a:srgbClr val="FFFFFF"/>
                </a:highlight>
                <a:latin typeface="Helvetica Neue"/>
                <a:ea typeface="Helvetica Neue"/>
                <a:cs typeface="Helvetica Neue"/>
                <a:sym typeface="Helvetica Neue"/>
              </a:rPr>
              <a:t>which</a:t>
            </a:r>
            <a:r>
              <a:rPr lang="en-GB" sz="1700">
                <a:solidFill>
                  <a:srgbClr val="000000"/>
                </a:solidFill>
                <a:highlight>
                  <a:srgbClr val="FFFFFF"/>
                </a:highlight>
                <a:latin typeface="Helvetica Neue"/>
                <a:ea typeface="Helvetica Neue"/>
                <a:cs typeface="Helvetica Neue"/>
                <a:sym typeface="Helvetica Neue"/>
              </a:rPr>
              <a:t> makes it more accurate and less risky for investors.</a:t>
            </a:r>
            <a:endParaRPr sz="17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700">
              <a:solidFill>
                <a:srgbClr val="000000"/>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700">
              <a:latin typeface="Helvetica Neue"/>
              <a:ea typeface="Helvetica Neue"/>
              <a:cs typeface="Helvetica Neue"/>
              <a:sym typeface="Helvetica Neue"/>
            </a:endParaRPr>
          </a:p>
        </p:txBody>
      </p:sp>
      <p:pic>
        <p:nvPicPr>
          <p:cNvPr id="107" name="Google Shape;107;p16"/>
          <p:cNvPicPr preferRelativeResize="0"/>
          <p:nvPr/>
        </p:nvPicPr>
        <p:blipFill>
          <a:blip r:embed="rId3">
            <a:alphaModFix/>
          </a:blip>
          <a:stretch>
            <a:fillRect/>
          </a:stretch>
        </p:blipFill>
        <p:spPr>
          <a:xfrm>
            <a:off x="8366200" y="4373575"/>
            <a:ext cx="657125" cy="65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7"/>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4" name="Google Shape;114;p17"/>
          <p:cNvGrpSpPr/>
          <p:nvPr/>
        </p:nvGrpSpPr>
        <p:grpSpPr>
          <a:xfrm>
            <a:off x="1786339" y="1703401"/>
            <a:ext cx="473400" cy="473400"/>
            <a:chOff x="1786339" y="1703401"/>
            <a:chExt cx="473400" cy="473400"/>
          </a:xfrm>
        </p:grpSpPr>
        <p:sp>
          <p:nvSpPr>
            <p:cNvPr id="115" name="Google Shape;115;p1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117" name="Google Shape;117;p17"/>
          <p:cNvGrpSpPr/>
          <p:nvPr/>
        </p:nvGrpSpPr>
        <p:grpSpPr>
          <a:xfrm>
            <a:off x="2833514" y="3604475"/>
            <a:ext cx="473400" cy="473400"/>
            <a:chOff x="2824664" y="3576300"/>
            <a:chExt cx="473400" cy="473400"/>
          </a:xfrm>
        </p:grpSpPr>
        <p:sp>
          <p:nvSpPr>
            <p:cNvPr id="118" name="Google Shape;118;p1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20" name="Google Shape;120;p17"/>
          <p:cNvSpPr txBox="1"/>
          <p:nvPr/>
        </p:nvSpPr>
        <p:spPr>
          <a:xfrm>
            <a:off x="1115100" y="1016275"/>
            <a:ext cx="1848300" cy="6732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GB" sz="1000">
                <a:latin typeface="Helvetica Neue"/>
                <a:ea typeface="Helvetica Neue"/>
                <a:cs typeface="Helvetica Neue"/>
                <a:sym typeface="Helvetica Neue"/>
              </a:rPr>
              <a:t>Dataset was taken from yahoo finance and were visualized using table and plots.</a:t>
            </a:r>
            <a:endParaRPr sz="1000">
              <a:latin typeface="Helvetica Neue"/>
              <a:ea typeface="Helvetica Neue"/>
              <a:cs typeface="Helvetica Neue"/>
              <a:sym typeface="Helvetica Neue"/>
            </a:endParaRPr>
          </a:p>
        </p:txBody>
      </p:sp>
      <p:sp>
        <p:nvSpPr>
          <p:cNvPr id="121" name="Google Shape;121;p17"/>
          <p:cNvSpPr txBox="1"/>
          <p:nvPr>
            <p:ph type="title"/>
          </p:nvPr>
        </p:nvSpPr>
        <p:spPr>
          <a:xfrm>
            <a:off x="786150" y="2712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Open Sans"/>
                <a:ea typeface="Open Sans"/>
                <a:cs typeface="Open Sans"/>
                <a:sym typeface="Open Sans"/>
              </a:rPr>
              <a:t>Roadmap of Project</a:t>
            </a:r>
            <a:endParaRPr b="1" sz="3800">
              <a:latin typeface="Open Sans"/>
              <a:ea typeface="Open Sans"/>
              <a:cs typeface="Open Sans"/>
              <a:sym typeface="Open Sans"/>
            </a:endParaRPr>
          </a:p>
        </p:txBody>
      </p:sp>
      <p:sp>
        <p:nvSpPr>
          <p:cNvPr id="122" name="Google Shape;122;p17"/>
          <p:cNvSpPr txBox="1"/>
          <p:nvPr/>
        </p:nvSpPr>
        <p:spPr>
          <a:xfrm>
            <a:off x="3306925" y="1002025"/>
            <a:ext cx="1557600" cy="6732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Each stocks future prices</a:t>
            </a:r>
            <a:endParaRPr sz="1000">
              <a:latin typeface="Helvetica Neue"/>
              <a:ea typeface="Helvetica Neue"/>
              <a:cs typeface="Helvetica Neue"/>
              <a:sym typeface="Helvetica Neue"/>
            </a:endParaRPr>
          </a:p>
          <a:p>
            <a:pPr indent="0" lvl="0" marL="0" rtl="0" algn="ctr">
              <a:spcBef>
                <a:spcPts val="0"/>
              </a:spcBef>
              <a:spcAft>
                <a:spcPts val="0"/>
              </a:spcAft>
              <a:buNone/>
            </a:pPr>
            <a:r>
              <a:rPr lang="en-GB" sz="1000">
                <a:latin typeface="Helvetica Neue"/>
                <a:ea typeface="Helvetica Neue"/>
                <a:cs typeface="Helvetica Neue"/>
                <a:sym typeface="Helvetica Neue"/>
              </a:rPr>
              <a:t>were predicted using the LSTM model of which Top 5 stocks were selected.</a:t>
            </a:r>
            <a:endParaRPr sz="1000">
              <a:latin typeface="Helvetica Neue"/>
              <a:ea typeface="Helvetica Neue"/>
              <a:cs typeface="Helvetica Neue"/>
              <a:sym typeface="Helvetica Neue"/>
            </a:endParaRPr>
          </a:p>
        </p:txBody>
      </p:sp>
      <p:sp>
        <p:nvSpPr>
          <p:cNvPr id="123" name="Google Shape;123;p17"/>
          <p:cNvSpPr txBox="1"/>
          <p:nvPr/>
        </p:nvSpPr>
        <p:spPr>
          <a:xfrm>
            <a:off x="2200050" y="4063625"/>
            <a:ext cx="1737900" cy="673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T</a:t>
            </a:r>
            <a:r>
              <a:rPr lang="en-GB" sz="1000">
                <a:latin typeface="Helvetica Neue"/>
                <a:ea typeface="Helvetica Neue"/>
                <a:cs typeface="Helvetica Neue"/>
                <a:sym typeface="Helvetica Neue"/>
              </a:rPr>
              <a:t>he closing values of each stock were processed and normalized to be able to use the different stock values in a single LSTM model.</a:t>
            </a:r>
            <a:endParaRPr sz="1000">
              <a:latin typeface="Helvetica Neue"/>
              <a:ea typeface="Helvetica Neue"/>
              <a:cs typeface="Helvetica Neue"/>
              <a:sym typeface="Helvetica Neue"/>
            </a:endParaRPr>
          </a:p>
        </p:txBody>
      </p:sp>
      <p:grpSp>
        <p:nvGrpSpPr>
          <p:cNvPr id="124" name="Google Shape;124;p17"/>
          <p:cNvGrpSpPr/>
          <p:nvPr/>
        </p:nvGrpSpPr>
        <p:grpSpPr>
          <a:xfrm>
            <a:off x="3830089" y="1703401"/>
            <a:ext cx="473400" cy="473400"/>
            <a:chOff x="1786339" y="1703401"/>
            <a:chExt cx="473400" cy="473400"/>
          </a:xfrm>
        </p:grpSpPr>
        <p:sp>
          <p:nvSpPr>
            <p:cNvPr id="125" name="Google Shape;125;p1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127" name="Google Shape;127;p17"/>
          <p:cNvGrpSpPr/>
          <p:nvPr/>
        </p:nvGrpSpPr>
        <p:grpSpPr>
          <a:xfrm>
            <a:off x="4864489" y="3590225"/>
            <a:ext cx="473400" cy="473400"/>
            <a:chOff x="2824664" y="3576300"/>
            <a:chExt cx="473400" cy="473400"/>
          </a:xfrm>
        </p:grpSpPr>
        <p:sp>
          <p:nvSpPr>
            <p:cNvPr id="128" name="Google Shape;128;p1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130" name="Google Shape;130;p17"/>
          <p:cNvGrpSpPr/>
          <p:nvPr/>
        </p:nvGrpSpPr>
        <p:grpSpPr>
          <a:xfrm>
            <a:off x="5824339" y="1703401"/>
            <a:ext cx="473400" cy="473400"/>
            <a:chOff x="1786339" y="1703401"/>
            <a:chExt cx="473400" cy="473400"/>
          </a:xfrm>
        </p:grpSpPr>
        <p:sp>
          <p:nvSpPr>
            <p:cNvPr id="131" name="Google Shape;131;p17"/>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133" name="Google Shape;133;p17"/>
          <p:cNvGrpSpPr/>
          <p:nvPr/>
        </p:nvGrpSpPr>
        <p:grpSpPr>
          <a:xfrm>
            <a:off x="6895464" y="3590225"/>
            <a:ext cx="473400" cy="473400"/>
            <a:chOff x="2824664" y="3576300"/>
            <a:chExt cx="473400" cy="473400"/>
          </a:xfrm>
        </p:grpSpPr>
        <p:sp>
          <p:nvSpPr>
            <p:cNvPr id="134" name="Google Shape;134;p17"/>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GB"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sp>
        <p:nvSpPr>
          <p:cNvPr id="136" name="Google Shape;136;p17"/>
          <p:cNvSpPr txBox="1"/>
          <p:nvPr/>
        </p:nvSpPr>
        <p:spPr>
          <a:xfrm>
            <a:off x="5192100" y="1002025"/>
            <a:ext cx="1737900" cy="6732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Efficient frontier curve was drawn to get the idea of possible portfolios and mark the point of least risk.</a:t>
            </a:r>
            <a:endParaRPr sz="1000">
              <a:latin typeface="Helvetica Neue"/>
              <a:ea typeface="Helvetica Neue"/>
              <a:cs typeface="Helvetica Neue"/>
              <a:sym typeface="Helvetica Neue"/>
            </a:endParaRPr>
          </a:p>
        </p:txBody>
      </p:sp>
      <p:sp>
        <p:nvSpPr>
          <p:cNvPr id="137" name="Google Shape;137;p17"/>
          <p:cNvSpPr txBox="1"/>
          <p:nvPr/>
        </p:nvSpPr>
        <p:spPr>
          <a:xfrm>
            <a:off x="4411050" y="4077875"/>
            <a:ext cx="1380300" cy="673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GB" sz="1000">
                <a:latin typeface="Helvetica Neue"/>
                <a:ea typeface="Helvetica Neue"/>
                <a:cs typeface="Helvetica Neue"/>
                <a:sym typeface="Helvetica Neue"/>
              </a:rPr>
              <a:t>Calculations related to optimized portfolio were made like the annual covariances and correlation matrix.</a:t>
            </a:r>
            <a:endParaRPr sz="1000">
              <a:latin typeface="Helvetica Neue"/>
              <a:ea typeface="Helvetica Neue"/>
              <a:cs typeface="Helvetica Neue"/>
              <a:sym typeface="Helvetica Neue"/>
            </a:endParaRPr>
          </a:p>
        </p:txBody>
      </p:sp>
      <p:sp>
        <p:nvSpPr>
          <p:cNvPr id="138" name="Google Shape;138;p17"/>
          <p:cNvSpPr txBox="1"/>
          <p:nvPr/>
        </p:nvSpPr>
        <p:spPr>
          <a:xfrm>
            <a:off x="6442025" y="4077875"/>
            <a:ext cx="1380300" cy="673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GB" sz="1000">
                <a:latin typeface="Helvetica Neue"/>
                <a:ea typeface="Helvetica Neue"/>
                <a:cs typeface="Helvetica Neue"/>
                <a:sym typeface="Helvetica Neue"/>
              </a:rPr>
              <a:t>Finally</a:t>
            </a:r>
            <a:r>
              <a:rPr lang="en-GB" sz="1000">
                <a:latin typeface="Helvetica Neue"/>
                <a:ea typeface="Helvetica Neue"/>
                <a:cs typeface="Helvetica Neue"/>
                <a:sym typeface="Helvetica Neue"/>
              </a:rPr>
              <a:t>, a portfolio was made based on the predictions made by the LSTM.</a:t>
            </a:r>
            <a:endParaRPr sz="1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44" name="Google Shape;144;p18"/>
          <p:cNvSpPr txBox="1"/>
          <p:nvPr>
            <p:ph idx="1" type="body"/>
          </p:nvPr>
        </p:nvSpPr>
        <p:spPr>
          <a:xfrm>
            <a:off x="786150" y="870350"/>
            <a:ext cx="7491300" cy="3754800"/>
          </a:xfrm>
          <a:prstGeom prst="rect">
            <a:avLst/>
          </a:prstGeom>
        </p:spPr>
        <p:txBody>
          <a:bodyPr anchorCtr="0" anchor="t" bIns="91425" lIns="91425" spcFirstLastPara="1" rIns="91425" wrap="square" tIns="91425">
            <a:noAutofit/>
          </a:bodyPr>
          <a:lstStyle/>
          <a:p>
            <a:pPr indent="-342900" lvl="0" marL="457200" rtl="0" algn="l">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The Long short-term memory (LSTM) is a special type of Recurrent Neural Networks (RNN) architecture that is mainly used in deep learning. LSTM uses a set of feedback connections to process sequences of data. </a:t>
            </a:r>
            <a:endParaRPr sz="1800">
              <a:solidFill>
                <a:srgbClr val="000000"/>
              </a:solidFill>
              <a:highlight>
                <a:schemeClr val="lt1"/>
              </a:highlight>
              <a:latin typeface="Helvetica Neue"/>
              <a:ea typeface="Helvetica Neue"/>
              <a:cs typeface="Helvetica Neue"/>
              <a:sym typeface="Helvetica Neue"/>
            </a:endParaRPr>
          </a:p>
          <a:p>
            <a:pPr indent="-342900" lvl="0" marL="457200" rtl="0" algn="l">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This architecture is known for its efficiency in making predictions, processing, and classifying large-scale time-series data despite the presence of some lags between events. </a:t>
            </a:r>
            <a:endParaRPr sz="1800">
              <a:solidFill>
                <a:srgbClr val="000000"/>
              </a:solidFill>
              <a:highlight>
                <a:schemeClr val="lt1"/>
              </a:highlight>
              <a:latin typeface="Helvetica Neue"/>
              <a:ea typeface="Helvetica Neue"/>
              <a:cs typeface="Helvetica Neue"/>
              <a:sym typeface="Helvetica Neue"/>
            </a:endParaRPr>
          </a:p>
          <a:p>
            <a:pPr indent="-342900" lvl="0" marL="457200" rtl="0" algn="l">
              <a:lnSpc>
                <a:spcPct val="93359"/>
              </a:lnSpc>
              <a:spcBef>
                <a:spcPts val="0"/>
              </a:spcBef>
              <a:spcAft>
                <a:spcPts val="0"/>
              </a:spcAft>
              <a:buClr>
                <a:srgbClr val="000000"/>
              </a:buClr>
              <a:buSzPts val="1800"/>
              <a:buFont typeface="Helvetica Neue"/>
              <a:buChar char="●"/>
            </a:pPr>
            <a:r>
              <a:rPr lang="en-GB" sz="1800">
                <a:solidFill>
                  <a:srgbClr val="000000"/>
                </a:solidFill>
                <a:highlight>
                  <a:schemeClr val="lt1"/>
                </a:highlight>
                <a:latin typeface="Helvetica Neue"/>
                <a:ea typeface="Helvetica Neue"/>
                <a:cs typeface="Helvetica Neue"/>
                <a:sym typeface="Helvetica Neue"/>
              </a:rPr>
              <a:t>It was named long short-term memory because its cell unit has the ability to forget a part of previously stored data and can, at the same time, memorize additional new pieces of information.</a:t>
            </a:r>
            <a:endParaRPr sz="1800">
              <a:solidFill>
                <a:srgbClr val="000000"/>
              </a:solidFill>
              <a:highlight>
                <a:schemeClr val="lt1"/>
              </a:highlight>
              <a:latin typeface="Helvetica Neue"/>
              <a:ea typeface="Helvetica Neue"/>
              <a:cs typeface="Helvetica Neue"/>
              <a:sym typeface="Helvetica Neue"/>
            </a:endParaRPr>
          </a:p>
        </p:txBody>
      </p:sp>
      <p:pic>
        <p:nvPicPr>
          <p:cNvPr id="145" name="Google Shape;145;p18"/>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46" name="Google Shape;146;p18"/>
          <p:cNvPicPr preferRelativeResize="0"/>
          <p:nvPr/>
        </p:nvPicPr>
        <p:blipFill>
          <a:blip r:embed="rId4">
            <a:alphaModFix/>
          </a:blip>
          <a:stretch>
            <a:fillRect/>
          </a:stretch>
        </p:blipFill>
        <p:spPr>
          <a:xfrm>
            <a:off x="2877462" y="3769875"/>
            <a:ext cx="3308675" cy="123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800">
                <a:latin typeface="Helvetica Neue"/>
                <a:ea typeface="Helvetica Neue"/>
                <a:cs typeface="Helvetica Neue"/>
                <a:sym typeface="Helvetica Neue"/>
              </a:rPr>
              <a:t>LSTM</a:t>
            </a:r>
            <a:endParaRPr sz="3800">
              <a:latin typeface="Helvetica Neue"/>
              <a:ea typeface="Helvetica Neue"/>
              <a:cs typeface="Helvetica Neue"/>
              <a:sym typeface="Helvetica Neue"/>
            </a:endParaRPr>
          </a:p>
        </p:txBody>
      </p:sp>
      <p:sp>
        <p:nvSpPr>
          <p:cNvPr id="152" name="Google Shape;152;p19"/>
          <p:cNvSpPr txBox="1"/>
          <p:nvPr>
            <p:ph idx="1" type="body"/>
          </p:nvPr>
        </p:nvSpPr>
        <p:spPr>
          <a:xfrm>
            <a:off x="786150" y="870350"/>
            <a:ext cx="7491300" cy="3872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rgbClr val="282829"/>
              </a:solidFill>
              <a:highlight>
                <a:srgbClr val="FFFFFF"/>
              </a:highlight>
              <a:latin typeface="Helvetica Neue"/>
              <a:ea typeface="Helvetica Neue"/>
              <a:cs typeface="Helvetica Neue"/>
              <a:sym typeface="Helvetica Neue"/>
            </a:endParaRPr>
          </a:p>
          <a:p>
            <a:pPr indent="-342900" lvl="0" marL="457200" rtl="0" algn="l">
              <a:lnSpc>
                <a:spcPct val="93359"/>
              </a:lnSpc>
              <a:spcBef>
                <a:spcPts val="0"/>
              </a:spcBef>
              <a:spcAft>
                <a:spcPts val="0"/>
              </a:spcAft>
              <a:buClr>
                <a:srgbClr val="000000"/>
              </a:buClr>
              <a:buSzPts val="1800"/>
              <a:buFont typeface="Helvetica Neue"/>
              <a:buChar char="●"/>
            </a:pPr>
            <a:r>
              <a:rPr lang="en-GB" sz="1800">
                <a:solidFill>
                  <a:srgbClr val="000000"/>
                </a:solidFill>
                <a:highlight>
                  <a:srgbClr val="FFFFFF"/>
                </a:highlight>
                <a:latin typeface="Helvetica Neue"/>
                <a:ea typeface="Helvetica Neue"/>
                <a:cs typeface="Helvetica Neue"/>
                <a:sym typeface="Helvetica Neue"/>
              </a:rPr>
              <a:t>An LSTM unit encapsulates the following elements: </a:t>
            </a:r>
            <a:endParaRPr sz="1800">
              <a:solidFill>
                <a:srgbClr val="000000"/>
              </a:solidFill>
              <a:highlight>
                <a:srgbClr val="FFFFFF"/>
              </a:highlight>
              <a:latin typeface="Helvetica Neue"/>
              <a:ea typeface="Helvetica Neue"/>
              <a:cs typeface="Helvetica Neue"/>
              <a:sym typeface="Helvetica Neue"/>
            </a:endParaRPr>
          </a:p>
          <a:p>
            <a:pPr indent="0" lvl="0" marL="457200" rtl="0" algn="l">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Cell: represents the memory part of the LSTM that monitors the dependencies between different elements constituting the input sequence.</a:t>
            </a:r>
            <a:endParaRPr sz="1800">
              <a:solidFill>
                <a:srgbClr val="000000"/>
              </a:solidFill>
              <a:highlight>
                <a:srgbClr val="FFFFFF"/>
              </a:highlight>
              <a:latin typeface="Helvetica Neue"/>
              <a:ea typeface="Helvetica Neue"/>
              <a:cs typeface="Helvetica Neue"/>
              <a:sym typeface="Helvetica Neue"/>
            </a:endParaRPr>
          </a:p>
          <a:p>
            <a:pPr indent="0" lvl="0" marL="457200" rtl="0" algn="l">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Input gate: regulates the information flowing into the cell.</a:t>
            </a:r>
            <a:endParaRPr sz="1800">
              <a:solidFill>
                <a:srgbClr val="000000"/>
              </a:solidFill>
              <a:highlight>
                <a:srgbClr val="FFFFFF"/>
              </a:highlight>
              <a:latin typeface="Helvetica Neue"/>
              <a:ea typeface="Helvetica Neue"/>
              <a:cs typeface="Helvetica Neue"/>
              <a:sym typeface="Helvetica Neue"/>
            </a:endParaRPr>
          </a:p>
          <a:p>
            <a:pPr indent="0" lvl="0" marL="457200" rtl="0" algn="l">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Output gate: regulates the information flowing out of the cell.</a:t>
            </a:r>
            <a:endParaRPr sz="1800">
              <a:solidFill>
                <a:srgbClr val="000000"/>
              </a:solidFill>
              <a:highlight>
                <a:srgbClr val="FFFFFF"/>
              </a:highlight>
              <a:latin typeface="Helvetica Neue"/>
              <a:ea typeface="Helvetica Neue"/>
              <a:cs typeface="Helvetica Neue"/>
              <a:sym typeface="Helvetica Neue"/>
            </a:endParaRPr>
          </a:p>
          <a:p>
            <a:pPr indent="0" lvl="0" marL="457200" rtl="0" algn="l">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 • Forget gate: remembers the different values over a </a:t>
            </a:r>
            <a:endParaRPr sz="1800">
              <a:solidFill>
                <a:srgbClr val="000000"/>
              </a:solidFill>
              <a:highlight>
                <a:srgbClr val="FFFFFF"/>
              </a:highlight>
              <a:latin typeface="Helvetica Neue"/>
              <a:ea typeface="Helvetica Neue"/>
              <a:cs typeface="Helvetica Neue"/>
              <a:sym typeface="Helvetica Neue"/>
            </a:endParaRPr>
          </a:p>
          <a:p>
            <a:pPr indent="0" lvl="0" marL="457200" rtl="0" algn="l">
              <a:lnSpc>
                <a:spcPct val="93359"/>
              </a:lnSpc>
              <a:spcBef>
                <a:spcPts val="0"/>
              </a:spcBef>
              <a:spcAft>
                <a:spcPts val="0"/>
              </a:spcAft>
              <a:buNone/>
            </a:pPr>
            <a:r>
              <a:rPr lang="en-GB" sz="1800">
                <a:solidFill>
                  <a:srgbClr val="000000"/>
                </a:solidFill>
                <a:highlight>
                  <a:srgbClr val="FFFFFF"/>
                </a:highlight>
                <a:latin typeface="Helvetica Neue"/>
                <a:ea typeface="Helvetica Neue"/>
                <a:cs typeface="Helvetica Neue"/>
                <a:sym typeface="Helvetica Neue"/>
              </a:rPr>
              <a:t>time interval. </a:t>
            </a:r>
            <a:endParaRPr sz="1800">
              <a:latin typeface="Helvetica Neue"/>
              <a:ea typeface="Helvetica Neue"/>
              <a:cs typeface="Helvetica Neue"/>
              <a:sym typeface="Helvetica Neue"/>
            </a:endParaRPr>
          </a:p>
        </p:txBody>
      </p:sp>
      <p:pic>
        <p:nvPicPr>
          <p:cNvPr id="153" name="Google Shape;153;p19"/>
          <p:cNvPicPr preferRelativeResize="0"/>
          <p:nvPr/>
        </p:nvPicPr>
        <p:blipFill>
          <a:blip r:embed="rId3">
            <a:alphaModFix/>
          </a:blip>
          <a:stretch>
            <a:fillRect/>
          </a:stretch>
        </p:blipFill>
        <p:spPr>
          <a:xfrm>
            <a:off x="8277500" y="4340150"/>
            <a:ext cx="803350" cy="803350"/>
          </a:xfrm>
          <a:prstGeom prst="rect">
            <a:avLst/>
          </a:prstGeom>
          <a:noFill/>
          <a:ln>
            <a:noFill/>
          </a:ln>
        </p:spPr>
      </p:pic>
      <p:pic>
        <p:nvPicPr>
          <p:cNvPr id="154" name="Google Shape;154;p19"/>
          <p:cNvPicPr preferRelativeResize="0"/>
          <p:nvPr/>
        </p:nvPicPr>
        <p:blipFill>
          <a:blip r:embed="rId4">
            <a:alphaModFix/>
          </a:blip>
          <a:stretch>
            <a:fillRect/>
          </a:stretch>
        </p:blipFill>
        <p:spPr>
          <a:xfrm>
            <a:off x="3322125" y="3237300"/>
            <a:ext cx="2419350"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750775" y="34204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a:latin typeface="Open Sans"/>
                <a:ea typeface="Open Sans"/>
                <a:cs typeface="Open Sans"/>
                <a:sym typeface="Open Sans"/>
              </a:rPr>
              <a:t>Adam Optimizer</a:t>
            </a:r>
            <a:endParaRPr b="1" sz="3600">
              <a:latin typeface="Open Sans"/>
              <a:ea typeface="Open Sans"/>
              <a:cs typeface="Open Sans"/>
              <a:sym typeface="Open Sans"/>
            </a:endParaRPr>
          </a:p>
        </p:txBody>
      </p:sp>
      <p:sp>
        <p:nvSpPr>
          <p:cNvPr id="160" name="Google Shape;160;p20"/>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Helvetica Neue"/>
              <a:buChar char="●"/>
            </a:pPr>
            <a:r>
              <a:rPr lang="en-GB" sz="1800">
                <a:solidFill>
                  <a:srgbClr val="000000"/>
                </a:solidFill>
                <a:latin typeface="Helvetica Neue"/>
                <a:ea typeface="Helvetica Neue"/>
                <a:cs typeface="Helvetica Neue"/>
                <a:sym typeface="Helvetica Neue"/>
              </a:rPr>
              <a:t>The type of optimizer used can greatly affect how fast the algorithm converges to the minimum value. Here we have chosen to use Adam optimizer. The Adam optimizer combines the perks of two other optimizers: ADAgrad and RMSprop.</a:t>
            </a:r>
            <a:endParaRPr sz="1800">
              <a:solidFill>
                <a:srgbClr val="000000"/>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The stochastic gradient descent update for RMS prop is given by:</a:t>
            </a:r>
            <a:endParaRPr sz="1800">
              <a:solidFill>
                <a:srgbClr val="000000"/>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rgbClr val="000000"/>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000000"/>
              </a:buClr>
              <a:buSzPts val="1800"/>
              <a:buFont typeface="Helvetica Neue"/>
              <a:buChar char="●"/>
            </a:pPr>
            <a:r>
              <a:rPr lang="en-GB" sz="1800">
                <a:solidFill>
                  <a:srgbClr val="000000"/>
                </a:solidFill>
                <a:latin typeface="Helvetica Neue"/>
                <a:ea typeface="Helvetica Neue"/>
                <a:cs typeface="Helvetica Neue"/>
                <a:sym typeface="Helvetica Neue"/>
              </a:rPr>
              <a:t>Adam(Adaptive Movement Estimation) is another method that computes the adaptive learning rates for each parameter based on its past gradients.</a:t>
            </a:r>
            <a:endParaRPr sz="1800">
              <a:solidFill>
                <a:srgbClr val="000000"/>
              </a:solidFill>
              <a:latin typeface="Helvetica Neue"/>
              <a:ea typeface="Helvetica Neue"/>
              <a:cs typeface="Helvetica Neue"/>
              <a:sym typeface="Helvetica Neue"/>
            </a:endParaRPr>
          </a:p>
          <a:p>
            <a:pPr indent="0" lvl="0" marL="0" rtl="0" algn="l">
              <a:lnSpc>
                <a:spcPct val="115000"/>
              </a:lnSpc>
              <a:spcBef>
                <a:spcPts val="60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800">
              <a:latin typeface="Helvetica Neue"/>
              <a:ea typeface="Helvetica Neue"/>
              <a:cs typeface="Helvetica Neue"/>
              <a:sym typeface="Helvetica Neue"/>
            </a:endParaRPr>
          </a:p>
          <a:p>
            <a:pPr indent="0" lvl="0" marL="0" rtl="0" algn="l">
              <a:spcBef>
                <a:spcPts val="600"/>
              </a:spcBef>
              <a:spcAft>
                <a:spcPts val="0"/>
              </a:spcAft>
              <a:buNone/>
            </a:pPr>
            <a:r>
              <a:t/>
            </a:r>
            <a:endParaRPr sz="1800">
              <a:solidFill>
                <a:srgbClr val="111111"/>
              </a:solidFill>
              <a:highlight>
                <a:schemeClr val="lt1"/>
              </a:highlight>
              <a:latin typeface="Helvetica Neue"/>
              <a:ea typeface="Helvetica Neue"/>
              <a:cs typeface="Helvetica Neue"/>
              <a:sym typeface="Helvetica Neue"/>
            </a:endParaRPr>
          </a:p>
        </p:txBody>
      </p:sp>
      <p:pic>
        <p:nvPicPr>
          <p:cNvPr id="161" name="Google Shape;161;p20"/>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62" name="Google Shape;162;p20"/>
          <p:cNvPicPr preferRelativeResize="0"/>
          <p:nvPr/>
        </p:nvPicPr>
        <p:blipFill>
          <a:blip r:embed="rId4">
            <a:alphaModFix/>
          </a:blip>
          <a:stretch>
            <a:fillRect/>
          </a:stretch>
        </p:blipFill>
        <p:spPr>
          <a:xfrm>
            <a:off x="3000375" y="2663900"/>
            <a:ext cx="2962450" cy="129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876725" y="24767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a:latin typeface="Open Sans"/>
                <a:ea typeface="Open Sans"/>
                <a:cs typeface="Open Sans"/>
                <a:sym typeface="Open Sans"/>
              </a:rPr>
              <a:t>Adam Optimizer</a:t>
            </a:r>
            <a:endParaRPr b="1" sz="2600">
              <a:latin typeface="Open Sans"/>
              <a:ea typeface="Open Sans"/>
              <a:cs typeface="Open Sans"/>
              <a:sym typeface="Open Sans"/>
            </a:endParaRPr>
          </a:p>
        </p:txBody>
      </p:sp>
      <p:sp>
        <p:nvSpPr>
          <p:cNvPr id="168" name="Google Shape;168;p21"/>
          <p:cNvSpPr txBox="1"/>
          <p:nvPr>
            <p:ph idx="1" type="body"/>
          </p:nvPr>
        </p:nvSpPr>
        <p:spPr>
          <a:xfrm>
            <a:off x="695750" y="950275"/>
            <a:ext cx="7571700" cy="39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800">
              <a:solidFill>
                <a:srgbClr val="000000"/>
              </a:solidFill>
              <a:latin typeface="Helvetica Neue"/>
              <a:ea typeface="Helvetica Neue"/>
              <a:cs typeface="Helvetica Neue"/>
              <a:sym typeface="Helvetica Neue"/>
            </a:endParaRPr>
          </a:p>
          <a:p>
            <a:pPr indent="0" lvl="0" marL="0" rtl="0" algn="l">
              <a:spcBef>
                <a:spcPts val="600"/>
              </a:spcBef>
              <a:spcAft>
                <a:spcPts val="0"/>
              </a:spcAft>
              <a:buNone/>
            </a:pPr>
            <a:r>
              <a:t/>
            </a:r>
            <a:endParaRPr sz="1800">
              <a:latin typeface="Helvetica Neue"/>
              <a:ea typeface="Helvetica Neue"/>
              <a:cs typeface="Helvetica Neue"/>
              <a:sym typeface="Helvetica Neue"/>
            </a:endParaRPr>
          </a:p>
          <a:p>
            <a:pPr indent="0" lvl="0" marL="0" rtl="0" algn="l">
              <a:spcBef>
                <a:spcPts val="600"/>
              </a:spcBef>
              <a:spcAft>
                <a:spcPts val="0"/>
              </a:spcAft>
              <a:buNone/>
            </a:pPr>
            <a:r>
              <a:t/>
            </a:r>
            <a:endParaRPr sz="1800">
              <a:solidFill>
                <a:srgbClr val="111111"/>
              </a:solidFill>
              <a:highlight>
                <a:schemeClr val="lt1"/>
              </a:highlight>
              <a:latin typeface="Helvetica Neue"/>
              <a:ea typeface="Helvetica Neue"/>
              <a:cs typeface="Helvetica Neue"/>
              <a:sym typeface="Helvetica Neue"/>
            </a:endParaRPr>
          </a:p>
        </p:txBody>
      </p:sp>
      <p:pic>
        <p:nvPicPr>
          <p:cNvPr id="169" name="Google Shape;169;p21"/>
          <p:cNvPicPr preferRelativeResize="0"/>
          <p:nvPr/>
        </p:nvPicPr>
        <p:blipFill>
          <a:blip r:embed="rId3">
            <a:alphaModFix/>
          </a:blip>
          <a:stretch>
            <a:fillRect/>
          </a:stretch>
        </p:blipFill>
        <p:spPr>
          <a:xfrm>
            <a:off x="8357850" y="4438375"/>
            <a:ext cx="624950" cy="624950"/>
          </a:xfrm>
          <a:prstGeom prst="rect">
            <a:avLst/>
          </a:prstGeom>
          <a:noFill/>
          <a:ln>
            <a:noFill/>
          </a:ln>
        </p:spPr>
      </p:pic>
      <p:pic>
        <p:nvPicPr>
          <p:cNvPr id="170" name="Google Shape;170;p21"/>
          <p:cNvPicPr preferRelativeResize="0"/>
          <p:nvPr/>
        </p:nvPicPr>
        <p:blipFill>
          <a:blip r:embed="rId4">
            <a:alphaModFix/>
          </a:blip>
          <a:stretch>
            <a:fillRect/>
          </a:stretch>
        </p:blipFill>
        <p:spPr>
          <a:xfrm>
            <a:off x="2228850" y="1955725"/>
            <a:ext cx="4686300" cy="904875"/>
          </a:xfrm>
          <a:prstGeom prst="rect">
            <a:avLst/>
          </a:prstGeom>
          <a:noFill/>
          <a:ln>
            <a:noFill/>
          </a:ln>
        </p:spPr>
      </p:pic>
      <p:pic>
        <p:nvPicPr>
          <p:cNvPr id="171" name="Google Shape;171;p21"/>
          <p:cNvPicPr preferRelativeResize="0"/>
          <p:nvPr/>
        </p:nvPicPr>
        <p:blipFill>
          <a:blip r:embed="rId5">
            <a:alphaModFix/>
          </a:blip>
          <a:stretch>
            <a:fillRect/>
          </a:stretch>
        </p:blipFill>
        <p:spPr>
          <a:xfrm>
            <a:off x="2110475" y="880575"/>
            <a:ext cx="4648200" cy="1171575"/>
          </a:xfrm>
          <a:prstGeom prst="rect">
            <a:avLst/>
          </a:prstGeom>
          <a:noFill/>
          <a:ln>
            <a:noFill/>
          </a:ln>
        </p:spPr>
      </p:pic>
      <p:sp>
        <p:nvSpPr>
          <p:cNvPr id="172" name="Google Shape;172;p21"/>
          <p:cNvSpPr txBox="1"/>
          <p:nvPr/>
        </p:nvSpPr>
        <p:spPr>
          <a:xfrm>
            <a:off x="876725" y="2618400"/>
            <a:ext cx="71157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The minimization problem is given by:</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800">
              <a:latin typeface="Helvetica Neue"/>
              <a:ea typeface="Helvetica Neue"/>
              <a:cs typeface="Helvetica Neue"/>
              <a:sym typeface="Helvetica Neue"/>
            </a:endParaRPr>
          </a:p>
          <a:p>
            <a:pPr indent="-342900" lvl="0" marL="457200" rtl="0" algn="l">
              <a:lnSpc>
                <a:spcPct val="115000"/>
              </a:lnSpc>
              <a:spcBef>
                <a:spcPts val="0"/>
              </a:spcBef>
              <a:spcAft>
                <a:spcPts val="0"/>
              </a:spcAft>
              <a:buSzPts val="1800"/>
              <a:buFont typeface="Helvetica Neue"/>
              <a:buChar char="●"/>
            </a:pPr>
            <a:r>
              <a:rPr lang="en-GB" sz="1800">
                <a:latin typeface="Helvetica Neue"/>
                <a:ea typeface="Helvetica Neue"/>
                <a:cs typeface="Helvetica Neue"/>
                <a:sym typeface="Helvetica Neue"/>
              </a:rPr>
              <a:t>Another important aspect of training the model is making sure the weights do not get too large, hence, overfit. For this purpose, we chose to do regularization.</a:t>
            </a:r>
            <a:endParaRPr sz="1800">
              <a:latin typeface="Helvetica Neue"/>
              <a:ea typeface="Helvetica Neue"/>
              <a:cs typeface="Helvetica Neue"/>
              <a:sym typeface="Helvetica Neue"/>
            </a:endParaRPr>
          </a:p>
        </p:txBody>
      </p:sp>
      <p:pic>
        <p:nvPicPr>
          <p:cNvPr id="173" name="Google Shape;173;p21"/>
          <p:cNvPicPr preferRelativeResize="0"/>
          <p:nvPr/>
        </p:nvPicPr>
        <p:blipFill>
          <a:blip r:embed="rId6">
            <a:alphaModFix/>
          </a:blip>
          <a:stretch>
            <a:fillRect/>
          </a:stretch>
        </p:blipFill>
        <p:spPr>
          <a:xfrm>
            <a:off x="2706075" y="3017425"/>
            <a:ext cx="3324225" cy="87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