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8" r:id="rId2"/>
    <p:sldId id="289" r:id="rId3"/>
    <p:sldId id="321" r:id="rId4"/>
    <p:sldId id="290" r:id="rId5"/>
    <p:sldId id="257" r:id="rId6"/>
    <p:sldId id="303" r:id="rId7"/>
    <p:sldId id="323" r:id="rId8"/>
    <p:sldId id="259" r:id="rId9"/>
    <p:sldId id="306" r:id="rId10"/>
    <p:sldId id="315" r:id="rId11"/>
    <p:sldId id="308" r:id="rId12"/>
    <p:sldId id="309" r:id="rId13"/>
    <p:sldId id="301" r:id="rId14"/>
    <p:sldId id="295" r:id="rId15"/>
    <p:sldId id="300" r:id="rId16"/>
    <p:sldId id="304" r:id="rId17"/>
    <p:sldId id="261" r:id="rId18"/>
    <p:sldId id="287" r:id="rId19"/>
    <p:sldId id="305" r:id="rId20"/>
    <p:sldId id="313" r:id="rId21"/>
    <p:sldId id="291" r:id="rId22"/>
    <p:sldId id="292" r:id="rId23"/>
    <p:sldId id="282" r:id="rId24"/>
    <p:sldId id="310" r:id="rId25"/>
    <p:sldId id="312" r:id="rId26"/>
    <p:sldId id="286" r:id="rId27"/>
    <p:sldId id="263" r:id="rId28"/>
    <p:sldId id="322" r:id="rId29"/>
    <p:sldId id="319" r:id="rId30"/>
    <p:sldId id="31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ABA39-B69E-FEAD-8613-0082D3837120}" v="141" dt="2023-07-26T13:12:32.421"/>
    <p1510:client id="{1EFBCAEC-640B-5C65-FE3B-FCC0759F1DAE}" v="1423" dt="2023-07-27T05:12:03.254"/>
    <p1510:client id="{30881353-5867-C945-FA59-4F463312C64D}" v="1072" dt="2023-07-27T19:21:55.306"/>
    <p1510:client id="{3BAE6D48-5DFF-B92C-A374-B12EAF9A8E7F}" v="94" dt="2023-07-27T21:32:27.166"/>
    <p1510:client id="{4015F727-8090-7449-CADA-43BC13474D13}" v="1450" dt="2023-07-26T17:11:41.700"/>
    <p1510:client id="{4B46A23F-F675-98D9-7A43-6EC64A5B5EC0}" v="29" dt="2023-07-25T23:36:55.937"/>
    <p1510:client id="{59F7CD85-0BC6-1453-1676-66C781B11932}" v="3208" dt="2023-07-28T14:50:15.582"/>
    <p1510:client id="{6570405B-9C3B-502B-6C65-4953351DFCF1}" v="186" dt="2023-07-28T16:51:01.415"/>
    <p1510:client id="{6B0AFBB6-1120-812C-21F2-854B3091047D}" v="341" dt="2023-07-26T22:39:43.905"/>
    <p1510:client id="{7EB8D844-3F30-3504-7FC7-C45E9294F9A9}" v="606" dt="2023-07-26T20:19:46.859"/>
    <p1510:client id="{87DC5A6A-BEFE-FA43-E079-9C1191892876}" v="25" dt="2023-07-27T21:42:07.365"/>
    <p1510:client id="{88C01A5E-B40D-5AFE-CAED-7A82CB6BECDE}" v="1380" dt="2023-07-27T20:22:36.655"/>
    <p1510:client id="{89474680-D9E3-79D2-61F7-3061B3D56A9E}" v="122" dt="2023-07-26T13:29:35.671"/>
    <p1510:client id="{A899A038-C9B6-561A-75E6-AE293BD9C24A}" v="292" dt="2023-07-25T22:47:37.049"/>
    <p1510:client id="{A9C9B83A-6BE9-7DC6-5DE9-2DFC13997C07}" v="13" dt="2023-07-26T19:09:22.584"/>
    <p1510:client id="{B82F0935-9898-C606-52E3-A0DAD6316A3F}" v="330" dt="2023-07-26T21:15:45.967"/>
    <p1510:client id="{B98C4357-B074-07FF-4BAF-31B55E4572E9}" v="1672" dt="2023-07-27T18:22:08.559"/>
    <p1510:client id="{C5770ED9-087D-32B7-F9D3-340484DB1D2B}" v="402" dt="2023-07-25T23:33:58.778"/>
    <p1510:client id="{DB5FDBAE-3916-9C0E-12BE-3A4385D3538A}" v="2" dt="2023-07-31T14:31:03.397"/>
    <p1510:client id="{E39E9E9F-9443-B7C5-DDD2-3A2FE5EE69F4}" v="104" dt="2023-07-28T16:46:29.1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D32FCB-1753-4EE4-AF9B-D9413A97F5A3}" type="doc">
      <dgm:prSet loTypeId="urn:microsoft.com/office/officeart/2018/5/layout/IconCircleLabelList" loCatId="icon" qsTypeId="urn:microsoft.com/office/officeart/2005/8/quickstyle/simple1" qsCatId="simple" csTypeId="urn:microsoft.com/office/officeart/2005/8/colors/colorful1" csCatId="colorful" phldr="1"/>
      <dgm:spPr/>
      <dgm:t>
        <a:bodyPr/>
        <a:lstStyle/>
        <a:p>
          <a:endParaRPr lang="en-US"/>
        </a:p>
      </dgm:t>
    </dgm:pt>
    <dgm:pt modelId="{2CF6C739-F962-4881-B6AC-6B05E66AAB04}">
      <dgm:prSet phldr="0"/>
      <dgm:spPr/>
      <dgm:t>
        <a:bodyPr/>
        <a:lstStyle/>
        <a:p>
          <a:pPr>
            <a:lnSpc>
              <a:spcPct val="100000"/>
            </a:lnSpc>
            <a:defRPr cap="all"/>
          </a:pPr>
          <a:r>
            <a:rPr lang="en-US">
              <a:latin typeface="Calibri Light" panose="020F0302020204030204"/>
            </a:rPr>
            <a:t>Solution design</a:t>
          </a:r>
          <a:endParaRPr lang="en-US"/>
        </a:p>
      </dgm:t>
    </dgm:pt>
    <dgm:pt modelId="{7A77445F-A6E2-4E48-8D43-C623EA75453A}" type="parTrans" cxnId="{BEDD8FD5-1F1D-4C35-8690-2BB6F6750F05}">
      <dgm:prSet/>
      <dgm:spPr/>
      <dgm:t>
        <a:bodyPr/>
        <a:lstStyle/>
        <a:p>
          <a:endParaRPr lang="en-US"/>
        </a:p>
      </dgm:t>
    </dgm:pt>
    <dgm:pt modelId="{B38E373C-F037-4449-84AA-8C3A291850B0}" type="sibTrans" cxnId="{BEDD8FD5-1F1D-4C35-8690-2BB6F6750F05}">
      <dgm:prSet/>
      <dgm:spPr/>
      <dgm:t>
        <a:bodyPr/>
        <a:lstStyle/>
        <a:p>
          <a:endParaRPr lang="en-US"/>
        </a:p>
      </dgm:t>
    </dgm:pt>
    <dgm:pt modelId="{10A1611B-1CB7-4E01-8C8B-1AB68DE37906}">
      <dgm:prSet phldr="0"/>
      <dgm:spPr/>
      <dgm:t>
        <a:bodyPr/>
        <a:lstStyle/>
        <a:p>
          <a:pPr>
            <a:lnSpc>
              <a:spcPct val="100000"/>
            </a:lnSpc>
            <a:defRPr cap="all"/>
          </a:pPr>
          <a:r>
            <a:rPr lang="en-US">
              <a:latin typeface="Calibri Light" panose="020F0302020204030204"/>
            </a:rPr>
            <a:t>Data introduction</a:t>
          </a:r>
        </a:p>
      </dgm:t>
    </dgm:pt>
    <dgm:pt modelId="{EF17C6DA-7D99-4F5A-8940-4EC72F51A573}" type="parTrans" cxnId="{DC25B4CC-3A24-436A-A7ED-B5DDEECA4DE7}">
      <dgm:prSet/>
      <dgm:spPr/>
    </dgm:pt>
    <dgm:pt modelId="{2CE9133E-56B9-4CE8-8F52-F2FD64C0BA63}" type="sibTrans" cxnId="{DC25B4CC-3A24-436A-A7ED-B5DDEECA4DE7}">
      <dgm:prSet/>
      <dgm:spPr/>
      <dgm:t>
        <a:bodyPr/>
        <a:lstStyle/>
        <a:p>
          <a:endParaRPr lang="en-US"/>
        </a:p>
      </dgm:t>
    </dgm:pt>
    <dgm:pt modelId="{2B07548D-657A-4A86-80FB-06FA6D6ACB94}">
      <dgm:prSet/>
      <dgm:spPr/>
      <dgm:t>
        <a:bodyPr/>
        <a:lstStyle/>
        <a:p>
          <a:pPr>
            <a:lnSpc>
              <a:spcPct val="100000"/>
            </a:lnSpc>
            <a:defRPr cap="all"/>
          </a:pPr>
          <a:r>
            <a:rPr lang="en-US"/>
            <a:t>Commits data </a:t>
          </a:r>
          <a:r>
            <a:rPr lang="en-US">
              <a:latin typeface="Calibri Light" panose="020F0302020204030204"/>
            </a:rPr>
            <a:t>visualization</a:t>
          </a:r>
          <a:endParaRPr lang="en-US"/>
        </a:p>
      </dgm:t>
    </dgm:pt>
    <dgm:pt modelId="{E90D2063-465E-4CC0-A764-CD46CB6EDA01}" type="parTrans" cxnId="{A8757D78-14F7-498C-BBDD-1A41F63BF544}">
      <dgm:prSet/>
      <dgm:spPr/>
      <dgm:t>
        <a:bodyPr/>
        <a:lstStyle/>
        <a:p>
          <a:endParaRPr lang="en-US"/>
        </a:p>
      </dgm:t>
    </dgm:pt>
    <dgm:pt modelId="{81A66C37-DF00-4FE6-88AC-5218B18B4374}" type="sibTrans" cxnId="{A8757D78-14F7-498C-BBDD-1A41F63BF544}">
      <dgm:prSet/>
      <dgm:spPr/>
      <dgm:t>
        <a:bodyPr/>
        <a:lstStyle/>
        <a:p>
          <a:endParaRPr lang="en-US"/>
        </a:p>
      </dgm:t>
    </dgm:pt>
    <dgm:pt modelId="{6F5E6755-12E2-4425-902A-A1F00F871ED0}">
      <dgm:prSet/>
      <dgm:spPr/>
      <dgm:t>
        <a:bodyPr/>
        <a:lstStyle/>
        <a:p>
          <a:pPr>
            <a:lnSpc>
              <a:spcPct val="100000"/>
            </a:lnSpc>
            <a:defRPr cap="all"/>
          </a:pPr>
          <a:r>
            <a:rPr lang="en-US"/>
            <a:t>Issues data </a:t>
          </a:r>
          <a:r>
            <a:rPr lang="en-US">
              <a:latin typeface="Calibri Light" panose="020F0302020204030204"/>
            </a:rPr>
            <a:t>visualization</a:t>
          </a:r>
          <a:endParaRPr lang="en-US"/>
        </a:p>
      </dgm:t>
    </dgm:pt>
    <dgm:pt modelId="{C2B53C2D-0409-4D33-8AD9-CE03637EAE36}" type="parTrans" cxnId="{BD4DDD89-2C4C-43E8-B16E-452DD93F92A5}">
      <dgm:prSet/>
      <dgm:spPr/>
      <dgm:t>
        <a:bodyPr/>
        <a:lstStyle/>
        <a:p>
          <a:endParaRPr lang="en-US"/>
        </a:p>
      </dgm:t>
    </dgm:pt>
    <dgm:pt modelId="{90425AE3-9DAC-4FF5-8294-80B7CD2D9E9E}" type="sibTrans" cxnId="{BD4DDD89-2C4C-43E8-B16E-452DD93F92A5}">
      <dgm:prSet/>
      <dgm:spPr/>
      <dgm:t>
        <a:bodyPr/>
        <a:lstStyle/>
        <a:p>
          <a:endParaRPr lang="en-US"/>
        </a:p>
      </dgm:t>
    </dgm:pt>
    <dgm:pt modelId="{1EE46AE7-6C3C-4F5A-A9F9-971487BEBE26}">
      <dgm:prSet/>
      <dgm:spPr/>
      <dgm:t>
        <a:bodyPr/>
        <a:lstStyle/>
        <a:p>
          <a:pPr>
            <a:lnSpc>
              <a:spcPct val="100000"/>
            </a:lnSpc>
            <a:defRPr cap="all"/>
          </a:pPr>
          <a:r>
            <a:rPr lang="en-US"/>
            <a:t>Issues modelling</a:t>
          </a:r>
        </a:p>
      </dgm:t>
    </dgm:pt>
    <dgm:pt modelId="{1457CE54-1EF7-4A53-9140-F5CB5250C8EC}" type="parTrans" cxnId="{3F108D4E-DA1B-4929-B397-15426B250B13}">
      <dgm:prSet/>
      <dgm:spPr/>
      <dgm:t>
        <a:bodyPr/>
        <a:lstStyle/>
        <a:p>
          <a:endParaRPr lang="en-US"/>
        </a:p>
      </dgm:t>
    </dgm:pt>
    <dgm:pt modelId="{0399D6C8-0F18-451D-AE2E-EC7630F0C184}" type="sibTrans" cxnId="{3F108D4E-DA1B-4929-B397-15426B250B13}">
      <dgm:prSet/>
      <dgm:spPr/>
      <dgm:t>
        <a:bodyPr/>
        <a:lstStyle/>
        <a:p>
          <a:endParaRPr lang="en-US"/>
        </a:p>
      </dgm:t>
    </dgm:pt>
    <dgm:pt modelId="{1A3AB952-9921-4B19-BEFC-D96FDD6D0E84}">
      <dgm:prSet phldr="0"/>
      <dgm:spPr/>
      <dgm:t>
        <a:bodyPr/>
        <a:lstStyle/>
        <a:p>
          <a:pPr>
            <a:lnSpc>
              <a:spcPct val="100000"/>
            </a:lnSpc>
            <a:defRPr cap="all"/>
          </a:pPr>
          <a:r>
            <a:rPr lang="en-US">
              <a:latin typeface="Calibri Light" panose="020F0302020204030204"/>
            </a:rPr>
            <a:t>Future enhancements</a:t>
          </a:r>
        </a:p>
      </dgm:t>
    </dgm:pt>
    <dgm:pt modelId="{A5BAFBCF-A91B-4D7D-B5F6-CEB54FDD3475}" type="parTrans" cxnId="{41857384-9B18-4479-AFDE-48B683D2F622}">
      <dgm:prSet/>
      <dgm:spPr/>
      <dgm:t>
        <a:bodyPr/>
        <a:lstStyle/>
        <a:p>
          <a:endParaRPr lang="en-US"/>
        </a:p>
      </dgm:t>
    </dgm:pt>
    <dgm:pt modelId="{BA974967-D0C8-44B8-BDB2-1A4868B0C1D4}" type="sibTrans" cxnId="{41857384-9B18-4479-AFDE-48B683D2F622}">
      <dgm:prSet/>
      <dgm:spPr/>
      <dgm:t>
        <a:bodyPr/>
        <a:lstStyle/>
        <a:p>
          <a:endParaRPr lang="en-US"/>
        </a:p>
      </dgm:t>
    </dgm:pt>
    <dgm:pt modelId="{048FA53F-5408-414E-927D-B6B58209A959}" type="pres">
      <dgm:prSet presAssocID="{DED32FCB-1753-4EE4-AF9B-D9413A97F5A3}" presName="root" presStyleCnt="0">
        <dgm:presLayoutVars>
          <dgm:dir/>
          <dgm:resizeHandles val="exact"/>
        </dgm:presLayoutVars>
      </dgm:prSet>
      <dgm:spPr/>
    </dgm:pt>
    <dgm:pt modelId="{26BACCCA-754A-4251-A722-FEB84CDAF3DF}" type="pres">
      <dgm:prSet presAssocID="{2CF6C739-F962-4881-B6AC-6B05E66AAB04}" presName="compNode" presStyleCnt="0"/>
      <dgm:spPr/>
    </dgm:pt>
    <dgm:pt modelId="{DABECF8B-4989-4E0C-8230-C0BDCF942B0A}" type="pres">
      <dgm:prSet presAssocID="{2CF6C739-F962-4881-B6AC-6B05E66AAB04}" presName="iconBgRect" presStyleLbl="bgShp" presStyleIdx="0" presStyleCnt="6"/>
      <dgm:spPr/>
    </dgm:pt>
    <dgm:pt modelId="{17AB8AC3-9686-4F0E-B44E-CA4A91BF5E10}" type="pres">
      <dgm:prSet presAssocID="{2CF6C739-F962-4881-B6AC-6B05E66AAB04}"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sion chart with solid fill"/>
        </a:ext>
      </dgm:extLst>
    </dgm:pt>
    <dgm:pt modelId="{627CD996-72B3-49DC-AD96-E55FD98670E3}" type="pres">
      <dgm:prSet presAssocID="{2CF6C739-F962-4881-B6AC-6B05E66AAB04}" presName="spaceRect" presStyleCnt="0"/>
      <dgm:spPr/>
    </dgm:pt>
    <dgm:pt modelId="{9BA02A20-4F8A-4063-AFD4-34DF4BACC307}" type="pres">
      <dgm:prSet presAssocID="{2CF6C739-F962-4881-B6AC-6B05E66AAB04}" presName="textRect" presStyleLbl="revTx" presStyleIdx="0" presStyleCnt="6">
        <dgm:presLayoutVars>
          <dgm:chMax val="1"/>
          <dgm:chPref val="1"/>
        </dgm:presLayoutVars>
      </dgm:prSet>
      <dgm:spPr/>
    </dgm:pt>
    <dgm:pt modelId="{57A1684F-CEB1-43BF-90EB-467AD97B740B}" type="pres">
      <dgm:prSet presAssocID="{B38E373C-F037-4449-84AA-8C3A291850B0}" presName="sibTrans" presStyleCnt="0"/>
      <dgm:spPr/>
    </dgm:pt>
    <dgm:pt modelId="{812997D4-7E91-4AF4-B201-710242A93673}" type="pres">
      <dgm:prSet presAssocID="{10A1611B-1CB7-4E01-8C8B-1AB68DE37906}" presName="compNode" presStyleCnt="0"/>
      <dgm:spPr/>
    </dgm:pt>
    <dgm:pt modelId="{D62E00AF-89CC-48CD-A9CB-1292F55E3456}" type="pres">
      <dgm:prSet presAssocID="{10A1611B-1CB7-4E01-8C8B-1AB68DE37906}" presName="iconBgRect" presStyleLbl="bgShp" presStyleIdx="1" presStyleCnt="6"/>
      <dgm:spPr/>
    </dgm:pt>
    <dgm:pt modelId="{BD7355E9-6745-4A11-9368-78A60DAAD876}" type="pres">
      <dgm:prSet presAssocID="{10A1611B-1CB7-4E01-8C8B-1AB68DE37906}"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with solid fill"/>
        </a:ext>
      </dgm:extLst>
    </dgm:pt>
    <dgm:pt modelId="{1D8A645F-7FB0-44DA-A8F1-F79BB2902F43}" type="pres">
      <dgm:prSet presAssocID="{10A1611B-1CB7-4E01-8C8B-1AB68DE37906}" presName="spaceRect" presStyleCnt="0"/>
      <dgm:spPr/>
    </dgm:pt>
    <dgm:pt modelId="{1C394682-41A7-45DF-8904-5636A50FDF98}" type="pres">
      <dgm:prSet presAssocID="{10A1611B-1CB7-4E01-8C8B-1AB68DE37906}" presName="textRect" presStyleLbl="revTx" presStyleIdx="1" presStyleCnt="6">
        <dgm:presLayoutVars>
          <dgm:chMax val="1"/>
          <dgm:chPref val="1"/>
        </dgm:presLayoutVars>
      </dgm:prSet>
      <dgm:spPr/>
    </dgm:pt>
    <dgm:pt modelId="{BD2238DF-E193-4963-844B-172F05BCE863}" type="pres">
      <dgm:prSet presAssocID="{2CE9133E-56B9-4CE8-8F52-F2FD64C0BA63}" presName="sibTrans" presStyleCnt="0"/>
      <dgm:spPr/>
    </dgm:pt>
    <dgm:pt modelId="{99D91E3D-1F24-4FFD-8223-440AA4710625}" type="pres">
      <dgm:prSet presAssocID="{2B07548D-657A-4A86-80FB-06FA6D6ACB94}" presName="compNode" presStyleCnt="0"/>
      <dgm:spPr/>
    </dgm:pt>
    <dgm:pt modelId="{55C313B8-AB94-4A68-BBCB-1431E7CBF269}" type="pres">
      <dgm:prSet presAssocID="{2B07548D-657A-4A86-80FB-06FA6D6ACB94}" presName="iconBgRect" presStyleLbl="bgShp" presStyleIdx="2" presStyleCnt="6"/>
      <dgm:spPr/>
    </dgm:pt>
    <dgm:pt modelId="{A713A105-C3A8-47BF-A289-5F81ABD29F6C}" type="pres">
      <dgm:prSet presAssocID="{2B07548D-657A-4A86-80FB-06FA6D6ACB94}"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k with solid fill"/>
        </a:ext>
      </dgm:extLst>
    </dgm:pt>
    <dgm:pt modelId="{86156E45-E154-44FF-9626-A8ADB5BDF9CC}" type="pres">
      <dgm:prSet presAssocID="{2B07548D-657A-4A86-80FB-06FA6D6ACB94}" presName="spaceRect" presStyleCnt="0"/>
      <dgm:spPr/>
    </dgm:pt>
    <dgm:pt modelId="{C5B48A30-E6C3-49DA-9816-C34E95F7D1BA}" type="pres">
      <dgm:prSet presAssocID="{2B07548D-657A-4A86-80FB-06FA6D6ACB94}" presName="textRect" presStyleLbl="revTx" presStyleIdx="2" presStyleCnt="6">
        <dgm:presLayoutVars>
          <dgm:chMax val="1"/>
          <dgm:chPref val="1"/>
        </dgm:presLayoutVars>
      </dgm:prSet>
      <dgm:spPr/>
    </dgm:pt>
    <dgm:pt modelId="{8BE28586-1F13-439B-B1A5-E25EAE0B2CD1}" type="pres">
      <dgm:prSet presAssocID="{81A66C37-DF00-4FE6-88AC-5218B18B4374}" presName="sibTrans" presStyleCnt="0"/>
      <dgm:spPr/>
    </dgm:pt>
    <dgm:pt modelId="{8BF97F1C-5F73-4A86-8307-A4DA4C6EEBF4}" type="pres">
      <dgm:prSet presAssocID="{6F5E6755-12E2-4425-902A-A1F00F871ED0}" presName="compNode" presStyleCnt="0"/>
      <dgm:spPr/>
    </dgm:pt>
    <dgm:pt modelId="{923485B0-EDEC-4904-B730-F9E44073B2D9}" type="pres">
      <dgm:prSet presAssocID="{6F5E6755-12E2-4425-902A-A1F00F871ED0}" presName="iconBgRect" presStyleLbl="bgShp" presStyleIdx="3" presStyleCnt="6"/>
      <dgm:spPr/>
    </dgm:pt>
    <dgm:pt modelId="{D6D24B38-FA19-45FE-88F8-51DC8D14BBDA}" type="pres">
      <dgm:prSet presAssocID="{6F5E6755-12E2-4425-902A-A1F00F871ED0}"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adybug with solid fill"/>
        </a:ext>
      </dgm:extLst>
    </dgm:pt>
    <dgm:pt modelId="{E084712E-3C26-40C3-837F-F467CBAC7D06}" type="pres">
      <dgm:prSet presAssocID="{6F5E6755-12E2-4425-902A-A1F00F871ED0}" presName="spaceRect" presStyleCnt="0"/>
      <dgm:spPr/>
    </dgm:pt>
    <dgm:pt modelId="{02D9B87D-F998-4C48-BFC8-6A22E461D484}" type="pres">
      <dgm:prSet presAssocID="{6F5E6755-12E2-4425-902A-A1F00F871ED0}" presName="textRect" presStyleLbl="revTx" presStyleIdx="3" presStyleCnt="6">
        <dgm:presLayoutVars>
          <dgm:chMax val="1"/>
          <dgm:chPref val="1"/>
        </dgm:presLayoutVars>
      </dgm:prSet>
      <dgm:spPr/>
    </dgm:pt>
    <dgm:pt modelId="{9D82F7E2-DE44-4F35-9FBA-B112226B4885}" type="pres">
      <dgm:prSet presAssocID="{90425AE3-9DAC-4FF5-8294-80B7CD2D9E9E}" presName="sibTrans" presStyleCnt="0"/>
      <dgm:spPr/>
    </dgm:pt>
    <dgm:pt modelId="{DD81E1C9-DC14-4789-A0AC-9A0321FA0401}" type="pres">
      <dgm:prSet presAssocID="{1EE46AE7-6C3C-4F5A-A9F9-971487BEBE26}" presName="compNode" presStyleCnt="0"/>
      <dgm:spPr/>
    </dgm:pt>
    <dgm:pt modelId="{D239340A-1E51-4715-B4BF-C8A8B2D1FC74}" type="pres">
      <dgm:prSet presAssocID="{1EE46AE7-6C3C-4F5A-A9F9-971487BEBE26}" presName="iconBgRect" presStyleLbl="bgShp" presStyleIdx="4" presStyleCnt="6"/>
      <dgm:spPr/>
    </dgm:pt>
    <dgm:pt modelId="{8EBC87D2-26EC-47A5-8300-77350C104D49}" type="pres">
      <dgm:prSet presAssocID="{1EE46AE7-6C3C-4F5A-A9F9-971487BEBE26}"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with solid fill"/>
        </a:ext>
      </dgm:extLst>
    </dgm:pt>
    <dgm:pt modelId="{17607610-EE94-4DA2-9576-BC9716988C26}" type="pres">
      <dgm:prSet presAssocID="{1EE46AE7-6C3C-4F5A-A9F9-971487BEBE26}" presName="spaceRect" presStyleCnt="0"/>
      <dgm:spPr/>
    </dgm:pt>
    <dgm:pt modelId="{1BF3611A-DFB7-4A51-9588-FFD2D3D5573C}" type="pres">
      <dgm:prSet presAssocID="{1EE46AE7-6C3C-4F5A-A9F9-971487BEBE26}" presName="textRect" presStyleLbl="revTx" presStyleIdx="4" presStyleCnt="6">
        <dgm:presLayoutVars>
          <dgm:chMax val="1"/>
          <dgm:chPref val="1"/>
        </dgm:presLayoutVars>
      </dgm:prSet>
      <dgm:spPr/>
    </dgm:pt>
    <dgm:pt modelId="{3327772D-BA0C-447E-AC2E-6EF04A5E13A2}" type="pres">
      <dgm:prSet presAssocID="{0399D6C8-0F18-451D-AE2E-EC7630F0C184}" presName="sibTrans" presStyleCnt="0"/>
      <dgm:spPr/>
    </dgm:pt>
    <dgm:pt modelId="{21E52FAF-9BEE-4287-8EC5-07DEDA88B581}" type="pres">
      <dgm:prSet presAssocID="{1A3AB952-9921-4B19-BEFC-D96FDD6D0E84}" presName="compNode" presStyleCnt="0"/>
      <dgm:spPr/>
    </dgm:pt>
    <dgm:pt modelId="{CE8D849B-B038-49B6-8D4E-576011CE103D}" type="pres">
      <dgm:prSet presAssocID="{1A3AB952-9921-4B19-BEFC-D96FDD6D0E84}" presName="iconBgRect" presStyleLbl="bgShp" presStyleIdx="5" presStyleCnt="6"/>
      <dgm:spPr/>
    </dgm:pt>
    <dgm:pt modelId="{E9DC16AE-2193-46D4-96A7-2FF339C96889}" type="pres">
      <dgm:prSet presAssocID="{1A3AB952-9921-4B19-BEFC-D96FDD6D0E84}"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pward trend with solid fill"/>
        </a:ext>
      </dgm:extLst>
    </dgm:pt>
    <dgm:pt modelId="{CCD2A4F2-FE0B-462A-A385-2E8D3213793C}" type="pres">
      <dgm:prSet presAssocID="{1A3AB952-9921-4B19-BEFC-D96FDD6D0E84}" presName="spaceRect" presStyleCnt="0"/>
      <dgm:spPr/>
    </dgm:pt>
    <dgm:pt modelId="{9BEFDC94-F811-44AC-A610-800A8CE33FBC}" type="pres">
      <dgm:prSet presAssocID="{1A3AB952-9921-4B19-BEFC-D96FDD6D0E84}" presName="textRect" presStyleLbl="revTx" presStyleIdx="5" presStyleCnt="6">
        <dgm:presLayoutVars>
          <dgm:chMax val="1"/>
          <dgm:chPref val="1"/>
        </dgm:presLayoutVars>
      </dgm:prSet>
      <dgm:spPr/>
    </dgm:pt>
  </dgm:ptLst>
  <dgm:cxnLst>
    <dgm:cxn modelId="{D673221A-FF92-4492-BCCD-140CDEE44AC4}" type="presOf" srcId="{2B07548D-657A-4A86-80FB-06FA6D6ACB94}" destId="{C5B48A30-E6C3-49DA-9816-C34E95F7D1BA}" srcOrd="0" destOrd="0" presId="urn:microsoft.com/office/officeart/2018/5/layout/IconCircleLabelList"/>
    <dgm:cxn modelId="{BDB90F4B-C07A-4F14-AE55-F687684736DE}" type="presOf" srcId="{DED32FCB-1753-4EE4-AF9B-D9413A97F5A3}" destId="{048FA53F-5408-414E-927D-B6B58209A959}" srcOrd="0" destOrd="0" presId="urn:microsoft.com/office/officeart/2018/5/layout/IconCircleLabelList"/>
    <dgm:cxn modelId="{3F108D4E-DA1B-4929-B397-15426B250B13}" srcId="{DED32FCB-1753-4EE4-AF9B-D9413A97F5A3}" destId="{1EE46AE7-6C3C-4F5A-A9F9-971487BEBE26}" srcOrd="4" destOrd="0" parTransId="{1457CE54-1EF7-4A53-9140-F5CB5250C8EC}" sibTransId="{0399D6C8-0F18-451D-AE2E-EC7630F0C184}"/>
    <dgm:cxn modelId="{A8757D78-14F7-498C-BBDD-1A41F63BF544}" srcId="{DED32FCB-1753-4EE4-AF9B-D9413A97F5A3}" destId="{2B07548D-657A-4A86-80FB-06FA6D6ACB94}" srcOrd="2" destOrd="0" parTransId="{E90D2063-465E-4CC0-A764-CD46CB6EDA01}" sibTransId="{81A66C37-DF00-4FE6-88AC-5218B18B4374}"/>
    <dgm:cxn modelId="{41857384-9B18-4479-AFDE-48B683D2F622}" srcId="{DED32FCB-1753-4EE4-AF9B-D9413A97F5A3}" destId="{1A3AB952-9921-4B19-BEFC-D96FDD6D0E84}" srcOrd="5" destOrd="0" parTransId="{A5BAFBCF-A91B-4D7D-B5F6-CEB54FDD3475}" sibTransId="{BA974967-D0C8-44B8-BDB2-1A4868B0C1D4}"/>
    <dgm:cxn modelId="{CD1CE285-6C9D-4F67-9811-BE2047837628}" type="presOf" srcId="{1A3AB952-9921-4B19-BEFC-D96FDD6D0E84}" destId="{9BEFDC94-F811-44AC-A610-800A8CE33FBC}" srcOrd="0" destOrd="0" presId="urn:microsoft.com/office/officeart/2018/5/layout/IconCircleLabelList"/>
    <dgm:cxn modelId="{BD4DDD89-2C4C-43E8-B16E-452DD93F92A5}" srcId="{DED32FCB-1753-4EE4-AF9B-D9413A97F5A3}" destId="{6F5E6755-12E2-4425-902A-A1F00F871ED0}" srcOrd="3" destOrd="0" parTransId="{C2B53C2D-0409-4D33-8AD9-CE03637EAE36}" sibTransId="{90425AE3-9DAC-4FF5-8294-80B7CD2D9E9E}"/>
    <dgm:cxn modelId="{F12367BF-2370-4A22-A048-7BEFB6AA3BDC}" type="presOf" srcId="{6F5E6755-12E2-4425-902A-A1F00F871ED0}" destId="{02D9B87D-F998-4C48-BFC8-6A22E461D484}" srcOrd="0" destOrd="0" presId="urn:microsoft.com/office/officeart/2018/5/layout/IconCircleLabelList"/>
    <dgm:cxn modelId="{DC25B4CC-3A24-436A-A7ED-B5DDEECA4DE7}" srcId="{DED32FCB-1753-4EE4-AF9B-D9413A97F5A3}" destId="{10A1611B-1CB7-4E01-8C8B-1AB68DE37906}" srcOrd="1" destOrd="0" parTransId="{EF17C6DA-7D99-4F5A-8940-4EC72F51A573}" sibTransId="{2CE9133E-56B9-4CE8-8F52-F2FD64C0BA63}"/>
    <dgm:cxn modelId="{6D79F0D3-AC81-4F93-907C-28C054A6763F}" type="presOf" srcId="{1EE46AE7-6C3C-4F5A-A9F9-971487BEBE26}" destId="{1BF3611A-DFB7-4A51-9588-FFD2D3D5573C}" srcOrd="0" destOrd="0" presId="urn:microsoft.com/office/officeart/2018/5/layout/IconCircleLabelList"/>
    <dgm:cxn modelId="{BEDD8FD5-1F1D-4C35-8690-2BB6F6750F05}" srcId="{DED32FCB-1753-4EE4-AF9B-D9413A97F5A3}" destId="{2CF6C739-F962-4881-B6AC-6B05E66AAB04}" srcOrd="0" destOrd="0" parTransId="{7A77445F-A6E2-4E48-8D43-C623EA75453A}" sibTransId="{B38E373C-F037-4449-84AA-8C3A291850B0}"/>
    <dgm:cxn modelId="{CCE305FA-DC2D-450D-A894-1CD0BEFA2575}" type="presOf" srcId="{10A1611B-1CB7-4E01-8C8B-1AB68DE37906}" destId="{1C394682-41A7-45DF-8904-5636A50FDF98}" srcOrd="0" destOrd="0" presId="urn:microsoft.com/office/officeart/2018/5/layout/IconCircleLabelList"/>
    <dgm:cxn modelId="{5F606AFD-4875-4D35-A0A4-92F0505399E9}" type="presOf" srcId="{2CF6C739-F962-4881-B6AC-6B05E66AAB04}" destId="{9BA02A20-4F8A-4063-AFD4-34DF4BACC307}" srcOrd="0" destOrd="0" presId="urn:microsoft.com/office/officeart/2018/5/layout/IconCircleLabelList"/>
    <dgm:cxn modelId="{06A07DA8-35B0-4F11-BA74-A394C0698355}" type="presParOf" srcId="{048FA53F-5408-414E-927D-B6B58209A959}" destId="{26BACCCA-754A-4251-A722-FEB84CDAF3DF}" srcOrd="0" destOrd="0" presId="urn:microsoft.com/office/officeart/2018/5/layout/IconCircleLabelList"/>
    <dgm:cxn modelId="{0E6BA9FE-71B1-47E4-8BF7-B2317A3374DF}" type="presParOf" srcId="{26BACCCA-754A-4251-A722-FEB84CDAF3DF}" destId="{DABECF8B-4989-4E0C-8230-C0BDCF942B0A}" srcOrd="0" destOrd="0" presId="urn:microsoft.com/office/officeart/2018/5/layout/IconCircleLabelList"/>
    <dgm:cxn modelId="{984B9318-0AC7-45C9-A38F-90D469E3F812}" type="presParOf" srcId="{26BACCCA-754A-4251-A722-FEB84CDAF3DF}" destId="{17AB8AC3-9686-4F0E-B44E-CA4A91BF5E10}" srcOrd="1" destOrd="0" presId="urn:microsoft.com/office/officeart/2018/5/layout/IconCircleLabelList"/>
    <dgm:cxn modelId="{5A5AD208-BB29-45C3-B56D-A6EF13E2C820}" type="presParOf" srcId="{26BACCCA-754A-4251-A722-FEB84CDAF3DF}" destId="{627CD996-72B3-49DC-AD96-E55FD98670E3}" srcOrd="2" destOrd="0" presId="urn:microsoft.com/office/officeart/2018/5/layout/IconCircleLabelList"/>
    <dgm:cxn modelId="{9A6BBEE9-CE5F-4014-8550-6DDFE900893E}" type="presParOf" srcId="{26BACCCA-754A-4251-A722-FEB84CDAF3DF}" destId="{9BA02A20-4F8A-4063-AFD4-34DF4BACC307}" srcOrd="3" destOrd="0" presId="urn:microsoft.com/office/officeart/2018/5/layout/IconCircleLabelList"/>
    <dgm:cxn modelId="{C00192E8-EDE2-4F0F-8FE7-85337DCD5DA0}" type="presParOf" srcId="{048FA53F-5408-414E-927D-B6B58209A959}" destId="{57A1684F-CEB1-43BF-90EB-467AD97B740B}" srcOrd="1" destOrd="0" presId="urn:microsoft.com/office/officeart/2018/5/layout/IconCircleLabelList"/>
    <dgm:cxn modelId="{F633E8BC-6502-426A-8757-CBE8FC129555}" type="presParOf" srcId="{048FA53F-5408-414E-927D-B6B58209A959}" destId="{812997D4-7E91-4AF4-B201-710242A93673}" srcOrd="2" destOrd="0" presId="urn:microsoft.com/office/officeart/2018/5/layout/IconCircleLabelList"/>
    <dgm:cxn modelId="{4641201E-8F8D-485F-A9D7-52ABDD1C7EA7}" type="presParOf" srcId="{812997D4-7E91-4AF4-B201-710242A93673}" destId="{D62E00AF-89CC-48CD-A9CB-1292F55E3456}" srcOrd="0" destOrd="0" presId="urn:microsoft.com/office/officeart/2018/5/layout/IconCircleLabelList"/>
    <dgm:cxn modelId="{7203D5E6-0FE1-4DA7-99A9-65CC31F8E58B}" type="presParOf" srcId="{812997D4-7E91-4AF4-B201-710242A93673}" destId="{BD7355E9-6745-4A11-9368-78A60DAAD876}" srcOrd="1" destOrd="0" presId="urn:microsoft.com/office/officeart/2018/5/layout/IconCircleLabelList"/>
    <dgm:cxn modelId="{F3F2B23B-54AC-44B5-BA9F-F53A4769120F}" type="presParOf" srcId="{812997D4-7E91-4AF4-B201-710242A93673}" destId="{1D8A645F-7FB0-44DA-A8F1-F79BB2902F43}" srcOrd="2" destOrd="0" presId="urn:microsoft.com/office/officeart/2018/5/layout/IconCircleLabelList"/>
    <dgm:cxn modelId="{6351C154-786F-4223-AA76-AEF184E82188}" type="presParOf" srcId="{812997D4-7E91-4AF4-B201-710242A93673}" destId="{1C394682-41A7-45DF-8904-5636A50FDF98}" srcOrd="3" destOrd="0" presId="urn:microsoft.com/office/officeart/2018/5/layout/IconCircleLabelList"/>
    <dgm:cxn modelId="{091A15B7-D1CD-4D75-8DAA-DB74D9D65B61}" type="presParOf" srcId="{048FA53F-5408-414E-927D-B6B58209A959}" destId="{BD2238DF-E193-4963-844B-172F05BCE863}" srcOrd="3" destOrd="0" presId="urn:microsoft.com/office/officeart/2018/5/layout/IconCircleLabelList"/>
    <dgm:cxn modelId="{77804DFD-5C0A-40B0-9E06-EFE276B14450}" type="presParOf" srcId="{048FA53F-5408-414E-927D-B6B58209A959}" destId="{99D91E3D-1F24-4FFD-8223-440AA4710625}" srcOrd="4" destOrd="0" presId="urn:microsoft.com/office/officeart/2018/5/layout/IconCircleLabelList"/>
    <dgm:cxn modelId="{7AC05393-E078-4652-A219-BC150EDCEC23}" type="presParOf" srcId="{99D91E3D-1F24-4FFD-8223-440AA4710625}" destId="{55C313B8-AB94-4A68-BBCB-1431E7CBF269}" srcOrd="0" destOrd="0" presId="urn:microsoft.com/office/officeart/2018/5/layout/IconCircleLabelList"/>
    <dgm:cxn modelId="{91699DBA-3443-41EE-898B-B4158ADDCA90}" type="presParOf" srcId="{99D91E3D-1F24-4FFD-8223-440AA4710625}" destId="{A713A105-C3A8-47BF-A289-5F81ABD29F6C}" srcOrd="1" destOrd="0" presId="urn:microsoft.com/office/officeart/2018/5/layout/IconCircleLabelList"/>
    <dgm:cxn modelId="{3D1A48EC-D79A-475B-AB86-B468E91E1A93}" type="presParOf" srcId="{99D91E3D-1F24-4FFD-8223-440AA4710625}" destId="{86156E45-E154-44FF-9626-A8ADB5BDF9CC}" srcOrd="2" destOrd="0" presId="urn:microsoft.com/office/officeart/2018/5/layout/IconCircleLabelList"/>
    <dgm:cxn modelId="{06F7BA83-F089-4D7D-B629-9898C0F07D01}" type="presParOf" srcId="{99D91E3D-1F24-4FFD-8223-440AA4710625}" destId="{C5B48A30-E6C3-49DA-9816-C34E95F7D1BA}" srcOrd="3" destOrd="0" presId="urn:microsoft.com/office/officeart/2018/5/layout/IconCircleLabelList"/>
    <dgm:cxn modelId="{E728DF1C-134B-4802-BF51-D16A713D20BE}" type="presParOf" srcId="{048FA53F-5408-414E-927D-B6B58209A959}" destId="{8BE28586-1F13-439B-B1A5-E25EAE0B2CD1}" srcOrd="5" destOrd="0" presId="urn:microsoft.com/office/officeart/2018/5/layout/IconCircleLabelList"/>
    <dgm:cxn modelId="{F13CEC38-84C1-4723-88D6-B285C10C99DF}" type="presParOf" srcId="{048FA53F-5408-414E-927D-B6B58209A959}" destId="{8BF97F1C-5F73-4A86-8307-A4DA4C6EEBF4}" srcOrd="6" destOrd="0" presId="urn:microsoft.com/office/officeart/2018/5/layout/IconCircleLabelList"/>
    <dgm:cxn modelId="{2300BE5B-A93C-4B4E-871D-9D6776D3016D}" type="presParOf" srcId="{8BF97F1C-5F73-4A86-8307-A4DA4C6EEBF4}" destId="{923485B0-EDEC-4904-B730-F9E44073B2D9}" srcOrd="0" destOrd="0" presId="urn:microsoft.com/office/officeart/2018/5/layout/IconCircleLabelList"/>
    <dgm:cxn modelId="{8025BDAA-97B4-47EC-A96C-DDF41DBE22DE}" type="presParOf" srcId="{8BF97F1C-5F73-4A86-8307-A4DA4C6EEBF4}" destId="{D6D24B38-FA19-45FE-88F8-51DC8D14BBDA}" srcOrd="1" destOrd="0" presId="urn:microsoft.com/office/officeart/2018/5/layout/IconCircleLabelList"/>
    <dgm:cxn modelId="{CEB67E4D-766A-43C3-B439-CB7E2A8B0A2F}" type="presParOf" srcId="{8BF97F1C-5F73-4A86-8307-A4DA4C6EEBF4}" destId="{E084712E-3C26-40C3-837F-F467CBAC7D06}" srcOrd="2" destOrd="0" presId="urn:microsoft.com/office/officeart/2018/5/layout/IconCircleLabelList"/>
    <dgm:cxn modelId="{8F26B0B3-43B0-44E7-AA9E-CC02FDDC1647}" type="presParOf" srcId="{8BF97F1C-5F73-4A86-8307-A4DA4C6EEBF4}" destId="{02D9B87D-F998-4C48-BFC8-6A22E461D484}" srcOrd="3" destOrd="0" presId="urn:microsoft.com/office/officeart/2018/5/layout/IconCircleLabelList"/>
    <dgm:cxn modelId="{C80AD9F9-00DD-4628-ACBE-817ABE56F874}" type="presParOf" srcId="{048FA53F-5408-414E-927D-B6B58209A959}" destId="{9D82F7E2-DE44-4F35-9FBA-B112226B4885}" srcOrd="7" destOrd="0" presId="urn:microsoft.com/office/officeart/2018/5/layout/IconCircleLabelList"/>
    <dgm:cxn modelId="{B78ED02D-8F14-44C8-865B-D2170DD19DDA}" type="presParOf" srcId="{048FA53F-5408-414E-927D-B6B58209A959}" destId="{DD81E1C9-DC14-4789-A0AC-9A0321FA0401}" srcOrd="8" destOrd="0" presId="urn:microsoft.com/office/officeart/2018/5/layout/IconCircleLabelList"/>
    <dgm:cxn modelId="{2C9CA276-42A3-465C-8F28-CE91094D5B3E}" type="presParOf" srcId="{DD81E1C9-DC14-4789-A0AC-9A0321FA0401}" destId="{D239340A-1E51-4715-B4BF-C8A8B2D1FC74}" srcOrd="0" destOrd="0" presId="urn:microsoft.com/office/officeart/2018/5/layout/IconCircleLabelList"/>
    <dgm:cxn modelId="{1C2F2917-D427-4741-BE17-6E48BAC0D815}" type="presParOf" srcId="{DD81E1C9-DC14-4789-A0AC-9A0321FA0401}" destId="{8EBC87D2-26EC-47A5-8300-77350C104D49}" srcOrd="1" destOrd="0" presId="urn:microsoft.com/office/officeart/2018/5/layout/IconCircleLabelList"/>
    <dgm:cxn modelId="{4F15C9A3-7BB4-4759-BF06-23490AB9E15F}" type="presParOf" srcId="{DD81E1C9-DC14-4789-A0AC-9A0321FA0401}" destId="{17607610-EE94-4DA2-9576-BC9716988C26}" srcOrd="2" destOrd="0" presId="urn:microsoft.com/office/officeart/2018/5/layout/IconCircleLabelList"/>
    <dgm:cxn modelId="{BAD5B15B-093A-4F67-AC74-9A51A6A54818}" type="presParOf" srcId="{DD81E1C9-DC14-4789-A0AC-9A0321FA0401}" destId="{1BF3611A-DFB7-4A51-9588-FFD2D3D5573C}" srcOrd="3" destOrd="0" presId="urn:microsoft.com/office/officeart/2018/5/layout/IconCircleLabelList"/>
    <dgm:cxn modelId="{8EAC230F-B977-4E0D-8B6E-80AD4E50AC9C}" type="presParOf" srcId="{048FA53F-5408-414E-927D-B6B58209A959}" destId="{3327772D-BA0C-447E-AC2E-6EF04A5E13A2}" srcOrd="9" destOrd="0" presId="urn:microsoft.com/office/officeart/2018/5/layout/IconCircleLabelList"/>
    <dgm:cxn modelId="{ABCD2231-169B-42D2-A2FA-1C2AE55DAD81}" type="presParOf" srcId="{048FA53F-5408-414E-927D-B6B58209A959}" destId="{21E52FAF-9BEE-4287-8EC5-07DEDA88B581}" srcOrd="10" destOrd="0" presId="urn:microsoft.com/office/officeart/2018/5/layout/IconCircleLabelList"/>
    <dgm:cxn modelId="{BE281EC3-05D5-4A4A-840A-A9F9CA777415}" type="presParOf" srcId="{21E52FAF-9BEE-4287-8EC5-07DEDA88B581}" destId="{CE8D849B-B038-49B6-8D4E-576011CE103D}" srcOrd="0" destOrd="0" presId="urn:microsoft.com/office/officeart/2018/5/layout/IconCircleLabelList"/>
    <dgm:cxn modelId="{9BB86C2D-F38A-433A-8B8D-7536574293CE}" type="presParOf" srcId="{21E52FAF-9BEE-4287-8EC5-07DEDA88B581}" destId="{E9DC16AE-2193-46D4-96A7-2FF339C96889}" srcOrd="1" destOrd="0" presId="urn:microsoft.com/office/officeart/2018/5/layout/IconCircleLabelList"/>
    <dgm:cxn modelId="{18550E74-0ECE-42B4-A370-8AECD66EEFFF}" type="presParOf" srcId="{21E52FAF-9BEE-4287-8EC5-07DEDA88B581}" destId="{CCD2A4F2-FE0B-462A-A385-2E8D3213793C}" srcOrd="2" destOrd="0" presId="urn:microsoft.com/office/officeart/2018/5/layout/IconCircleLabelList"/>
    <dgm:cxn modelId="{1E949144-1E45-4325-8C8D-3C05EF02684B}" type="presParOf" srcId="{21E52FAF-9BEE-4287-8EC5-07DEDA88B581}" destId="{9BEFDC94-F811-44AC-A610-800A8CE33FB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ECF8B-4989-4E0C-8230-C0BDCF942B0A}">
      <dsp:nvSpPr>
        <dsp:cNvPr id="0" name=""/>
        <dsp:cNvSpPr/>
      </dsp:nvSpPr>
      <dsp:spPr>
        <a:xfrm>
          <a:off x="299589" y="452248"/>
          <a:ext cx="930726" cy="93072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AB8AC3-9686-4F0E-B44E-CA4A91BF5E10}">
      <dsp:nvSpPr>
        <dsp:cNvPr id="0" name=""/>
        <dsp:cNvSpPr/>
      </dsp:nvSpPr>
      <dsp:spPr>
        <a:xfrm>
          <a:off x="497940" y="650600"/>
          <a:ext cx="534023" cy="53402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A02A20-4F8A-4063-AFD4-34DF4BACC307}">
      <dsp:nvSpPr>
        <dsp:cNvPr id="0" name=""/>
        <dsp:cNvSpPr/>
      </dsp:nvSpPr>
      <dsp:spPr>
        <a:xfrm>
          <a:off x="2061" y="1672873"/>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latin typeface="Calibri Light" panose="020F0302020204030204"/>
            </a:rPr>
            <a:t>Solution design</a:t>
          </a:r>
          <a:endParaRPr lang="en-US" sz="1700" kern="1200"/>
        </a:p>
      </dsp:txBody>
      <dsp:txXfrm>
        <a:off x="2061" y="1672873"/>
        <a:ext cx="1525781" cy="610312"/>
      </dsp:txXfrm>
    </dsp:sp>
    <dsp:sp modelId="{D62E00AF-89CC-48CD-A9CB-1292F55E3456}">
      <dsp:nvSpPr>
        <dsp:cNvPr id="0" name=""/>
        <dsp:cNvSpPr/>
      </dsp:nvSpPr>
      <dsp:spPr>
        <a:xfrm>
          <a:off x="2092382" y="452248"/>
          <a:ext cx="930726" cy="93072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355E9-6745-4A11-9368-78A60DAAD876}">
      <dsp:nvSpPr>
        <dsp:cNvPr id="0" name=""/>
        <dsp:cNvSpPr/>
      </dsp:nvSpPr>
      <dsp:spPr>
        <a:xfrm>
          <a:off x="2290733" y="650600"/>
          <a:ext cx="534023" cy="53402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394682-41A7-45DF-8904-5636A50FDF98}">
      <dsp:nvSpPr>
        <dsp:cNvPr id="0" name=""/>
        <dsp:cNvSpPr/>
      </dsp:nvSpPr>
      <dsp:spPr>
        <a:xfrm>
          <a:off x="1794854" y="1672873"/>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latin typeface="Calibri Light" panose="020F0302020204030204"/>
            </a:rPr>
            <a:t>Data introduction</a:t>
          </a:r>
        </a:p>
      </dsp:txBody>
      <dsp:txXfrm>
        <a:off x="1794854" y="1672873"/>
        <a:ext cx="1525781" cy="610312"/>
      </dsp:txXfrm>
    </dsp:sp>
    <dsp:sp modelId="{55C313B8-AB94-4A68-BBCB-1431E7CBF269}">
      <dsp:nvSpPr>
        <dsp:cNvPr id="0" name=""/>
        <dsp:cNvSpPr/>
      </dsp:nvSpPr>
      <dsp:spPr>
        <a:xfrm>
          <a:off x="3885175" y="452248"/>
          <a:ext cx="930726" cy="93072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13A105-C3A8-47BF-A289-5F81ABD29F6C}">
      <dsp:nvSpPr>
        <dsp:cNvPr id="0" name=""/>
        <dsp:cNvSpPr/>
      </dsp:nvSpPr>
      <dsp:spPr>
        <a:xfrm>
          <a:off x="4083526" y="650600"/>
          <a:ext cx="534023" cy="53402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B48A30-E6C3-49DA-9816-C34E95F7D1BA}">
      <dsp:nvSpPr>
        <dsp:cNvPr id="0" name=""/>
        <dsp:cNvSpPr/>
      </dsp:nvSpPr>
      <dsp:spPr>
        <a:xfrm>
          <a:off x="3587647" y="1672873"/>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Commits data </a:t>
          </a:r>
          <a:r>
            <a:rPr lang="en-US" sz="1700" kern="1200">
              <a:latin typeface="Calibri Light" panose="020F0302020204030204"/>
            </a:rPr>
            <a:t>visualization</a:t>
          </a:r>
          <a:endParaRPr lang="en-US" sz="1700" kern="1200"/>
        </a:p>
      </dsp:txBody>
      <dsp:txXfrm>
        <a:off x="3587647" y="1672873"/>
        <a:ext cx="1525781" cy="610312"/>
      </dsp:txXfrm>
    </dsp:sp>
    <dsp:sp modelId="{923485B0-EDEC-4904-B730-F9E44073B2D9}">
      <dsp:nvSpPr>
        <dsp:cNvPr id="0" name=""/>
        <dsp:cNvSpPr/>
      </dsp:nvSpPr>
      <dsp:spPr>
        <a:xfrm>
          <a:off x="299589" y="2664631"/>
          <a:ext cx="930726" cy="93072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D24B38-FA19-45FE-88F8-51DC8D14BBDA}">
      <dsp:nvSpPr>
        <dsp:cNvPr id="0" name=""/>
        <dsp:cNvSpPr/>
      </dsp:nvSpPr>
      <dsp:spPr>
        <a:xfrm>
          <a:off x="497940" y="2862983"/>
          <a:ext cx="534023" cy="53402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D9B87D-F998-4C48-BFC8-6A22E461D484}">
      <dsp:nvSpPr>
        <dsp:cNvPr id="0" name=""/>
        <dsp:cNvSpPr/>
      </dsp:nvSpPr>
      <dsp:spPr>
        <a:xfrm>
          <a:off x="2061" y="3885256"/>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Issues data </a:t>
          </a:r>
          <a:r>
            <a:rPr lang="en-US" sz="1700" kern="1200">
              <a:latin typeface="Calibri Light" panose="020F0302020204030204"/>
            </a:rPr>
            <a:t>visualization</a:t>
          </a:r>
          <a:endParaRPr lang="en-US" sz="1700" kern="1200"/>
        </a:p>
      </dsp:txBody>
      <dsp:txXfrm>
        <a:off x="2061" y="3885256"/>
        <a:ext cx="1525781" cy="610312"/>
      </dsp:txXfrm>
    </dsp:sp>
    <dsp:sp modelId="{D239340A-1E51-4715-B4BF-C8A8B2D1FC74}">
      <dsp:nvSpPr>
        <dsp:cNvPr id="0" name=""/>
        <dsp:cNvSpPr/>
      </dsp:nvSpPr>
      <dsp:spPr>
        <a:xfrm>
          <a:off x="2092382" y="2664631"/>
          <a:ext cx="930726" cy="93072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C87D2-26EC-47A5-8300-77350C104D49}">
      <dsp:nvSpPr>
        <dsp:cNvPr id="0" name=""/>
        <dsp:cNvSpPr/>
      </dsp:nvSpPr>
      <dsp:spPr>
        <a:xfrm>
          <a:off x="2290733" y="2862983"/>
          <a:ext cx="534023" cy="534023"/>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F3611A-DFB7-4A51-9588-FFD2D3D5573C}">
      <dsp:nvSpPr>
        <dsp:cNvPr id="0" name=""/>
        <dsp:cNvSpPr/>
      </dsp:nvSpPr>
      <dsp:spPr>
        <a:xfrm>
          <a:off x="1794854" y="3885256"/>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Issues modelling</a:t>
          </a:r>
        </a:p>
      </dsp:txBody>
      <dsp:txXfrm>
        <a:off x="1794854" y="3885256"/>
        <a:ext cx="1525781" cy="610312"/>
      </dsp:txXfrm>
    </dsp:sp>
    <dsp:sp modelId="{CE8D849B-B038-49B6-8D4E-576011CE103D}">
      <dsp:nvSpPr>
        <dsp:cNvPr id="0" name=""/>
        <dsp:cNvSpPr/>
      </dsp:nvSpPr>
      <dsp:spPr>
        <a:xfrm>
          <a:off x="3885175" y="2664631"/>
          <a:ext cx="930726" cy="93072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DC16AE-2193-46D4-96A7-2FF339C96889}">
      <dsp:nvSpPr>
        <dsp:cNvPr id="0" name=""/>
        <dsp:cNvSpPr/>
      </dsp:nvSpPr>
      <dsp:spPr>
        <a:xfrm>
          <a:off x="4083526" y="2862983"/>
          <a:ext cx="534023" cy="534023"/>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EFDC94-F811-44AC-A610-800A8CE33FBC}">
      <dsp:nvSpPr>
        <dsp:cNvPr id="0" name=""/>
        <dsp:cNvSpPr/>
      </dsp:nvSpPr>
      <dsp:spPr>
        <a:xfrm>
          <a:off x="3587647" y="3885256"/>
          <a:ext cx="1525781" cy="61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latin typeface="Calibri Light" panose="020F0302020204030204"/>
            </a:rPr>
            <a:t>Future enhancements</a:t>
          </a:r>
        </a:p>
      </dsp:txBody>
      <dsp:txXfrm>
        <a:off x="3587647" y="3885256"/>
        <a:ext cx="1525781" cy="61031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9118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2733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1394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912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5759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678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570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9378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868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1306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2261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7829843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ocs.github.com/en/webhooks-and-events/events/github-event-typ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hivanvitaApexon/Pod4_Projec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harchive.org/" TargetMode="External"/><Relationship Id="rId7" Type="http://schemas.openxmlformats.org/officeDocument/2006/relationships/hyperlink" Target="https://github.com/ShivanvitaApexon/Pod4_Project/blob/main/Issues_Modeling.py" TargetMode="External"/><Relationship Id="rId2" Type="http://schemas.openxmlformats.org/officeDocument/2006/relationships/hyperlink" Target="https://github.com/ShivanvitaApexon/Pod4_Project" TargetMode="External"/><Relationship Id="rId1" Type="http://schemas.openxmlformats.org/officeDocument/2006/relationships/slideLayout" Target="../slideLayouts/slideLayout2.xml"/><Relationship Id="rId6" Type="http://schemas.openxmlformats.org/officeDocument/2006/relationships/hyperlink" Target="https://github.com/ShivanvitaApexon/Pod4_Project/blob/main/IssuesVisualization.pdf" TargetMode="External"/><Relationship Id="rId5" Type="http://schemas.openxmlformats.org/officeDocument/2006/relationships/hyperlink" Target="https://github.com/ShivanvitaApexon/Pod4_Project/blob/main/Commits_and_All_Visualizations.ipynb" TargetMode="External"/><Relationship Id="rId4" Type="http://schemas.openxmlformats.org/officeDocument/2006/relationships/hyperlink" Target="https://github.com/ShivanvitaApexon/Pod4_Project/blob/main/GHarchiveToAzureBlobsETL.ipynb"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45" name="Freeform: Shape 4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50" name="Freeform: Shape 4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87599EF-E49C-C008-F3EC-1B0F4AC67721}"/>
              </a:ext>
            </a:extLst>
          </p:cNvPr>
          <p:cNvSpPr>
            <a:spLocks noGrp="1"/>
          </p:cNvSpPr>
          <p:nvPr>
            <p:ph type="title"/>
          </p:nvPr>
        </p:nvSpPr>
        <p:spPr>
          <a:xfrm>
            <a:off x="3249848" y="1036526"/>
            <a:ext cx="5877262" cy="2216957"/>
          </a:xfrm>
        </p:spPr>
        <p:txBody>
          <a:bodyPr vert="horz" lIns="91440" tIns="45720" rIns="91440" bIns="45720" rtlCol="0" anchor="ctr">
            <a:normAutofit/>
          </a:bodyPr>
          <a:lstStyle/>
          <a:p>
            <a:pPr algn="ctr"/>
            <a:r>
              <a:rPr lang="en-US" sz="4800" b="1" kern="1200">
                <a:solidFill>
                  <a:schemeClr val="tx2"/>
                </a:solidFill>
                <a:latin typeface="+mj-lt"/>
                <a:ea typeface="+mj-ea"/>
                <a:cs typeface="+mj-cs"/>
              </a:rPr>
              <a:t>AUTO-LABELING OF GITHUB ISSUES FROM GH-ARCHIVE</a:t>
            </a:r>
            <a:r>
              <a:rPr lang="en-US" sz="4800" b="1">
                <a:solidFill>
                  <a:schemeClr val="tx2"/>
                </a:solidFill>
              </a:rPr>
              <a:t> </a:t>
            </a:r>
            <a:endParaRPr lang="en-US" sz="4800" b="1" kern="1200">
              <a:solidFill>
                <a:schemeClr val="tx2"/>
              </a:solidFill>
            </a:endParaRPr>
          </a:p>
        </p:txBody>
      </p:sp>
      <p:sp>
        <p:nvSpPr>
          <p:cNvPr id="3" name="TextBox 2">
            <a:extLst>
              <a:ext uri="{FF2B5EF4-FFF2-40B4-BE49-F238E27FC236}">
                <a16:creationId xmlns:a16="http://schemas.microsoft.com/office/drawing/2014/main" id="{A357DACB-B812-FAB2-B6CC-2D97F905FE12}"/>
              </a:ext>
            </a:extLst>
          </p:cNvPr>
          <p:cNvSpPr txBox="1"/>
          <p:nvPr/>
        </p:nvSpPr>
        <p:spPr>
          <a:xfrm>
            <a:off x="1484194" y="4264925"/>
            <a:ext cx="3229970" cy="18620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300" b="1">
                <a:solidFill>
                  <a:srgbClr val="44546A"/>
                </a:solidFill>
                <a:latin typeface="Calibri Light"/>
              </a:rPr>
              <a:t>Interns</a:t>
            </a:r>
            <a:r>
              <a:rPr lang="en-US" sz="1800">
                <a:solidFill>
                  <a:srgbClr val="44546A"/>
                </a:solidFill>
                <a:latin typeface="Calibri Light"/>
                <a:ea typeface="Calibri Light"/>
                <a:cs typeface="Calibri Light"/>
              </a:rPr>
              <a:t>​</a:t>
            </a:r>
            <a:br>
              <a:rPr lang="en-US" sz="1800">
                <a:latin typeface="Calibri Light"/>
                <a:ea typeface="Calibri Light"/>
                <a:cs typeface="Calibri Light"/>
              </a:rPr>
            </a:br>
            <a:r>
              <a:rPr lang="en-US" sz="1800" b="1">
                <a:solidFill>
                  <a:srgbClr val="44546A"/>
                </a:solidFill>
                <a:latin typeface="Calibri Light"/>
              </a:rPr>
              <a:t>Baby Nikhila Gannamani</a:t>
            </a:r>
            <a:r>
              <a:rPr lang="en-US" sz="1800">
                <a:solidFill>
                  <a:srgbClr val="44546A"/>
                </a:solidFill>
                <a:latin typeface="Calibri Light"/>
                <a:ea typeface="Calibri Light"/>
                <a:cs typeface="Calibri Light"/>
              </a:rPr>
              <a:t>​</a:t>
            </a:r>
            <a:br>
              <a:rPr lang="en-US" sz="1800">
                <a:latin typeface="Calibri Light"/>
                <a:ea typeface="Calibri Light"/>
                <a:cs typeface="Calibri Light"/>
              </a:rPr>
            </a:br>
            <a:r>
              <a:rPr lang="en-US" sz="1800" b="1">
                <a:solidFill>
                  <a:srgbClr val="44546A"/>
                </a:solidFill>
                <a:latin typeface="Calibri Light"/>
              </a:rPr>
              <a:t>Deepthi Mikkilineni</a:t>
            </a:r>
            <a:r>
              <a:rPr lang="en-US" sz="1800">
                <a:solidFill>
                  <a:srgbClr val="44546A"/>
                </a:solidFill>
                <a:latin typeface="Calibri Light"/>
                <a:ea typeface="Calibri Light"/>
                <a:cs typeface="Calibri Light"/>
              </a:rPr>
              <a:t>​</a:t>
            </a:r>
            <a:br>
              <a:rPr lang="en-US" sz="1800">
                <a:latin typeface="Calibri Light"/>
                <a:ea typeface="Calibri Light"/>
                <a:cs typeface="Calibri Light"/>
              </a:rPr>
            </a:br>
            <a:r>
              <a:rPr lang="en-US" sz="1800" b="1" err="1">
                <a:solidFill>
                  <a:srgbClr val="44546A"/>
                </a:solidFill>
                <a:latin typeface="Calibri Light"/>
              </a:rPr>
              <a:t>Shivanvita</a:t>
            </a:r>
            <a:r>
              <a:rPr lang="en-US" sz="1800" b="1">
                <a:solidFill>
                  <a:srgbClr val="44546A"/>
                </a:solidFill>
                <a:latin typeface="Calibri Light"/>
              </a:rPr>
              <a:t> Jasti</a:t>
            </a:r>
            <a:r>
              <a:rPr lang="en-US" sz="1800">
                <a:solidFill>
                  <a:srgbClr val="44546A"/>
                </a:solidFill>
                <a:latin typeface="Calibri Light"/>
                <a:ea typeface="Calibri Light"/>
                <a:cs typeface="Calibri Light"/>
              </a:rPr>
              <a:t>​</a:t>
            </a:r>
            <a:br>
              <a:rPr lang="en-US" sz="1800">
                <a:latin typeface="Calibri Light"/>
                <a:ea typeface="Calibri Light"/>
                <a:cs typeface="Calibri Light"/>
              </a:rPr>
            </a:br>
            <a:r>
              <a:rPr lang="en-US" sz="1800" b="1">
                <a:solidFill>
                  <a:srgbClr val="44546A"/>
                </a:solidFill>
                <a:latin typeface="Calibri Light"/>
              </a:rPr>
              <a:t>Sriram Teja Kora</a:t>
            </a:r>
            <a:endParaRPr lang="en-US">
              <a:cs typeface="Calibri" panose="020F0502020204030204"/>
            </a:endParaRPr>
          </a:p>
        </p:txBody>
      </p:sp>
      <p:sp>
        <p:nvSpPr>
          <p:cNvPr id="4" name="TextBox 3">
            <a:extLst>
              <a:ext uri="{FF2B5EF4-FFF2-40B4-BE49-F238E27FC236}">
                <a16:creationId xmlns:a16="http://schemas.microsoft.com/office/drawing/2014/main" id="{13B9BF65-3ABF-F479-26C3-D5ADD1A8EC91}"/>
              </a:ext>
            </a:extLst>
          </p:cNvPr>
          <p:cNvSpPr txBox="1"/>
          <p:nvPr/>
        </p:nvSpPr>
        <p:spPr>
          <a:xfrm>
            <a:off x="4668671" y="3514298"/>
            <a:ext cx="2848970" cy="754053"/>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300" b="1">
                <a:solidFill>
                  <a:srgbClr val="44546A"/>
                </a:solidFill>
                <a:latin typeface="Calibri Light"/>
              </a:rPr>
              <a:t>POD – 4</a:t>
            </a:r>
            <a:r>
              <a:rPr lang="en-US" sz="1800">
                <a:solidFill>
                  <a:srgbClr val="44546A"/>
                </a:solidFill>
                <a:latin typeface="Calibri Light"/>
              </a:rPr>
              <a:t>​</a:t>
            </a:r>
            <a:r>
              <a:rPr lang="en-US" sz="1800">
                <a:solidFill>
                  <a:srgbClr val="44546A"/>
                </a:solidFill>
                <a:latin typeface="Calibri Light"/>
                <a:ea typeface="Calibri Light"/>
                <a:cs typeface="Calibri Light"/>
              </a:rPr>
              <a:t>​</a:t>
            </a:r>
            <a:endParaRPr lang="en-US">
              <a:cs typeface="Calibri" panose="020F0502020204030204"/>
            </a:endParaRPr>
          </a:p>
        </p:txBody>
      </p:sp>
      <p:sp>
        <p:nvSpPr>
          <p:cNvPr id="5" name="TextBox 4">
            <a:extLst>
              <a:ext uri="{FF2B5EF4-FFF2-40B4-BE49-F238E27FC236}">
                <a16:creationId xmlns:a16="http://schemas.microsoft.com/office/drawing/2014/main" id="{8F9304AC-750A-F6EF-B811-B9B0E3EBDF67}"/>
              </a:ext>
            </a:extLst>
          </p:cNvPr>
          <p:cNvSpPr txBox="1"/>
          <p:nvPr/>
        </p:nvSpPr>
        <p:spPr>
          <a:xfrm>
            <a:off x="8182969" y="4412775"/>
            <a:ext cx="3229970" cy="15850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300" b="1">
                <a:solidFill>
                  <a:srgbClr val="44546A"/>
                </a:solidFill>
                <a:latin typeface="Calibri Light"/>
              </a:rPr>
              <a:t>Mentors</a:t>
            </a:r>
            <a:br>
              <a:rPr lang="en-US" sz="1800">
                <a:latin typeface="Calibri Light"/>
                <a:ea typeface="Calibri Light"/>
                <a:cs typeface="Calibri Light"/>
              </a:rPr>
            </a:br>
            <a:r>
              <a:rPr lang="en-US" b="1">
                <a:solidFill>
                  <a:srgbClr val="44546A"/>
                </a:solidFill>
                <a:latin typeface="Calibri Light"/>
              </a:rPr>
              <a:t>Prasanth Gudiwada</a:t>
            </a:r>
            <a:br>
              <a:rPr lang="en-US" b="1">
                <a:latin typeface="Calibri Light"/>
              </a:rPr>
            </a:br>
            <a:r>
              <a:rPr lang="en-US" b="1">
                <a:solidFill>
                  <a:srgbClr val="44546A"/>
                </a:solidFill>
                <a:latin typeface="Calibri Light"/>
              </a:rPr>
              <a:t>Mingzhe Fang</a:t>
            </a:r>
            <a:br>
              <a:rPr lang="en-US" b="1">
                <a:latin typeface="Calibri Light"/>
              </a:rPr>
            </a:br>
            <a:r>
              <a:rPr lang="en-US" b="1">
                <a:solidFill>
                  <a:srgbClr val="44546A"/>
                </a:solidFill>
                <a:latin typeface="Calibri Light"/>
              </a:rPr>
              <a:t>Saumya Pradhan</a:t>
            </a:r>
            <a:endParaRPr lang="en-US">
              <a:cs typeface="Calibri" panose="020F0502020204030204"/>
            </a:endParaRPr>
          </a:p>
        </p:txBody>
      </p:sp>
    </p:spTree>
    <p:extLst>
      <p:ext uri="{BB962C8B-B14F-4D97-AF65-F5344CB8AC3E}">
        <p14:creationId xmlns:p14="http://schemas.microsoft.com/office/powerpoint/2010/main" val="348040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650C948-907E-FAE7-DCEA-CB633489392D}"/>
              </a:ext>
            </a:extLst>
          </p:cNvPr>
          <p:cNvSpPr>
            <a:spLocks noGrp="1"/>
          </p:cNvSpPr>
          <p:nvPr>
            <p:ph type="title"/>
          </p:nvPr>
        </p:nvSpPr>
        <p:spPr>
          <a:xfrm>
            <a:off x="1179226" y="1280679"/>
            <a:ext cx="9833548" cy="1325563"/>
          </a:xfrm>
        </p:spPr>
        <p:txBody>
          <a:bodyPr vert="horz" lIns="91440" tIns="45720" rIns="91440" bIns="45720" rtlCol="0" anchor="ctr">
            <a:normAutofit/>
          </a:bodyPr>
          <a:lstStyle/>
          <a:p>
            <a:pPr algn="ctr"/>
            <a:r>
              <a:rPr lang="en-US" sz="3600">
                <a:solidFill>
                  <a:schemeClr val="tx2"/>
                </a:solidFill>
                <a:cs typeface="Calibri Light"/>
              </a:rPr>
              <a:t>Introducing GH–Archive data</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1E61102-E69C-DE66-4048-9C55AAE894CA}"/>
              </a:ext>
            </a:extLst>
          </p:cNvPr>
          <p:cNvSpPr>
            <a:spLocks noGrp="1"/>
          </p:cNvSpPr>
          <p:nvPr>
            <p:ph idx="1"/>
          </p:nvPr>
        </p:nvSpPr>
        <p:spPr>
          <a:xfrm>
            <a:off x="1179226" y="2841818"/>
            <a:ext cx="9833548" cy="2841460"/>
          </a:xfrm>
        </p:spPr>
        <p:txBody>
          <a:bodyPr vert="horz" lIns="91440" tIns="45720" rIns="91440" bIns="45720" rtlCol="0" anchor="t">
            <a:normAutofit/>
          </a:bodyPr>
          <a:lstStyle/>
          <a:p>
            <a:r>
              <a:rPr lang="en-US" sz="1800">
                <a:solidFill>
                  <a:schemeClr val="tx2"/>
                </a:solidFill>
                <a:cs typeface="Calibri"/>
              </a:rPr>
              <a:t>GH Archive is a project to record the public GitHub timeline, archive it, and make it easily accessible for further analysis.</a:t>
            </a:r>
          </a:p>
          <a:p>
            <a:r>
              <a:rPr lang="en-US" sz="1800">
                <a:solidFill>
                  <a:schemeClr val="tx2"/>
                </a:solidFill>
                <a:cs typeface="Calibri"/>
              </a:rPr>
              <a:t>GitHub provides </a:t>
            </a:r>
            <a:r>
              <a:rPr lang="en-US" sz="1800">
                <a:solidFill>
                  <a:schemeClr val="tx2"/>
                </a:solidFill>
                <a:cs typeface="Calibri"/>
                <a:hlinkClick r:id="rId2">
                  <a:extLst>
                    <a:ext uri="{A12FA001-AC4F-418D-AE19-62706E023703}">
                      <ahyp:hlinkClr xmlns:ahyp="http://schemas.microsoft.com/office/drawing/2018/hyperlinkcolor" val="tx"/>
                    </a:ext>
                  </a:extLst>
                </a:hlinkClick>
              </a:rPr>
              <a:t>15+ event types</a:t>
            </a:r>
            <a:r>
              <a:rPr lang="en-US" sz="1800">
                <a:solidFill>
                  <a:schemeClr val="tx2"/>
                </a:solidFill>
                <a:cs typeface="Calibri"/>
              </a:rPr>
              <a:t>, which range from new commits and fork events, to opening new tickets, commenting, and adding members to a project</a:t>
            </a:r>
          </a:p>
          <a:p>
            <a:r>
              <a:rPr lang="en-US" sz="1800">
                <a:solidFill>
                  <a:schemeClr val="tx2"/>
                </a:solidFill>
                <a:cs typeface="Calibri"/>
              </a:rPr>
              <a:t>These events are aggregated into hourly archives, which you can access with any HTTP client</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06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4874A73-F732-DC25-2B6B-9C2D4F7B394F}"/>
              </a:ext>
            </a:extLst>
          </p:cNvPr>
          <p:cNvSpPr>
            <a:spLocks noGrp="1"/>
          </p:cNvSpPr>
          <p:nvPr>
            <p:ph type="title"/>
          </p:nvPr>
        </p:nvSpPr>
        <p:spPr>
          <a:xfrm>
            <a:off x="1179226" y="123258"/>
            <a:ext cx="9833548" cy="1010253"/>
          </a:xfrm>
        </p:spPr>
        <p:txBody>
          <a:bodyPr anchor="b">
            <a:normAutofit/>
          </a:bodyPr>
          <a:lstStyle/>
          <a:p>
            <a:pPr algn="ctr"/>
            <a:r>
              <a:rPr lang="en-US" sz="3600">
                <a:solidFill>
                  <a:schemeClr val="tx2"/>
                </a:solidFill>
                <a:cs typeface="Calibri Light"/>
              </a:rPr>
              <a:t>Commits data</a:t>
            </a:r>
            <a:endParaRPr lang="en-US" sz="3600">
              <a:solidFill>
                <a:schemeClr val="tx2"/>
              </a:solidFill>
            </a:endParaRPr>
          </a:p>
        </p:txBody>
      </p:sp>
      <p:grpSp>
        <p:nvGrpSpPr>
          <p:cNvPr id="31" name="Group 30">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32" name="Freeform: Shape 31">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E1D446E-1F51-A039-78BF-5B4B6012FC72}"/>
              </a:ext>
            </a:extLst>
          </p:cNvPr>
          <p:cNvSpPr>
            <a:spLocks noGrp="1"/>
          </p:cNvSpPr>
          <p:nvPr>
            <p:ph idx="1"/>
          </p:nvPr>
        </p:nvSpPr>
        <p:spPr>
          <a:xfrm>
            <a:off x="8076639" y="2672782"/>
            <a:ext cx="3790101" cy="3810473"/>
          </a:xfrm>
        </p:spPr>
        <p:txBody>
          <a:bodyPr vert="horz" lIns="91440" tIns="45720" rIns="91440" bIns="45720" rtlCol="0" anchor="t">
            <a:normAutofit/>
          </a:bodyPr>
          <a:lstStyle/>
          <a:p>
            <a:r>
              <a:rPr lang="en-US" sz="1800">
                <a:solidFill>
                  <a:schemeClr val="tx2"/>
                </a:solidFill>
                <a:cs typeface="Calibri"/>
              </a:rPr>
              <a:t>The commits data used in this project is extracted from Push events found in GH-Archives.</a:t>
            </a:r>
          </a:p>
          <a:p>
            <a:r>
              <a:rPr lang="en-US" sz="1800">
                <a:solidFill>
                  <a:schemeClr val="tx2"/>
                </a:solidFill>
                <a:cs typeface="Calibri"/>
              </a:rPr>
              <a:t>Considering that every commit is made using a Push command, analyzing push events provides a comprehensive overview of the commit data</a:t>
            </a:r>
          </a:p>
          <a:p>
            <a:r>
              <a:rPr lang="en-US" sz="1800">
                <a:solidFill>
                  <a:schemeClr val="tx2"/>
                </a:solidFill>
                <a:cs typeface="Calibri"/>
              </a:rPr>
              <a:t>We downloaded and visualized one month's worth of commit data for analysis.</a:t>
            </a:r>
            <a:endParaRPr lang="en-US">
              <a:solidFill>
                <a:schemeClr val="tx2"/>
              </a:solidFill>
              <a:cs typeface="Calibri"/>
            </a:endParaRPr>
          </a:p>
          <a:p>
            <a:pPr marL="0" indent="0">
              <a:buNone/>
            </a:pPr>
            <a:endParaRPr lang="en-US"/>
          </a:p>
        </p:txBody>
      </p:sp>
      <p:grpSp>
        <p:nvGrpSpPr>
          <p:cNvPr id="37" name="Group 36">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8" name="Freeform: Shape 37">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able 4">
            <a:extLst>
              <a:ext uri="{FF2B5EF4-FFF2-40B4-BE49-F238E27FC236}">
                <a16:creationId xmlns:a16="http://schemas.microsoft.com/office/drawing/2014/main" id="{78997BD6-56AE-00DE-8C83-78FD821A5356}"/>
              </a:ext>
            </a:extLst>
          </p:cNvPr>
          <p:cNvGraphicFramePr>
            <a:graphicFrameLocks noGrp="1"/>
          </p:cNvGraphicFramePr>
          <p:nvPr>
            <p:extLst>
              <p:ext uri="{D42A27DB-BD31-4B8C-83A1-F6EECF244321}">
                <p14:modId xmlns:p14="http://schemas.microsoft.com/office/powerpoint/2010/main" val="2782151604"/>
              </p:ext>
            </p:extLst>
          </p:nvPr>
        </p:nvGraphicFramePr>
        <p:xfrm>
          <a:off x="3010162" y="1261032"/>
          <a:ext cx="8306605" cy="1132840"/>
        </p:xfrm>
        <a:graphic>
          <a:graphicData uri="http://schemas.openxmlformats.org/drawingml/2006/table">
            <a:tbl>
              <a:tblPr firstRow="1" bandRow="1">
                <a:tableStyleId>{5C22544A-7EE6-4342-B048-85BDC9FD1C3A}</a:tableStyleId>
              </a:tblPr>
              <a:tblGrid>
                <a:gridCol w="1186658">
                  <a:extLst>
                    <a:ext uri="{9D8B030D-6E8A-4147-A177-3AD203B41FA5}">
                      <a16:colId xmlns:a16="http://schemas.microsoft.com/office/drawing/2014/main" val="304983411"/>
                    </a:ext>
                  </a:extLst>
                </a:gridCol>
                <a:gridCol w="1186658">
                  <a:extLst>
                    <a:ext uri="{9D8B030D-6E8A-4147-A177-3AD203B41FA5}">
                      <a16:colId xmlns:a16="http://schemas.microsoft.com/office/drawing/2014/main" val="92029951"/>
                    </a:ext>
                  </a:extLst>
                </a:gridCol>
                <a:gridCol w="1186658">
                  <a:extLst>
                    <a:ext uri="{9D8B030D-6E8A-4147-A177-3AD203B41FA5}">
                      <a16:colId xmlns:a16="http://schemas.microsoft.com/office/drawing/2014/main" val="3605719472"/>
                    </a:ext>
                  </a:extLst>
                </a:gridCol>
                <a:gridCol w="1186658">
                  <a:extLst>
                    <a:ext uri="{9D8B030D-6E8A-4147-A177-3AD203B41FA5}">
                      <a16:colId xmlns:a16="http://schemas.microsoft.com/office/drawing/2014/main" val="1213133726"/>
                    </a:ext>
                  </a:extLst>
                </a:gridCol>
                <a:gridCol w="1186658">
                  <a:extLst>
                    <a:ext uri="{9D8B030D-6E8A-4147-A177-3AD203B41FA5}">
                      <a16:colId xmlns:a16="http://schemas.microsoft.com/office/drawing/2014/main" val="1189679017"/>
                    </a:ext>
                  </a:extLst>
                </a:gridCol>
                <a:gridCol w="1300655">
                  <a:extLst>
                    <a:ext uri="{9D8B030D-6E8A-4147-A177-3AD203B41FA5}">
                      <a16:colId xmlns:a16="http://schemas.microsoft.com/office/drawing/2014/main" val="3680691335"/>
                    </a:ext>
                  </a:extLst>
                </a:gridCol>
                <a:gridCol w="1072660">
                  <a:extLst>
                    <a:ext uri="{9D8B030D-6E8A-4147-A177-3AD203B41FA5}">
                      <a16:colId xmlns:a16="http://schemas.microsoft.com/office/drawing/2014/main" val="277961550"/>
                    </a:ext>
                  </a:extLst>
                </a:gridCol>
              </a:tblGrid>
              <a:tr h="370840">
                <a:tc>
                  <a:txBody>
                    <a:bodyPr/>
                    <a:lstStyle/>
                    <a:p>
                      <a:pPr lvl="0">
                        <a:buNone/>
                      </a:pPr>
                      <a:r>
                        <a:rPr lang="en-US" sz="1800" b="1" i="0" u="none" strike="noStrike" noProof="0">
                          <a:solidFill>
                            <a:srgbClr val="FFFFFF"/>
                          </a:solidFill>
                          <a:latin typeface="Calibri"/>
                        </a:rPr>
                        <a:t>type</a:t>
                      </a:r>
                      <a:endParaRPr lang="en-US"/>
                    </a:p>
                  </a:txBody>
                  <a:tcPr/>
                </a:tc>
                <a:tc>
                  <a:txBody>
                    <a:bodyPr/>
                    <a:lstStyle/>
                    <a:p>
                      <a:pPr lvl="0">
                        <a:buNone/>
                      </a:pPr>
                      <a:r>
                        <a:rPr lang="en-US" sz="1800" b="1" i="0" u="none" strike="noStrike" noProof="0">
                          <a:solidFill>
                            <a:srgbClr val="FFFFFF"/>
                          </a:solidFill>
                          <a:latin typeface="Calibri"/>
                        </a:rPr>
                        <a:t>repo</a:t>
                      </a:r>
                      <a:endParaRPr lang="en-US"/>
                    </a:p>
                  </a:txBody>
                  <a:tcPr/>
                </a:tc>
                <a:tc>
                  <a:txBody>
                    <a:bodyPr/>
                    <a:lstStyle/>
                    <a:p>
                      <a:pPr lvl="0">
                        <a:buNone/>
                      </a:pPr>
                      <a:r>
                        <a:rPr lang="en-US" sz="1800" b="1" i="0" u="none" strike="noStrike" noProof="0">
                          <a:solidFill>
                            <a:srgbClr val="FFFFFF"/>
                          </a:solidFill>
                          <a:latin typeface="Calibri"/>
                        </a:rPr>
                        <a:t>payload</a:t>
                      </a:r>
                    </a:p>
                  </a:txBody>
                  <a:tcPr/>
                </a:tc>
                <a:tc>
                  <a:txBody>
                    <a:bodyPr/>
                    <a:lstStyle/>
                    <a:p>
                      <a:pPr lvl="0">
                        <a:buNone/>
                      </a:pPr>
                      <a:r>
                        <a:rPr lang="en-US" sz="1800" b="1" i="0" u="none" strike="noStrike" noProof="0">
                          <a:solidFill>
                            <a:srgbClr val="FFFFFF"/>
                          </a:solidFill>
                          <a:latin typeface="Calibri"/>
                        </a:rPr>
                        <a:t>public</a:t>
                      </a:r>
                      <a:endParaRPr lang="en-US"/>
                    </a:p>
                  </a:txBody>
                  <a:tcPr/>
                </a:tc>
                <a:tc>
                  <a:txBody>
                    <a:bodyPr/>
                    <a:lstStyle/>
                    <a:p>
                      <a:r>
                        <a:rPr lang="en-US"/>
                        <a:t>actor</a:t>
                      </a:r>
                    </a:p>
                  </a:txBody>
                  <a:tcPr/>
                </a:tc>
                <a:tc>
                  <a:txBody>
                    <a:bodyPr/>
                    <a:lstStyle/>
                    <a:p>
                      <a:pPr lvl="0">
                        <a:buNone/>
                      </a:pPr>
                      <a:r>
                        <a:rPr lang="en-US" sz="1800" b="1" i="0" u="none" strike="noStrike" noProof="0" err="1">
                          <a:solidFill>
                            <a:srgbClr val="FFFFFF"/>
                          </a:solidFill>
                          <a:latin typeface="Calibri"/>
                        </a:rPr>
                        <a:t>Created_at</a:t>
                      </a:r>
                      <a:endParaRPr lang="en-US" err="1"/>
                    </a:p>
                  </a:txBody>
                  <a:tcPr/>
                </a:tc>
                <a:tc>
                  <a:txBody>
                    <a:bodyPr/>
                    <a:lstStyle/>
                    <a:p>
                      <a:pPr lvl="0">
                        <a:buNone/>
                      </a:pPr>
                      <a:r>
                        <a:rPr lang="en-US"/>
                        <a:t>org</a:t>
                      </a:r>
                    </a:p>
                  </a:txBody>
                  <a:tcPr/>
                </a:tc>
                <a:extLst>
                  <a:ext uri="{0D108BD9-81ED-4DB2-BD59-A6C34878D82A}">
                    <a16:rowId xmlns:a16="http://schemas.microsoft.com/office/drawing/2014/main" val="1462824025"/>
                  </a:ext>
                </a:extLst>
              </a:tr>
              <a:tr h="370840">
                <a:tc>
                  <a:txBody>
                    <a:bodyPr/>
                    <a:lstStyle/>
                    <a:p>
                      <a:pPr lvl="0">
                        <a:buNone/>
                      </a:pPr>
                      <a:r>
                        <a:rPr lang="en-US" sz="1600" b="0" i="0" u="none" strike="noStrike" noProof="0" err="1">
                          <a:solidFill>
                            <a:schemeClr val="tx1"/>
                          </a:solidFill>
                          <a:latin typeface="Calibri"/>
                        </a:rPr>
                        <a:t>PushEvent</a:t>
                      </a:r>
                      <a:endParaRPr lang="en-US" sz="1600">
                        <a:solidFill>
                          <a:schemeClr val="tx1"/>
                        </a:solidFill>
                      </a:endParaRPr>
                    </a:p>
                  </a:txBody>
                  <a:tcPr/>
                </a:tc>
                <a:tc>
                  <a:txBody>
                    <a:bodyPr/>
                    <a:lstStyle/>
                    <a:p>
                      <a:pPr lvl="0">
                        <a:buNone/>
                      </a:pPr>
                      <a:r>
                        <a:rPr lang="en-US" sz="1100" b="0" i="0" u="none" strike="noStrike" noProof="0">
                          <a:solidFill>
                            <a:schemeClr val="tx1"/>
                          </a:solidFill>
                        </a:rPr>
                        <a:t>{'id': 525208115, 'name': 'B74LABgit/HOBO', 'u...</a:t>
                      </a:r>
                      <a:endParaRPr lang="en-US">
                        <a:solidFill>
                          <a:schemeClr val="tx1"/>
                        </a:solidFill>
                      </a:endParaRPr>
                    </a:p>
                  </a:txBody>
                  <a:tcPr/>
                </a:tc>
                <a:tc>
                  <a:txBody>
                    <a:bodyPr/>
                    <a:lstStyle/>
                    <a:p>
                      <a:pPr lvl="0">
                        <a:buNone/>
                      </a:pPr>
                      <a:r>
                        <a:rPr lang="en-US" sz="1100" b="0" i="0" u="none" strike="noStrike" noProof="0">
                          <a:solidFill>
                            <a:schemeClr val="tx1"/>
                          </a:solidFill>
                        </a:rPr>
                        <a:t>{'</a:t>
                      </a:r>
                      <a:r>
                        <a:rPr lang="en-US" sz="1100" b="0" i="0" u="none" strike="noStrike" noProof="0" err="1">
                          <a:solidFill>
                            <a:schemeClr val="tx1"/>
                          </a:solidFill>
                        </a:rPr>
                        <a:t>repository_id</a:t>
                      </a:r>
                      <a:r>
                        <a:rPr lang="en-US" sz="1100" b="0" i="0" u="none" strike="noStrike" noProof="0">
                          <a:solidFill>
                            <a:schemeClr val="tx1"/>
                          </a:solidFill>
                        </a:rPr>
                        <a:t>': 525208115, '</a:t>
                      </a:r>
                      <a:r>
                        <a:rPr lang="en-US" sz="1100" b="0" i="0" u="none" strike="noStrike" noProof="0" err="1">
                          <a:solidFill>
                            <a:schemeClr val="tx1"/>
                          </a:solidFill>
                        </a:rPr>
                        <a:t>push_id</a:t>
                      </a:r>
                      <a:r>
                        <a:rPr lang="en-US" sz="1100" b="0" i="0" u="none" strike="noStrike" noProof="0">
                          <a:solidFill>
                            <a:schemeClr val="tx1"/>
                          </a:solidFill>
                        </a:rPr>
                        <a:t>': 139377... </a:t>
                      </a:r>
                      <a:endParaRPr lang="en-US">
                        <a:solidFill>
                          <a:schemeClr val="tx1"/>
                        </a:solidFill>
                      </a:endParaRPr>
                    </a:p>
                  </a:txBody>
                  <a:tcPr/>
                </a:tc>
                <a:tc>
                  <a:txBody>
                    <a:bodyPr/>
                    <a:lstStyle/>
                    <a:p>
                      <a:pPr lvl="0">
                        <a:buNone/>
                      </a:pPr>
                      <a:r>
                        <a:rPr lang="en-US" sz="1100" b="0" i="0" u="none" strike="noStrike" noProof="0">
                          <a:solidFill>
                            <a:srgbClr val="000000"/>
                          </a:solidFill>
                          <a:latin typeface="Calibri"/>
                        </a:rPr>
                        <a:t>True </a:t>
                      </a:r>
                      <a:endParaRPr lang="en-US"/>
                    </a:p>
                  </a:txBody>
                  <a:tcPr/>
                </a:tc>
                <a:tc>
                  <a:txBody>
                    <a:bodyPr/>
                    <a:lstStyle/>
                    <a:p>
                      <a:pPr lvl="0">
                        <a:buNone/>
                      </a:pPr>
                      <a:r>
                        <a:rPr lang="en-US" sz="1100" b="0" i="0" u="none" strike="noStrike" noProof="0">
                          <a:solidFill>
                            <a:schemeClr val="tx1"/>
                          </a:solidFill>
                        </a:rPr>
                        <a:t>{'id': 111329684, 'login': 'B74LABgit', '</a:t>
                      </a:r>
                      <a:r>
                        <a:rPr lang="en-US" sz="1100" b="0" i="0" u="none" strike="noStrike" noProof="0" err="1">
                          <a:solidFill>
                            <a:schemeClr val="tx1"/>
                          </a:solidFill>
                        </a:rPr>
                        <a:t>displ</a:t>
                      </a:r>
                      <a:r>
                        <a:rPr lang="en-US" sz="1100" b="0" i="0" u="none" strike="noStrike" noProof="0">
                          <a:solidFill>
                            <a:schemeClr val="tx1"/>
                          </a:solidFill>
                        </a:rPr>
                        <a:t>...</a:t>
                      </a:r>
                      <a:endParaRPr lang="en-US" sz="1100">
                        <a:solidFill>
                          <a:schemeClr val="tx1"/>
                        </a:solidFill>
                      </a:endParaRPr>
                    </a:p>
                  </a:txBody>
                  <a:tcPr/>
                </a:tc>
                <a:tc>
                  <a:txBody>
                    <a:bodyPr/>
                    <a:lstStyle/>
                    <a:p>
                      <a:pPr lvl="0">
                        <a:buNone/>
                      </a:pPr>
                      <a:r>
                        <a:rPr lang="en-US" sz="1100" b="0" i="0" u="none" strike="noStrike" noProof="0">
                          <a:solidFill>
                            <a:srgbClr val="000000"/>
                          </a:solidFill>
                          <a:latin typeface="Calibri"/>
                        </a:rPr>
                        <a:t>11 2023-06-10 15:00:00+00:00</a:t>
                      </a:r>
                      <a:endParaRPr lang="en-US"/>
                    </a:p>
                  </a:txBody>
                  <a:tcPr/>
                </a:tc>
                <a:tc>
                  <a:txBody>
                    <a:bodyPr/>
                    <a:lstStyle/>
                    <a:p>
                      <a:pPr lvl="0">
                        <a:buNone/>
                      </a:pPr>
                      <a:r>
                        <a:rPr lang="en-US" sz="1100" b="0" i="0" u="none" strike="noStrike" noProof="0" err="1">
                          <a:solidFill>
                            <a:srgbClr val="000000"/>
                          </a:solidFill>
                          <a:latin typeface="Calibri"/>
                        </a:rPr>
                        <a:t>NaN</a:t>
                      </a:r>
                      <a:r>
                        <a:rPr lang="en-US" sz="1100" b="0" i="0" u="none" strike="noStrike" noProof="0">
                          <a:solidFill>
                            <a:srgbClr val="000000"/>
                          </a:solidFill>
                          <a:latin typeface="Calibri"/>
                        </a:rPr>
                        <a:t> </a:t>
                      </a:r>
                      <a:endParaRPr lang="en-US"/>
                    </a:p>
                  </a:txBody>
                  <a:tcPr/>
                </a:tc>
                <a:extLst>
                  <a:ext uri="{0D108BD9-81ED-4DB2-BD59-A6C34878D82A}">
                    <a16:rowId xmlns:a16="http://schemas.microsoft.com/office/drawing/2014/main" val="738194688"/>
                  </a:ext>
                </a:extLst>
              </a:tr>
            </a:tbl>
          </a:graphicData>
        </a:graphic>
      </p:graphicFrame>
      <p:sp>
        <p:nvSpPr>
          <p:cNvPr id="6" name="Title 1">
            <a:extLst>
              <a:ext uri="{FF2B5EF4-FFF2-40B4-BE49-F238E27FC236}">
                <a16:creationId xmlns:a16="http://schemas.microsoft.com/office/drawing/2014/main" id="{FF84FEB1-8D49-FEDD-6B7A-864690406CA2}"/>
              </a:ext>
            </a:extLst>
          </p:cNvPr>
          <p:cNvSpPr txBox="1">
            <a:spLocks/>
          </p:cNvSpPr>
          <p:nvPr/>
        </p:nvSpPr>
        <p:spPr>
          <a:xfrm>
            <a:off x="385694" y="1379242"/>
            <a:ext cx="2581411" cy="1010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2"/>
                </a:solidFill>
                <a:cs typeface="Calibri Light"/>
              </a:rPr>
              <a:t>Push Event -</a:t>
            </a:r>
          </a:p>
        </p:txBody>
      </p:sp>
      <p:pic>
        <p:nvPicPr>
          <p:cNvPr id="9" name="Picture 9" descr="A screenshot of a computer&#10;&#10;Description automatically generated">
            <a:extLst>
              <a:ext uri="{FF2B5EF4-FFF2-40B4-BE49-F238E27FC236}">
                <a16:creationId xmlns:a16="http://schemas.microsoft.com/office/drawing/2014/main" id="{EEAC941B-DEDA-7165-FE48-89EAA918D664}"/>
              </a:ext>
            </a:extLst>
          </p:cNvPr>
          <p:cNvPicPr>
            <a:picLocks noChangeAspect="1"/>
          </p:cNvPicPr>
          <p:nvPr/>
        </p:nvPicPr>
        <p:blipFill rotWithShape="1">
          <a:blip r:embed="rId2"/>
          <a:srcRect r="39200" b="-157"/>
          <a:stretch/>
        </p:blipFill>
        <p:spPr>
          <a:xfrm>
            <a:off x="3042745" y="2675799"/>
            <a:ext cx="5043368" cy="3810540"/>
          </a:xfrm>
          <a:prstGeom prst="rect">
            <a:avLst/>
          </a:prstGeom>
        </p:spPr>
      </p:pic>
      <p:sp>
        <p:nvSpPr>
          <p:cNvPr id="11" name="Title 1">
            <a:extLst>
              <a:ext uri="{FF2B5EF4-FFF2-40B4-BE49-F238E27FC236}">
                <a16:creationId xmlns:a16="http://schemas.microsoft.com/office/drawing/2014/main" id="{7B7E434B-CE90-4774-36FC-B0A795F54E76}"/>
              </a:ext>
            </a:extLst>
          </p:cNvPr>
          <p:cNvSpPr txBox="1">
            <a:spLocks/>
          </p:cNvSpPr>
          <p:nvPr/>
        </p:nvSpPr>
        <p:spPr>
          <a:xfrm>
            <a:off x="385694" y="4072518"/>
            <a:ext cx="2581411" cy="1010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2"/>
                </a:solidFill>
                <a:cs typeface="Calibri Light"/>
              </a:rPr>
              <a:t>Push Event Payload-</a:t>
            </a:r>
          </a:p>
        </p:txBody>
      </p:sp>
    </p:spTree>
    <p:extLst>
      <p:ext uri="{BB962C8B-B14F-4D97-AF65-F5344CB8AC3E}">
        <p14:creationId xmlns:p14="http://schemas.microsoft.com/office/powerpoint/2010/main" val="2271981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F275800-8DEF-9657-5E83-EA0BDAB9819A}"/>
              </a:ext>
            </a:extLst>
          </p:cNvPr>
          <p:cNvSpPr>
            <a:spLocks noGrp="1"/>
          </p:cNvSpPr>
          <p:nvPr>
            <p:ph type="title"/>
          </p:nvPr>
        </p:nvSpPr>
        <p:spPr>
          <a:xfrm>
            <a:off x="1945688" y="321114"/>
            <a:ext cx="8295170" cy="635450"/>
          </a:xfrm>
        </p:spPr>
        <p:txBody>
          <a:bodyPr anchor="b">
            <a:normAutofit/>
          </a:bodyPr>
          <a:lstStyle/>
          <a:p>
            <a:pPr algn="ctr"/>
            <a:r>
              <a:rPr lang="en-US" sz="2800" b="1">
                <a:solidFill>
                  <a:schemeClr val="tx2"/>
                </a:solidFill>
                <a:cs typeface="Calibri Light"/>
              </a:rPr>
              <a:t>ISSUES DATA</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091489E-1B63-ACC6-45E2-BD4991AF6BE6}"/>
              </a:ext>
            </a:extLst>
          </p:cNvPr>
          <p:cNvSpPr txBox="1"/>
          <p:nvPr/>
        </p:nvSpPr>
        <p:spPr>
          <a:xfrm>
            <a:off x="6825797" y="3439047"/>
            <a:ext cx="501011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chemeClr val="tx2"/>
                </a:solidFill>
                <a:cs typeface="Calibri"/>
              </a:rPr>
              <a:t>Issues data was extracted from Issues Event of Gh archives.</a:t>
            </a:r>
          </a:p>
          <a:p>
            <a:pPr marL="285750" indent="-285750">
              <a:buFont typeface="Arial"/>
              <a:buChar char="•"/>
            </a:pPr>
            <a:r>
              <a:rPr lang="en-US" sz="2000">
                <a:solidFill>
                  <a:schemeClr val="tx2"/>
                </a:solidFill>
                <a:ea typeface="+mn-lt"/>
                <a:cs typeface="+mn-lt"/>
              </a:rPr>
              <a:t>It consists of columns  repo, </a:t>
            </a:r>
            <a:r>
              <a:rPr lang="en-US" sz="2000" err="1">
                <a:solidFill>
                  <a:schemeClr val="tx2"/>
                </a:solidFill>
                <a:ea typeface="+mn-lt"/>
                <a:cs typeface="+mn-lt"/>
              </a:rPr>
              <a:t>html_url</a:t>
            </a:r>
            <a:r>
              <a:rPr lang="en-US" sz="2000">
                <a:solidFill>
                  <a:schemeClr val="tx2"/>
                </a:solidFill>
                <a:ea typeface="+mn-lt"/>
                <a:cs typeface="+mn-lt"/>
              </a:rPr>
              <a:t>, title, body, labels, and target and has dimensions of 56,422 records and 6 columns.</a:t>
            </a:r>
            <a:endParaRPr lang="en-US" sz="2000">
              <a:solidFill>
                <a:schemeClr val="tx2"/>
              </a:solidFill>
              <a:cs typeface="Calibri"/>
            </a:endParaRPr>
          </a:p>
          <a:p>
            <a:pPr marL="285750" indent="-285750">
              <a:buFont typeface="Arial"/>
              <a:buChar char="•"/>
            </a:pPr>
            <a:r>
              <a:rPr lang="en-US" sz="2000">
                <a:solidFill>
                  <a:schemeClr val="tx2"/>
                </a:solidFill>
                <a:ea typeface="+mn-lt"/>
                <a:cs typeface="+mn-lt"/>
              </a:rPr>
              <a:t>The text columns were cleaned using clear text package after removing any special characters or symbols.</a:t>
            </a:r>
            <a:endParaRPr lang="en-US" sz="2000">
              <a:solidFill>
                <a:schemeClr val="tx2"/>
              </a:solidFill>
              <a:cs typeface="Calibri" panose="020F0502020204030204"/>
            </a:endParaRPr>
          </a:p>
        </p:txBody>
      </p:sp>
      <p:graphicFrame>
        <p:nvGraphicFramePr>
          <p:cNvPr id="11" name="Table 4">
            <a:extLst>
              <a:ext uri="{FF2B5EF4-FFF2-40B4-BE49-F238E27FC236}">
                <a16:creationId xmlns:a16="http://schemas.microsoft.com/office/drawing/2014/main" id="{6556D756-B6DE-9312-D0CD-FD4517B1740B}"/>
              </a:ext>
            </a:extLst>
          </p:cNvPr>
          <p:cNvGraphicFramePr>
            <a:graphicFrameLocks noGrp="1"/>
          </p:cNvGraphicFramePr>
          <p:nvPr>
            <p:extLst>
              <p:ext uri="{D42A27DB-BD31-4B8C-83A1-F6EECF244321}">
                <p14:modId xmlns:p14="http://schemas.microsoft.com/office/powerpoint/2010/main" val="2537568414"/>
              </p:ext>
            </p:extLst>
          </p:nvPr>
        </p:nvGraphicFramePr>
        <p:xfrm>
          <a:off x="3483127" y="1234755"/>
          <a:ext cx="8306605" cy="1136431"/>
        </p:xfrm>
        <a:graphic>
          <a:graphicData uri="http://schemas.openxmlformats.org/drawingml/2006/table">
            <a:tbl>
              <a:tblPr firstRow="1" bandRow="1">
                <a:tableStyleId>{5C22544A-7EE6-4342-B048-85BDC9FD1C3A}</a:tableStyleId>
              </a:tblPr>
              <a:tblGrid>
                <a:gridCol w="1186658">
                  <a:extLst>
                    <a:ext uri="{9D8B030D-6E8A-4147-A177-3AD203B41FA5}">
                      <a16:colId xmlns:a16="http://schemas.microsoft.com/office/drawing/2014/main" val="304983411"/>
                    </a:ext>
                  </a:extLst>
                </a:gridCol>
                <a:gridCol w="1186658">
                  <a:extLst>
                    <a:ext uri="{9D8B030D-6E8A-4147-A177-3AD203B41FA5}">
                      <a16:colId xmlns:a16="http://schemas.microsoft.com/office/drawing/2014/main" val="92029951"/>
                    </a:ext>
                  </a:extLst>
                </a:gridCol>
                <a:gridCol w="1186658">
                  <a:extLst>
                    <a:ext uri="{9D8B030D-6E8A-4147-A177-3AD203B41FA5}">
                      <a16:colId xmlns:a16="http://schemas.microsoft.com/office/drawing/2014/main" val="3605719472"/>
                    </a:ext>
                  </a:extLst>
                </a:gridCol>
                <a:gridCol w="1186658">
                  <a:extLst>
                    <a:ext uri="{9D8B030D-6E8A-4147-A177-3AD203B41FA5}">
                      <a16:colId xmlns:a16="http://schemas.microsoft.com/office/drawing/2014/main" val="1213133726"/>
                    </a:ext>
                  </a:extLst>
                </a:gridCol>
                <a:gridCol w="1186658">
                  <a:extLst>
                    <a:ext uri="{9D8B030D-6E8A-4147-A177-3AD203B41FA5}">
                      <a16:colId xmlns:a16="http://schemas.microsoft.com/office/drawing/2014/main" val="1189679017"/>
                    </a:ext>
                  </a:extLst>
                </a:gridCol>
                <a:gridCol w="1300655">
                  <a:extLst>
                    <a:ext uri="{9D8B030D-6E8A-4147-A177-3AD203B41FA5}">
                      <a16:colId xmlns:a16="http://schemas.microsoft.com/office/drawing/2014/main" val="3680691335"/>
                    </a:ext>
                  </a:extLst>
                </a:gridCol>
                <a:gridCol w="1072660">
                  <a:extLst>
                    <a:ext uri="{9D8B030D-6E8A-4147-A177-3AD203B41FA5}">
                      <a16:colId xmlns:a16="http://schemas.microsoft.com/office/drawing/2014/main" val="277961550"/>
                    </a:ext>
                  </a:extLst>
                </a:gridCol>
              </a:tblGrid>
              <a:tr h="374431">
                <a:tc>
                  <a:txBody>
                    <a:bodyPr/>
                    <a:lstStyle/>
                    <a:p>
                      <a:pPr lvl="0">
                        <a:buNone/>
                      </a:pPr>
                      <a:r>
                        <a:rPr lang="en-US" sz="1800" b="1" i="0" u="none" strike="noStrike" noProof="0">
                          <a:solidFill>
                            <a:srgbClr val="FFFFFF"/>
                          </a:solidFill>
                          <a:latin typeface="Calibri"/>
                        </a:rPr>
                        <a:t>type</a:t>
                      </a:r>
                      <a:endParaRPr lang="en-US"/>
                    </a:p>
                  </a:txBody>
                  <a:tcPr/>
                </a:tc>
                <a:tc>
                  <a:txBody>
                    <a:bodyPr/>
                    <a:lstStyle/>
                    <a:p>
                      <a:pPr lvl="0">
                        <a:buNone/>
                      </a:pPr>
                      <a:r>
                        <a:rPr lang="en-US" sz="1800" b="1" i="0" u="none" strike="noStrike" noProof="0">
                          <a:solidFill>
                            <a:srgbClr val="FFFFFF"/>
                          </a:solidFill>
                          <a:latin typeface="Calibri"/>
                        </a:rPr>
                        <a:t>repo</a:t>
                      </a:r>
                      <a:endParaRPr lang="en-US"/>
                    </a:p>
                  </a:txBody>
                  <a:tcPr/>
                </a:tc>
                <a:tc>
                  <a:txBody>
                    <a:bodyPr/>
                    <a:lstStyle/>
                    <a:p>
                      <a:pPr lvl="0">
                        <a:buNone/>
                      </a:pPr>
                      <a:r>
                        <a:rPr lang="en-US" sz="1800" b="1" i="0" u="none" strike="noStrike" noProof="0">
                          <a:solidFill>
                            <a:srgbClr val="FFFFFF"/>
                          </a:solidFill>
                          <a:latin typeface="Calibri"/>
                        </a:rPr>
                        <a:t>payload</a:t>
                      </a:r>
                    </a:p>
                  </a:txBody>
                  <a:tcPr/>
                </a:tc>
                <a:tc>
                  <a:txBody>
                    <a:bodyPr/>
                    <a:lstStyle/>
                    <a:p>
                      <a:pPr lvl="0">
                        <a:buNone/>
                      </a:pPr>
                      <a:r>
                        <a:rPr lang="en-US" sz="1800" b="1" i="0" u="none" strike="noStrike" noProof="0">
                          <a:solidFill>
                            <a:srgbClr val="FFFFFF"/>
                          </a:solidFill>
                          <a:latin typeface="Calibri"/>
                        </a:rPr>
                        <a:t>public</a:t>
                      </a:r>
                      <a:endParaRPr lang="en-US"/>
                    </a:p>
                  </a:txBody>
                  <a:tcPr/>
                </a:tc>
                <a:tc>
                  <a:txBody>
                    <a:bodyPr/>
                    <a:lstStyle/>
                    <a:p>
                      <a:r>
                        <a:rPr lang="en-US"/>
                        <a:t>actor</a:t>
                      </a:r>
                    </a:p>
                  </a:txBody>
                  <a:tcPr/>
                </a:tc>
                <a:tc>
                  <a:txBody>
                    <a:bodyPr/>
                    <a:lstStyle/>
                    <a:p>
                      <a:pPr lvl="0">
                        <a:buNone/>
                      </a:pPr>
                      <a:r>
                        <a:rPr lang="en-US" sz="1800" b="1" i="0" u="none" strike="noStrike" noProof="0" err="1">
                          <a:solidFill>
                            <a:srgbClr val="FFFFFF"/>
                          </a:solidFill>
                          <a:latin typeface="Calibri"/>
                        </a:rPr>
                        <a:t>Created_at</a:t>
                      </a:r>
                      <a:endParaRPr lang="en-US" err="1"/>
                    </a:p>
                  </a:txBody>
                  <a:tcPr/>
                </a:tc>
                <a:tc>
                  <a:txBody>
                    <a:bodyPr/>
                    <a:lstStyle/>
                    <a:p>
                      <a:pPr lvl="0">
                        <a:buNone/>
                      </a:pPr>
                      <a:r>
                        <a:rPr lang="en-US"/>
                        <a:t>org</a:t>
                      </a:r>
                    </a:p>
                  </a:txBody>
                  <a:tcPr/>
                </a:tc>
                <a:extLst>
                  <a:ext uri="{0D108BD9-81ED-4DB2-BD59-A6C34878D82A}">
                    <a16:rowId xmlns:a16="http://schemas.microsoft.com/office/drawing/2014/main" val="1462824025"/>
                  </a:ext>
                </a:extLst>
              </a:tr>
              <a:tr h="370840">
                <a:tc>
                  <a:txBody>
                    <a:bodyPr/>
                    <a:lstStyle/>
                    <a:p>
                      <a:pPr lvl="0">
                        <a:buNone/>
                      </a:pPr>
                      <a:r>
                        <a:rPr lang="en-US" sz="1100" b="0" i="0" u="none" strike="noStrike" noProof="0" err="1">
                          <a:solidFill>
                            <a:srgbClr val="000000"/>
                          </a:solidFill>
                          <a:latin typeface="Calibri"/>
                        </a:rPr>
                        <a:t>IssuesEvent</a:t>
                      </a:r>
                      <a:r>
                        <a:rPr lang="en-US" sz="1100" b="0" i="0" u="none" strike="noStrike" noProof="0">
                          <a:solidFill>
                            <a:srgbClr val="000000"/>
                          </a:solidFill>
                          <a:latin typeface="Calibri"/>
                        </a:rPr>
                        <a:t>    </a:t>
                      </a:r>
                      <a:endParaRPr lang="en-US"/>
                    </a:p>
                  </a:txBody>
                  <a:tcPr/>
                </a:tc>
                <a:tc>
                  <a:txBody>
                    <a:bodyPr/>
                    <a:lstStyle/>
                    <a:p>
                      <a:pPr lvl="0">
                        <a:buNone/>
                      </a:pPr>
                      <a:r>
                        <a:rPr lang="en-US" sz="1100" b="0" i="0" u="none" strike="noStrike" noProof="0">
                          <a:solidFill>
                            <a:srgbClr val="000000"/>
                          </a:solidFill>
                          <a:latin typeface="Calibri"/>
                        </a:rPr>
                        <a:t> {'id': 461921808, 'name': 'Ogu1208/Ogu1208', '...</a:t>
                      </a:r>
                      <a:endParaRPr lang="en-US"/>
                    </a:p>
                  </a:txBody>
                  <a:tcPr/>
                </a:tc>
                <a:tc>
                  <a:txBody>
                    <a:bodyPr/>
                    <a:lstStyle/>
                    <a:p>
                      <a:pPr lvl="0">
                        <a:buNone/>
                      </a:pPr>
                      <a:r>
                        <a:rPr lang="en-US" sz="1100" b="0" i="0" u="none" strike="noStrike" noProof="0">
                          <a:solidFill>
                            <a:srgbClr val="000000"/>
                          </a:solidFill>
                          <a:latin typeface="Calibri"/>
                        </a:rPr>
                        <a:t>{'action': 'opened', 'issue': {'</a:t>
                      </a:r>
                      <a:r>
                        <a:rPr lang="en-US" sz="1100" b="0" i="0" u="none" strike="noStrike" noProof="0" err="1">
                          <a:solidFill>
                            <a:srgbClr val="000000"/>
                          </a:solidFill>
                          <a:latin typeface="Calibri"/>
                        </a:rPr>
                        <a:t>url</a:t>
                      </a:r>
                      <a:r>
                        <a:rPr lang="en-US" sz="1100" b="0" i="0" u="none" strike="noStrike" noProof="0">
                          <a:solidFill>
                            <a:srgbClr val="000000"/>
                          </a:solidFill>
                          <a:latin typeface="Calibri"/>
                        </a:rPr>
                        <a:t>': 'https:/...</a:t>
                      </a:r>
                      <a:endParaRPr lang="en-US"/>
                    </a:p>
                  </a:txBody>
                  <a:tcPr/>
                </a:tc>
                <a:tc>
                  <a:txBody>
                    <a:bodyPr/>
                    <a:lstStyle/>
                    <a:p>
                      <a:pPr lvl="0">
                        <a:buNone/>
                      </a:pPr>
                      <a:r>
                        <a:rPr lang="en-US" sz="1100" b="0" i="0" u="none" strike="noStrike" noProof="0">
                          <a:solidFill>
                            <a:srgbClr val="000000"/>
                          </a:solidFill>
                          <a:latin typeface="Calibri"/>
                        </a:rPr>
                        <a:t>True </a:t>
                      </a:r>
                      <a:endParaRPr lang="en-US"/>
                    </a:p>
                  </a:txBody>
                  <a:tcPr/>
                </a:tc>
                <a:tc>
                  <a:txBody>
                    <a:bodyPr/>
                    <a:lstStyle/>
                    <a:p>
                      <a:pPr lvl="0">
                        <a:buNone/>
                      </a:pPr>
                      <a:r>
                        <a:rPr lang="en-US" sz="1100" b="0" i="0" u="none" strike="noStrike" noProof="0">
                          <a:solidFill>
                            <a:srgbClr val="000000"/>
                          </a:solidFill>
                          <a:latin typeface="Calibri"/>
                        </a:rPr>
                        <a:t>{'id': 76902448, 'login': 'Ogu1208', 'display.. </a:t>
                      </a:r>
                      <a:endParaRPr lang="en-US"/>
                    </a:p>
                  </a:txBody>
                  <a:tcPr/>
                </a:tc>
                <a:tc>
                  <a:txBody>
                    <a:bodyPr/>
                    <a:lstStyle/>
                    <a:p>
                      <a:pPr lvl="0">
                        <a:buNone/>
                      </a:pPr>
                      <a:r>
                        <a:rPr lang="en-US" sz="1100" b="0" i="0" u="none" strike="noStrike" noProof="0">
                          <a:solidFill>
                            <a:srgbClr val="000000"/>
                          </a:solidFill>
                          <a:latin typeface="Calibri"/>
                        </a:rPr>
                        <a:t>11 2023-06-10 15:00:00+00:00</a:t>
                      </a:r>
                      <a:endParaRPr lang="en-US"/>
                    </a:p>
                  </a:txBody>
                  <a:tcPr/>
                </a:tc>
                <a:tc>
                  <a:txBody>
                    <a:bodyPr/>
                    <a:lstStyle/>
                    <a:p>
                      <a:pPr lvl="0">
                        <a:buNone/>
                      </a:pPr>
                      <a:r>
                        <a:rPr lang="en-US" sz="1100" b="0" i="0" u="none" strike="noStrike" noProof="0" err="1">
                          <a:solidFill>
                            <a:srgbClr val="000000"/>
                          </a:solidFill>
                          <a:latin typeface="Calibri"/>
                        </a:rPr>
                        <a:t>NaN</a:t>
                      </a:r>
                      <a:r>
                        <a:rPr lang="en-US" sz="1100" b="0" i="0" u="none" strike="noStrike" noProof="0">
                          <a:solidFill>
                            <a:srgbClr val="000000"/>
                          </a:solidFill>
                          <a:latin typeface="Calibri"/>
                        </a:rPr>
                        <a:t> </a:t>
                      </a:r>
                      <a:endParaRPr lang="en-US"/>
                    </a:p>
                  </a:txBody>
                  <a:tcPr/>
                </a:tc>
                <a:extLst>
                  <a:ext uri="{0D108BD9-81ED-4DB2-BD59-A6C34878D82A}">
                    <a16:rowId xmlns:a16="http://schemas.microsoft.com/office/drawing/2014/main" val="738194688"/>
                  </a:ext>
                </a:extLst>
              </a:tr>
            </a:tbl>
          </a:graphicData>
        </a:graphic>
      </p:graphicFrame>
      <p:sp>
        <p:nvSpPr>
          <p:cNvPr id="25" name="Title 1">
            <a:extLst>
              <a:ext uri="{FF2B5EF4-FFF2-40B4-BE49-F238E27FC236}">
                <a16:creationId xmlns:a16="http://schemas.microsoft.com/office/drawing/2014/main" id="{5E9BF368-4E79-503B-53FE-769AB96C9DC3}"/>
              </a:ext>
            </a:extLst>
          </p:cNvPr>
          <p:cNvSpPr txBox="1">
            <a:spLocks/>
          </p:cNvSpPr>
          <p:nvPr/>
        </p:nvSpPr>
        <p:spPr>
          <a:xfrm>
            <a:off x="411970" y="1287277"/>
            <a:ext cx="2712790" cy="1010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2"/>
                </a:solidFill>
                <a:cs typeface="Calibri Light"/>
              </a:rPr>
              <a:t>Issues Event -</a:t>
            </a:r>
          </a:p>
        </p:txBody>
      </p:sp>
      <p:pic>
        <p:nvPicPr>
          <p:cNvPr id="26" name="Picture 26" descr="A screenshot of a computer code&#10;&#10;Description automatically generated">
            <a:extLst>
              <a:ext uri="{FF2B5EF4-FFF2-40B4-BE49-F238E27FC236}">
                <a16:creationId xmlns:a16="http://schemas.microsoft.com/office/drawing/2014/main" id="{AEAC95E5-E667-6E5D-3562-8C9DF35860D2}"/>
              </a:ext>
            </a:extLst>
          </p:cNvPr>
          <p:cNvPicPr>
            <a:picLocks noChangeAspect="1"/>
          </p:cNvPicPr>
          <p:nvPr/>
        </p:nvPicPr>
        <p:blipFill>
          <a:blip r:embed="rId2"/>
          <a:stretch>
            <a:fillRect/>
          </a:stretch>
        </p:blipFill>
        <p:spPr>
          <a:xfrm>
            <a:off x="1453055" y="2613265"/>
            <a:ext cx="5239406" cy="4193367"/>
          </a:xfrm>
          <a:prstGeom prst="rect">
            <a:avLst/>
          </a:prstGeom>
        </p:spPr>
      </p:pic>
      <p:sp>
        <p:nvSpPr>
          <p:cNvPr id="28" name="Title 1">
            <a:extLst>
              <a:ext uri="{FF2B5EF4-FFF2-40B4-BE49-F238E27FC236}">
                <a16:creationId xmlns:a16="http://schemas.microsoft.com/office/drawing/2014/main" id="{BEFB85B8-2C89-23DC-C3A1-9C903B088098}"/>
              </a:ext>
            </a:extLst>
          </p:cNvPr>
          <p:cNvSpPr txBox="1">
            <a:spLocks/>
          </p:cNvSpPr>
          <p:nvPr/>
        </p:nvSpPr>
        <p:spPr>
          <a:xfrm>
            <a:off x="-8444" y="4164483"/>
            <a:ext cx="1451549" cy="103652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chemeClr val="tx2"/>
                </a:solidFill>
                <a:cs typeface="Calibri Light"/>
              </a:rPr>
              <a:t>Issues </a:t>
            </a:r>
            <a:endParaRPr lang="en-US">
              <a:solidFill>
                <a:schemeClr val="tx2"/>
              </a:solidFill>
            </a:endParaRPr>
          </a:p>
          <a:p>
            <a:pPr algn="ctr"/>
            <a:r>
              <a:rPr lang="en-US" sz="3200">
                <a:solidFill>
                  <a:schemeClr val="tx2"/>
                </a:solidFill>
                <a:cs typeface="Calibri Light"/>
              </a:rPr>
              <a:t>Event Payload</a:t>
            </a:r>
            <a:endParaRPr lang="en-US">
              <a:solidFill>
                <a:schemeClr val="tx2"/>
              </a:solidFill>
            </a:endParaRPr>
          </a:p>
        </p:txBody>
      </p:sp>
    </p:spTree>
    <p:extLst>
      <p:ext uri="{BB962C8B-B14F-4D97-AF65-F5344CB8AC3E}">
        <p14:creationId xmlns:p14="http://schemas.microsoft.com/office/powerpoint/2010/main" val="2504744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75" name="Freeform: Shape 74">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9A364C7-9805-9110-87CF-89BDAD074224}"/>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kern="1200">
                <a:solidFill>
                  <a:schemeClr val="tx2"/>
                </a:solidFill>
                <a:latin typeface="+mj-lt"/>
                <a:ea typeface="+mj-ea"/>
                <a:cs typeface="+mj-cs"/>
              </a:rPr>
              <a:t>Commits data visualizations</a:t>
            </a:r>
          </a:p>
        </p:txBody>
      </p:sp>
      <p:pic>
        <p:nvPicPr>
          <p:cNvPr id="24" name="Graphic 24" descr="Disk with solid fill">
            <a:extLst>
              <a:ext uri="{FF2B5EF4-FFF2-40B4-BE49-F238E27FC236}">
                <a16:creationId xmlns:a16="http://schemas.microsoft.com/office/drawing/2014/main" id="{8D287D07-E78A-4D4F-6741-B1E2CF9816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0876" y="743798"/>
            <a:ext cx="5367528" cy="5367528"/>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39728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A graph of a graph&#10;&#10;Description automatically generated">
            <a:extLst>
              <a:ext uri="{FF2B5EF4-FFF2-40B4-BE49-F238E27FC236}">
                <a16:creationId xmlns:a16="http://schemas.microsoft.com/office/drawing/2014/main" id="{D389F341-E0C0-7BC6-8D60-C3C1602B780C}"/>
              </a:ext>
            </a:extLst>
          </p:cNvPr>
          <p:cNvPicPr>
            <a:picLocks noChangeAspect="1"/>
          </p:cNvPicPr>
          <p:nvPr/>
        </p:nvPicPr>
        <p:blipFill>
          <a:blip r:embed="rId2"/>
          <a:stretch>
            <a:fillRect/>
          </a:stretch>
        </p:blipFill>
        <p:spPr>
          <a:xfrm>
            <a:off x="6491836" y="1979418"/>
            <a:ext cx="5282127" cy="2905170"/>
          </a:xfrm>
          <a:prstGeom prst="rect">
            <a:avLst/>
          </a:prstGeom>
        </p:spPr>
      </p:pic>
      <p:pic>
        <p:nvPicPr>
          <p:cNvPr id="4" name="Picture 4" descr="A line graph with numbers&#10;&#10;Description automatically generated">
            <a:extLst>
              <a:ext uri="{FF2B5EF4-FFF2-40B4-BE49-F238E27FC236}">
                <a16:creationId xmlns:a16="http://schemas.microsoft.com/office/drawing/2014/main" id="{569576AF-2831-5074-FAA8-5B3709CB0130}"/>
              </a:ext>
            </a:extLst>
          </p:cNvPr>
          <p:cNvPicPr>
            <a:picLocks noChangeAspect="1"/>
          </p:cNvPicPr>
          <p:nvPr/>
        </p:nvPicPr>
        <p:blipFill>
          <a:blip r:embed="rId3"/>
          <a:stretch>
            <a:fillRect/>
          </a:stretch>
        </p:blipFill>
        <p:spPr>
          <a:xfrm>
            <a:off x="460456" y="355833"/>
            <a:ext cx="5019201" cy="2760560"/>
          </a:xfrm>
          <a:prstGeom prst="rect">
            <a:avLst/>
          </a:prstGeom>
        </p:spPr>
      </p:pic>
      <p:sp>
        <p:nvSpPr>
          <p:cNvPr id="10" name="Rectangle 10">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graph with a line&#10;&#10;Description automatically generated">
            <a:extLst>
              <a:ext uri="{FF2B5EF4-FFF2-40B4-BE49-F238E27FC236}">
                <a16:creationId xmlns:a16="http://schemas.microsoft.com/office/drawing/2014/main" id="{C0992350-D571-6324-83F2-DA2D93B8B711}"/>
              </a:ext>
            </a:extLst>
          </p:cNvPr>
          <p:cNvPicPr>
            <a:picLocks noChangeAspect="1"/>
          </p:cNvPicPr>
          <p:nvPr/>
        </p:nvPicPr>
        <p:blipFill>
          <a:blip r:embed="rId4"/>
          <a:stretch>
            <a:fillRect/>
          </a:stretch>
        </p:blipFill>
        <p:spPr>
          <a:xfrm>
            <a:off x="513348" y="3770830"/>
            <a:ext cx="5015831" cy="2752023"/>
          </a:xfrm>
          <a:prstGeom prst="rect">
            <a:avLst/>
          </a:prstGeom>
        </p:spPr>
      </p:pic>
      <p:sp>
        <p:nvSpPr>
          <p:cNvPr id="12" name="Rectangle 12">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3E92409-FA6A-B045-F5E7-A1FF40F28118}"/>
              </a:ext>
            </a:extLst>
          </p:cNvPr>
          <p:cNvSpPr txBox="1"/>
          <p:nvPr/>
        </p:nvSpPr>
        <p:spPr>
          <a:xfrm>
            <a:off x="0" y="2860841"/>
            <a:ext cx="60425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Most Commits are done around 1 pm</a:t>
            </a:r>
          </a:p>
        </p:txBody>
      </p:sp>
      <p:sp>
        <p:nvSpPr>
          <p:cNvPr id="14" name="TextBox 13">
            <a:extLst>
              <a:ext uri="{FF2B5EF4-FFF2-40B4-BE49-F238E27FC236}">
                <a16:creationId xmlns:a16="http://schemas.microsoft.com/office/drawing/2014/main" id="{CC4DC82D-2831-C7B7-014A-35A43DC8D953}"/>
              </a:ext>
            </a:extLst>
          </p:cNvPr>
          <p:cNvSpPr txBox="1"/>
          <p:nvPr/>
        </p:nvSpPr>
        <p:spPr>
          <a:xfrm>
            <a:off x="13368" y="6430209"/>
            <a:ext cx="60425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Most Commits are done on Thursdays and Fridays</a:t>
            </a:r>
          </a:p>
        </p:txBody>
      </p:sp>
      <p:sp>
        <p:nvSpPr>
          <p:cNvPr id="17" name="TextBox 16">
            <a:extLst>
              <a:ext uri="{FF2B5EF4-FFF2-40B4-BE49-F238E27FC236}">
                <a16:creationId xmlns:a16="http://schemas.microsoft.com/office/drawing/2014/main" id="{C5262E71-74C0-2011-DD1E-AE6F1F2B2CF3}"/>
              </a:ext>
            </a:extLst>
          </p:cNvPr>
          <p:cNvSpPr txBox="1"/>
          <p:nvPr/>
        </p:nvSpPr>
        <p:spPr>
          <a:xfrm>
            <a:off x="6149473" y="4692314"/>
            <a:ext cx="60425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There's a weekly seasonality in the commits</a:t>
            </a:r>
          </a:p>
        </p:txBody>
      </p:sp>
    </p:spTree>
    <p:extLst>
      <p:ext uri="{BB962C8B-B14F-4D97-AF65-F5344CB8AC3E}">
        <p14:creationId xmlns:p14="http://schemas.microsoft.com/office/powerpoint/2010/main" val="2364083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2">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3E92409-FA6A-B045-F5E7-A1FF40F28118}"/>
              </a:ext>
            </a:extLst>
          </p:cNvPr>
          <p:cNvSpPr txBox="1"/>
          <p:nvPr/>
        </p:nvSpPr>
        <p:spPr>
          <a:xfrm>
            <a:off x="0" y="2860841"/>
            <a:ext cx="60425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cs typeface="Calibri"/>
            </a:endParaRPr>
          </a:p>
        </p:txBody>
      </p:sp>
      <p:sp>
        <p:nvSpPr>
          <p:cNvPr id="14" name="TextBox 13">
            <a:extLst>
              <a:ext uri="{FF2B5EF4-FFF2-40B4-BE49-F238E27FC236}">
                <a16:creationId xmlns:a16="http://schemas.microsoft.com/office/drawing/2014/main" id="{CC4DC82D-2831-C7B7-014A-35A43DC8D953}"/>
              </a:ext>
            </a:extLst>
          </p:cNvPr>
          <p:cNvSpPr txBox="1"/>
          <p:nvPr/>
        </p:nvSpPr>
        <p:spPr>
          <a:xfrm>
            <a:off x="13368" y="6430209"/>
            <a:ext cx="60425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cs typeface="Calibri"/>
            </a:endParaRPr>
          </a:p>
        </p:txBody>
      </p:sp>
      <p:sp>
        <p:nvSpPr>
          <p:cNvPr id="17" name="TextBox 16">
            <a:extLst>
              <a:ext uri="{FF2B5EF4-FFF2-40B4-BE49-F238E27FC236}">
                <a16:creationId xmlns:a16="http://schemas.microsoft.com/office/drawing/2014/main" id="{C5262E71-74C0-2011-DD1E-AE6F1F2B2CF3}"/>
              </a:ext>
            </a:extLst>
          </p:cNvPr>
          <p:cNvSpPr txBox="1"/>
          <p:nvPr/>
        </p:nvSpPr>
        <p:spPr>
          <a:xfrm>
            <a:off x="6149473" y="5186945"/>
            <a:ext cx="60425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0000"/>
                </a:solidFill>
                <a:ea typeface="+mn-lt"/>
                <a:cs typeface="+mn-lt"/>
              </a:rPr>
              <a:t>"Update READ.me" is the most common title given by various authors followed by "Add files via uploads". Upon further analysis we found that these could be auto generated commit titles given by git</a:t>
            </a:r>
            <a:endParaRPr lang="en-US"/>
          </a:p>
        </p:txBody>
      </p:sp>
      <p:pic>
        <p:nvPicPr>
          <p:cNvPr id="2" name="Picture 2" descr="A graph of blue bars with white text&#10;&#10;Description automatically generated">
            <a:extLst>
              <a:ext uri="{FF2B5EF4-FFF2-40B4-BE49-F238E27FC236}">
                <a16:creationId xmlns:a16="http://schemas.microsoft.com/office/drawing/2014/main" id="{02A3B9A5-B790-0648-7914-0E8504BBD227}"/>
              </a:ext>
            </a:extLst>
          </p:cNvPr>
          <p:cNvPicPr>
            <a:picLocks noChangeAspect="1"/>
          </p:cNvPicPr>
          <p:nvPr/>
        </p:nvPicPr>
        <p:blipFill>
          <a:blip r:embed="rId2"/>
          <a:stretch>
            <a:fillRect/>
          </a:stretch>
        </p:blipFill>
        <p:spPr>
          <a:xfrm>
            <a:off x="98927" y="120346"/>
            <a:ext cx="5871408" cy="3194992"/>
          </a:xfrm>
          <a:prstGeom prst="rect">
            <a:avLst/>
          </a:prstGeom>
        </p:spPr>
      </p:pic>
      <p:pic>
        <p:nvPicPr>
          <p:cNvPr id="3" name="Picture 7" descr="A graph of a number of commits&#10;&#10;Description automatically generated">
            <a:extLst>
              <a:ext uri="{FF2B5EF4-FFF2-40B4-BE49-F238E27FC236}">
                <a16:creationId xmlns:a16="http://schemas.microsoft.com/office/drawing/2014/main" id="{3BE3AE4B-EA62-D2D8-CF07-C407EC582F93}"/>
              </a:ext>
            </a:extLst>
          </p:cNvPr>
          <p:cNvPicPr>
            <a:picLocks noChangeAspect="1"/>
          </p:cNvPicPr>
          <p:nvPr/>
        </p:nvPicPr>
        <p:blipFill>
          <a:blip r:embed="rId3"/>
          <a:stretch>
            <a:fillRect/>
          </a:stretch>
        </p:blipFill>
        <p:spPr>
          <a:xfrm>
            <a:off x="232611" y="3596136"/>
            <a:ext cx="5456988" cy="3007834"/>
          </a:xfrm>
          <a:prstGeom prst="rect">
            <a:avLst/>
          </a:prstGeom>
        </p:spPr>
      </p:pic>
      <p:pic>
        <p:nvPicPr>
          <p:cNvPr id="9" name="Picture 10" descr="A graph of a bar chart&#10;&#10;Description automatically generated">
            <a:extLst>
              <a:ext uri="{FF2B5EF4-FFF2-40B4-BE49-F238E27FC236}">
                <a16:creationId xmlns:a16="http://schemas.microsoft.com/office/drawing/2014/main" id="{599C9B1E-028B-C93E-B7CE-9EFA263D340F}"/>
              </a:ext>
            </a:extLst>
          </p:cNvPr>
          <p:cNvPicPr>
            <a:picLocks noChangeAspect="1"/>
          </p:cNvPicPr>
          <p:nvPr/>
        </p:nvPicPr>
        <p:blipFill>
          <a:blip r:embed="rId4"/>
          <a:stretch>
            <a:fillRect/>
          </a:stretch>
        </p:blipFill>
        <p:spPr>
          <a:xfrm>
            <a:off x="6475663" y="1899252"/>
            <a:ext cx="5376778" cy="2979286"/>
          </a:xfrm>
          <a:prstGeom prst="rect">
            <a:avLst/>
          </a:prstGeom>
        </p:spPr>
      </p:pic>
    </p:spTree>
    <p:extLst>
      <p:ext uri="{BB962C8B-B14F-4D97-AF65-F5344CB8AC3E}">
        <p14:creationId xmlns:p14="http://schemas.microsoft.com/office/powerpoint/2010/main" val="1007337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75" name="Freeform: Shape 74">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9A364C7-9805-9110-87CF-89BDAD074224}"/>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a:solidFill>
                  <a:schemeClr val="tx2"/>
                </a:solidFill>
              </a:rPr>
              <a:t>Issues data</a:t>
            </a:r>
            <a:r>
              <a:rPr lang="en-US" sz="4000" kern="1200">
                <a:solidFill>
                  <a:schemeClr val="tx2"/>
                </a:solidFill>
                <a:latin typeface="+mj-lt"/>
                <a:ea typeface="+mj-ea"/>
                <a:cs typeface="+mj-cs"/>
              </a:rPr>
              <a:t> visualizations</a:t>
            </a:r>
          </a:p>
        </p:txBody>
      </p:sp>
      <p:pic>
        <p:nvPicPr>
          <p:cNvPr id="24" name="Graphic 24" descr="Ladybug with solid fill">
            <a:extLst>
              <a:ext uri="{FF2B5EF4-FFF2-40B4-BE49-F238E27FC236}">
                <a16:creationId xmlns:a16="http://schemas.microsoft.com/office/drawing/2014/main" id="{8D287D07-E78A-4D4F-6741-B1E2CF9816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0876" y="743798"/>
            <a:ext cx="5367528" cy="5367528"/>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3631550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A screenshot of a computer dashboard&#10;&#10;Description automatically generated">
            <a:extLst>
              <a:ext uri="{FF2B5EF4-FFF2-40B4-BE49-F238E27FC236}">
                <a16:creationId xmlns:a16="http://schemas.microsoft.com/office/drawing/2014/main" id="{3CBA7A66-B692-BBD6-28D9-A7E9DFD4B775}"/>
              </a:ext>
            </a:extLst>
          </p:cNvPr>
          <p:cNvPicPr>
            <a:picLocks noChangeAspect="1"/>
          </p:cNvPicPr>
          <p:nvPr/>
        </p:nvPicPr>
        <p:blipFill>
          <a:blip r:embed="rId2"/>
          <a:stretch>
            <a:fillRect/>
          </a:stretch>
        </p:blipFill>
        <p:spPr>
          <a:xfrm>
            <a:off x="321333" y="422240"/>
            <a:ext cx="11537042" cy="6001227"/>
          </a:xfrm>
          <a:prstGeom prst="rect">
            <a:avLst/>
          </a:prstGeom>
        </p:spPr>
      </p:pic>
    </p:spTree>
    <p:extLst>
      <p:ext uri="{BB962C8B-B14F-4D97-AF65-F5344CB8AC3E}">
        <p14:creationId xmlns:p14="http://schemas.microsoft.com/office/powerpoint/2010/main" val="3167014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636F-6AB8-B2C1-D3D2-F4E1E6993C4D}"/>
              </a:ext>
            </a:extLst>
          </p:cNvPr>
          <p:cNvSpPr>
            <a:spLocks noGrp="1"/>
          </p:cNvSpPr>
          <p:nvPr>
            <p:ph type="title"/>
          </p:nvPr>
        </p:nvSpPr>
        <p:spPr>
          <a:xfrm>
            <a:off x="792707" y="512976"/>
            <a:ext cx="3310467" cy="402697"/>
          </a:xfrm>
        </p:spPr>
        <p:txBody>
          <a:bodyPr>
            <a:noAutofit/>
          </a:bodyPr>
          <a:lstStyle/>
          <a:p>
            <a:r>
              <a:rPr lang="en-US" sz="3600" b="1">
                <a:latin typeface="Calibri"/>
                <a:cs typeface="Calibri Light"/>
              </a:rPr>
              <a:t>WORDCLOUD</a:t>
            </a:r>
            <a:br>
              <a:rPr lang="en-US" sz="3600" b="1">
                <a:latin typeface="Calibri"/>
                <a:cs typeface="Calibri Light"/>
              </a:rPr>
            </a:br>
            <a:endParaRPr lang="en-US" sz="3600" b="1">
              <a:latin typeface="Calibri"/>
              <a:cs typeface="Calibri Light"/>
            </a:endParaRPr>
          </a:p>
        </p:txBody>
      </p:sp>
      <p:pic>
        <p:nvPicPr>
          <p:cNvPr id="4" name="Picture 4" descr="A close up of words&#10;&#10;Description automatically generated">
            <a:extLst>
              <a:ext uri="{FF2B5EF4-FFF2-40B4-BE49-F238E27FC236}">
                <a16:creationId xmlns:a16="http://schemas.microsoft.com/office/drawing/2014/main" id="{379CEEE4-F2C2-A854-05C3-5970790AE9E6}"/>
              </a:ext>
            </a:extLst>
          </p:cNvPr>
          <p:cNvPicPr>
            <a:picLocks noChangeAspect="1"/>
          </p:cNvPicPr>
          <p:nvPr/>
        </p:nvPicPr>
        <p:blipFill>
          <a:blip r:embed="rId2"/>
          <a:stretch>
            <a:fillRect/>
          </a:stretch>
        </p:blipFill>
        <p:spPr>
          <a:xfrm>
            <a:off x="1907304" y="1298730"/>
            <a:ext cx="3622467" cy="2216323"/>
          </a:xfrm>
          <a:prstGeom prst="rect">
            <a:avLst/>
          </a:prstGeom>
        </p:spPr>
      </p:pic>
      <p:pic>
        <p:nvPicPr>
          <p:cNvPr id="6" name="Picture 6" descr="A close-up of a word cloud&#10;&#10;Description automatically generated">
            <a:extLst>
              <a:ext uri="{FF2B5EF4-FFF2-40B4-BE49-F238E27FC236}">
                <a16:creationId xmlns:a16="http://schemas.microsoft.com/office/drawing/2014/main" id="{DAA5FEB7-9373-6D3E-8627-C08CE23D3D29}"/>
              </a:ext>
            </a:extLst>
          </p:cNvPr>
          <p:cNvPicPr>
            <a:picLocks noChangeAspect="1"/>
          </p:cNvPicPr>
          <p:nvPr/>
        </p:nvPicPr>
        <p:blipFill>
          <a:blip r:embed="rId3"/>
          <a:stretch>
            <a:fillRect/>
          </a:stretch>
        </p:blipFill>
        <p:spPr>
          <a:xfrm>
            <a:off x="1912672" y="4213529"/>
            <a:ext cx="3624676" cy="2025822"/>
          </a:xfrm>
          <a:prstGeom prst="rect">
            <a:avLst/>
          </a:prstGeom>
        </p:spPr>
      </p:pic>
      <p:pic>
        <p:nvPicPr>
          <p:cNvPr id="7" name="Picture 7" descr="A close-up of a word cloud&#10;&#10;Description automatically generated">
            <a:extLst>
              <a:ext uri="{FF2B5EF4-FFF2-40B4-BE49-F238E27FC236}">
                <a16:creationId xmlns:a16="http://schemas.microsoft.com/office/drawing/2014/main" id="{E0D1BE7B-BA56-A380-2AA9-FBDA8AF5020C}"/>
              </a:ext>
            </a:extLst>
          </p:cNvPr>
          <p:cNvPicPr>
            <a:picLocks noChangeAspect="1"/>
          </p:cNvPicPr>
          <p:nvPr/>
        </p:nvPicPr>
        <p:blipFill>
          <a:blip r:embed="rId4"/>
          <a:stretch>
            <a:fillRect/>
          </a:stretch>
        </p:blipFill>
        <p:spPr>
          <a:xfrm>
            <a:off x="7427934" y="1303380"/>
            <a:ext cx="3927235" cy="2216324"/>
          </a:xfrm>
          <a:prstGeom prst="rect">
            <a:avLst/>
          </a:prstGeom>
        </p:spPr>
      </p:pic>
      <p:pic>
        <p:nvPicPr>
          <p:cNvPr id="8" name="Picture 8" descr="A close-up of a word cloud&#10;&#10;Description automatically generated">
            <a:extLst>
              <a:ext uri="{FF2B5EF4-FFF2-40B4-BE49-F238E27FC236}">
                <a16:creationId xmlns:a16="http://schemas.microsoft.com/office/drawing/2014/main" id="{90FD070A-0EDD-3515-F15D-0898F00AE1C5}"/>
              </a:ext>
            </a:extLst>
          </p:cNvPr>
          <p:cNvPicPr>
            <a:picLocks noChangeAspect="1"/>
          </p:cNvPicPr>
          <p:nvPr/>
        </p:nvPicPr>
        <p:blipFill>
          <a:blip r:embed="rId5"/>
          <a:stretch>
            <a:fillRect/>
          </a:stretch>
        </p:blipFill>
        <p:spPr>
          <a:xfrm>
            <a:off x="7423357" y="4215219"/>
            <a:ext cx="3937809" cy="2025823"/>
          </a:xfrm>
          <a:prstGeom prst="rect">
            <a:avLst/>
          </a:prstGeom>
        </p:spPr>
      </p:pic>
      <p:sp>
        <p:nvSpPr>
          <p:cNvPr id="3" name="TextBox 2">
            <a:extLst>
              <a:ext uri="{FF2B5EF4-FFF2-40B4-BE49-F238E27FC236}">
                <a16:creationId xmlns:a16="http://schemas.microsoft.com/office/drawing/2014/main" id="{3EF8AE42-577A-74AE-07B6-78F3DA991C3B}"/>
              </a:ext>
            </a:extLst>
          </p:cNvPr>
          <p:cNvSpPr txBox="1"/>
          <p:nvPr/>
        </p:nvSpPr>
        <p:spPr>
          <a:xfrm>
            <a:off x="832795" y="1493260"/>
            <a:ext cx="105833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Bug</a:t>
            </a:r>
            <a:endParaRPr lang="en-US"/>
          </a:p>
          <a:p>
            <a:r>
              <a:rPr lang="en-US">
                <a:cs typeface="Calibri"/>
              </a:rPr>
              <a:t>Issue</a:t>
            </a:r>
          </a:p>
          <a:p>
            <a:r>
              <a:rPr lang="en-US">
                <a:cs typeface="Calibri"/>
              </a:rPr>
              <a:t>Error</a:t>
            </a:r>
          </a:p>
          <a:p>
            <a:r>
              <a:rPr lang="en-US">
                <a:cs typeface="Calibri"/>
              </a:rPr>
              <a:t>Work</a:t>
            </a:r>
          </a:p>
          <a:p>
            <a:r>
              <a:rPr lang="en-US">
                <a:cs typeface="Calibri"/>
              </a:rPr>
              <a:t>Fail</a:t>
            </a:r>
          </a:p>
          <a:p>
            <a:r>
              <a:rPr lang="en-US">
                <a:cs typeface="Calibri"/>
              </a:rPr>
              <a:t>Change</a:t>
            </a:r>
          </a:p>
          <a:p>
            <a:endParaRPr lang="en-US">
              <a:cs typeface="Calibri"/>
            </a:endParaRPr>
          </a:p>
        </p:txBody>
      </p:sp>
      <p:sp>
        <p:nvSpPr>
          <p:cNvPr id="5" name="TextBox 4">
            <a:extLst>
              <a:ext uri="{FF2B5EF4-FFF2-40B4-BE49-F238E27FC236}">
                <a16:creationId xmlns:a16="http://schemas.microsoft.com/office/drawing/2014/main" id="{145AC204-1C86-071B-2BA3-61185037D304}"/>
              </a:ext>
            </a:extLst>
          </p:cNvPr>
          <p:cNvSpPr txBox="1"/>
          <p:nvPr/>
        </p:nvSpPr>
        <p:spPr>
          <a:xfrm>
            <a:off x="796944" y="4216223"/>
            <a:ext cx="141965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Feature</a:t>
            </a:r>
          </a:p>
          <a:p>
            <a:r>
              <a:rPr lang="en-US">
                <a:cs typeface="Calibri"/>
              </a:rPr>
              <a:t>Add</a:t>
            </a:r>
          </a:p>
          <a:p>
            <a:r>
              <a:rPr lang="en-US">
                <a:cs typeface="Calibri"/>
              </a:rPr>
              <a:t>Support</a:t>
            </a:r>
          </a:p>
          <a:p>
            <a:r>
              <a:rPr lang="en-US">
                <a:cs typeface="Calibri"/>
              </a:rPr>
              <a:t>Document</a:t>
            </a:r>
          </a:p>
          <a:p>
            <a:r>
              <a:rPr lang="en-US">
                <a:cs typeface="Calibri"/>
              </a:rPr>
              <a:t>Improve</a:t>
            </a:r>
          </a:p>
          <a:p>
            <a:r>
              <a:rPr lang="en-US">
                <a:cs typeface="Calibri"/>
              </a:rPr>
              <a:t>Create</a:t>
            </a:r>
          </a:p>
        </p:txBody>
      </p:sp>
      <p:sp>
        <p:nvSpPr>
          <p:cNvPr id="9" name="TextBox 8">
            <a:extLst>
              <a:ext uri="{FF2B5EF4-FFF2-40B4-BE49-F238E27FC236}">
                <a16:creationId xmlns:a16="http://schemas.microsoft.com/office/drawing/2014/main" id="{E99670BA-CA52-CD38-8C42-A0AE6D2DF440}"/>
              </a:ext>
            </a:extLst>
          </p:cNvPr>
          <p:cNvSpPr txBox="1"/>
          <p:nvPr/>
        </p:nvSpPr>
        <p:spPr>
          <a:xfrm>
            <a:off x="6391707" y="1516722"/>
            <a:ext cx="141250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Request</a:t>
            </a:r>
          </a:p>
          <a:p>
            <a:r>
              <a:rPr lang="en-US">
                <a:cs typeface="Calibri"/>
              </a:rPr>
              <a:t>Feature</a:t>
            </a:r>
          </a:p>
          <a:p>
            <a:r>
              <a:rPr lang="en-US">
                <a:cs typeface="Calibri"/>
              </a:rPr>
              <a:t>Question</a:t>
            </a:r>
          </a:p>
          <a:p>
            <a:r>
              <a:rPr lang="en-US">
                <a:cs typeface="Calibri"/>
              </a:rPr>
              <a:t>Support</a:t>
            </a:r>
          </a:p>
          <a:p>
            <a:r>
              <a:rPr lang="en-US">
                <a:cs typeface="Calibri"/>
              </a:rPr>
              <a:t>Event</a:t>
            </a:r>
          </a:p>
          <a:p>
            <a:r>
              <a:rPr lang="en-US">
                <a:cs typeface="Calibri"/>
              </a:rPr>
              <a:t>Use</a:t>
            </a:r>
          </a:p>
        </p:txBody>
      </p:sp>
      <p:sp>
        <p:nvSpPr>
          <p:cNvPr id="10" name="TextBox 9">
            <a:extLst>
              <a:ext uri="{FF2B5EF4-FFF2-40B4-BE49-F238E27FC236}">
                <a16:creationId xmlns:a16="http://schemas.microsoft.com/office/drawing/2014/main" id="{359D4FD3-F18E-1A22-9DE1-167865EB2F15}"/>
              </a:ext>
            </a:extLst>
          </p:cNvPr>
          <p:cNvSpPr txBox="1"/>
          <p:nvPr/>
        </p:nvSpPr>
        <p:spPr>
          <a:xfrm>
            <a:off x="6529201" y="4260684"/>
            <a:ext cx="141250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Add</a:t>
            </a:r>
            <a:endParaRPr lang="en-US"/>
          </a:p>
          <a:p>
            <a:r>
              <a:rPr lang="en-US">
                <a:cs typeface="Calibri"/>
              </a:rPr>
              <a:t>Test</a:t>
            </a:r>
          </a:p>
          <a:p>
            <a:r>
              <a:rPr lang="en-US">
                <a:cs typeface="Calibri"/>
              </a:rPr>
              <a:t>Error</a:t>
            </a:r>
            <a:endParaRPr lang="en-US"/>
          </a:p>
          <a:p>
            <a:r>
              <a:rPr lang="en-US">
                <a:cs typeface="Calibri"/>
              </a:rPr>
              <a:t>Api</a:t>
            </a:r>
            <a:endParaRPr lang="en-US"/>
          </a:p>
          <a:p>
            <a:r>
              <a:rPr lang="en-US">
                <a:cs typeface="Calibri"/>
              </a:rPr>
              <a:t>Fail</a:t>
            </a:r>
          </a:p>
          <a:p>
            <a:r>
              <a:rPr lang="en-US">
                <a:cs typeface="Calibri"/>
              </a:rPr>
              <a:t>Server</a:t>
            </a:r>
          </a:p>
          <a:p>
            <a:endParaRPr lang="en-US">
              <a:cs typeface="Calibri"/>
            </a:endParaRPr>
          </a:p>
        </p:txBody>
      </p:sp>
      <p:sp>
        <p:nvSpPr>
          <p:cNvPr id="12" name="Title 1">
            <a:extLst>
              <a:ext uri="{FF2B5EF4-FFF2-40B4-BE49-F238E27FC236}">
                <a16:creationId xmlns:a16="http://schemas.microsoft.com/office/drawing/2014/main" id="{415FA453-810F-EFED-CA16-BBEA9135BF84}"/>
              </a:ext>
            </a:extLst>
          </p:cNvPr>
          <p:cNvSpPr txBox="1">
            <a:spLocks/>
          </p:cNvSpPr>
          <p:nvPr/>
        </p:nvSpPr>
        <p:spPr>
          <a:xfrm>
            <a:off x="3089694" y="920091"/>
            <a:ext cx="1067600" cy="3164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Calibri"/>
                <a:cs typeface="Calibri Light"/>
              </a:rPr>
              <a:t>BUG</a:t>
            </a:r>
          </a:p>
        </p:txBody>
      </p:sp>
      <p:sp>
        <p:nvSpPr>
          <p:cNvPr id="15" name="Title 1">
            <a:extLst>
              <a:ext uri="{FF2B5EF4-FFF2-40B4-BE49-F238E27FC236}">
                <a16:creationId xmlns:a16="http://schemas.microsoft.com/office/drawing/2014/main" id="{2E47117A-5B82-5E91-6B1A-3D0799E8A9B2}"/>
              </a:ext>
            </a:extLst>
          </p:cNvPr>
          <p:cNvSpPr txBox="1">
            <a:spLocks/>
          </p:cNvSpPr>
          <p:nvPr/>
        </p:nvSpPr>
        <p:spPr>
          <a:xfrm>
            <a:off x="8308674" y="991978"/>
            <a:ext cx="2030883" cy="863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atin typeface="Calibri"/>
                <a:cs typeface="Calibri Light"/>
              </a:rPr>
              <a:t>REQUEST</a:t>
            </a:r>
            <a:endParaRPr lang="en-US" sz="3200">
              <a:cs typeface="Calibri Light"/>
            </a:endParaRPr>
          </a:p>
        </p:txBody>
      </p:sp>
      <p:sp>
        <p:nvSpPr>
          <p:cNvPr id="16" name="Title 1">
            <a:extLst>
              <a:ext uri="{FF2B5EF4-FFF2-40B4-BE49-F238E27FC236}">
                <a16:creationId xmlns:a16="http://schemas.microsoft.com/office/drawing/2014/main" id="{C756EAB3-84C5-B39B-2901-CBA84804A9D0}"/>
              </a:ext>
            </a:extLst>
          </p:cNvPr>
          <p:cNvSpPr txBox="1">
            <a:spLocks/>
          </p:cNvSpPr>
          <p:nvPr/>
        </p:nvSpPr>
        <p:spPr>
          <a:xfrm>
            <a:off x="3089693" y="3838694"/>
            <a:ext cx="1915864" cy="2301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atin typeface="Calibri"/>
                <a:cs typeface="Calibri Light"/>
              </a:rPr>
              <a:t>FEATURE</a:t>
            </a:r>
          </a:p>
        </p:txBody>
      </p:sp>
      <p:sp>
        <p:nvSpPr>
          <p:cNvPr id="17" name="Title 1">
            <a:extLst>
              <a:ext uri="{FF2B5EF4-FFF2-40B4-BE49-F238E27FC236}">
                <a16:creationId xmlns:a16="http://schemas.microsoft.com/office/drawing/2014/main" id="{A6E04041-6DF7-FFC2-1864-F3726FC5C74A}"/>
              </a:ext>
            </a:extLst>
          </p:cNvPr>
          <p:cNvSpPr txBox="1">
            <a:spLocks/>
          </p:cNvSpPr>
          <p:nvPr/>
        </p:nvSpPr>
        <p:spPr>
          <a:xfrm>
            <a:off x="8553089" y="3752430"/>
            <a:ext cx="1527675" cy="3164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atin typeface="Calibri"/>
                <a:cs typeface="Calibri Light"/>
              </a:rPr>
              <a:t>OTHER</a:t>
            </a:r>
          </a:p>
        </p:txBody>
      </p:sp>
    </p:spTree>
    <p:extLst>
      <p:ext uri="{BB962C8B-B14F-4D97-AF65-F5344CB8AC3E}">
        <p14:creationId xmlns:p14="http://schemas.microsoft.com/office/powerpoint/2010/main" val="3619979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75" name="Freeform: Shape 74">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9A364C7-9805-9110-87CF-89BDAD074224}"/>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a:solidFill>
                  <a:schemeClr val="tx2"/>
                </a:solidFill>
              </a:rPr>
              <a:t>Issues modelling</a:t>
            </a:r>
            <a:endParaRPr lang="en-US">
              <a:solidFill>
                <a:schemeClr val="tx2"/>
              </a:solidFill>
              <a:ea typeface="+mj-ea"/>
              <a:cs typeface="+mj-cs"/>
            </a:endParaRPr>
          </a:p>
        </p:txBody>
      </p:sp>
      <p:pic>
        <p:nvPicPr>
          <p:cNvPr id="24" name="Graphic 24" descr="Head with gears with solid fill">
            <a:extLst>
              <a:ext uri="{FF2B5EF4-FFF2-40B4-BE49-F238E27FC236}">
                <a16:creationId xmlns:a16="http://schemas.microsoft.com/office/drawing/2014/main" id="{8D287D07-E78A-4D4F-6741-B1E2CF9816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0876" y="743798"/>
            <a:ext cx="5367528" cy="5367528"/>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382728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70552A6-E806-E3E4-DC3D-694147105AAA}"/>
              </a:ext>
            </a:extLst>
          </p:cNvPr>
          <p:cNvSpPr>
            <a:spLocks noGrp="1"/>
          </p:cNvSpPr>
          <p:nvPr>
            <p:ph type="title"/>
          </p:nvPr>
        </p:nvSpPr>
        <p:spPr>
          <a:xfrm>
            <a:off x="200823" y="-65326"/>
            <a:ext cx="11605115" cy="6197897"/>
          </a:xfrm>
        </p:spPr>
        <p:txBody>
          <a:bodyPr vert="horz" lIns="91440" tIns="45720" rIns="91440" bIns="45720" rtlCol="0" anchor="ctr">
            <a:normAutofit/>
          </a:bodyPr>
          <a:lstStyle/>
          <a:p>
            <a:br>
              <a:rPr lang="en-US" sz="1200" b="1" kern="1200">
                <a:latin typeface="Calibri"/>
              </a:rPr>
            </a:br>
            <a:r>
              <a:rPr lang="en-US" sz="2400" b="1" kern="1200">
                <a:solidFill>
                  <a:schemeClr val="tx2"/>
                </a:solidFill>
                <a:latin typeface="Calibri"/>
                <a:cs typeface="Calibri"/>
              </a:rPr>
              <a:t>PROBLEM STATEMENT</a:t>
            </a:r>
            <a:br>
              <a:rPr lang="en-US" sz="2400" b="1">
                <a:latin typeface="Calibri"/>
                <a:cs typeface="Calibri"/>
              </a:rPr>
            </a:br>
            <a:endParaRPr lang="en-US" sz="2400" b="1" kern="1200">
              <a:solidFill>
                <a:schemeClr val="tx2"/>
              </a:solidFill>
              <a:latin typeface="Calibri"/>
              <a:cs typeface="Calibri"/>
            </a:endParaRPr>
          </a:p>
          <a:p>
            <a:r>
              <a:rPr lang="en-US" sz="2200" kern="1200">
                <a:solidFill>
                  <a:schemeClr val="tx2"/>
                </a:solidFill>
                <a:latin typeface="+mj-lt"/>
                <a:ea typeface="+mj-ea"/>
                <a:cs typeface="+mj-cs"/>
              </a:rPr>
              <a:t>The objective of this project is to develop an efficient system for automatically labeling issues from the publicly available GH-Archive dataset. The primary goal is to categorize each issue into one of three distinct classes: Bug, Feature, or Request. By leveraging machine learning techniques, the proposed solution aims to enhance issue management and organization within software development projects on GitHub.</a:t>
            </a:r>
            <a:br>
              <a:rPr lang="en-US" sz="2200" kern="1200"/>
            </a:br>
            <a:endParaRPr lang="en-US" sz="2200" kern="1200">
              <a:solidFill>
                <a:schemeClr val="tx2"/>
              </a:solidFill>
              <a:latin typeface="+mj-lt"/>
              <a:cs typeface="Calibri Light"/>
            </a:endParaRPr>
          </a:p>
          <a:p>
            <a:r>
              <a:rPr lang="en-US" sz="2400" b="1" kern="1200">
                <a:solidFill>
                  <a:schemeClr val="tx2"/>
                </a:solidFill>
                <a:latin typeface="Calibri"/>
                <a:cs typeface="Calibri"/>
              </a:rPr>
              <a:t>GIT</a:t>
            </a:r>
            <a:r>
              <a:rPr lang="en-US" sz="2400" b="1" kern="1200">
                <a:solidFill>
                  <a:schemeClr val="tx2"/>
                </a:solidFill>
                <a:latin typeface="+mj-lt"/>
                <a:ea typeface="+mj-ea"/>
                <a:cs typeface="+mj-cs"/>
              </a:rPr>
              <a:t> -</a:t>
            </a:r>
            <a:r>
              <a:rPr lang="en-US" sz="2200" b="1" kern="1200">
                <a:solidFill>
                  <a:schemeClr val="tx2"/>
                </a:solidFill>
                <a:latin typeface="+mj-lt"/>
                <a:ea typeface="+mj-ea"/>
                <a:cs typeface="+mj-cs"/>
              </a:rPr>
              <a:t> </a:t>
            </a:r>
            <a:r>
              <a:rPr lang="en-US" sz="2200" kern="1200">
                <a:solidFill>
                  <a:schemeClr val="accent1"/>
                </a:solidFill>
                <a:latin typeface="+mj-lt"/>
                <a:ea typeface="+mj-ea"/>
                <a:cs typeface="+mj-cs"/>
                <a:hlinkClick r:id="rId2">
                  <a:extLst>
                    <a:ext uri="{A12FA001-AC4F-418D-AE19-62706E023703}">
                      <ahyp:hlinkClr xmlns:ahyp="http://schemas.microsoft.com/office/drawing/2018/hyperlinkcolor" val="tx"/>
                    </a:ext>
                  </a:extLst>
                </a:hlinkClick>
              </a:rPr>
              <a:t>https://github.com/ShivanvitaApexon/Pod4_Project</a:t>
            </a:r>
            <a:endParaRPr lang="en-US" sz="2200" kern="1200">
              <a:solidFill>
                <a:schemeClr val="accent1"/>
              </a:solidFill>
              <a:latin typeface="+mj-lt"/>
              <a:cs typeface="Calibri Light"/>
            </a:endParaRPr>
          </a:p>
          <a:p>
            <a:endParaRPr lang="en-US" sz="2200" kern="1200">
              <a:solidFill>
                <a:schemeClr val="tx2"/>
              </a:solidFill>
              <a:latin typeface="+mj-lt"/>
              <a:cs typeface="Calibri Light"/>
            </a:endParaRPr>
          </a:p>
          <a:p>
            <a:r>
              <a:rPr lang="en-US" sz="2200" b="1" kern="1200">
                <a:solidFill>
                  <a:schemeClr val="tx2"/>
                </a:solidFill>
                <a:latin typeface="Calibri"/>
                <a:cs typeface="Calibri"/>
              </a:rPr>
              <a:t>DELIVERABLES</a:t>
            </a:r>
          </a:p>
          <a:p>
            <a:pPr marL="342900" indent="-342900">
              <a:buFont typeface="Arial"/>
              <a:buChar char="•"/>
            </a:pPr>
            <a:r>
              <a:rPr lang="en-US" sz="2200" kern="1200">
                <a:solidFill>
                  <a:schemeClr val="tx2"/>
                </a:solidFill>
                <a:latin typeface="+mj-lt"/>
                <a:ea typeface="+mj-ea"/>
                <a:cs typeface="+mj-cs"/>
              </a:rPr>
              <a:t>Developed a Databricks workflow job for automating ETL, visualization, and logging of Commits </a:t>
            </a:r>
            <a:r>
              <a:rPr lang="en-US" sz="2200">
                <a:solidFill>
                  <a:schemeClr val="tx2"/>
                </a:solidFill>
              </a:rPr>
              <a:t>Data from</a:t>
            </a:r>
            <a:r>
              <a:rPr lang="en-US" sz="2200" kern="1200">
                <a:solidFill>
                  <a:schemeClr val="tx2"/>
                </a:solidFill>
                <a:latin typeface="+mj-lt"/>
                <a:ea typeface="+mj-ea"/>
                <a:cs typeface="+mj-cs"/>
              </a:rPr>
              <a:t> GH Archive.</a:t>
            </a:r>
            <a:endParaRPr lang="en-US" sz="2200" kern="1200">
              <a:solidFill>
                <a:schemeClr val="tx2"/>
              </a:solidFill>
              <a:latin typeface="+mj-lt"/>
              <a:cs typeface="Calibri Light"/>
            </a:endParaRPr>
          </a:p>
          <a:p>
            <a:pPr marL="342900" indent="-342900">
              <a:buFont typeface="Arial"/>
              <a:buChar char="•"/>
            </a:pPr>
            <a:r>
              <a:rPr lang="en-US" sz="2200" kern="1200">
                <a:solidFill>
                  <a:schemeClr val="tx2"/>
                </a:solidFill>
                <a:latin typeface="+mj-lt"/>
                <a:ea typeface="+mj-ea"/>
                <a:cs typeface="+mj-cs"/>
              </a:rPr>
              <a:t>Implemented another Databricks workflow job for automating ETL, visualization, logging, and classification of Issues Data.</a:t>
            </a:r>
            <a:endParaRPr lang="en-US" sz="2200" kern="1200">
              <a:solidFill>
                <a:schemeClr val="tx2"/>
              </a:solidFill>
              <a:latin typeface="+mj-lt"/>
              <a:cs typeface="Calibri Light"/>
            </a:endParaRPr>
          </a:p>
          <a:p>
            <a:pPr marL="342900" indent="-342900">
              <a:buFont typeface="Arial"/>
              <a:buChar char="•"/>
            </a:pPr>
            <a:r>
              <a:rPr lang="en-US" sz="2200" kern="1200">
                <a:solidFill>
                  <a:schemeClr val="tx2"/>
                </a:solidFill>
                <a:latin typeface="+mj-lt"/>
                <a:ea typeface="+mj-ea"/>
                <a:cs typeface="+mj-cs"/>
              </a:rPr>
              <a:t>Designed a PowerBI dashboard for interactive data visualizations of the Issues data.</a:t>
            </a:r>
            <a:br>
              <a:rPr lang="en-US" sz="1200" kern="1200"/>
            </a:br>
            <a:br>
              <a:rPr lang="en-US" sz="1200" kern="1200"/>
            </a:br>
            <a:br>
              <a:rPr lang="en-US" sz="1200" kern="1200"/>
            </a:br>
            <a:endParaRPr lang="en-US" sz="1200" kern="1200">
              <a:solidFill>
                <a:schemeClr val="tx2"/>
              </a:solidFill>
              <a:latin typeface="+mj-lt"/>
              <a:cs typeface="Calibri Light" panose="020F0302020204030204"/>
            </a:endParaRPr>
          </a:p>
          <a:p>
            <a:endParaRPr lang="en-US" sz="1200" kern="1200">
              <a:solidFill>
                <a:schemeClr val="tx2"/>
              </a:solidFill>
              <a:latin typeface="+mj-lt"/>
              <a:ea typeface="+mj-ea"/>
              <a:cs typeface="+mj-cs"/>
            </a:endParaRPr>
          </a:p>
        </p:txBody>
      </p:sp>
      <p:grpSp>
        <p:nvGrpSpPr>
          <p:cNvPr id="7"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4BDE9EAF-8418-8CAA-C246-A8B5382BE23F}"/>
              </a:ext>
            </a:extLst>
          </p:cNvPr>
          <p:cNvSpPr txBox="1"/>
          <p:nvPr/>
        </p:nvSpPr>
        <p:spPr>
          <a:xfrm>
            <a:off x="206133" y="5389327"/>
            <a:ext cx="11245145" cy="12983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nSpc>
                <a:spcPct val="90000"/>
              </a:lnSpc>
              <a:spcAft>
                <a:spcPts val="600"/>
              </a:spcAft>
            </a:pPr>
            <a:r>
              <a:rPr lang="en-US" sz="2400" b="1">
                <a:solidFill>
                  <a:schemeClr val="tx2"/>
                </a:solidFill>
              </a:rPr>
              <a:t>TOOLS</a:t>
            </a:r>
            <a:br>
              <a:rPr lang="en-US" sz="2000" b="1"/>
            </a:br>
            <a:r>
              <a:rPr lang="en-US" sz="2200" b="1">
                <a:solidFill>
                  <a:schemeClr val="tx2"/>
                </a:solidFill>
                <a:latin typeface="Calibri Light"/>
                <a:cs typeface="Calibri Light"/>
              </a:rPr>
              <a:t>•   </a:t>
            </a:r>
            <a:r>
              <a:rPr lang="en-US" sz="2200">
                <a:solidFill>
                  <a:schemeClr val="tx2"/>
                </a:solidFill>
                <a:latin typeface="Calibri Light"/>
                <a:cs typeface="Calibri Light"/>
              </a:rPr>
              <a:t>Azure Blob Storage      •    Databricks          •    Python (Pandas, </a:t>
            </a:r>
            <a:r>
              <a:rPr lang="en-US" sz="2200" err="1">
                <a:solidFill>
                  <a:schemeClr val="tx2"/>
                </a:solidFill>
                <a:latin typeface="Calibri Light"/>
                <a:cs typeface="Calibri Light"/>
              </a:rPr>
              <a:t>Plotly</a:t>
            </a:r>
            <a:r>
              <a:rPr lang="en-US" sz="2200">
                <a:solidFill>
                  <a:schemeClr val="tx2"/>
                </a:solidFill>
                <a:latin typeface="Calibri Light"/>
                <a:cs typeface="Calibri Light"/>
              </a:rPr>
              <a:t>)           </a:t>
            </a:r>
            <a:br>
              <a:rPr lang="en-US" sz="2200">
                <a:latin typeface="Calibri Light"/>
              </a:rPr>
            </a:br>
            <a:r>
              <a:rPr lang="en-US" sz="2200">
                <a:solidFill>
                  <a:schemeClr val="tx2"/>
                </a:solidFill>
                <a:latin typeface="Calibri Light"/>
                <a:cs typeface="Calibri Light"/>
              </a:rPr>
              <a:t>•   PySpark                          •    </a:t>
            </a:r>
            <a:r>
              <a:rPr lang="en-US" sz="2200" err="1">
                <a:solidFill>
                  <a:schemeClr val="tx2"/>
                </a:solidFill>
                <a:latin typeface="Calibri Light"/>
                <a:cs typeface="Calibri Light"/>
              </a:rPr>
              <a:t>PowerBI</a:t>
            </a:r>
            <a:r>
              <a:rPr lang="en-US" sz="2200">
                <a:solidFill>
                  <a:schemeClr val="tx2"/>
                </a:solidFill>
                <a:latin typeface="Calibri Light"/>
                <a:cs typeface="Calibri Light"/>
              </a:rPr>
              <a:t>              •    GIT</a:t>
            </a:r>
            <a:br>
              <a:rPr lang="en-US" sz="2000"/>
            </a:br>
            <a:endParaRPr lang="en-US" sz="2000">
              <a:solidFill>
                <a:schemeClr val="tx2"/>
              </a:solidFill>
              <a:cs typeface="Calibri" panose="020F0502020204030204"/>
            </a:endParaRPr>
          </a:p>
        </p:txBody>
      </p:sp>
    </p:spTree>
    <p:extLst>
      <p:ext uri="{BB962C8B-B14F-4D97-AF65-F5344CB8AC3E}">
        <p14:creationId xmlns:p14="http://schemas.microsoft.com/office/powerpoint/2010/main" val="2305882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1CD76A1-52E8-4C38-6D36-30E5D4A4A36A}"/>
              </a:ext>
            </a:extLst>
          </p:cNvPr>
          <p:cNvSpPr>
            <a:spLocks noGrp="1"/>
          </p:cNvSpPr>
          <p:nvPr>
            <p:ph type="title"/>
          </p:nvPr>
        </p:nvSpPr>
        <p:spPr>
          <a:xfrm>
            <a:off x="804672" y="940391"/>
            <a:ext cx="4184239" cy="97741"/>
          </a:xfrm>
        </p:spPr>
        <p:txBody>
          <a:bodyPr vert="horz" lIns="91440" tIns="45720" rIns="91440" bIns="45720" rtlCol="0" anchor="b">
            <a:normAutofit fontScale="90000"/>
          </a:bodyPr>
          <a:lstStyle/>
          <a:p>
            <a:r>
              <a:rPr lang="en-US" sz="3200" b="1">
                <a:solidFill>
                  <a:schemeClr val="tx2"/>
                </a:solidFill>
                <a:latin typeface="Calibri"/>
                <a:cs typeface="Calibri Light"/>
              </a:rPr>
              <a:t>DATA PREPARATION</a:t>
            </a:r>
            <a:endParaRPr lang="en-US" sz="3200" b="1" kern="1200">
              <a:solidFill>
                <a:schemeClr val="tx2"/>
              </a:solidFill>
              <a:latin typeface="Calibri Light" panose="020F0302020204030204"/>
              <a:cs typeface="Calibri Light" panose="020F0302020204030204"/>
            </a:endParaRPr>
          </a:p>
        </p:txBody>
      </p:sp>
      <p:sp>
        <p:nvSpPr>
          <p:cNvPr id="3" name="Text Placeholder 2">
            <a:extLst>
              <a:ext uri="{FF2B5EF4-FFF2-40B4-BE49-F238E27FC236}">
                <a16:creationId xmlns:a16="http://schemas.microsoft.com/office/drawing/2014/main" id="{7CBEDBBD-ECB3-5E6C-3026-7F055CF0C5DA}"/>
              </a:ext>
            </a:extLst>
          </p:cNvPr>
          <p:cNvSpPr>
            <a:spLocks noGrp="1"/>
          </p:cNvSpPr>
          <p:nvPr>
            <p:ph type="body" idx="1"/>
          </p:nvPr>
        </p:nvSpPr>
        <p:spPr>
          <a:xfrm>
            <a:off x="890936" y="1161952"/>
            <a:ext cx="10337048" cy="663794"/>
          </a:xfrm>
        </p:spPr>
        <p:txBody>
          <a:bodyPr vert="horz" lIns="91440" tIns="45720" rIns="91440" bIns="45720" rtlCol="0" anchor="ctr">
            <a:normAutofit fontScale="85000" lnSpcReduction="20000"/>
          </a:bodyPr>
          <a:lstStyle/>
          <a:p>
            <a:endParaRPr lang="en-US"/>
          </a:p>
          <a:p>
            <a:pPr marL="342900" indent="-342900">
              <a:buChar char="•"/>
            </a:pPr>
            <a:r>
              <a:rPr lang="en-US">
                <a:solidFill>
                  <a:schemeClr val="tx1"/>
                </a:solidFill>
                <a:ea typeface="+mn-lt"/>
                <a:cs typeface="+mn-lt"/>
              </a:rPr>
              <a:t>Employed stratified sampling to split the data into test and train sets.</a:t>
            </a:r>
            <a:endParaRPr lang="en-US">
              <a:solidFill>
                <a:schemeClr val="tx1"/>
              </a:solidFill>
              <a:cs typeface="Calibri"/>
            </a:endParaRPr>
          </a:p>
        </p:txBody>
      </p:sp>
      <p:grpSp>
        <p:nvGrpSpPr>
          <p:cNvPr id="12" name="Group 11">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13" name="Freeform: Shape 12">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 name="Freeform: Shape 15">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19" name="Freeform: Shape 18">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A pie chart with numbers and a few different colored parts&#10;&#10;Description automatically generated">
            <a:extLst>
              <a:ext uri="{FF2B5EF4-FFF2-40B4-BE49-F238E27FC236}">
                <a16:creationId xmlns:a16="http://schemas.microsoft.com/office/drawing/2014/main" id="{17B15A1D-A3F9-17BE-1BC1-D75871491D6D}"/>
              </a:ext>
            </a:extLst>
          </p:cNvPr>
          <p:cNvPicPr>
            <a:picLocks noChangeAspect="1"/>
          </p:cNvPicPr>
          <p:nvPr/>
        </p:nvPicPr>
        <p:blipFill>
          <a:blip r:embed="rId2"/>
          <a:stretch>
            <a:fillRect/>
          </a:stretch>
        </p:blipFill>
        <p:spPr>
          <a:xfrm>
            <a:off x="1001210" y="2399360"/>
            <a:ext cx="3225478" cy="2715176"/>
          </a:xfrm>
          <a:prstGeom prst="rect">
            <a:avLst/>
          </a:prstGeom>
        </p:spPr>
      </p:pic>
      <p:pic>
        <p:nvPicPr>
          <p:cNvPr id="5" name="Picture 5" descr="A pie chart with numbers and a few different colored parts&#10;&#10;Description automatically generated">
            <a:extLst>
              <a:ext uri="{FF2B5EF4-FFF2-40B4-BE49-F238E27FC236}">
                <a16:creationId xmlns:a16="http://schemas.microsoft.com/office/drawing/2014/main" id="{9469B644-4637-420B-F2B0-5780B8AF707E}"/>
              </a:ext>
            </a:extLst>
          </p:cNvPr>
          <p:cNvPicPr>
            <a:picLocks noChangeAspect="1"/>
          </p:cNvPicPr>
          <p:nvPr/>
        </p:nvPicPr>
        <p:blipFill>
          <a:blip r:embed="rId3"/>
          <a:stretch>
            <a:fillRect/>
          </a:stretch>
        </p:blipFill>
        <p:spPr>
          <a:xfrm>
            <a:off x="4521843" y="2401488"/>
            <a:ext cx="2897529" cy="2662695"/>
          </a:xfrm>
          <a:prstGeom prst="rect">
            <a:avLst/>
          </a:prstGeom>
        </p:spPr>
      </p:pic>
      <p:pic>
        <p:nvPicPr>
          <p:cNvPr id="6" name="Picture 6" descr="A group of squares with text&#10;&#10;Description automatically generated">
            <a:extLst>
              <a:ext uri="{FF2B5EF4-FFF2-40B4-BE49-F238E27FC236}">
                <a16:creationId xmlns:a16="http://schemas.microsoft.com/office/drawing/2014/main" id="{49BFA8AD-0BA5-A32C-867D-C250A125C1AA}"/>
              </a:ext>
            </a:extLst>
          </p:cNvPr>
          <p:cNvPicPr>
            <a:picLocks noChangeAspect="1"/>
          </p:cNvPicPr>
          <p:nvPr/>
        </p:nvPicPr>
        <p:blipFill>
          <a:blip r:embed="rId4"/>
          <a:stretch>
            <a:fillRect/>
          </a:stretch>
        </p:blipFill>
        <p:spPr>
          <a:xfrm>
            <a:off x="8073945" y="3190814"/>
            <a:ext cx="1619250" cy="1228725"/>
          </a:xfrm>
          <a:prstGeom prst="rect">
            <a:avLst/>
          </a:prstGeom>
        </p:spPr>
      </p:pic>
      <p:sp>
        <p:nvSpPr>
          <p:cNvPr id="7" name="TextBox 6">
            <a:extLst>
              <a:ext uri="{FF2B5EF4-FFF2-40B4-BE49-F238E27FC236}">
                <a16:creationId xmlns:a16="http://schemas.microsoft.com/office/drawing/2014/main" id="{3B20D65E-A2EF-8D83-E845-FA894852FF6A}"/>
              </a:ext>
            </a:extLst>
          </p:cNvPr>
          <p:cNvSpPr txBox="1"/>
          <p:nvPr/>
        </p:nvSpPr>
        <p:spPr>
          <a:xfrm>
            <a:off x="1603576" y="3098639"/>
            <a:ext cx="60284" cy="964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410633C5-DF09-72B3-0AE4-B8696E8093CA}"/>
              </a:ext>
            </a:extLst>
          </p:cNvPr>
          <p:cNvSpPr txBox="1"/>
          <p:nvPr/>
        </p:nvSpPr>
        <p:spPr>
          <a:xfrm>
            <a:off x="940443" y="3146867"/>
            <a:ext cx="7248644" cy="6028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TextBox 10">
            <a:extLst>
              <a:ext uri="{FF2B5EF4-FFF2-40B4-BE49-F238E27FC236}">
                <a16:creationId xmlns:a16="http://schemas.microsoft.com/office/drawing/2014/main" id="{26EF3D5E-EF9D-858D-9588-CC6E11D949F4}"/>
              </a:ext>
            </a:extLst>
          </p:cNvPr>
          <p:cNvSpPr txBox="1"/>
          <p:nvPr/>
        </p:nvSpPr>
        <p:spPr>
          <a:xfrm>
            <a:off x="894626" y="5297829"/>
            <a:ext cx="9500886"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ts val="1000"/>
              </a:spcBef>
              <a:buFont typeface="Arial,Sans-Serif"/>
              <a:buChar char="•"/>
            </a:pPr>
            <a:r>
              <a:rPr lang="en-US" sz="2000">
                <a:cs typeface="Calibri"/>
              </a:rPr>
              <a:t>Transformed the textual features into vectors using TF-IDF vectorization.</a:t>
            </a:r>
          </a:p>
          <a:p>
            <a:pPr algn="l"/>
            <a:endParaRPr lang="en-US" sz="1600">
              <a:cs typeface="Calibri"/>
            </a:endParaRPr>
          </a:p>
        </p:txBody>
      </p:sp>
      <p:sp>
        <p:nvSpPr>
          <p:cNvPr id="17" name="TextBox 16">
            <a:extLst>
              <a:ext uri="{FF2B5EF4-FFF2-40B4-BE49-F238E27FC236}">
                <a16:creationId xmlns:a16="http://schemas.microsoft.com/office/drawing/2014/main" id="{06D0B7F9-D8C3-E5A0-FD39-9A6809EAB2D9}"/>
              </a:ext>
            </a:extLst>
          </p:cNvPr>
          <p:cNvSpPr txBox="1"/>
          <p:nvPr/>
        </p:nvSpPr>
        <p:spPr>
          <a:xfrm>
            <a:off x="1495063" y="2049683"/>
            <a:ext cx="6197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Before split                                             After split </a:t>
            </a:r>
            <a:endParaRPr lang="en-US"/>
          </a:p>
        </p:txBody>
      </p:sp>
    </p:spTree>
    <p:extLst>
      <p:ext uri="{BB962C8B-B14F-4D97-AF65-F5344CB8AC3E}">
        <p14:creationId xmlns:p14="http://schemas.microsoft.com/office/powerpoint/2010/main" val="198658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B7C0181-A707-20C7-CD61-7888C7DE9A89}"/>
              </a:ext>
            </a:extLst>
          </p:cNvPr>
          <p:cNvSpPr>
            <a:spLocks noGrp="1"/>
          </p:cNvSpPr>
          <p:nvPr>
            <p:ph type="title"/>
          </p:nvPr>
        </p:nvSpPr>
        <p:spPr>
          <a:xfrm>
            <a:off x="804672" y="1401859"/>
            <a:ext cx="4130185" cy="4054282"/>
          </a:xfrm>
        </p:spPr>
        <p:txBody>
          <a:bodyPr>
            <a:normAutofit/>
          </a:bodyPr>
          <a:lstStyle/>
          <a:p>
            <a:r>
              <a:rPr lang="en-US" sz="3600" b="1">
                <a:solidFill>
                  <a:schemeClr val="tx2"/>
                </a:solidFill>
                <a:latin typeface="Calibri"/>
                <a:cs typeface="Calibri Light"/>
              </a:rPr>
              <a:t>MODELING</a:t>
            </a:r>
          </a:p>
        </p:txBody>
      </p:sp>
      <p:grpSp>
        <p:nvGrpSpPr>
          <p:cNvPr id="12"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669E016-DC7A-F416-2193-D04169CC7A5F}"/>
              </a:ext>
            </a:extLst>
          </p:cNvPr>
          <p:cNvSpPr>
            <a:spLocks noGrp="1"/>
          </p:cNvSpPr>
          <p:nvPr>
            <p:ph idx="1"/>
          </p:nvPr>
        </p:nvSpPr>
        <p:spPr>
          <a:xfrm>
            <a:off x="4040596" y="761917"/>
            <a:ext cx="8147397" cy="5075375"/>
          </a:xfrm>
        </p:spPr>
        <p:txBody>
          <a:bodyPr vert="horz" lIns="91440" tIns="45720" rIns="91440" bIns="45720" rtlCol="0" anchor="ctr">
            <a:normAutofit/>
          </a:bodyPr>
          <a:lstStyle/>
          <a:p>
            <a:pPr marL="0" indent="0">
              <a:buNone/>
            </a:pPr>
            <a:r>
              <a:rPr lang="en-US" sz="2200">
                <a:solidFill>
                  <a:schemeClr val="tx2"/>
                </a:solidFill>
                <a:cs typeface="Calibri"/>
              </a:rPr>
              <a:t>Classification </a:t>
            </a:r>
            <a:r>
              <a:rPr lang="en-US" sz="2200">
                <a:solidFill>
                  <a:schemeClr val="tx2"/>
                </a:solidFill>
                <a:ea typeface="+mn-lt"/>
                <a:cs typeface="+mn-lt"/>
              </a:rPr>
              <a:t>models used</a:t>
            </a:r>
            <a:r>
              <a:rPr lang="en-US" sz="2200">
                <a:solidFill>
                  <a:schemeClr val="tx2"/>
                </a:solidFill>
                <a:cs typeface="Calibri"/>
              </a:rPr>
              <a:t> – SVM, Naïve Bayes, Random Forest</a:t>
            </a:r>
          </a:p>
          <a:p>
            <a:pPr marL="0" indent="0">
              <a:buNone/>
            </a:pPr>
            <a:r>
              <a:rPr lang="en-US" sz="2200" b="1">
                <a:solidFill>
                  <a:schemeClr val="tx2"/>
                </a:solidFill>
                <a:ea typeface="+mn-lt"/>
                <a:cs typeface="+mn-lt"/>
              </a:rPr>
              <a:t>Why opt for these models?</a:t>
            </a:r>
            <a:endParaRPr lang="en-US" sz="2200" b="1">
              <a:solidFill>
                <a:schemeClr val="tx2"/>
              </a:solidFill>
              <a:cs typeface="Calibri"/>
            </a:endParaRPr>
          </a:p>
          <a:p>
            <a:r>
              <a:rPr lang="en-US" sz="2000" b="1">
                <a:solidFill>
                  <a:schemeClr val="tx2"/>
                </a:solidFill>
                <a:cs typeface="Calibri"/>
              </a:rPr>
              <a:t>Naïve Bayes </a:t>
            </a:r>
            <a:r>
              <a:rPr lang="en-US" sz="2000">
                <a:solidFill>
                  <a:schemeClr val="tx2"/>
                </a:solidFill>
                <a:cs typeface="Calibri"/>
              </a:rPr>
              <a:t>is a simple</a:t>
            </a:r>
            <a:r>
              <a:rPr lang="en-US" sz="2000">
                <a:solidFill>
                  <a:schemeClr val="tx2"/>
                </a:solidFill>
                <a:ea typeface="+mn-lt"/>
                <a:cs typeface="+mn-lt"/>
              </a:rPr>
              <a:t> and easy-to-understand algorithm.</a:t>
            </a:r>
            <a:endParaRPr lang="en-US" sz="2000">
              <a:solidFill>
                <a:schemeClr val="tx2"/>
              </a:solidFill>
              <a:cs typeface="Calibri"/>
            </a:endParaRPr>
          </a:p>
          <a:p>
            <a:r>
              <a:rPr lang="en-US" sz="2000">
                <a:solidFill>
                  <a:schemeClr val="tx2"/>
                </a:solidFill>
                <a:ea typeface="+mn-lt"/>
                <a:cs typeface="+mn-lt"/>
              </a:rPr>
              <a:t>Uses Bayes' theorem and assumes feature independence.</a:t>
            </a:r>
            <a:endParaRPr lang="en-US" sz="2000">
              <a:solidFill>
                <a:schemeClr val="tx2"/>
              </a:solidFill>
              <a:cs typeface="Calibri"/>
            </a:endParaRPr>
          </a:p>
          <a:p>
            <a:pPr>
              <a:spcBef>
                <a:spcPts val="0"/>
              </a:spcBef>
            </a:pPr>
            <a:r>
              <a:rPr lang="en-US" sz="2000">
                <a:solidFill>
                  <a:schemeClr val="tx2"/>
                </a:solidFill>
                <a:ea typeface="+mn-lt"/>
                <a:cs typeface="+mn-lt"/>
              </a:rPr>
              <a:t>Computationally efficient and straightforward to implement.</a:t>
            </a:r>
            <a:endParaRPr lang="en-US" sz="2000">
              <a:solidFill>
                <a:schemeClr val="tx2"/>
              </a:solidFill>
              <a:cs typeface="Calibri"/>
            </a:endParaRPr>
          </a:p>
          <a:p>
            <a:pPr>
              <a:spcBef>
                <a:spcPts val="0"/>
              </a:spcBef>
            </a:pPr>
            <a:endParaRPr lang="en-US" sz="2000">
              <a:solidFill>
                <a:schemeClr val="tx2"/>
              </a:solidFill>
              <a:cs typeface="Calibri"/>
            </a:endParaRPr>
          </a:p>
          <a:p>
            <a:r>
              <a:rPr lang="en-US" sz="2000" b="1">
                <a:solidFill>
                  <a:schemeClr val="tx2"/>
                </a:solidFill>
                <a:cs typeface="Calibri"/>
              </a:rPr>
              <a:t>Support Vector Machine </a:t>
            </a:r>
            <a:r>
              <a:rPr lang="en-US" sz="2000">
                <a:solidFill>
                  <a:schemeClr val="tx2"/>
                </a:solidFill>
                <a:ea typeface="+mn-lt"/>
                <a:cs typeface="+mn-lt"/>
              </a:rPr>
              <a:t>is effective and performs well in multi-class classification tasks.</a:t>
            </a:r>
            <a:endParaRPr lang="en-US" sz="2000">
              <a:solidFill>
                <a:schemeClr val="tx2"/>
              </a:solidFill>
              <a:cs typeface="Calibri"/>
            </a:endParaRPr>
          </a:p>
          <a:p>
            <a:pPr>
              <a:spcBef>
                <a:spcPts val="0"/>
              </a:spcBef>
            </a:pPr>
            <a:r>
              <a:rPr lang="en-US" sz="2000">
                <a:solidFill>
                  <a:schemeClr val="tx2"/>
                </a:solidFill>
                <a:ea typeface="+mn-lt"/>
                <a:cs typeface="+mn-lt"/>
              </a:rPr>
              <a:t>Handles non-linear relationships effectively.</a:t>
            </a:r>
            <a:endParaRPr lang="en-US" sz="2000">
              <a:solidFill>
                <a:schemeClr val="tx2"/>
              </a:solidFill>
              <a:cs typeface="Calibri"/>
            </a:endParaRPr>
          </a:p>
          <a:p>
            <a:pPr>
              <a:spcBef>
                <a:spcPts val="0"/>
              </a:spcBef>
            </a:pPr>
            <a:endParaRPr lang="en-US" sz="2000">
              <a:solidFill>
                <a:schemeClr val="tx2"/>
              </a:solidFill>
              <a:cs typeface="Calibri"/>
            </a:endParaRPr>
          </a:p>
          <a:p>
            <a:r>
              <a:rPr lang="en-US" sz="2000" b="1">
                <a:solidFill>
                  <a:schemeClr val="tx2"/>
                </a:solidFill>
                <a:cs typeface="Calibri"/>
              </a:rPr>
              <a:t>Random Forest </a:t>
            </a:r>
            <a:r>
              <a:rPr lang="en-US" sz="2000">
                <a:solidFill>
                  <a:schemeClr val="tx2"/>
                </a:solidFill>
                <a:ea typeface="+mn-lt"/>
                <a:cs typeface="+mn-lt"/>
              </a:rPr>
              <a:t>builds multiple decision tree models and combines predictions through voting.</a:t>
            </a:r>
            <a:endParaRPr lang="en-US" sz="2000">
              <a:solidFill>
                <a:schemeClr val="tx2"/>
              </a:solidFill>
              <a:cs typeface="Calibri"/>
            </a:endParaRPr>
          </a:p>
          <a:p>
            <a:r>
              <a:rPr lang="en-US" sz="2000">
                <a:solidFill>
                  <a:schemeClr val="tx2"/>
                </a:solidFill>
                <a:ea typeface="+mn-lt"/>
                <a:cs typeface="+mn-lt"/>
              </a:rPr>
              <a:t>Results in improved accuracy and robustness in classification and regression tasks.</a:t>
            </a:r>
            <a:endParaRPr lang="en-US" sz="2000">
              <a:solidFill>
                <a:schemeClr val="tx2"/>
              </a:solidFill>
              <a:cs typeface="Calibri"/>
            </a:endParaRPr>
          </a:p>
          <a:p>
            <a:pPr>
              <a:spcBef>
                <a:spcPts val="0"/>
              </a:spcBef>
            </a:pPr>
            <a:r>
              <a:rPr lang="en-US" sz="2000">
                <a:solidFill>
                  <a:schemeClr val="tx2"/>
                </a:solidFill>
                <a:ea typeface="+mn-lt"/>
                <a:cs typeface="+mn-lt"/>
              </a:rPr>
              <a:t>Not prone to overfitting and considered reliable.</a:t>
            </a: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52037" y="4305745"/>
            <a:ext cx="3639658" cy="2552255"/>
            <a:chOff x="-305" y="-1"/>
            <a:chExt cx="3816034" cy="2675937"/>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98471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15" name="Freeform: Shape 14">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AF8BED9-6599-C776-8024-D399B407C4FC}"/>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b="1" kern="1200">
                <a:solidFill>
                  <a:schemeClr val="tx2"/>
                </a:solidFill>
                <a:latin typeface="+mj-lt"/>
                <a:ea typeface="+mj-ea"/>
                <a:cs typeface="+mj-cs"/>
              </a:rPr>
              <a:t>Model Accuracies</a:t>
            </a:r>
          </a:p>
        </p:txBody>
      </p:sp>
      <p:graphicFrame>
        <p:nvGraphicFramePr>
          <p:cNvPr id="5" name="Content Placeholder 6">
            <a:extLst>
              <a:ext uri="{FF2B5EF4-FFF2-40B4-BE49-F238E27FC236}">
                <a16:creationId xmlns:a16="http://schemas.microsoft.com/office/drawing/2014/main" id="{3F9219CA-7555-1838-FE9F-20FEC68BBCB9}"/>
              </a:ext>
            </a:extLst>
          </p:cNvPr>
          <p:cNvGraphicFramePr>
            <a:graphicFrameLocks/>
          </p:cNvGraphicFramePr>
          <p:nvPr>
            <p:extLst>
              <p:ext uri="{D42A27DB-BD31-4B8C-83A1-F6EECF244321}">
                <p14:modId xmlns:p14="http://schemas.microsoft.com/office/powerpoint/2010/main" val="2248940703"/>
              </p:ext>
            </p:extLst>
          </p:nvPr>
        </p:nvGraphicFramePr>
        <p:xfrm>
          <a:off x="5900739" y="1089747"/>
          <a:ext cx="5507805" cy="4675632"/>
        </p:xfrm>
        <a:graphic>
          <a:graphicData uri="http://schemas.openxmlformats.org/drawingml/2006/table">
            <a:tbl>
              <a:tblPr firstRow="1" bandRow="1">
                <a:tableStyleId>{5C22544A-7EE6-4342-B048-85BDC9FD1C3A}</a:tableStyleId>
              </a:tblPr>
              <a:tblGrid>
                <a:gridCol w="1945428">
                  <a:extLst>
                    <a:ext uri="{9D8B030D-6E8A-4147-A177-3AD203B41FA5}">
                      <a16:colId xmlns:a16="http://schemas.microsoft.com/office/drawing/2014/main" val="39253960"/>
                    </a:ext>
                  </a:extLst>
                </a:gridCol>
                <a:gridCol w="2038297">
                  <a:extLst>
                    <a:ext uri="{9D8B030D-6E8A-4147-A177-3AD203B41FA5}">
                      <a16:colId xmlns:a16="http://schemas.microsoft.com/office/drawing/2014/main" val="882940410"/>
                    </a:ext>
                  </a:extLst>
                </a:gridCol>
                <a:gridCol w="1524080">
                  <a:extLst>
                    <a:ext uri="{9D8B030D-6E8A-4147-A177-3AD203B41FA5}">
                      <a16:colId xmlns:a16="http://schemas.microsoft.com/office/drawing/2014/main" val="3077422686"/>
                    </a:ext>
                  </a:extLst>
                </a:gridCol>
              </a:tblGrid>
              <a:tr h="435864">
                <a:tc>
                  <a:txBody>
                    <a:bodyPr/>
                    <a:lstStyle/>
                    <a:p>
                      <a:r>
                        <a:rPr lang="en-US" sz="2600">
                          <a:effectLst/>
                        </a:rPr>
                        <a:t>Features </a:t>
                      </a:r>
                    </a:p>
                  </a:txBody>
                  <a:tcPr marL="0" marR="0" marT="0" marB="0" anchor="ctr"/>
                </a:tc>
                <a:tc>
                  <a:txBody>
                    <a:bodyPr/>
                    <a:lstStyle/>
                    <a:p>
                      <a:r>
                        <a:rPr lang="en-US" sz="2600">
                          <a:effectLst/>
                        </a:rPr>
                        <a:t>Model</a:t>
                      </a:r>
                    </a:p>
                  </a:txBody>
                  <a:tcPr marL="0" marR="0" marT="0" marB="0" anchor="ctr"/>
                </a:tc>
                <a:tc>
                  <a:txBody>
                    <a:bodyPr/>
                    <a:lstStyle/>
                    <a:p>
                      <a:r>
                        <a:rPr lang="en-US" sz="2600">
                          <a:effectLst/>
                        </a:rPr>
                        <a:t>Accuracy</a:t>
                      </a:r>
                    </a:p>
                  </a:txBody>
                  <a:tcPr marL="0" marR="0" marT="0" marB="0" anchor="ctr"/>
                </a:tc>
                <a:extLst>
                  <a:ext uri="{0D108BD9-81ED-4DB2-BD59-A6C34878D82A}">
                    <a16:rowId xmlns:a16="http://schemas.microsoft.com/office/drawing/2014/main" val="872146586"/>
                  </a:ext>
                </a:extLst>
              </a:tr>
              <a:tr h="832104">
                <a:tc rowSpan="3">
                  <a:txBody>
                    <a:bodyPr/>
                    <a:lstStyle/>
                    <a:p>
                      <a:r>
                        <a:rPr lang="en-US" sz="2600">
                          <a:effectLst/>
                        </a:rPr>
                        <a:t>Title</a:t>
                      </a:r>
                    </a:p>
                  </a:txBody>
                  <a:tcPr marL="0" marR="0" marT="0" marB="0" anchor="ctr"/>
                </a:tc>
                <a:tc>
                  <a:txBody>
                    <a:bodyPr/>
                    <a:lstStyle/>
                    <a:p>
                      <a:r>
                        <a:rPr lang="en-US" sz="2600">
                          <a:effectLst/>
                        </a:rPr>
                        <a:t>Random Forest</a:t>
                      </a:r>
                    </a:p>
                  </a:txBody>
                  <a:tcPr marL="0" marR="0" marT="0" marB="0" anchor="ctr"/>
                </a:tc>
                <a:tc>
                  <a:txBody>
                    <a:bodyPr/>
                    <a:lstStyle/>
                    <a:p>
                      <a:pPr algn="ctr"/>
                      <a:r>
                        <a:rPr lang="en-US" sz="2600">
                          <a:effectLst/>
                        </a:rPr>
                        <a:t>72</a:t>
                      </a:r>
                    </a:p>
                  </a:txBody>
                  <a:tcPr marL="0" marR="0" marT="0" marB="0" anchor="ctr"/>
                </a:tc>
                <a:extLst>
                  <a:ext uri="{0D108BD9-81ED-4DB2-BD59-A6C34878D82A}">
                    <a16:rowId xmlns:a16="http://schemas.microsoft.com/office/drawing/2014/main" val="128118107"/>
                  </a:ext>
                </a:extLst>
              </a:tr>
              <a:tr h="435864">
                <a:tc vMerge="1">
                  <a:txBody>
                    <a:bodyPr/>
                    <a:lstStyle/>
                    <a:p>
                      <a:endParaRPr lang="en-US"/>
                    </a:p>
                  </a:txBody>
                  <a:tcPr/>
                </a:tc>
                <a:tc>
                  <a:txBody>
                    <a:bodyPr/>
                    <a:lstStyle/>
                    <a:p>
                      <a:r>
                        <a:rPr lang="en-US" sz="2600">
                          <a:effectLst/>
                        </a:rPr>
                        <a:t>Naïve Bayes</a:t>
                      </a:r>
                    </a:p>
                  </a:txBody>
                  <a:tcPr marL="0" marR="0" marT="0" marB="0" anchor="ctr"/>
                </a:tc>
                <a:tc>
                  <a:txBody>
                    <a:bodyPr/>
                    <a:lstStyle/>
                    <a:p>
                      <a:pPr algn="ctr"/>
                      <a:r>
                        <a:rPr lang="en-US" sz="2600">
                          <a:effectLst/>
                        </a:rPr>
                        <a:t>72.56</a:t>
                      </a:r>
                    </a:p>
                  </a:txBody>
                  <a:tcPr marL="0" marR="0" marT="0" marB="0" anchor="ctr"/>
                </a:tc>
                <a:extLst>
                  <a:ext uri="{0D108BD9-81ED-4DB2-BD59-A6C34878D82A}">
                    <a16:rowId xmlns:a16="http://schemas.microsoft.com/office/drawing/2014/main" val="2061068048"/>
                  </a:ext>
                </a:extLst>
              </a:tr>
              <a:tr h="435864">
                <a:tc vMerge="1">
                  <a:txBody>
                    <a:bodyPr/>
                    <a:lstStyle/>
                    <a:p>
                      <a:endParaRPr lang="en-US"/>
                    </a:p>
                  </a:txBody>
                  <a:tcPr/>
                </a:tc>
                <a:tc>
                  <a:txBody>
                    <a:bodyPr/>
                    <a:lstStyle/>
                    <a:p>
                      <a:r>
                        <a:rPr lang="en-US" sz="2600">
                          <a:effectLst/>
                        </a:rPr>
                        <a:t>SVM</a:t>
                      </a:r>
                    </a:p>
                  </a:txBody>
                  <a:tcPr marL="0" marR="0" marT="0" marB="0" anchor="ctr"/>
                </a:tc>
                <a:tc>
                  <a:txBody>
                    <a:bodyPr/>
                    <a:lstStyle/>
                    <a:p>
                      <a:pPr algn="ctr"/>
                      <a:r>
                        <a:rPr lang="en-US" sz="2600">
                          <a:effectLst/>
                        </a:rPr>
                        <a:t>73.68</a:t>
                      </a:r>
                    </a:p>
                  </a:txBody>
                  <a:tcPr marL="0" marR="0" marT="0" marB="0" anchor="ctr"/>
                </a:tc>
                <a:extLst>
                  <a:ext uri="{0D108BD9-81ED-4DB2-BD59-A6C34878D82A}">
                    <a16:rowId xmlns:a16="http://schemas.microsoft.com/office/drawing/2014/main" val="1063595841"/>
                  </a:ext>
                </a:extLst>
              </a:tr>
              <a:tr h="832104">
                <a:tc rowSpan="3">
                  <a:txBody>
                    <a:bodyPr/>
                    <a:lstStyle/>
                    <a:p>
                      <a:r>
                        <a:rPr lang="en-US" sz="2600">
                          <a:effectLst/>
                        </a:rPr>
                        <a:t>Body</a:t>
                      </a:r>
                    </a:p>
                  </a:txBody>
                  <a:tcPr marL="0" marR="0" marT="0" marB="0" anchor="ctr"/>
                </a:tc>
                <a:tc>
                  <a:txBody>
                    <a:bodyPr/>
                    <a:lstStyle/>
                    <a:p>
                      <a:r>
                        <a:rPr lang="en-US" sz="2600">
                          <a:effectLst/>
                        </a:rPr>
                        <a:t>Random Forest</a:t>
                      </a:r>
                    </a:p>
                  </a:txBody>
                  <a:tcPr marL="0" marR="0" marT="0" marB="0" anchor="ctr"/>
                </a:tc>
                <a:tc>
                  <a:txBody>
                    <a:bodyPr/>
                    <a:lstStyle/>
                    <a:p>
                      <a:pPr algn="ctr"/>
                      <a:r>
                        <a:rPr lang="en-US" sz="2600">
                          <a:effectLst/>
                        </a:rPr>
                        <a:t>72</a:t>
                      </a:r>
                    </a:p>
                  </a:txBody>
                  <a:tcPr marL="0" marR="0" marT="0" marB="0" anchor="ctr"/>
                </a:tc>
                <a:extLst>
                  <a:ext uri="{0D108BD9-81ED-4DB2-BD59-A6C34878D82A}">
                    <a16:rowId xmlns:a16="http://schemas.microsoft.com/office/drawing/2014/main" val="4232009861"/>
                  </a:ext>
                </a:extLst>
              </a:tr>
              <a:tr h="435864">
                <a:tc vMerge="1">
                  <a:txBody>
                    <a:bodyPr/>
                    <a:lstStyle/>
                    <a:p>
                      <a:endParaRPr lang="en-US"/>
                    </a:p>
                  </a:txBody>
                  <a:tcPr/>
                </a:tc>
                <a:tc>
                  <a:txBody>
                    <a:bodyPr/>
                    <a:lstStyle/>
                    <a:p>
                      <a:r>
                        <a:rPr lang="en-US" sz="2600">
                          <a:effectLst/>
                        </a:rPr>
                        <a:t>Naïve Bayes</a:t>
                      </a:r>
                    </a:p>
                  </a:txBody>
                  <a:tcPr marL="0" marR="0" marT="0" marB="0" anchor="ctr"/>
                </a:tc>
                <a:tc>
                  <a:txBody>
                    <a:bodyPr/>
                    <a:lstStyle/>
                    <a:p>
                      <a:pPr algn="ctr"/>
                      <a:r>
                        <a:rPr lang="en-US" sz="2600">
                          <a:effectLst/>
                        </a:rPr>
                        <a:t>65.5</a:t>
                      </a:r>
                    </a:p>
                  </a:txBody>
                  <a:tcPr marL="0" marR="0" marT="0" marB="0" anchor="ctr"/>
                </a:tc>
                <a:extLst>
                  <a:ext uri="{0D108BD9-81ED-4DB2-BD59-A6C34878D82A}">
                    <a16:rowId xmlns:a16="http://schemas.microsoft.com/office/drawing/2014/main" val="1298868031"/>
                  </a:ext>
                </a:extLst>
              </a:tr>
              <a:tr h="435864">
                <a:tc vMerge="1">
                  <a:txBody>
                    <a:bodyPr/>
                    <a:lstStyle/>
                    <a:p>
                      <a:endParaRPr lang="en-US"/>
                    </a:p>
                  </a:txBody>
                  <a:tcPr/>
                </a:tc>
                <a:tc>
                  <a:txBody>
                    <a:bodyPr/>
                    <a:lstStyle/>
                    <a:p>
                      <a:r>
                        <a:rPr lang="en-US" sz="2600">
                          <a:effectLst/>
                        </a:rPr>
                        <a:t>SVM</a:t>
                      </a:r>
                    </a:p>
                  </a:txBody>
                  <a:tcPr marL="0" marR="0" marT="0" marB="0" anchor="ctr"/>
                </a:tc>
                <a:tc>
                  <a:txBody>
                    <a:bodyPr/>
                    <a:lstStyle/>
                    <a:p>
                      <a:pPr algn="ctr"/>
                      <a:r>
                        <a:rPr lang="en-US" sz="2600">
                          <a:effectLst/>
                        </a:rPr>
                        <a:t>73.2</a:t>
                      </a:r>
                    </a:p>
                  </a:txBody>
                  <a:tcPr marL="0" marR="0" marT="0" marB="0" anchor="ctr"/>
                </a:tc>
                <a:extLst>
                  <a:ext uri="{0D108BD9-81ED-4DB2-BD59-A6C34878D82A}">
                    <a16:rowId xmlns:a16="http://schemas.microsoft.com/office/drawing/2014/main" val="752690017"/>
                  </a:ext>
                </a:extLst>
              </a:tr>
              <a:tr h="832104">
                <a:tc>
                  <a:txBody>
                    <a:bodyPr/>
                    <a:lstStyle/>
                    <a:p>
                      <a:r>
                        <a:rPr lang="en-US" sz="2600">
                          <a:effectLst/>
                        </a:rPr>
                        <a:t>Title &amp; Body</a:t>
                      </a:r>
                    </a:p>
                  </a:txBody>
                  <a:tcPr marL="0" marR="0" marT="0" marB="0" anchor="ctr"/>
                </a:tc>
                <a:tc>
                  <a:txBody>
                    <a:bodyPr/>
                    <a:lstStyle/>
                    <a:p>
                      <a:r>
                        <a:rPr lang="en-US" sz="2600">
                          <a:effectLst/>
                        </a:rPr>
                        <a:t>Random Forest</a:t>
                      </a:r>
                    </a:p>
                  </a:txBody>
                  <a:tcPr marL="0" marR="0" marT="0" marB="0" anchor="ctr"/>
                </a:tc>
                <a:tc>
                  <a:txBody>
                    <a:bodyPr/>
                    <a:lstStyle/>
                    <a:p>
                      <a:pPr algn="ctr"/>
                      <a:r>
                        <a:rPr lang="en-US" sz="2600">
                          <a:effectLst/>
                        </a:rPr>
                        <a:t>73.9</a:t>
                      </a:r>
                    </a:p>
                  </a:txBody>
                  <a:tcPr marL="0" marR="0" marT="0" marB="0" anchor="ctr"/>
                </a:tc>
                <a:extLst>
                  <a:ext uri="{0D108BD9-81ED-4DB2-BD59-A6C34878D82A}">
                    <a16:rowId xmlns:a16="http://schemas.microsoft.com/office/drawing/2014/main" val="4255539085"/>
                  </a:ext>
                </a:extLst>
              </a:tr>
            </a:tbl>
          </a:graphicData>
        </a:graphic>
      </p:graphicFrame>
    </p:spTree>
    <p:extLst>
      <p:ext uri="{BB962C8B-B14F-4D97-AF65-F5344CB8AC3E}">
        <p14:creationId xmlns:p14="http://schemas.microsoft.com/office/powerpoint/2010/main" val="4211962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AD35CC1-9A17-DBB6-901B-AA44573F9DE4}"/>
              </a:ext>
            </a:extLst>
          </p:cNvPr>
          <p:cNvSpPr>
            <a:spLocks noGrp="1"/>
          </p:cNvSpPr>
          <p:nvPr>
            <p:ph type="title"/>
          </p:nvPr>
        </p:nvSpPr>
        <p:spPr>
          <a:xfrm>
            <a:off x="1179226" y="1280679"/>
            <a:ext cx="8194530" cy="1153035"/>
          </a:xfrm>
        </p:spPr>
        <p:txBody>
          <a:bodyPr anchor="b">
            <a:normAutofit/>
          </a:bodyPr>
          <a:lstStyle/>
          <a:p>
            <a:pPr algn="ctr"/>
            <a:r>
              <a:rPr lang="en-US" sz="3000" b="1">
                <a:solidFill>
                  <a:schemeClr val="tx2"/>
                </a:solidFill>
                <a:cs typeface="Calibri Light"/>
              </a:rPr>
              <a:t>WHY AUC-ROC ?</a:t>
            </a:r>
            <a:endParaRPr lang="en-US" sz="3000">
              <a:solidFill>
                <a:schemeClr val="tx2"/>
              </a:solidFill>
              <a:cs typeface="Calibri Light"/>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9D622C0-4DCD-36B6-DB42-B0DAB8598770}"/>
              </a:ext>
            </a:extLst>
          </p:cNvPr>
          <p:cNvSpPr>
            <a:spLocks noGrp="1"/>
          </p:cNvSpPr>
          <p:nvPr>
            <p:ph idx="1"/>
          </p:nvPr>
        </p:nvSpPr>
        <p:spPr>
          <a:xfrm>
            <a:off x="1179226" y="2689696"/>
            <a:ext cx="9833548" cy="2693976"/>
          </a:xfrm>
        </p:spPr>
        <p:txBody>
          <a:bodyPr vert="horz" lIns="91440" tIns="45720" rIns="91440" bIns="45720" rtlCol="0" anchor="t">
            <a:normAutofit/>
          </a:bodyPr>
          <a:lstStyle/>
          <a:p>
            <a:r>
              <a:rPr lang="en-US" sz="2000">
                <a:solidFill>
                  <a:schemeClr val="tx2"/>
                </a:solidFill>
                <a:cs typeface="Calibri"/>
              </a:rPr>
              <a:t>Imbalanced dataset – accuracy can be misleading, by predicting the majority class all the time (other).</a:t>
            </a:r>
          </a:p>
          <a:p>
            <a:r>
              <a:rPr lang="en-US" sz="2000">
                <a:solidFill>
                  <a:schemeClr val="tx2"/>
                </a:solidFill>
                <a:cs typeface="Calibri"/>
              </a:rPr>
              <a:t> AUC-ROC </a:t>
            </a:r>
            <a:r>
              <a:rPr lang="en-US" sz="2000">
                <a:solidFill>
                  <a:schemeClr val="tx2"/>
                </a:solidFill>
                <a:ea typeface="+mn-lt"/>
                <a:cs typeface="+mn-lt"/>
              </a:rPr>
              <a:t>provides a summary of the model's overall performance across all classes. </a:t>
            </a:r>
          </a:p>
          <a:p>
            <a:r>
              <a:rPr lang="en-US" sz="2000">
                <a:solidFill>
                  <a:schemeClr val="tx2"/>
                </a:solidFill>
                <a:ea typeface="+mn-lt"/>
                <a:cs typeface="+mn-lt"/>
              </a:rPr>
              <a:t>It aggregates the class-wise performance into a single scalar value, simplifying the comparison of different models.</a:t>
            </a:r>
          </a:p>
          <a:p>
            <a:endParaRPr lang="en-US" sz="1800">
              <a:solidFill>
                <a:schemeClr val="tx2"/>
              </a:solidFill>
              <a:cs typeface="Calibri"/>
            </a:endParaRPr>
          </a:p>
          <a:p>
            <a:endParaRPr lang="en-US" sz="1800">
              <a:solidFill>
                <a:schemeClr val="tx2"/>
              </a:solidFill>
              <a:cs typeface="Calibri"/>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7"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7469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96FB5AC-AAC8-7DAE-D640-0CC61A8E1EC2}"/>
              </a:ext>
            </a:extLst>
          </p:cNvPr>
          <p:cNvSpPr>
            <a:spLocks noGrp="1"/>
          </p:cNvSpPr>
          <p:nvPr>
            <p:ph type="title"/>
          </p:nvPr>
        </p:nvSpPr>
        <p:spPr>
          <a:xfrm>
            <a:off x="1041472" y="1321056"/>
            <a:ext cx="3035397" cy="352961"/>
          </a:xfrm>
        </p:spPr>
        <p:txBody>
          <a:bodyPr vert="horz" lIns="91440" tIns="45720" rIns="91440" bIns="45720" rtlCol="0" anchor="b">
            <a:noAutofit/>
          </a:bodyPr>
          <a:lstStyle/>
          <a:p>
            <a:r>
              <a:rPr lang="en-US" sz="3200" b="1">
                <a:solidFill>
                  <a:srgbClr val="000000"/>
                </a:solidFill>
                <a:ea typeface="+mj-lt"/>
                <a:cs typeface="+mj-lt"/>
              </a:rPr>
              <a:t>SVM Results</a:t>
            </a:r>
            <a:endParaRPr lang="en-US" sz="3200">
              <a:solidFill>
                <a:srgbClr val="000000"/>
              </a:solidFill>
              <a:ea typeface="+mj-lt"/>
              <a:cs typeface="+mj-lt"/>
            </a:endParaRPr>
          </a:p>
          <a:p>
            <a:pPr algn="ctr"/>
            <a:endParaRPr lang="en-US" sz="5200" kern="1200">
              <a:solidFill>
                <a:schemeClr val="tx2"/>
              </a:solidFill>
              <a:latin typeface="+mj-lt"/>
              <a:cs typeface="Calibri Light"/>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2">
            <a:extLst>
              <a:ext uri="{FF2B5EF4-FFF2-40B4-BE49-F238E27FC236}">
                <a16:creationId xmlns:a16="http://schemas.microsoft.com/office/drawing/2014/main" id="{A3D4FAD1-F731-C8B9-A59A-F940A4331B7F}"/>
              </a:ext>
            </a:extLst>
          </p:cNvPr>
          <p:cNvSpPr>
            <a:spLocks noGrp="1"/>
          </p:cNvSpPr>
          <p:nvPr>
            <p:ph idx="1"/>
          </p:nvPr>
        </p:nvSpPr>
        <p:spPr>
          <a:xfrm>
            <a:off x="838200" y="1325876"/>
            <a:ext cx="10515600" cy="4563540"/>
          </a:xfrm>
        </p:spPr>
        <p:txBody>
          <a:bodyPr vert="horz" lIns="91440" tIns="45720" rIns="91440" bIns="45720" rtlCol="0" anchor="t">
            <a:normAutofit/>
          </a:bodyPr>
          <a:lstStyle/>
          <a:p>
            <a:pPr marL="0" indent="0">
              <a:buNone/>
            </a:pPr>
            <a:r>
              <a:rPr lang="en-US" b="1">
                <a:cs typeface="Calibri" panose="020F0502020204030204"/>
              </a:rPr>
              <a:t>                         Title                                                       Body</a:t>
            </a:r>
          </a:p>
          <a:p>
            <a:pPr marL="0" indent="0">
              <a:buNone/>
            </a:pPr>
            <a:endParaRPr lang="en-US">
              <a:cs typeface="Calibri" panose="020F0502020204030204"/>
            </a:endParaRPr>
          </a:p>
        </p:txBody>
      </p:sp>
      <p:pic>
        <p:nvPicPr>
          <p:cNvPr id="7" name="Picture 4" descr="A graph of different colored lines&#10;&#10;Description automatically generated">
            <a:extLst>
              <a:ext uri="{FF2B5EF4-FFF2-40B4-BE49-F238E27FC236}">
                <a16:creationId xmlns:a16="http://schemas.microsoft.com/office/drawing/2014/main" id="{DEF5F5AA-CC3F-C70D-C8E9-2E34A6C5A047}"/>
              </a:ext>
            </a:extLst>
          </p:cNvPr>
          <p:cNvPicPr>
            <a:picLocks noChangeAspect="1"/>
          </p:cNvPicPr>
          <p:nvPr/>
        </p:nvPicPr>
        <p:blipFill>
          <a:blip r:embed="rId2"/>
          <a:stretch>
            <a:fillRect/>
          </a:stretch>
        </p:blipFill>
        <p:spPr>
          <a:xfrm>
            <a:off x="966471" y="1864565"/>
            <a:ext cx="4744871" cy="3047525"/>
          </a:xfrm>
          <a:prstGeom prst="rect">
            <a:avLst/>
          </a:prstGeom>
        </p:spPr>
      </p:pic>
      <p:pic>
        <p:nvPicPr>
          <p:cNvPr id="11" name="Picture 5" descr="A graph of different colored lines&#10;&#10;Description automatically generated">
            <a:extLst>
              <a:ext uri="{FF2B5EF4-FFF2-40B4-BE49-F238E27FC236}">
                <a16:creationId xmlns:a16="http://schemas.microsoft.com/office/drawing/2014/main" id="{DE7A3657-C0FF-433C-6C2C-3FC43B3DE06E}"/>
              </a:ext>
            </a:extLst>
          </p:cNvPr>
          <p:cNvPicPr>
            <a:picLocks noChangeAspect="1"/>
          </p:cNvPicPr>
          <p:nvPr/>
        </p:nvPicPr>
        <p:blipFill>
          <a:blip r:embed="rId3"/>
          <a:stretch>
            <a:fillRect/>
          </a:stretch>
        </p:blipFill>
        <p:spPr>
          <a:xfrm>
            <a:off x="5955488" y="1870070"/>
            <a:ext cx="4778991" cy="3027733"/>
          </a:xfrm>
          <a:prstGeom prst="rect">
            <a:avLst/>
          </a:prstGeom>
        </p:spPr>
      </p:pic>
      <p:sp>
        <p:nvSpPr>
          <p:cNvPr id="23" name="TextBox 22">
            <a:extLst>
              <a:ext uri="{FF2B5EF4-FFF2-40B4-BE49-F238E27FC236}">
                <a16:creationId xmlns:a16="http://schemas.microsoft.com/office/drawing/2014/main" id="{25757BD6-E6FC-46BB-0D9E-A27ABA2F3CF4}"/>
              </a:ext>
            </a:extLst>
          </p:cNvPr>
          <p:cNvSpPr txBox="1"/>
          <p:nvPr/>
        </p:nvSpPr>
        <p:spPr>
          <a:xfrm>
            <a:off x="1018380" y="5197916"/>
            <a:ext cx="987465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From the above plots, it can be inferred that the SVM model with body as the feature performed better than that of title as the feature.</a:t>
            </a:r>
            <a:endParaRPr lang="en-US" sz="2000"/>
          </a:p>
        </p:txBody>
      </p:sp>
    </p:spTree>
    <p:extLst>
      <p:ext uri="{BB962C8B-B14F-4D97-AF65-F5344CB8AC3E}">
        <p14:creationId xmlns:p14="http://schemas.microsoft.com/office/powerpoint/2010/main" val="743956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13" name="Freeform: Shape 12">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 name="Freeform: Shape 15">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19" name="Freeform: Shape 18">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8702D256-4A2C-AE70-70D7-4270FE2A8911}"/>
              </a:ext>
            </a:extLst>
          </p:cNvPr>
          <p:cNvSpPr txBox="1"/>
          <p:nvPr/>
        </p:nvSpPr>
        <p:spPr>
          <a:xfrm>
            <a:off x="964035" y="492264"/>
            <a:ext cx="829101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Random Forest Results </a:t>
            </a:r>
          </a:p>
        </p:txBody>
      </p:sp>
      <p:sp>
        <p:nvSpPr>
          <p:cNvPr id="7" name="Title 1">
            <a:extLst>
              <a:ext uri="{FF2B5EF4-FFF2-40B4-BE49-F238E27FC236}">
                <a16:creationId xmlns:a16="http://schemas.microsoft.com/office/drawing/2014/main" id="{8F5B5C23-8473-1FF7-74BC-636456B11F41}"/>
              </a:ext>
            </a:extLst>
          </p:cNvPr>
          <p:cNvSpPr>
            <a:spLocks noGrp="1"/>
          </p:cNvSpPr>
          <p:nvPr>
            <p:ph type="title"/>
          </p:nvPr>
        </p:nvSpPr>
        <p:spPr>
          <a:xfrm>
            <a:off x="1482099" y="1069616"/>
            <a:ext cx="11017169" cy="1344854"/>
          </a:xfrm>
        </p:spPr>
        <p:txBody>
          <a:bodyPr>
            <a:normAutofit/>
          </a:bodyPr>
          <a:lstStyle/>
          <a:p>
            <a:r>
              <a:rPr lang="en-US" sz="2400" b="1">
                <a:cs typeface="Calibri Light"/>
              </a:rPr>
              <a:t>Title                                                Body                                                Title &amp; Body</a:t>
            </a:r>
          </a:p>
        </p:txBody>
      </p:sp>
      <p:sp>
        <p:nvSpPr>
          <p:cNvPr id="11" name="TextBox 10">
            <a:extLst>
              <a:ext uri="{FF2B5EF4-FFF2-40B4-BE49-F238E27FC236}">
                <a16:creationId xmlns:a16="http://schemas.microsoft.com/office/drawing/2014/main" id="{8D309E25-9B0D-E1C7-70AC-8F46AA0BDB41}"/>
              </a:ext>
            </a:extLst>
          </p:cNvPr>
          <p:cNvSpPr txBox="1"/>
          <p:nvPr/>
        </p:nvSpPr>
        <p:spPr>
          <a:xfrm>
            <a:off x="1261563" y="5338855"/>
            <a:ext cx="94499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From the above plots, it is evident that the model with two features – Title and Body, yielded better results with a strong ability to distinguish between the classes. </a:t>
            </a:r>
            <a:endParaRPr lang="en-US" sz="2000"/>
          </a:p>
        </p:txBody>
      </p:sp>
      <p:pic>
        <p:nvPicPr>
          <p:cNvPr id="23" name="Picture 5" descr="A graph with different colored lines&#10;&#10;Description automatically generated">
            <a:extLst>
              <a:ext uri="{FF2B5EF4-FFF2-40B4-BE49-F238E27FC236}">
                <a16:creationId xmlns:a16="http://schemas.microsoft.com/office/drawing/2014/main" id="{E38814C6-C0CB-3D27-3307-EC35741B0A7D}"/>
              </a:ext>
            </a:extLst>
          </p:cNvPr>
          <p:cNvPicPr>
            <a:picLocks noChangeAspect="1"/>
          </p:cNvPicPr>
          <p:nvPr/>
        </p:nvPicPr>
        <p:blipFill>
          <a:blip r:embed="rId2"/>
          <a:stretch>
            <a:fillRect/>
          </a:stretch>
        </p:blipFill>
        <p:spPr>
          <a:xfrm>
            <a:off x="178506" y="2274611"/>
            <a:ext cx="3796787" cy="2702558"/>
          </a:xfrm>
          <a:prstGeom prst="rect">
            <a:avLst/>
          </a:prstGeom>
        </p:spPr>
      </p:pic>
      <p:pic>
        <p:nvPicPr>
          <p:cNvPr id="25" name="Picture 5" descr="A graph of different colored lines&#10;&#10;Description automatically generated">
            <a:extLst>
              <a:ext uri="{FF2B5EF4-FFF2-40B4-BE49-F238E27FC236}">
                <a16:creationId xmlns:a16="http://schemas.microsoft.com/office/drawing/2014/main" id="{CB8BA649-3905-FC18-24FB-3B8DF8F6DE44}"/>
              </a:ext>
            </a:extLst>
          </p:cNvPr>
          <p:cNvPicPr>
            <a:picLocks noChangeAspect="1"/>
          </p:cNvPicPr>
          <p:nvPr/>
        </p:nvPicPr>
        <p:blipFill>
          <a:blip r:embed="rId3"/>
          <a:stretch>
            <a:fillRect/>
          </a:stretch>
        </p:blipFill>
        <p:spPr>
          <a:xfrm>
            <a:off x="4126285" y="2265545"/>
            <a:ext cx="3869974" cy="2708008"/>
          </a:xfrm>
          <a:prstGeom prst="rect">
            <a:avLst/>
          </a:prstGeom>
        </p:spPr>
      </p:pic>
      <p:pic>
        <p:nvPicPr>
          <p:cNvPr id="27" name="Picture 3" descr="A graph with different colored lines&#10;&#10;Description automatically generated">
            <a:extLst>
              <a:ext uri="{FF2B5EF4-FFF2-40B4-BE49-F238E27FC236}">
                <a16:creationId xmlns:a16="http://schemas.microsoft.com/office/drawing/2014/main" id="{0F3FF486-1133-8213-206A-7AA704727DB9}"/>
              </a:ext>
            </a:extLst>
          </p:cNvPr>
          <p:cNvPicPr>
            <a:picLocks noChangeAspect="1"/>
          </p:cNvPicPr>
          <p:nvPr/>
        </p:nvPicPr>
        <p:blipFill>
          <a:blip r:embed="rId4"/>
          <a:stretch>
            <a:fillRect/>
          </a:stretch>
        </p:blipFill>
        <p:spPr>
          <a:xfrm>
            <a:off x="8136340" y="2262358"/>
            <a:ext cx="3869140" cy="2708596"/>
          </a:xfrm>
          <a:prstGeom prst="rect">
            <a:avLst/>
          </a:prstGeom>
        </p:spPr>
      </p:pic>
    </p:spTree>
    <p:extLst>
      <p:ext uri="{BB962C8B-B14F-4D97-AF65-F5344CB8AC3E}">
        <p14:creationId xmlns:p14="http://schemas.microsoft.com/office/powerpoint/2010/main" val="281415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548138D-EFD1-2C4B-6949-BBB68775D48F}"/>
              </a:ext>
            </a:extLst>
          </p:cNvPr>
          <p:cNvSpPr>
            <a:spLocks noGrp="1"/>
          </p:cNvSpPr>
          <p:nvPr>
            <p:ph type="title"/>
          </p:nvPr>
        </p:nvSpPr>
        <p:spPr>
          <a:xfrm>
            <a:off x="640080" y="1243013"/>
            <a:ext cx="3855720" cy="4371974"/>
          </a:xfrm>
        </p:spPr>
        <p:txBody>
          <a:bodyPr>
            <a:normAutofit/>
          </a:bodyPr>
          <a:lstStyle/>
          <a:p>
            <a:r>
              <a:rPr lang="en-US" sz="3600" b="1">
                <a:solidFill>
                  <a:schemeClr val="tx2"/>
                </a:solidFill>
                <a:latin typeface="Calibri"/>
                <a:cs typeface="Calibri Light"/>
              </a:rPr>
              <a:t>CONCLUSION </a:t>
            </a:r>
          </a:p>
        </p:txBody>
      </p:sp>
      <p:sp>
        <p:nvSpPr>
          <p:cNvPr id="3" name="Content Placeholder 2">
            <a:extLst>
              <a:ext uri="{FF2B5EF4-FFF2-40B4-BE49-F238E27FC236}">
                <a16:creationId xmlns:a16="http://schemas.microsoft.com/office/drawing/2014/main" id="{DCDCAA18-3FA0-B9F8-81D7-DE8A7CD45D8E}"/>
              </a:ext>
            </a:extLst>
          </p:cNvPr>
          <p:cNvSpPr>
            <a:spLocks noGrp="1"/>
          </p:cNvSpPr>
          <p:nvPr>
            <p:ph idx="1"/>
          </p:nvPr>
        </p:nvSpPr>
        <p:spPr>
          <a:xfrm>
            <a:off x="5482087" y="660899"/>
            <a:ext cx="5911337" cy="5374141"/>
          </a:xfrm>
        </p:spPr>
        <p:txBody>
          <a:bodyPr anchor="ctr">
            <a:normAutofit/>
          </a:bodyPr>
          <a:lstStyle/>
          <a:p>
            <a:r>
              <a:rPr lang="en-US" sz="2000">
                <a:solidFill>
                  <a:schemeClr val="tx2"/>
                </a:solidFill>
                <a:ea typeface="+mn-lt"/>
                <a:cs typeface="+mn-lt"/>
              </a:rPr>
              <a:t>The project successfully achieved its objective by developing an efficient system for automatically labeling issues, improving issue management within GitHub projects.</a:t>
            </a:r>
            <a:endParaRPr lang="en-US" sz="2000">
              <a:solidFill>
                <a:schemeClr val="tx2"/>
              </a:solidFill>
              <a:cs typeface="Calibri" panose="020F0502020204030204"/>
            </a:endParaRPr>
          </a:p>
          <a:p>
            <a:r>
              <a:rPr lang="en-US" sz="2000">
                <a:solidFill>
                  <a:schemeClr val="tx2"/>
                </a:solidFill>
                <a:ea typeface="+mn-lt"/>
                <a:cs typeface="+mn-lt"/>
              </a:rPr>
              <a:t>As there is a dependency between classes, the Naive Bayes model did not perform as well as expected.</a:t>
            </a:r>
            <a:endParaRPr lang="en-US" sz="2000">
              <a:solidFill>
                <a:schemeClr val="tx2"/>
              </a:solidFill>
              <a:cs typeface="Calibri"/>
            </a:endParaRPr>
          </a:p>
          <a:p>
            <a:r>
              <a:rPr lang="en-US" sz="2000">
                <a:solidFill>
                  <a:schemeClr val="tx2"/>
                </a:solidFill>
                <a:ea typeface="+mn-lt"/>
                <a:cs typeface="+mn-lt"/>
              </a:rPr>
              <a:t>Among the tested models, Random Forest with both the body and title as features exhibited the best performance for issue classification, outperforming SVM and Naive Bayes.</a:t>
            </a:r>
            <a:endParaRPr lang="en-US" sz="2000">
              <a:solidFill>
                <a:schemeClr val="tx2"/>
              </a:solidFill>
              <a:cs typeface="Calibri" panose="020F0502020204030204"/>
            </a:endParaRPr>
          </a:p>
          <a:p>
            <a:endParaRPr lang="en-US" sz="1800">
              <a:solidFill>
                <a:schemeClr val="tx2"/>
              </a:solidFill>
              <a:cs typeface="Calibri"/>
            </a:endParaRPr>
          </a:p>
        </p:txBody>
      </p:sp>
    </p:spTree>
    <p:extLst>
      <p:ext uri="{BB962C8B-B14F-4D97-AF65-F5344CB8AC3E}">
        <p14:creationId xmlns:p14="http://schemas.microsoft.com/office/powerpoint/2010/main" val="4064708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 name="Title 4">
            <a:extLst>
              <a:ext uri="{FF2B5EF4-FFF2-40B4-BE49-F238E27FC236}">
                <a16:creationId xmlns:a16="http://schemas.microsoft.com/office/drawing/2014/main" id="{B2126068-8D58-225A-E023-E5778A8BEEB8}"/>
              </a:ext>
            </a:extLst>
          </p:cNvPr>
          <p:cNvSpPr>
            <a:spLocks noGrp="1"/>
          </p:cNvSpPr>
          <p:nvPr>
            <p:ph type="title"/>
          </p:nvPr>
        </p:nvSpPr>
        <p:spPr>
          <a:xfrm>
            <a:off x="804672" y="1401859"/>
            <a:ext cx="4130185" cy="4054282"/>
          </a:xfrm>
        </p:spPr>
        <p:txBody>
          <a:bodyPr>
            <a:normAutofit/>
          </a:bodyPr>
          <a:lstStyle/>
          <a:p>
            <a:r>
              <a:rPr lang="en-US" sz="3600" b="1">
                <a:solidFill>
                  <a:schemeClr val="tx2"/>
                </a:solidFill>
                <a:latin typeface="Calibri"/>
                <a:ea typeface="+mj-lt"/>
                <a:cs typeface="+mj-lt"/>
              </a:rPr>
              <a:t>FUTURE ENHANCEMENTS</a:t>
            </a:r>
            <a:endParaRPr lang="en-US" sz="3600" b="1">
              <a:solidFill>
                <a:schemeClr val="tx2"/>
              </a:solidFill>
              <a:latin typeface="Calibri"/>
              <a:cs typeface="Calibri Light"/>
            </a:endParaRPr>
          </a:p>
          <a:p>
            <a:endParaRPr lang="en-US" sz="3600">
              <a:solidFill>
                <a:schemeClr val="tx2"/>
              </a:solidFill>
              <a:cs typeface="Calibri Light"/>
            </a:endParaRPr>
          </a:p>
        </p:txBody>
      </p:sp>
      <p:grpSp>
        <p:nvGrpSpPr>
          <p:cNvPr id="11" name="Group 13">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5" name="Freeform: Shape 14">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5">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7">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5B371A5-AACB-DA32-B14E-31465CB36A53}"/>
              </a:ext>
            </a:extLst>
          </p:cNvPr>
          <p:cNvSpPr>
            <a:spLocks noGrp="1"/>
          </p:cNvSpPr>
          <p:nvPr>
            <p:ph idx="1"/>
          </p:nvPr>
        </p:nvSpPr>
        <p:spPr>
          <a:xfrm>
            <a:off x="4925266" y="1258166"/>
            <a:ext cx="6387331" cy="4513732"/>
          </a:xfrm>
        </p:spPr>
        <p:txBody>
          <a:bodyPr vert="horz" lIns="91440" tIns="45720" rIns="91440" bIns="45720" rtlCol="0" anchor="ctr">
            <a:normAutofit/>
          </a:bodyPr>
          <a:lstStyle/>
          <a:p>
            <a:r>
              <a:rPr lang="en-US" sz="2000">
                <a:solidFill>
                  <a:schemeClr val="tx2"/>
                </a:solidFill>
                <a:cs typeface="Calibri" panose="020F0502020204030204"/>
              </a:rPr>
              <a:t>Complete Automation from downloading to Power BI visualizations to model creation and selection.</a:t>
            </a:r>
          </a:p>
          <a:p>
            <a:r>
              <a:rPr lang="en-US" sz="2000">
                <a:solidFill>
                  <a:schemeClr val="tx2"/>
                </a:solidFill>
                <a:cs typeface="Calibri" panose="020F0502020204030204"/>
              </a:rPr>
              <a:t>Logging utilizing logging mechanisms provided by Azure.</a:t>
            </a:r>
          </a:p>
          <a:p>
            <a:r>
              <a:rPr lang="en-US" sz="2000">
                <a:solidFill>
                  <a:schemeClr val="tx2"/>
                </a:solidFill>
                <a:cs typeface="Calibri" panose="020F0502020204030204"/>
              </a:rPr>
              <a:t>Create APIs to provide real time issue label predictions.</a:t>
            </a:r>
          </a:p>
          <a:p>
            <a:r>
              <a:rPr lang="en-US" sz="2000">
                <a:solidFill>
                  <a:schemeClr val="tx2"/>
                </a:solidFill>
                <a:cs typeface="Calibri" panose="020F0502020204030204"/>
              </a:rPr>
              <a:t>Automated model monitoring to check for model or data degradation.</a:t>
            </a:r>
          </a:p>
          <a:p>
            <a:pPr marL="0" indent="0">
              <a:buNone/>
            </a:pPr>
            <a:endParaRPr lang="en-US" sz="1800">
              <a:solidFill>
                <a:schemeClr val="tx2"/>
              </a:solidFill>
              <a:cs typeface="Calibri" panose="020F0502020204030204"/>
            </a:endParaRPr>
          </a:p>
          <a:p>
            <a:pPr marL="0" indent="0">
              <a:buNone/>
            </a:pPr>
            <a:endParaRPr lang="en-US" sz="1800">
              <a:solidFill>
                <a:schemeClr val="tx2"/>
              </a:solidFill>
              <a:cs typeface="Calibri" panose="020F0502020204030204"/>
            </a:endParaRPr>
          </a:p>
        </p:txBody>
      </p:sp>
      <p:grpSp>
        <p:nvGrpSpPr>
          <p:cNvPr id="25" name="Group 19">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21" name="Freeform: Shape 20">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9506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 name="Title 4">
            <a:extLst>
              <a:ext uri="{FF2B5EF4-FFF2-40B4-BE49-F238E27FC236}">
                <a16:creationId xmlns:a16="http://schemas.microsoft.com/office/drawing/2014/main" id="{B2126068-8D58-225A-E023-E5778A8BEEB8}"/>
              </a:ext>
            </a:extLst>
          </p:cNvPr>
          <p:cNvSpPr>
            <a:spLocks noGrp="1"/>
          </p:cNvSpPr>
          <p:nvPr>
            <p:ph type="title"/>
          </p:nvPr>
        </p:nvSpPr>
        <p:spPr>
          <a:xfrm>
            <a:off x="804672" y="1401859"/>
            <a:ext cx="4130185" cy="4054282"/>
          </a:xfrm>
        </p:spPr>
        <p:txBody>
          <a:bodyPr>
            <a:normAutofit/>
          </a:bodyPr>
          <a:lstStyle/>
          <a:p>
            <a:r>
              <a:rPr lang="en-US" sz="3600" b="1">
                <a:solidFill>
                  <a:schemeClr val="tx2"/>
                </a:solidFill>
                <a:latin typeface="Calibri"/>
                <a:ea typeface="+mj-lt"/>
                <a:cs typeface="+mj-lt"/>
              </a:rPr>
              <a:t>REFERENCES</a:t>
            </a:r>
            <a:endParaRPr lang="en-US">
              <a:solidFill>
                <a:schemeClr val="tx2"/>
              </a:solidFill>
            </a:endParaRPr>
          </a:p>
          <a:p>
            <a:endParaRPr lang="en-US" sz="3600">
              <a:solidFill>
                <a:schemeClr val="tx2"/>
              </a:solidFill>
              <a:cs typeface="Calibri Light"/>
            </a:endParaRPr>
          </a:p>
        </p:txBody>
      </p:sp>
      <p:grpSp>
        <p:nvGrpSpPr>
          <p:cNvPr id="11" name="Group 13">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5" name="Freeform: Shape 14">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5">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7">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5B371A5-AACB-DA32-B14E-31465CB36A53}"/>
              </a:ext>
            </a:extLst>
          </p:cNvPr>
          <p:cNvSpPr>
            <a:spLocks noGrp="1"/>
          </p:cNvSpPr>
          <p:nvPr>
            <p:ph idx="1"/>
          </p:nvPr>
        </p:nvSpPr>
        <p:spPr>
          <a:xfrm>
            <a:off x="4925266" y="1258166"/>
            <a:ext cx="6387331" cy="4513732"/>
          </a:xfrm>
        </p:spPr>
        <p:txBody>
          <a:bodyPr vert="horz" lIns="91440" tIns="45720" rIns="91440" bIns="45720" rtlCol="0" anchor="ctr">
            <a:normAutofit/>
          </a:bodyPr>
          <a:lstStyle/>
          <a:p>
            <a:pPr marL="342900" indent="-342900"/>
            <a:r>
              <a:rPr lang="en-US" sz="2000" dirty="0">
                <a:solidFill>
                  <a:schemeClr val="tx2"/>
                </a:solidFill>
                <a:cs typeface="Calibri" panose="020F0502020204030204"/>
                <a:hlinkClick r:id="rId2">
                  <a:extLst>
                    <a:ext uri="{A12FA001-AC4F-418D-AE19-62706E023703}">
                      <ahyp:hlinkClr xmlns:ahyp="http://schemas.microsoft.com/office/drawing/2018/hyperlinkcolor" val="tx"/>
                    </a:ext>
                  </a:extLst>
                </a:hlinkClick>
              </a:rPr>
              <a:t>Git Repo</a:t>
            </a:r>
            <a:endParaRPr lang="en-US" sz="2000" dirty="0">
              <a:solidFill>
                <a:schemeClr val="tx2"/>
              </a:solidFill>
              <a:cs typeface="Calibri" panose="020F0502020204030204"/>
            </a:endParaRPr>
          </a:p>
          <a:p>
            <a:pPr marL="342900" indent="-342900"/>
            <a:r>
              <a:rPr lang="en-US" sz="2000" dirty="0">
                <a:solidFill>
                  <a:schemeClr val="tx2"/>
                </a:solidFill>
                <a:cs typeface="Calibri" panose="020F0502020204030204"/>
                <a:hlinkClick r:id="rId3">
                  <a:extLst>
                    <a:ext uri="{A12FA001-AC4F-418D-AE19-62706E023703}">
                      <ahyp:hlinkClr xmlns:ahyp="http://schemas.microsoft.com/office/drawing/2018/hyperlinkcolor" val="tx"/>
                    </a:ext>
                  </a:extLst>
                </a:hlinkClick>
              </a:rPr>
              <a:t>GH-Archives website</a:t>
            </a:r>
            <a:endParaRPr lang="en-US" sz="2000" dirty="0">
              <a:solidFill>
                <a:schemeClr val="tx2"/>
              </a:solidFill>
              <a:cs typeface="Calibri" panose="020F0502020204030204"/>
            </a:endParaRPr>
          </a:p>
          <a:p>
            <a:pPr marL="285750" indent="-285750"/>
            <a:r>
              <a:rPr lang="en-US" sz="1800" dirty="0">
                <a:solidFill>
                  <a:schemeClr val="tx2"/>
                </a:solidFill>
                <a:cs typeface="Calibri" panose="020F0502020204030204"/>
                <a:hlinkClick r:id="rId4">
                  <a:extLst>
                    <a:ext uri="{A12FA001-AC4F-418D-AE19-62706E023703}">
                      <ahyp:hlinkClr xmlns:ahyp="http://schemas.microsoft.com/office/drawing/2018/hyperlinkcolor" val="tx"/>
                    </a:ext>
                  </a:extLst>
                </a:hlinkClick>
              </a:rPr>
              <a:t>ETL Notebook</a:t>
            </a:r>
            <a:endParaRPr lang="en-US" dirty="0">
              <a:solidFill>
                <a:schemeClr val="tx2"/>
              </a:solidFill>
              <a:cs typeface="Calibri" panose="020F0502020204030204"/>
            </a:endParaRPr>
          </a:p>
          <a:p>
            <a:pPr marL="285750" indent="-285750">
              <a:lnSpc>
                <a:spcPct val="100000"/>
              </a:lnSpc>
              <a:spcBef>
                <a:spcPts val="0"/>
              </a:spcBef>
            </a:pPr>
            <a:r>
              <a:rPr lang="en-US" sz="1800" dirty="0">
                <a:solidFill>
                  <a:srgbClr val="0563C1"/>
                </a:solidFill>
                <a:cs typeface="Calibri" panose="020F0502020204030204"/>
                <a:hlinkClick r:id="rId5"/>
              </a:rPr>
              <a:t>Commits Visualizations Notebook</a:t>
            </a:r>
            <a:endParaRPr lang="en-US" sz="1800" dirty="0">
              <a:solidFill>
                <a:srgbClr val="000000"/>
              </a:solidFill>
              <a:cs typeface="Calibri" panose="020F0502020204030204"/>
            </a:endParaRPr>
          </a:p>
          <a:p>
            <a:pPr marL="285750" indent="-285750">
              <a:lnSpc>
                <a:spcPct val="100000"/>
              </a:lnSpc>
              <a:spcBef>
                <a:spcPts val="0"/>
              </a:spcBef>
            </a:pPr>
            <a:r>
              <a:rPr lang="en-US" sz="1800" dirty="0">
                <a:solidFill>
                  <a:srgbClr val="0563C1"/>
                </a:solidFill>
                <a:cs typeface="Calibri" panose="020F0502020204030204"/>
                <a:hlinkClick r:id="rId6"/>
              </a:rPr>
              <a:t>Issues Visualizations Notebook</a:t>
            </a:r>
            <a:endParaRPr lang="en-US" sz="1800" dirty="0">
              <a:cs typeface="Calibri" panose="020F0502020204030204"/>
            </a:endParaRPr>
          </a:p>
          <a:p>
            <a:pPr marL="285750" indent="-285750">
              <a:lnSpc>
                <a:spcPct val="100000"/>
              </a:lnSpc>
              <a:spcBef>
                <a:spcPts val="0"/>
              </a:spcBef>
            </a:pPr>
            <a:r>
              <a:rPr lang="en-US" sz="1800" dirty="0">
                <a:solidFill>
                  <a:srgbClr val="0563C1"/>
                </a:solidFill>
                <a:cs typeface="Calibri" panose="020F0502020204030204"/>
                <a:hlinkClick r:id="rId7"/>
              </a:rPr>
              <a:t>Modeling Notebook</a:t>
            </a:r>
            <a:endParaRPr lang="en-US" dirty="0">
              <a:cs typeface="Calibri" panose="020F0502020204030204"/>
              <a:hlinkClick r:id="rId7"/>
            </a:endParaRPr>
          </a:p>
        </p:txBody>
      </p:sp>
      <p:grpSp>
        <p:nvGrpSpPr>
          <p:cNvPr id="25" name="Group 19">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21" name="Freeform: Shape 20">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4338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5B269F1-1C44-D634-CDFC-00A46B751367}"/>
              </a:ext>
            </a:extLst>
          </p:cNvPr>
          <p:cNvSpPr>
            <a:spLocks noGrp="1"/>
          </p:cNvSpPr>
          <p:nvPr>
            <p:ph type="title"/>
          </p:nvPr>
        </p:nvSpPr>
        <p:spPr>
          <a:xfrm>
            <a:off x="739208" y="1323224"/>
            <a:ext cx="3855720" cy="4371974"/>
          </a:xfrm>
        </p:spPr>
        <p:txBody>
          <a:bodyPr>
            <a:normAutofit/>
          </a:bodyPr>
          <a:lstStyle/>
          <a:p>
            <a:r>
              <a:rPr lang="en-US" sz="3600" b="1">
                <a:solidFill>
                  <a:schemeClr val="tx2"/>
                </a:solidFill>
                <a:cs typeface="Calibri Light"/>
              </a:rPr>
              <a:t>QUESTIONS?</a:t>
            </a:r>
            <a:endParaRPr lang="en-US"/>
          </a:p>
        </p:txBody>
      </p:sp>
    </p:spTree>
    <p:extLst>
      <p:ext uri="{BB962C8B-B14F-4D97-AF65-F5344CB8AC3E}">
        <p14:creationId xmlns:p14="http://schemas.microsoft.com/office/powerpoint/2010/main" val="260911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4874A73-F732-DC25-2B6B-9C2D4F7B394F}"/>
              </a:ext>
            </a:extLst>
          </p:cNvPr>
          <p:cNvSpPr>
            <a:spLocks noGrp="1"/>
          </p:cNvSpPr>
          <p:nvPr>
            <p:ph type="title"/>
          </p:nvPr>
        </p:nvSpPr>
        <p:spPr>
          <a:xfrm>
            <a:off x="397433" y="486343"/>
            <a:ext cx="2263029" cy="573460"/>
          </a:xfrm>
        </p:spPr>
        <p:txBody>
          <a:bodyPr anchor="b">
            <a:normAutofit/>
          </a:bodyPr>
          <a:lstStyle/>
          <a:p>
            <a:pPr algn="ctr"/>
            <a:r>
              <a:rPr lang="en-US" sz="2800" b="1">
                <a:solidFill>
                  <a:schemeClr val="tx2"/>
                </a:solidFill>
                <a:latin typeface="Calibri"/>
                <a:cs typeface="Calibri Light"/>
              </a:rPr>
              <a:t>EXAMPLE </a:t>
            </a:r>
          </a:p>
        </p:txBody>
      </p:sp>
      <p:grpSp>
        <p:nvGrpSpPr>
          <p:cNvPr id="31" name="Group 30">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32" name="Freeform: Shape 31">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E1D446E-1F51-A039-78BF-5B4B6012FC72}"/>
              </a:ext>
            </a:extLst>
          </p:cNvPr>
          <p:cNvSpPr>
            <a:spLocks noGrp="1"/>
          </p:cNvSpPr>
          <p:nvPr>
            <p:ph idx="1"/>
          </p:nvPr>
        </p:nvSpPr>
        <p:spPr>
          <a:xfrm>
            <a:off x="1179226" y="3329677"/>
            <a:ext cx="9833548" cy="2457269"/>
          </a:xfrm>
        </p:spPr>
        <p:txBody>
          <a:bodyPr vert="horz" lIns="91440" tIns="45720" rIns="91440" bIns="45720" rtlCol="0" anchor="t">
            <a:normAutofit/>
          </a:bodyPr>
          <a:lstStyle/>
          <a:p>
            <a:pPr marL="0" indent="0">
              <a:buNone/>
            </a:pPr>
            <a:br>
              <a:rPr lang="en-US"/>
            </a:br>
            <a:endParaRPr lang="en-US">
              <a:cs typeface="Calibri" panose="020F0502020204030204"/>
            </a:endParaRPr>
          </a:p>
        </p:txBody>
      </p:sp>
      <p:grpSp>
        <p:nvGrpSpPr>
          <p:cNvPr id="37" name="Group 36">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8" name="Freeform: Shape 37">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5" descr="A screenshot of a computer">
            <a:extLst>
              <a:ext uri="{FF2B5EF4-FFF2-40B4-BE49-F238E27FC236}">
                <a16:creationId xmlns:a16="http://schemas.microsoft.com/office/drawing/2014/main" id="{409396C2-80D3-3395-B52B-ED9BC53B81E2}"/>
              </a:ext>
            </a:extLst>
          </p:cNvPr>
          <p:cNvPicPr>
            <a:picLocks noChangeAspect="1"/>
          </p:cNvPicPr>
          <p:nvPr/>
        </p:nvPicPr>
        <p:blipFill>
          <a:blip r:embed="rId2"/>
          <a:stretch>
            <a:fillRect/>
          </a:stretch>
        </p:blipFill>
        <p:spPr>
          <a:xfrm>
            <a:off x="1594502" y="1918018"/>
            <a:ext cx="8621484" cy="4457923"/>
          </a:xfrm>
          <a:prstGeom prst="rect">
            <a:avLst/>
          </a:prstGeom>
        </p:spPr>
      </p:pic>
      <p:sp>
        <p:nvSpPr>
          <p:cNvPr id="5" name="TextBox 4">
            <a:extLst>
              <a:ext uri="{FF2B5EF4-FFF2-40B4-BE49-F238E27FC236}">
                <a16:creationId xmlns:a16="http://schemas.microsoft.com/office/drawing/2014/main" id="{DA814C0B-E4C7-F96D-A3EB-D17858F4DC77}"/>
              </a:ext>
            </a:extLst>
          </p:cNvPr>
          <p:cNvSpPr txBox="1"/>
          <p:nvPr/>
        </p:nvSpPr>
        <p:spPr>
          <a:xfrm>
            <a:off x="1592974" y="1458310"/>
            <a:ext cx="734147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ea typeface="+mn-lt"/>
                <a:cs typeface="+mn-lt"/>
              </a:rPr>
              <a:t>This is an example of the issues that are raised in the GIT.</a:t>
            </a:r>
            <a:endParaRPr lang="en-US" sz="2200">
              <a:cs typeface="Calibri"/>
            </a:endParaRPr>
          </a:p>
        </p:txBody>
      </p:sp>
    </p:spTree>
    <p:extLst>
      <p:ext uri="{BB962C8B-B14F-4D97-AF65-F5344CB8AC3E}">
        <p14:creationId xmlns:p14="http://schemas.microsoft.com/office/powerpoint/2010/main" val="2756970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D9C4BD2-57A6-48C9-A143-F7D2F2D12C35}"/>
              </a:ext>
            </a:extLst>
          </p:cNvPr>
          <p:cNvSpPr>
            <a:spLocks noGrp="1"/>
          </p:cNvSpPr>
          <p:nvPr>
            <p:ph idx="1"/>
          </p:nvPr>
        </p:nvSpPr>
        <p:spPr>
          <a:xfrm>
            <a:off x="4617544" y="3022468"/>
            <a:ext cx="2244777" cy="317393"/>
          </a:xfrm>
        </p:spPr>
        <p:txBody>
          <a:bodyPr anchor="t">
            <a:noAutofit/>
          </a:bodyPr>
          <a:lstStyle/>
          <a:p>
            <a:pPr marL="0" indent="0">
              <a:buNone/>
            </a:pPr>
            <a:r>
              <a:rPr lang="en-US" sz="3200" b="1">
                <a:solidFill>
                  <a:schemeClr val="tx2"/>
                </a:solidFill>
                <a:cs typeface="Calibri"/>
              </a:rPr>
              <a:t>THANK YOU</a:t>
            </a:r>
          </a:p>
        </p:txBody>
      </p:sp>
      <p:grpSp>
        <p:nvGrpSpPr>
          <p:cNvPr id="27"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2114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DEB483B-FECE-E6DC-4DA8-91E3386A1A55}"/>
              </a:ext>
            </a:extLst>
          </p:cNvPr>
          <p:cNvSpPr>
            <a:spLocks noGrp="1"/>
          </p:cNvSpPr>
          <p:nvPr>
            <p:ph type="title"/>
          </p:nvPr>
        </p:nvSpPr>
        <p:spPr>
          <a:xfrm>
            <a:off x="804672" y="1243013"/>
            <a:ext cx="3640060" cy="3940654"/>
          </a:xfrm>
        </p:spPr>
        <p:txBody>
          <a:bodyPr>
            <a:normAutofit/>
          </a:bodyPr>
          <a:lstStyle/>
          <a:p>
            <a:r>
              <a:rPr lang="en-US" sz="3600" b="1">
                <a:solidFill>
                  <a:schemeClr val="tx2"/>
                </a:solidFill>
                <a:ea typeface="+mj-lt"/>
                <a:cs typeface="+mj-lt"/>
              </a:rPr>
              <a:t>POTENTIAL USE-CASES</a:t>
            </a:r>
            <a:endParaRPr lang="en-US" sz="3600">
              <a:solidFill>
                <a:schemeClr val="tx2"/>
              </a:solidFill>
              <a:ea typeface="+mj-lt"/>
              <a:cs typeface="+mj-lt"/>
            </a:endParaRPr>
          </a:p>
          <a:p>
            <a:endParaRPr lang="en-US" sz="3600">
              <a:solidFill>
                <a:schemeClr val="tx2"/>
              </a:solidFill>
              <a:cs typeface="Calibri Light"/>
            </a:endParaRP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6"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B99898A-F0A5-DBE6-F798-DF82043E7369}"/>
              </a:ext>
            </a:extLst>
          </p:cNvPr>
          <p:cNvSpPr>
            <a:spLocks noGrp="1"/>
          </p:cNvSpPr>
          <p:nvPr>
            <p:ph idx="1"/>
          </p:nvPr>
        </p:nvSpPr>
        <p:spPr>
          <a:xfrm>
            <a:off x="6632812" y="1032987"/>
            <a:ext cx="4919108" cy="4792027"/>
          </a:xfrm>
        </p:spPr>
        <p:txBody>
          <a:bodyPr vert="horz" lIns="91440" tIns="45720" rIns="91440" bIns="45720" rtlCol="0" anchor="ctr">
            <a:normAutofit/>
          </a:bodyPr>
          <a:lstStyle/>
          <a:p>
            <a:r>
              <a:rPr lang="en-US" sz="2200" b="1">
                <a:solidFill>
                  <a:schemeClr val="tx2"/>
                </a:solidFill>
                <a:ea typeface="+mn-lt"/>
                <a:cs typeface="+mn-lt"/>
              </a:rPr>
              <a:t>Issue Triage </a:t>
            </a:r>
          </a:p>
          <a:p>
            <a:pPr marL="0" indent="0">
              <a:buNone/>
            </a:pPr>
            <a:r>
              <a:rPr lang="en-US" sz="2000">
                <a:solidFill>
                  <a:schemeClr val="tx2"/>
                </a:solidFill>
                <a:ea typeface="+mn-lt"/>
                <a:cs typeface="+mn-lt"/>
              </a:rPr>
              <a:t>Sort issues based on priority and send it to the right teams quickly and efficiently.</a:t>
            </a:r>
          </a:p>
          <a:p>
            <a:pPr marL="0" indent="0">
              <a:buNone/>
            </a:pPr>
            <a:endParaRPr lang="en-US" sz="2000">
              <a:solidFill>
                <a:schemeClr val="tx2"/>
              </a:solidFill>
              <a:ea typeface="+mn-lt"/>
              <a:cs typeface="+mn-lt"/>
            </a:endParaRPr>
          </a:p>
          <a:p>
            <a:r>
              <a:rPr lang="en-US" sz="2200" b="1">
                <a:solidFill>
                  <a:schemeClr val="tx2"/>
                </a:solidFill>
                <a:ea typeface="+mn-lt"/>
                <a:cs typeface="+mn-lt"/>
              </a:rPr>
              <a:t>Automatic Replies and Notifications </a:t>
            </a:r>
          </a:p>
          <a:p>
            <a:pPr marL="0" indent="0">
              <a:buNone/>
            </a:pPr>
            <a:r>
              <a:rPr lang="en-US" sz="2000">
                <a:solidFill>
                  <a:schemeClr val="tx2"/>
                </a:solidFill>
                <a:ea typeface="+mn-lt"/>
                <a:cs typeface="+mn-lt"/>
              </a:rPr>
              <a:t>Instantly respond to user's issues and notify teams for prompt action.</a:t>
            </a:r>
          </a:p>
          <a:p>
            <a:endParaRPr lang="en-US" sz="2000">
              <a:solidFill>
                <a:schemeClr val="tx2"/>
              </a:solidFill>
              <a:ea typeface="+mn-lt"/>
              <a:cs typeface="+mn-lt"/>
            </a:endParaRPr>
          </a:p>
          <a:p>
            <a:r>
              <a:rPr lang="en-US" sz="2200" b="1">
                <a:solidFill>
                  <a:schemeClr val="tx2"/>
                </a:solidFill>
                <a:ea typeface="+mn-lt"/>
                <a:cs typeface="+mn-lt"/>
              </a:rPr>
              <a:t>Issue Prioritization </a:t>
            </a:r>
          </a:p>
          <a:p>
            <a:pPr marL="0" indent="0">
              <a:buNone/>
            </a:pPr>
            <a:r>
              <a:rPr lang="en-US" sz="2000">
                <a:solidFill>
                  <a:schemeClr val="tx2"/>
                </a:solidFill>
                <a:ea typeface="+mn-lt"/>
                <a:cs typeface="+mn-lt"/>
              </a:rPr>
              <a:t>Automatically identify and focus on critical issues to address them promptly.</a:t>
            </a:r>
            <a:endParaRPr lang="en-US" sz="2000">
              <a:solidFill>
                <a:schemeClr val="tx2"/>
              </a:solidFill>
              <a:cs typeface="Calibri" panose="020F0502020204030204"/>
            </a:endParaRPr>
          </a:p>
        </p:txBody>
      </p:sp>
    </p:spTree>
    <p:extLst>
      <p:ext uri="{BB962C8B-B14F-4D97-AF65-F5344CB8AC3E}">
        <p14:creationId xmlns:p14="http://schemas.microsoft.com/office/powerpoint/2010/main" val="2835540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34" name="Rectangle 36">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8">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1" name="Group 40">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42" name="Freeform: Shape 41">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457690F-B511-74BC-2BB3-7A29728B801D}"/>
              </a:ext>
            </a:extLst>
          </p:cNvPr>
          <p:cNvSpPr>
            <a:spLocks noGrp="1"/>
          </p:cNvSpPr>
          <p:nvPr>
            <p:ph type="title"/>
          </p:nvPr>
        </p:nvSpPr>
        <p:spPr>
          <a:xfrm>
            <a:off x="804672" y="2023236"/>
            <a:ext cx="3659777" cy="2820908"/>
          </a:xfrm>
        </p:spPr>
        <p:txBody>
          <a:bodyPr>
            <a:normAutofit/>
          </a:bodyPr>
          <a:lstStyle/>
          <a:p>
            <a:r>
              <a:rPr lang="en-US" sz="4000">
                <a:solidFill>
                  <a:schemeClr val="tx2"/>
                </a:solidFill>
                <a:cs typeface="Calibri Light"/>
              </a:rPr>
              <a:t>Table of contents</a:t>
            </a:r>
          </a:p>
        </p:txBody>
      </p:sp>
      <p:graphicFrame>
        <p:nvGraphicFramePr>
          <p:cNvPr id="5" name="Content Placeholder 2">
            <a:extLst>
              <a:ext uri="{FF2B5EF4-FFF2-40B4-BE49-F238E27FC236}">
                <a16:creationId xmlns:a16="http://schemas.microsoft.com/office/drawing/2014/main" id="{FA4209E4-0E28-FB07-7612-D09CB632B2CD}"/>
              </a:ext>
            </a:extLst>
          </p:cNvPr>
          <p:cNvGraphicFramePr>
            <a:graphicFrameLocks noGrp="1"/>
          </p:cNvGraphicFramePr>
          <p:nvPr>
            <p:ph idx="1"/>
            <p:extLst>
              <p:ext uri="{D42A27DB-BD31-4B8C-83A1-F6EECF244321}">
                <p14:modId xmlns:p14="http://schemas.microsoft.com/office/powerpoint/2010/main" val="2852956889"/>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871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75" name="Freeform: Shape 74">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9A364C7-9805-9110-87CF-89BDAD074224}"/>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a:solidFill>
                  <a:schemeClr val="tx2"/>
                </a:solidFill>
                <a:cs typeface="Calibri Light"/>
              </a:rPr>
              <a:t>Solution Design</a:t>
            </a:r>
          </a:p>
        </p:txBody>
      </p:sp>
      <p:pic>
        <p:nvPicPr>
          <p:cNvPr id="24" name="Graphic 24" descr="Decision chart with solid fill">
            <a:extLst>
              <a:ext uri="{FF2B5EF4-FFF2-40B4-BE49-F238E27FC236}">
                <a16:creationId xmlns:a16="http://schemas.microsoft.com/office/drawing/2014/main" id="{8D287D07-E78A-4D4F-6741-B1E2CF9816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0876" y="743798"/>
            <a:ext cx="5367528" cy="5367528"/>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165039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38" name="Freeform: Shape 3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44" name="Freeform: Shape 4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7" name="Freeform: Shape 4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4" descr="A diagram of a computer&#10;&#10;Description automatically generated">
            <a:extLst>
              <a:ext uri="{FF2B5EF4-FFF2-40B4-BE49-F238E27FC236}">
                <a16:creationId xmlns:a16="http://schemas.microsoft.com/office/drawing/2014/main" id="{6B18629C-C6B0-60DD-1E2D-BE95B66194AF}"/>
              </a:ext>
            </a:extLst>
          </p:cNvPr>
          <p:cNvPicPr>
            <a:picLocks noChangeAspect="1"/>
          </p:cNvPicPr>
          <p:nvPr/>
        </p:nvPicPr>
        <p:blipFill>
          <a:blip r:embed="rId2"/>
          <a:stretch>
            <a:fillRect/>
          </a:stretch>
        </p:blipFill>
        <p:spPr>
          <a:xfrm>
            <a:off x="5348" y="-1382"/>
            <a:ext cx="8986251" cy="6860766"/>
          </a:xfrm>
          <a:prstGeom prst="rect">
            <a:avLst/>
          </a:prstGeom>
        </p:spPr>
      </p:pic>
      <p:sp>
        <p:nvSpPr>
          <p:cNvPr id="18" name="Title 1">
            <a:extLst>
              <a:ext uri="{FF2B5EF4-FFF2-40B4-BE49-F238E27FC236}">
                <a16:creationId xmlns:a16="http://schemas.microsoft.com/office/drawing/2014/main" id="{87D4D3F2-9149-4AC0-2C36-69D08AC78440}"/>
              </a:ext>
            </a:extLst>
          </p:cNvPr>
          <p:cNvSpPr>
            <a:spLocks noGrp="1"/>
          </p:cNvSpPr>
          <p:nvPr>
            <p:ph type="title"/>
          </p:nvPr>
        </p:nvSpPr>
        <p:spPr>
          <a:xfrm>
            <a:off x="9774222" y="738436"/>
            <a:ext cx="1484671" cy="723655"/>
          </a:xfrm>
        </p:spPr>
        <p:txBody>
          <a:bodyPr vert="horz" lIns="91440" tIns="45720" rIns="91440" bIns="45720" rtlCol="0" anchor="b">
            <a:normAutofit/>
          </a:bodyPr>
          <a:lstStyle/>
          <a:p>
            <a:pPr algn="ctr"/>
            <a:r>
              <a:rPr lang="en-US" sz="4000" kern="1200">
                <a:solidFill>
                  <a:schemeClr val="tx2"/>
                </a:solidFill>
                <a:latin typeface="+mj-lt"/>
                <a:ea typeface="+mj-ea"/>
                <a:cs typeface="+mj-cs"/>
              </a:rPr>
              <a:t>ETL</a:t>
            </a:r>
            <a:r>
              <a:rPr lang="en-US" sz="4000">
                <a:solidFill>
                  <a:schemeClr val="tx2"/>
                </a:solidFill>
              </a:rPr>
              <a:t> </a:t>
            </a:r>
            <a:endParaRPr lang="en-US" sz="4000" kern="1200">
              <a:solidFill>
                <a:schemeClr val="tx2"/>
              </a:solidFill>
              <a:latin typeface="+mj-lt"/>
              <a:cs typeface="Calibri Light"/>
            </a:endParaRPr>
          </a:p>
        </p:txBody>
      </p:sp>
      <p:sp>
        <p:nvSpPr>
          <p:cNvPr id="5" name="TextBox 4">
            <a:extLst>
              <a:ext uri="{FF2B5EF4-FFF2-40B4-BE49-F238E27FC236}">
                <a16:creationId xmlns:a16="http://schemas.microsoft.com/office/drawing/2014/main" id="{2EE4E07E-7F60-14F4-1A2F-F3AECAEED142}"/>
              </a:ext>
            </a:extLst>
          </p:cNvPr>
          <p:cNvSpPr txBox="1"/>
          <p:nvPr/>
        </p:nvSpPr>
        <p:spPr>
          <a:xfrm>
            <a:off x="8996946" y="1450472"/>
            <a:ext cx="3014579" cy="615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cs typeface="Calibri" panose="020F0502020204030204"/>
              </a:rPr>
              <a:t>This system takes input parameters such as data request frequency (hourly, daily, or monthly), start and end dates, start and end times, event type (push, issues, all), and storage container.</a:t>
            </a:r>
          </a:p>
          <a:p>
            <a:pPr marL="285750" indent="-285750">
              <a:buFont typeface="Arial"/>
              <a:buChar char="•"/>
            </a:pPr>
            <a:r>
              <a:rPr lang="en-US" sz="1600">
                <a:cs typeface="Calibri" panose="020F0502020204030204"/>
              </a:rPr>
              <a:t>It downloads and processes data based on the provided inputs, then uploads the processed data in Parquet file format. Each file contains a maximum of 24 hours' worth of data.</a:t>
            </a:r>
          </a:p>
          <a:p>
            <a:pPr marL="285750" indent="-285750">
              <a:buFont typeface="Arial"/>
              <a:buChar char="•"/>
            </a:pPr>
            <a:r>
              <a:rPr lang="en-US" sz="1600">
                <a:cs typeface="Calibri" panose="020F0502020204030204"/>
              </a:rPr>
              <a:t>Additionally, the system generates and stores logs in blob storage, categorized at various levels: info, debug, and error.</a:t>
            </a:r>
          </a:p>
          <a:p>
            <a:pPr marL="285750" indent="-285750">
              <a:buFont typeface="Arial"/>
              <a:buChar char="•"/>
            </a:pPr>
            <a:endParaRPr lang="en-US" sz="1600">
              <a:cs typeface="Calibri" panose="020F0502020204030204"/>
            </a:endParaRPr>
          </a:p>
          <a:p>
            <a:pPr marL="285750" indent="-285750" algn="l">
              <a:buFont typeface="Arial"/>
              <a:buChar char="•"/>
            </a:pPr>
            <a:endParaRPr lang="en-US">
              <a:cs typeface="Calibri" panose="020F0502020204030204"/>
            </a:endParaRPr>
          </a:p>
          <a:p>
            <a:pPr marL="285750" indent="-285750">
              <a:buFont typeface="Arial"/>
              <a:buChar char="•"/>
            </a:pPr>
            <a:endParaRPr lang="en-US" sz="1600">
              <a:cs typeface="Calibri" panose="020F0502020204030204"/>
            </a:endParaRPr>
          </a:p>
          <a:p>
            <a:pPr marL="285750" indent="-285750">
              <a:buFont typeface="Arial"/>
              <a:buChar char="•"/>
            </a:pPr>
            <a:endParaRPr lang="en-US" sz="2400">
              <a:cs typeface="Calibri" panose="020F0502020204030204"/>
            </a:endParaRPr>
          </a:p>
        </p:txBody>
      </p:sp>
    </p:spTree>
    <p:extLst>
      <p:ext uri="{BB962C8B-B14F-4D97-AF65-F5344CB8AC3E}">
        <p14:creationId xmlns:p14="http://schemas.microsoft.com/office/powerpoint/2010/main" val="339086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C9B4F-9B82-C810-ED4E-9CDBE985721B}"/>
              </a:ext>
            </a:extLst>
          </p:cNvPr>
          <p:cNvSpPr>
            <a:spLocks noGrp="1"/>
          </p:cNvSpPr>
          <p:nvPr>
            <p:ph type="title"/>
          </p:nvPr>
        </p:nvSpPr>
        <p:spPr>
          <a:xfrm>
            <a:off x="7836808" y="1118937"/>
            <a:ext cx="3893981" cy="1079576"/>
          </a:xfrm>
        </p:spPr>
        <p:txBody>
          <a:bodyPr vert="horz" lIns="91440" tIns="45720" rIns="91440" bIns="45720" rtlCol="0" anchor="b">
            <a:normAutofit fontScale="90000"/>
          </a:bodyPr>
          <a:lstStyle/>
          <a:p>
            <a:r>
              <a:rPr lang="en-US" sz="4000" kern="1200">
                <a:solidFill>
                  <a:schemeClr val="tx2"/>
                </a:solidFill>
                <a:latin typeface="+mj-lt"/>
                <a:ea typeface="+mj-ea"/>
                <a:cs typeface="+mj-cs"/>
              </a:rPr>
              <a:t>Visualizations and modelling </a:t>
            </a:r>
          </a:p>
        </p:txBody>
      </p:sp>
      <p:grpSp>
        <p:nvGrpSpPr>
          <p:cNvPr id="16" name="Group 15">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17" name="Freeform: Shape 16">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 name="Freeform: Shape 19">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3" name="Freeform: Shape 22">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E9E326E1-8606-414F-D027-3DD0D3FAB22B}"/>
              </a:ext>
            </a:extLst>
          </p:cNvPr>
          <p:cNvSpPr txBox="1"/>
          <p:nvPr/>
        </p:nvSpPr>
        <p:spPr>
          <a:xfrm>
            <a:off x="7562583" y="2204737"/>
            <a:ext cx="424786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panose="020F0502020204030204"/>
              </a:rPr>
              <a:t>Data uploaded via ETL process is used for visualization and ML modeling</a:t>
            </a:r>
          </a:p>
          <a:p>
            <a:pPr marL="285750" indent="-285750">
              <a:buFont typeface="Arial"/>
              <a:buChar char="•"/>
            </a:pPr>
            <a:r>
              <a:rPr lang="en-US">
                <a:cs typeface="Calibri" panose="020F0502020204030204"/>
              </a:rPr>
              <a:t>For visualizations, we process the data to extract useful information for the various visualizations and dashboards</a:t>
            </a:r>
          </a:p>
          <a:p>
            <a:pPr marL="285750" indent="-285750">
              <a:buFont typeface="Arial"/>
              <a:buChar char="•"/>
            </a:pPr>
            <a:r>
              <a:rPr lang="en-US">
                <a:cs typeface="Calibri" panose="020F0502020204030204"/>
              </a:rPr>
              <a:t>For modeling, we clean and process the data to fit our models</a:t>
            </a:r>
          </a:p>
          <a:p>
            <a:pPr marL="285750" indent="-285750">
              <a:buFont typeface="Arial"/>
              <a:buChar char="•"/>
            </a:pPr>
            <a:r>
              <a:rPr lang="en-US">
                <a:cs typeface="Calibri" panose="020F0502020204030204"/>
              </a:rPr>
              <a:t>The models trained on this data are evaluated using metrics like AUC-ROC, Precision, Recall, and Accuracy</a:t>
            </a:r>
          </a:p>
          <a:p>
            <a:pPr marL="285750" indent="-285750">
              <a:buFont typeface="Arial"/>
              <a:buChar char="•"/>
            </a:pPr>
            <a:endParaRPr lang="en-US">
              <a:cs typeface="Calibri" panose="020F0502020204030204"/>
            </a:endParaRPr>
          </a:p>
        </p:txBody>
      </p:sp>
      <p:pic>
        <p:nvPicPr>
          <p:cNvPr id="3" name="Picture 4" descr="A diagram of a software flowchart&#10;&#10;Description automatically generated">
            <a:extLst>
              <a:ext uri="{FF2B5EF4-FFF2-40B4-BE49-F238E27FC236}">
                <a16:creationId xmlns:a16="http://schemas.microsoft.com/office/drawing/2014/main" id="{36155AA8-6621-45DB-611A-CC9AFE377F90}"/>
              </a:ext>
            </a:extLst>
          </p:cNvPr>
          <p:cNvPicPr>
            <a:picLocks noChangeAspect="1"/>
          </p:cNvPicPr>
          <p:nvPr/>
        </p:nvPicPr>
        <p:blipFill>
          <a:blip r:embed="rId2"/>
          <a:stretch>
            <a:fillRect/>
          </a:stretch>
        </p:blipFill>
        <p:spPr>
          <a:xfrm>
            <a:off x="139031" y="445963"/>
            <a:ext cx="7301830" cy="5150601"/>
          </a:xfrm>
          <a:prstGeom prst="rect">
            <a:avLst/>
          </a:prstGeom>
        </p:spPr>
      </p:pic>
    </p:spTree>
    <p:extLst>
      <p:ext uri="{BB962C8B-B14F-4D97-AF65-F5344CB8AC3E}">
        <p14:creationId xmlns:p14="http://schemas.microsoft.com/office/powerpoint/2010/main" val="185389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75" name="Freeform: Shape 74">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9A364C7-9805-9110-87CF-89BDAD074224}"/>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a:solidFill>
                  <a:schemeClr val="tx2"/>
                </a:solidFill>
              </a:rPr>
              <a:t>Data introduction</a:t>
            </a:r>
            <a:endParaRPr lang="en-US">
              <a:solidFill>
                <a:schemeClr val="tx2"/>
              </a:solidFill>
              <a:ea typeface="+mj-ea"/>
              <a:cs typeface="+mj-cs"/>
            </a:endParaRPr>
          </a:p>
        </p:txBody>
      </p:sp>
      <p:pic>
        <p:nvPicPr>
          <p:cNvPr id="24" name="Graphic 24" descr="Database with solid fill">
            <a:extLst>
              <a:ext uri="{FF2B5EF4-FFF2-40B4-BE49-F238E27FC236}">
                <a16:creationId xmlns:a16="http://schemas.microsoft.com/office/drawing/2014/main" id="{8D287D07-E78A-4D4F-6741-B1E2CF9816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0876" y="743798"/>
            <a:ext cx="5367528" cy="5367528"/>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1104904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AUTO-LABELING OF GITHUB ISSUES FROM GH-ARCHIVE </vt:lpstr>
      <vt:lpstr> PROBLEM STATEMENT  The objective of this project is to develop an efficient system for automatically labeling issues from the publicly available GH-Archive dataset. The primary goal is to categorize each issue into one of three distinct classes: Bug, Feature, or Request. By leveraging machine learning techniques, the proposed solution aims to enhance issue management and organization within software development projects on GitHub.  GIT - https://github.com/ShivanvitaApexon/Pod4_Project  DELIVERABLES Developed a Databricks workflow job for automating ETL, visualization, and logging of Commits Data from GH Archive. Implemented another Databricks workflow job for automating ETL, visualization, logging, and classification of Issues Data. Designed a PowerBI dashboard for interactive data visualizations of the Issues data.    </vt:lpstr>
      <vt:lpstr>EXAMPLE </vt:lpstr>
      <vt:lpstr>POTENTIAL USE-CASES </vt:lpstr>
      <vt:lpstr>Table of contents</vt:lpstr>
      <vt:lpstr>Solution Design</vt:lpstr>
      <vt:lpstr>ETL </vt:lpstr>
      <vt:lpstr>Visualizations and modelling </vt:lpstr>
      <vt:lpstr>Data introduction</vt:lpstr>
      <vt:lpstr>Introducing GH–Archive data</vt:lpstr>
      <vt:lpstr>Commits data</vt:lpstr>
      <vt:lpstr>ISSUES DATA</vt:lpstr>
      <vt:lpstr>Commits data visualizations</vt:lpstr>
      <vt:lpstr>PowerPoint Presentation</vt:lpstr>
      <vt:lpstr>PowerPoint Presentation</vt:lpstr>
      <vt:lpstr>Issues data visualizations</vt:lpstr>
      <vt:lpstr>PowerPoint Presentation</vt:lpstr>
      <vt:lpstr>WORDCLOUD </vt:lpstr>
      <vt:lpstr>Issues modelling</vt:lpstr>
      <vt:lpstr>DATA PREPARATION</vt:lpstr>
      <vt:lpstr>MODELING</vt:lpstr>
      <vt:lpstr>Model Accuracies</vt:lpstr>
      <vt:lpstr>WHY AUC-ROC ?</vt:lpstr>
      <vt:lpstr>SVM Results </vt:lpstr>
      <vt:lpstr>Title                                                Body                                                Title &amp; Body</vt:lpstr>
      <vt:lpstr>CONCLUSION </vt:lpstr>
      <vt:lpstr>FUTURE ENHANCEMENTS </vt:lpstr>
      <vt:lpstr>REFERENCES </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2023-07-25T19:43:36Z</dcterms:created>
  <dcterms:modified xsi:type="dcterms:W3CDTF">2023-07-31T14:31:53Z</dcterms:modified>
</cp:coreProperties>
</file>