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3"/>
  </p:notesMasterIdLst>
  <p:handoutMasterIdLst>
    <p:handoutMasterId r:id="rId24"/>
  </p:handoutMasterIdLst>
  <p:sldIdLst>
    <p:sldId id="410" r:id="rId5"/>
    <p:sldId id="383" r:id="rId6"/>
    <p:sldId id="422" r:id="rId7"/>
    <p:sldId id="408" r:id="rId8"/>
    <p:sldId id="412" r:id="rId9"/>
    <p:sldId id="411" r:id="rId10"/>
    <p:sldId id="417" r:id="rId11"/>
    <p:sldId id="418" r:id="rId12"/>
    <p:sldId id="413" r:id="rId13"/>
    <p:sldId id="420" r:id="rId14"/>
    <p:sldId id="404" r:id="rId15"/>
    <p:sldId id="403" r:id="rId16"/>
    <p:sldId id="398" r:id="rId17"/>
    <p:sldId id="414" r:id="rId18"/>
    <p:sldId id="415" r:id="rId19"/>
    <p:sldId id="416" r:id="rId20"/>
    <p:sldId id="421" r:id="rId21"/>
    <p:sldId id="41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66" d="100"/>
          <a:sy n="66" d="100"/>
        </p:scale>
        <p:origin x="668" y="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11/14/2024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932072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514488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987551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180348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4031807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3325854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1240319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771614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287688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420656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494167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297776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1953928" y="380620"/>
            <a:ext cx="10520413" cy="1868468"/>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  Project Presentation</a:t>
            </a:r>
          </a:p>
        </p:txBody>
      </p:sp>
      <p:sp>
        <p:nvSpPr>
          <p:cNvPr id="4" name="TextBox 3">
            <a:extLst>
              <a:ext uri="{FF2B5EF4-FFF2-40B4-BE49-F238E27FC236}">
                <a16:creationId xmlns:a16="http://schemas.microsoft.com/office/drawing/2014/main" id="{C9DEFE7D-CD54-FD67-CF61-B5FB4F8222A3}"/>
              </a:ext>
            </a:extLst>
          </p:cNvPr>
          <p:cNvSpPr txBox="1"/>
          <p:nvPr/>
        </p:nvSpPr>
        <p:spPr>
          <a:xfrm>
            <a:off x="6532346" y="5277399"/>
            <a:ext cx="6096000" cy="830997"/>
          </a:xfrm>
          <a:prstGeom prst="rect">
            <a:avLst/>
          </a:prstGeom>
          <a:noFill/>
        </p:spPr>
        <p:txBody>
          <a:bodyPr wrap="square">
            <a:spAutoFit/>
          </a:bodyPr>
          <a:lstStyle/>
          <a:p>
            <a:r>
              <a:rPr lang="en-US" sz="2400"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Employee Name: SHIVANI SHARMA</a:t>
            </a:r>
          </a:p>
          <a:p>
            <a:r>
              <a:rPr lang="en-US" sz="2400"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EMPLOYEE ID : 207041</a:t>
            </a:r>
          </a:p>
        </p:txBody>
      </p:sp>
    </p:spTree>
    <p:extLst>
      <p:ext uri="{BB962C8B-B14F-4D97-AF65-F5344CB8AC3E}">
        <p14:creationId xmlns:p14="http://schemas.microsoft.com/office/powerpoint/2010/main" val="33903042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endParaRPr lang="en-US" dirty="0"/>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endParaRPr lang="en-US" dirty="0"/>
          </a:p>
        </p:txBody>
      </p:sp>
      <p:sp>
        <p:nvSpPr>
          <p:cNvPr id="8" name="TextBox 7">
            <a:extLst>
              <a:ext uri="{FF2B5EF4-FFF2-40B4-BE49-F238E27FC236}">
                <a16:creationId xmlns:a16="http://schemas.microsoft.com/office/drawing/2014/main" id="{9D0A7ADF-EB06-4E2E-D228-12C4E9F62BF5}"/>
              </a:ext>
            </a:extLst>
          </p:cNvPr>
          <p:cNvSpPr txBox="1"/>
          <p:nvPr/>
        </p:nvSpPr>
        <p:spPr>
          <a:xfrm>
            <a:off x="7446211" y="755583"/>
            <a:ext cx="4077398" cy="954107"/>
          </a:xfrm>
          <a:prstGeom prst="rect">
            <a:avLst/>
          </a:prstGeom>
          <a:noFill/>
        </p:spPr>
        <p:txBody>
          <a:bodyPr wrap="none" rtlCol="0">
            <a:spAutoFit/>
          </a:bodyPr>
          <a:lstStyle/>
          <a:p>
            <a:r>
              <a:rPr lang="en-US" sz="2800" b="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PUSHED THE PROJECT ON </a:t>
            </a:r>
          </a:p>
          <a:p>
            <a:r>
              <a:rPr lang="en-US" sz="2800" b="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TO THE GITHUB</a:t>
            </a:r>
          </a:p>
        </p:txBody>
      </p:sp>
      <p:pic>
        <p:nvPicPr>
          <p:cNvPr id="5" name="Picture 4" descr="A screenshot of a computer&#10;&#10;Description automatically generated">
            <a:extLst>
              <a:ext uri="{FF2B5EF4-FFF2-40B4-BE49-F238E27FC236}">
                <a16:creationId xmlns:a16="http://schemas.microsoft.com/office/drawing/2014/main" id="{A12614B0-C877-5563-B031-519DF0467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 y="85040"/>
            <a:ext cx="6959600" cy="3670399"/>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1A38DABE-7209-620E-8EA3-CD04203117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8514" y="3071644"/>
            <a:ext cx="6251566" cy="3291840"/>
          </a:xfrm>
          <a:prstGeom prst="rect">
            <a:avLst/>
          </a:prstGeom>
        </p:spPr>
      </p:pic>
    </p:spTree>
    <p:extLst>
      <p:ext uri="{BB962C8B-B14F-4D97-AF65-F5344CB8AC3E}">
        <p14:creationId xmlns:p14="http://schemas.microsoft.com/office/powerpoint/2010/main" val="2298508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sz="6000" dirty="0">
                <a:latin typeface="Calibri" panose="020F0502020204030204" pitchFamily="34" charset="0"/>
                <a:ea typeface="Calibri" panose="020F0502020204030204" pitchFamily="34" charset="0"/>
                <a:cs typeface="Calibri" panose="020F0502020204030204" pitchFamily="34" charset="0"/>
              </a:rPr>
              <a:t>What is Jenkins?</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a:normAutofit/>
          </a:bodyPr>
          <a:lstStyle/>
          <a:p>
            <a:pPr lvl="1"/>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Automation Server</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Jenkins is an open-source automation server used to automate tasks related to building, testing, and deploying software applications.</a:t>
            </a:r>
          </a:p>
          <a:p>
            <a:pPr lvl="1"/>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Continuous Integration/Continuous Delivery (CI/CD)</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It enables CI/CD practices by automatically integrating code changes into a shared repository and deploying them to various environments.</a:t>
            </a:r>
          </a:p>
          <a:p>
            <a:pPr lvl="1"/>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Pipeline Support</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Jenkins uses "pipelines" to define and manage workflows for building, testing, and deploying applications.</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6978316" y="2676525"/>
            <a:ext cx="4588844" cy="3597470"/>
          </a:xfrm>
        </p:spPr>
        <p:txBody>
          <a:bodyPr>
            <a:normAutofit fontScale="85000" lnSpcReduction="20000"/>
          </a:bodyPr>
          <a:lstStyle/>
          <a:p>
            <a:r>
              <a:rPr lang="en-US" sz="2400" b="1" dirty="0">
                <a:solidFill>
                  <a:srgbClr val="0D0D0D"/>
                </a:solidFill>
                <a:latin typeface="Calibri" panose="020F0502020204030204" pitchFamily="34" charset="0"/>
                <a:ea typeface="Calibri" panose="020F0502020204030204" pitchFamily="34" charset="0"/>
                <a:cs typeface="Calibri" panose="020F0502020204030204" pitchFamily="34" charset="0"/>
              </a:rPr>
              <a:t>E</a:t>
            </a:r>
            <a:r>
              <a:rPr lang="en-US" sz="24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xtensible with Plugins</a:t>
            </a:r>
            <a:r>
              <a:rPr lang="en-US" sz="2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Jenkins has a vast ecosystem of plugins, allowing integration with version control systems, build tools, cloud services, and more.</a:t>
            </a:r>
          </a:p>
          <a:p>
            <a:r>
              <a:rPr lang="en-US" sz="24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Distributed Builds</a:t>
            </a:r>
            <a:r>
              <a:rPr lang="en-US" sz="2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Jenkins supports distributed architecture, enabling you to run jobs across multiple machines, improving performance and scalability.</a:t>
            </a:r>
          </a:p>
          <a:p>
            <a:r>
              <a:rPr lang="en-US" sz="24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Easy Setup &amp; Configuration</a:t>
            </a:r>
            <a:r>
              <a:rPr lang="en-US" sz="2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Jenkins has a web-based interface for easy setup, job configuration, and monitoring, making it accessible even to teams without dedicated DevOps resources.</a:t>
            </a:r>
          </a:p>
          <a:p>
            <a:endParaRPr lang="en-US" dirty="0"/>
          </a:p>
        </p:txBody>
      </p:sp>
    </p:spTree>
    <p:extLst>
      <p:ext uri="{BB962C8B-B14F-4D97-AF65-F5344CB8AC3E}">
        <p14:creationId xmlns:p14="http://schemas.microsoft.com/office/powerpoint/2010/main" val="1850768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319405" y="-161418"/>
            <a:ext cx="10972800" cy="1188720"/>
          </a:xfrm>
        </p:spPr>
        <p:txBody>
          <a:bodyPr/>
          <a:lstStyle/>
          <a:p>
            <a:r>
              <a:rPr lang="en-US" dirty="0"/>
              <a:t>Jenkins</a:t>
            </a:r>
          </a:p>
        </p:txBody>
      </p:sp>
      <p:pic>
        <p:nvPicPr>
          <p:cNvPr id="6" name="Table Placeholder 5">
            <a:extLst>
              <a:ext uri="{FF2B5EF4-FFF2-40B4-BE49-F238E27FC236}">
                <a16:creationId xmlns:a16="http://schemas.microsoft.com/office/drawing/2014/main" id="{B6CBE8AE-9FAA-5FBF-63AB-018092DD6FD4}"/>
              </a:ext>
            </a:extLst>
          </p:cNvPr>
          <p:cNvPicPr>
            <a:picLocks noGrp="1" noChangeAspect="1"/>
          </p:cNvPicPr>
          <p:nvPr>
            <p:ph type="tbl" sz="quarter" idx="10"/>
          </p:nvPr>
        </p:nvPicPr>
        <p:blipFill>
          <a:blip r:embed="rId3"/>
          <a:stretch>
            <a:fillRect/>
          </a:stretch>
        </p:blipFill>
        <p:spPr>
          <a:xfrm>
            <a:off x="71120" y="1145515"/>
            <a:ext cx="6908800" cy="3886200"/>
          </a:xfrm>
          <a:prstGeom prst="rect">
            <a:avLst/>
          </a:prstGeom>
        </p:spPr>
      </p:pic>
      <p:pic>
        <p:nvPicPr>
          <p:cNvPr id="7" name="Picture 6">
            <a:extLst>
              <a:ext uri="{FF2B5EF4-FFF2-40B4-BE49-F238E27FC236}">
                <a16:creationId xmlns:a16="http://schemas.microsoft.com/office/drawing/2014/main" id="{8B4F4FD6-8AB7-7DD6-EE58-C79997DA5F3B}"/>
              </a:ext>
            </a:extLst>
          </p:cNvPr>
          <p:cNvPicPr>
            <a:picLocks noChangeAspect="1"/>
          </p:cNvPicPr>
          <p:nvPr/>
        </p:nvPicPr>
        <p:blipFill>
          <a:blip r:embed="rId4"/>
          <a:stretch>
            <a:fillRect/>
          </a:stretch>
        </p:blipFill>
        <p:spPr>
          <a:xfrm>
            <a:off x="4824873" y="2459990"/>
            <a:ext cx="7367127" cy="4144009"/>
          </a:xfrm>
          <a:prstGeom prst="rect">
            <a:avLst/>
          </a:prstGeom>
        </p:spPr>
      </p:pic>
    </p:spTree>
    <p:extLst>
      <p:ext uri="{BB962C8B-B14F-4D97-AF65-F5344CB8AC3E}">
        <p14:creationId xmlns:p14="http://schemas.microsoft.com/office/powerpoint/2010/main" val="75242861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endParaRPr lang="en-US" dirty="0"/>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endParaRPr lang="en-US" dirty="0"/>
          </a:p>
        </p:txBody>
      </p:sp>
      <p:pic>
        <p:nvPicPr>
          <p:cNvPr id="4" name="Picture 3">
            <a:extLst>
              <a:ext uri="{FF2B5EF4-FFF2-40B4-BE49-F238E27FC236}">
                <a16:creationId xmlns:a16="http://schemas.microsoft.com/office/drawing/2014/main" id="{0EB09C94-B7C8-5B96-FBBC-E0C641264F6C}"/>
              </a:ext>
            </a:extLst>
          </p:cNvPr>
          <p:cNvPicPr>
            <a:picLocks noChangeAspect="1"/>
          </p:cNvPicPr>
          <p:nvPr/>
        </p:nvPicPr>
        <p:blipFill>
          <a:blip r:embed="rId3"/>
          <a:stretch>
            <a:fillRect/>
          </a:stretch>
        </p:blipFill>
        <p:spPr>
          <a:xfrm>
            <a:off x="167642" y="85725"/>
            <a:ext cx="5943600" cy="3343275"/>
          </a:xfrm>
          <a:prstGeom prst="rect">
            <a:avLst/>
          </a:prstGeom>
        </p:spPr>
      </p:pic>
      <p:pic>
        <p:nvPicPr>
          <p:cNvPr id="5" name="Picture 4">
            <a:extLst>
              <a:ext uri="{FF2B5EF4-FFF2-40B4-BE49-F238E27FC236}">
                <a16:creationId xmlns:a16="http://schemas.microsoft.com/office/drawing/2014/main" id="{44B5F2B9-62B9-D7CB-4EC3-6DB8951A2CEB}"/>
              </a:ext>
            </a:extLst>
          </p:cNvPr>
          <p:cNvPicPr>
            <a:picLocks noChangeAspect="1"/>
          </p:cNvPicPr>
          <p:nvPr/>
        </p:nvPicPr>
        <p:blipFill>
          <a:blip r:embed="rId4"/>
          <a:stretch>
            <a:fillRect/>
          </a:stretch>
        </p:blipFill>
        <p:spPr>
          <a:xfrm>
            <a:off x="167642" y="3429000"/>
            <a:ext cx="5943600" cy="3343275"/>
          </a:xfrm>
          <a:prstGeom prst="rect">
            <a:avLst/>
          </a:prstGeom>
        </p:spPr>
      </p:pic>
      <p:pic>
        <p:nvPicPr>
          <p:cNvPr id="6" name="Picture 5">
            <a:extLst>
              <a:ext uri="{FF2B5EF4-FFF2-40B4-BE49-F238E27FC236}">
                <a16:creationId xmlns:a16="http://schemas.microsoft.com/office/drawing/2014/main" id="{CD3598FE-6E21-EA52-DEA0-2D997A522E62}"/>
              </a:ext>
            </a:extLst>
          </p:cNvPr>
          <p:cNvPicPr>
            <a:picLocks noChangeAspect="1"/>
          </p:cNvPicPr>
          <p:nvPr/>
        </p:nvPicPr>
        <p:blipFill>
          <a:blip r:embed="rId5"/>
          <a:stretch>
            <a:fillRect/>
          </a:stretch>
        </p:blipFill>
        <p:spPr>
          <a:xfrm>
            <a:off x="6111242" y="3241357"/>
            <a:ext cx="6150752" cy="3459798"/>
          </a:xfrm>
          <a:prstGeom prst="rect">
            <a:avLst/>
          </a:prstGeom>
        </p:spPr>
      </p:pic>
      <p:sp>
        <p:nvSpPr>
          <p:cNvPr id="8" name="TextBox 7">
            <a:extLst>
              <a:ext uri="{FF2B5EF4-FFF2-40B4-BE49-F238E27FC236}">
                <a16:creationId xmlns:a16="http://schemas.microsoft.com/office/drawing/2014/main" id="{9D0A7ADF-EB06-4E2E-D228-12C4E9F62BF5}"/>
              </a:ext>
            </a:extLst>
          </p:cNvPr>
          <p:cNvSpPr txBox="1"/>
          <p:nvPr/>
        </p:nvSpPr>
        <p:spPr>
          <a:xfrm>
            <a:off x="7832291" y="847023"/>
            <a:ext cx="2377254" cy="523220"/>
          </a:xfrm>
          <a:prstGeom prst="rect">
            <a:avLst/>
          </a:prstGeom>
          <a:noFill/>
        </p:spPr>
        <p:txBody>
          <a:bodyPr wrap="none" rtlCol="0">
            <a:spAutoFit/>
          </a:bodyPr>
          <a:lstStyle/>
          <a:p>
            <a:r>
              <a:rPr lang="en-US" sz="2800" b="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JENKINS STEPS</a:t>
            </a:r>
          </a:p>
        </p:txBody>
      </p:sp>
    </p:spTree>
    <p:extLst>
      <p:ext uri="{BB962C8B-B14F-4D97-AF65-F5344CB8AC3E}">
        <p14:creationId xmlns:p14="http://schemas.microsoft.com/office/powerpoint/2010/main" val="4261132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What is Docker?</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Content Placeholder 1">
            <a:extLst>
              <a:ext uri="{FF2B5EF4-FFF2-40B4-BE49-F238E27FC236}">
                <a16:creationId xmlns:a16="http://schemas.microsoft.com/office/drawing/2014/main" id="{224059A9-C52A-EB63-86C0-E73DFC05F3AE}"/>
              </a:ext>
            </a:extLst>
          </p:cNvPr>
          <p:cNvSpPr>
            <a:spLocks noGrp="1" noChangeArrowheads="1"/>
          </p:cNvSpPr>
          <p:nvPr>
            <p:ph sz="quarter" idx="13"/>
          </p:nvPr>
        </p:nvSpPr>
        <p:spPr bwMode="auto">
          <a:xfrm>
            <a:off x="3609475" y="2390731"/>
            <a:ext cx="7998592"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Docker is a platform that enables developers to package applications into lightweight, portable containers that can run consistently across different environments. Containers isolate applications and their dependencies, making them easier to deploy, manage, and scale.</a:t>
            </a:r>
            <a:endParaRPr kumimoji="0" lang="en-US" altLang="en-US"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endParaRPr kumimoji="0" lang="en-US" altLang="en-US" b="1"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pPr>
            <a:r>
              <a:rPr kumimoji="0" lang="en-US" altLang="en-US" b="1"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Containerization</a:t>
            </a:r>
            <a:r>
              <a:rPr kumimoji="0" lang="en-US" altLang="en-US"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 Docker runs apps in isolated, portable containers.</a:t>
            </a:r>
          </a:p>
          <a:p>
            <a:pPr algn="just">
              <a:lnSpc>
                <a:spcPct val="100000"/>
              </a:lnSpc>
            </a:pPr>
            <a:r>
              <a:rPr kumimoji="0" lang="en-US" altLang="en-US" b="1"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Isolation</a:t>
            </a:r>
            <a:r>
              <a:rPr kumimoji="0" lang="en-US" altLang="en-US"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 Containers are self-contained, avoiding conflicts.</a:t>
            </a:r>
          </a:p>
          <a:p>
            <a:pPr algn="just">
              <a:lnSpc>
                <a:spcPct val="100000"/>
              </a:lnSpc>
            </a:pPr>
            <a:r>
              <a:rPr kumimoji="0" lang="en-US" altLang="en-US" b="1"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Portability</a:t>
            </a:r>
            <a:r>
              <a:rPr kumimoji="0" lang="en-US" altLang="en-US"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 Apps run consistently across any system with Docker.</a:t>
            </a:r>
          </a:p>
          <a:p>
            <a:pPr algn="just">
              <a:lnSpc>
                <a:spcPct val="100000"/>
              </a:lnSpc>
            </a:pPr>
            <a:r>
              <a:rPr kumimoji="0" lang="en-US" altLang="en-US" b="1"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Efficiency</a:t>
            </a:r>
            <a:r>
              <a:rPr kumimoji="0" lang="en-US" altLang="en-US"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 Containers share the host kernel, using fewer resources.</a:t>
            </a:r>
          </a:p>
          <a:p>
            <a:pPr algn="just">
              <a:lnSpc>
                <a:spcPct val="100000"/>
              </a:lnSpc>
            </a:pPr>
            <a:r>
              <a:rPr kumimoji="0" lang="en-US" altLang="en-US" b="1"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Docker Hub</a:t>
            </a:r>
            <a:r>
              <a:rPr kumimoji="0" lang="en-US" altLang="en-US"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 A registry for storing and sharing Docker images.</a:t>
            </a:r>
          </a:p>
          <a:p>
            <a:pPr algn="just">
              <a:lnSpc>
                <a:spcPct val="100000"/>
              </a:lnSpc>
            </a:pPr>
            <a:r>
              <a:rPr kumimoji="0" lang="en-US" altLang="en-US" b="1"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Orchestration</a:t>
            </a:r>
            <a:r>
              <a:rPr kumimoji="0" lang="en-US" altLang="en-US"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 Docker works with tools like Kubernetes for scaling and </a:t>
            </a:r>
          </a:p>
          <a:p>
            <a:pPr marL="0" indent="0" algn="just">
              <a:lnSpc>
                <a:spcPct val="100000"/>
              </a:lnSpc>
              <a:buNone/>
            </a:pPr>
            <a:r>
              <a:rPr kumimoji="0" lang="en-US" altLang="en-US"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7562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484177" y="534863"/>
            <a:ext cx="10823207" cy="916806"/>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Steps to Create Docker Image </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Content Placeholder 1">
            <a:extLst>
              <a:ext uri="{FF2B5EF4-FFF2-40B4-BE49-F238E27FC236}">
                <a16:creationId xmlns:a16="http://schemas.microsoft.com/office/drawing/2014/main" id="{224059A9-C52A-EB63-86C0-E73DFC05F3AE}"/>
              </a:ext>
            </a:extLst>
          </p:cNvPr>
          <p:cNvSpPr>
            <a:spLocks noGrp="1" noChangeArrowheads="1"/>
          </p:cNvSpPr>
          <p:nvPr>
            <p:ph sz="quarter" idx="13"/>
          </p:nvPr>
        </p:nvSpPr>
        <p:spPr bwMode="auto">
          <a:xfrm>
            <a:off x="3609475" y="4237390"/>
            <a:ext cx="799859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D66EB41-4851-382B-D29B-896CF1C1033C}"/>
              </a:ext>
            </a:extLst>
          </p:cNvPr>
          <p:cNvPicPr>
            <a:picLocks noChangeAspect="1"/>
          </p:cNvPicPr>
          <p:nvPr/>
        </p:nvPicPr>
        <p:blipFill>
          <a:blip r:embed="rId3"/>
          <a:stretch>
            <a:fillRect/>
          </a:stretch>
        </p:blipFill>
        <p:spPr>
          <a:xfrm>
            <a:off x="87630" y="3489643"/>
            <a:ext cx="5943600" cy="3170555"/>
          </a:xfrm>
          <a:prstGeom prst="rect">
            <a:avLst/>
          </a:prstGeom>
        </p:spPr>
      </p:pic>
      <p:pic>
        <p:nvPicPr>
          <p:cNvPr id="5" name="Picture 4">
            <a:extLst>
              <a:ext uri="{FF2B5EF4-FFF2-40B4-BE49-F238E27FC236}">
                <a16:creationId xmlns:a16="http://schemas.microsoft.com/office/drawing/2014/main" id="{7D8DEE4E-D250-90E3-A25E-9E923D70DF9F}"/>
              </a:ext>
            </a:extLst>
          </p:cNvPr>
          <p:cNvPicPr>
            <a:picLocks noChangeAspect="1"/>
          </p:cNvPicPr>
          <p:nvPr/>
        </p:nvPicPr>
        <p:blipFill>
          <a:blip r:embed="rId4"/>
          <a:stretch>
            <a:fillRect/>
          </a:stretch>
        </p:blipFill>
        <p:spPr>
          <a:xfrm>
            <a:off x="6031230" y="3597478"/>
            <a:ext cx="5943600" cy="3162300"/>
          </a:xfrm>
          <a:prstGeom prst="rect">
            <a:avLst/>
          </a:prstGeom>
        </p:spPr>
      </p:pic>
      <p:sp>
        <p:nvSpPr>
          <p:cNvPr id="6" name="TextBox 5">
            <a:extLst>
              <a:ext uri="{FF2B5EF4-FFF2-40B4-BE49-F238E27FC236}">
                <a16:creationId xmlns:a16="http://schemas.microsoft.com/office/drawing/2014/main" id="{443129AF-EFA4-8C14-59A6-4CCADAA2CDF5}"/>
              </a:ext>
            </a:extLst>
          </p:cNvPr>
          <p:cNvSpPr txBox="1"/>
          <p:nvPr/>
        </p:nvSpPr>
        <p:spPr>
          <a:xfrm>
            <a:off x="308008" y="2242831"/>
            <a:ext cx="7869975" cy="1015663"/>
          </a:xfrm>
          <a:prstGeom prst="rect">
            <a:avLst/>
          </a:prstGeom>
          <a:noFill/>
        </p:spPr>
        <p:txBody>
          <a:bodyPr wrap="none" rtlCol="0">
            <a:spAutoFit/>
          </a:bodyPr>
          <a:lstStyle/>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First create docker file in project folder</a:t>
            </a:r>
          </a:p>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Then in pom.xml file give jar file name </a:t>
            </a:r>
          </a:p>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Then click on project folder and select run in which select maven install</a:t>
            </a:r>
          </a:p>
        </p:txBody>
      </p:sp>
    </p:spTree>
    <p:extLst>
      <p:ext uri="{BB962C8B-B14F-4D97-AF65-F5344CB8AC3E}">
        <p14:creationId xmlns:p14="http://schemas.microsoft.com/office/powerpoint/2010/main" val="3358909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484177" y="534863"/>
            <a:ext cx="10823207" cy="916806"/>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Steps to Create Docker Image </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Content Placeholder 1">
            <a:extLst>
              <a:ext uri="{FF2B5EF4-FFF2-40B4-BE49-F238E27FC236}">
                <a16:creationId xmlns:a16="http://schemas.microsoft.com/office/drawing/2014/main" id="{224059A9-C52A-EB63-86C0-E73DFC05F3AE}"/>
              </a:ext>
            </a:extLst>
          </p:cNvPr>
          <p:cNvSpPr>
            <a:spLocks noGrp="1" noChangeArrowheads="1"/>
          </p:cNvSpPr>
          <p:nvPr>
            <p:ph sz="quarter" idx="13"/>
          </p:nvPr>
        </p:nvSpPr>
        <p:spPr bwMode="auto">
          <a:xfrm>
            <a:off x="3609475" y="4237390"/>
            <a:ext cx="799859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43129AF-EFA4-8C14-59A6-4CCADAA2CDF5}"/>
              </a:ext>
            </a:extLst>
          </p:cNvPr>
          <p:cNvSpPr txBox="1"/>
          <p:nvPr/>
        </p:nvSpPr>
        <p:spPr>
          <a:xfrm>
            <a:off x="308008" y="2242831"/>
            <a:ext cx="9572044" cy="1015663"/>
          </a:xfrm>
          <a:prstGeom prst="rect">
            <a:avLst/>
          </a:prstGeom>
          <a:noFill/>
        </p:spPr>
        <p:txBody>
          <a:bodyPr wrap="none" rtlCol="0">
            <a:spAutoFit/>
          </a:bodyPr>
          <a:lstStyle/>
          <a:p>
            <a:pPr marL="342900" indent="-342900">
              <a:buFont typeface="Arial" panose="020B0604020202020204" pitchFamily="34" charset="0"/>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Open Terminal create docker image</a:t>
            </a:r>
          </a:p>
          <a:p>
            <a:pPr marL="342900" indent="-342900">
              <a:buFont typeface="Arial" panose="020B0604020202020204" pitchFamily="34" charset="0"/>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Then enter command docker image to view the docker image that you have created.</a:t>
            </a:r>
          </a:p>
          <a:p>
            <a:pPr marL="342900" indent="-342900">
              <a:buFont typeface="Arial" panose="020B0604020202020204" pitchFamily="34" charset="0"/>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Go to docker hub to see that the image is created in repository.</a:t>
            </a:r>
          </a:p>
        </p:txBody>
      </p:sp>
      <p:pic>
        <p:nvPicPr>
          <p:cNvPr id="7" name="Picture 6">
            <a:extLst>
              <a:ext uri="{FF2B5EF4-FFF2-40B4-BE49-F238E27FC236}">
                <a16:creationId xmlns:a16="http://schemas.microsoft.com/office/drawing/2014/main" id="{1C1E70ED-8060-93B3-778E-B7D8A8564CF8}"/>
              </a:ext>
            </a:extLst>
          </p:cNvPr>
          <p:cNvPicPr>
            <a:picLocks noChangeAspect="1"/>
          </p:cNvPicPr>
          <p:nvPr/>
        </p:nvPicPr>
        <p:blipFill>
          <a:blip r:embed="rId3"/>
          <a:stretch>
            <a:fillRect/>
          </a:stretch>
        </p:blipFill>
        <p:spPr>
          <a:xfrm>
            <a:off x="152400" y="3516083"/>
            <a:ext cx="5943600" cy="3343275"/>
          </a:xfrm>
          <a:prstGeom prst="rect">
            <a:avLst/>
          </a:prstGeom>
        </p:spPr>
      </p:pic>
      <p:pic>
        <p:nvPicPr>
          <p:cNvPr id="8" name="Picture 7">
            <a:extLst>
              <a:ext uri="{FF2B5EF4-FFF2-40B4-BE49-F238E27FC236}">
                <a16:creationId xmlns:a16="http://schemas.microsoft.com/office/drawing/2014/main" id="{C97B2D0D-7E98-9831-6F5C-8CC5F95C59EB}"/>
              </a:ext>
            </a:extLst>
          </p:cNvPr>
          <p:cNvPicPr>
            <a:picLocks noChangeAspect="1"/>
          </p:cNvPicPr>
          <p:nvPr/>
        </p:nvPicPr>
        <p:blipFill>
          <a:blip r:embed="rId4"/>
          <a:stretch>
            <a:fillRect/>
          </a:stretch>
        </p:blipFill>
        <p:spPr>
          <a:xfrm>
            <a:off x="6096000" y="3516082"/>
            <a:ext cx="5943600" cy="3343275"/>
          </a:xfrm>
          <a:prstGeom prst="rect">
            <a:avLst/>
          </a:prstGeom>
        </p:spPr>
      </p:pic>
    </p:spTree>
    <p:extLst>
      <p:ext uri="{BB962C8B-B14F-4D97-AF65-F5344CB8AC3E}">
        <p14:creationId xmlns:p14="http://schemas.microsoft.com/office/powerpoint/2010/main" val="2575819699"/>
      </p:ext>
    </p:extLst>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484177" y="534863"/>
            <a:ext cx="10823207" cy="916806"/>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Implementation Of the Project </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5" name="Content Placeholder 4" descr="A screenshot of a computer&#10;&#10;Description automatically generated">
            <a:extLst>
              <a:ext uri="{FF2B5EF4-FFF2-40B4-BE49-F238E27FC236}">
                <a16:creationId xmlns:a16="http://schemas.microsoft.com/office/drawing/2014/main" id="{12186626-6D90-734D-A514-9780799D9F14}"/>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bwMode="auto">
          <a:xfrm>
            <a:off x="689728" y="1542298"/>
            <a:ext cx="4538995" cy="2420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A screenshot of a computer store&#10;&#10;Description automatically generated">
            <a:extLst>
              <a:ext uri="{FF2B5EF4-FFF2-40B4-BE49-F238E27FC236}">
                <a16:creationId xmlns:a16="http://schemas.microsoft.com/office/drawing/2014/main" id="{EB404815-B19C-7106-3FC6-33D0F9DA27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07638"/>
            <a:ext cx="4723704" cy="2524098"/>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98195A64-FC77-14AD-79EC-BBC51C124D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9519" y="4019067"/>
            <a:ext cx="6112521" cy="2863149"/>
          </a:xfrm>
          <a:prstGeom prst="rect">
            <a:avLst/>
          </a:prstGeom>
        </p:spPr>
      </p:pic>
    </p:spTree>
    <p:extLst>
      <p:ext uri="{BB962C8B-B14F-4D97-AF65-F5344CB8AC3E}">
        <p14:creationId xmlns:p14="http://schemas.microsoft.com/office/powerpoint/2010/main" val="231654740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AE31-8DDA-D06F-CC4D-9D1C5A76918D}"/>
              </a:ext>
            </a:extLst>
          </p:cNvPr>
          <p:cNvSpPr>
            <a:spLocks noGrp="1"/>
          </p:cNvSpPr>
          <p:nvPr>
            <p:ph type="title"/>
          </p:nvPr>
        </p:nvSpPr>
        <p:spPr/>
        <p:txBody>
          <a:bodyPr/>
          <a:lstStyle/>
          <a:p>
            <a:endParaRPr lang="en-US" dirty="0"/>
          </a:p>
        </p:txBody>
      </p:sp>
      <p:pic>
        <p:nvPicPr>
          <p:cNvPr id="2050" name="Picture 2" descr="86,700+ Thank You Stock Photos, Pictures &amp; Royalty-Free ...">
            <a:extLst>
              <a:ext uri="{FF2B5EF4-FFF2-40B4-BE49-F238E27FC236}">
                <a16:creationId xmlns:a16="http://schemas.microsoft.com/office/drawing/2014/main" id="{58594BC8-8BDE-25E0-CCBC-724A2DE9E4E2}"/>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3533" y="0"/>
            <a:ext cx="12255533" cy="580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325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4" y="2281238"/>
            <a:ext cx="7116111" cy="4167688"/>
          </a:xfrm>
        </p:spPr>
        <p:txBody>
          <a:bodyPr tIns="457200">
            <a:normAutofit/>
          </a:bodyPr>
          <a:lstStyle/>
          <a:p>
            <a:r>
              <a:rPr lang="en-US" dirty="0">
                <a:latin typeface="Calibri" panose="020F0502020204030204" pitchFamily="34" charset="0"/>
                <a:ea typeface="Calibri" panose="020F0502020204030204" pitchFamily="34" charset="0"/>
                <a:cs typeface="Calibri" panose="020F0502020204030204" pitchFamily="34" charset="0"/>
              </a:rPr>
              <a:t>Spring Boot</a:t>
            </a:r>
          </a:p>
          <a:p>
            <a:r>
              <a:rPr lang="en-US" dirty="0">
                <a:latin typeface="Calibri" panose="020F0502020204030204" pitchFamily="34" charset="0"/>
                <a:ea typeface="Calibri" panose="020F0502020204030204" pitchFamily="34" charset="0"/>
                <a:cs typeface="Calibri" panose="020F0502020204030204" pitchFamily="34" charset="0"/>
              </a:rPr>
              <a:t>Eclipse IDE</a:t>
            </a:r>
          </a:p>
          <a:p>
            <a:r>
              <a:rPr lang="en-US" dirty="0">
                <a:latin typeface="Calibri" panose="020F0502020204030204" pitchFamily="34" charset="0"/>
                <a:ea typeface="Calibri" panose="020F0502020204030204" pitchFamily="34" charset="0"/>
                <a:cs typeface="Calibri" panose="020F0502020204030204" pitchFamily="34" charset="0"/>
              </a:rPr>
              <a:t>GitHub</a:t>
            </a:r>
          </a:p>
          <a:p>
            <a:r>
              <a:rPr lang="en-US" dirty="0">
                <a:latin typeface="Calibri" panose="020F0502020204030204" pitchFamily="34" charset="0"/>
                <a:ea typeface="Calibri" panose="020F0502020204030204" pitchFamily="34" charset="0"/>
                <a:cs typeface="Calibri" panose="020F0502020204030204" pitchFamily="34" charset="0"/>
              </a:rPr>
              <a:t>Jenkins</a:t>
            </a:r>
          </a:p>
          <a:p>
            <a:r>
              <a:rPr lang="en-US" dirty="0">
                <a:latin typeface="Calibri" panose="020F0502020204030204" pitchFamily="34" charset="0"/>
                <a:ea typeface="Calibri" panose="020F0502020204030204" pitchFamily="34" charset="0"/>
                <a:cs typeface="Calibri" panose="020F0502020204030204" pitchFamily="34" charset="0"/>
              </a:rPr>
              <a:t>Docker</a:t>
            </a:r>
          </a:p>
          <a:p>
            <a:r>
              <a:rPr lang="en-US" dirty="0">
                <a:latin typeface="Calibri" panose="020F0502020204030204" pitchFamily="34" charset="0"/>
                <a:ea typeface="Calibri" panose="020F0502020204030204" pitchFamily="34" charset="0"/>
                <a:cs typeface="Calibri" panose="020F0502020204030204" pitchFamily="34" charset="0"/>
              </a:rPr>
              <a:t>Project Implementation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4668579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sz="6000">
                <a:latin typeface="Calibri" panose="020F0502020204030204" pitchFamily="34" charset="0"/>
                <a:ea typeface="Calibri" panose="020F0502020204030204" pitchFamily="34" charset="0"/>
                <a:cs typeface="Calibri" panose="020F0502020204030204" pitchFamily="34" charset="0"/>
              </a:rPr>
              <a:t>Spring Boot </a:t>
            </a:r>
            <a:endParaRPr lang="en-US" sz="60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Autofit/>
          </a:bodyPr>
          <a:lstStyle/>
          <a:p>
            <a:r>
              <a:rPr lang="en-US" b="0" i="0">
                <a:solidFill>
                  <a:srgbClr val="4D5156"/>
                </a:solidFill>
                <a:effectLst/>
                <a:latin typeface="Calibri" panose="020F0502020204030204" pitchFamily="34" charset="0"/>
                <a:ea typeface="Calibri" panose="020F0502020204030204" pitchFamily="34" charset="0"/>
                <a:cs typeface="Calibri" panose="020F0502020204030204" pitchFamily="34" charset="0"/>
              </a:rPr>
              <a:t>Spring Boot is an open-source Java framework used for programming standalone, production-grade Spring-based applications with a bundle of libraries that make project startup and management easier. </a:t>
            </a:r>
            <a:endParaRPr lang="en-US" b="1" i="0">
              <a:solidFill>
                <a:srgbClr val="5F6368"/>
              </a:solidFill>
              <a:effectLst/>
              <a:latin typeface="Calibri" panose="020F0502020204030204" pitchFamily="34" charset="0"/>
              <a:ea typeface="Calibri" panose="020F0502020204030204" pitchFamily="34" charset="0"/>
              <a:cs typeface="Calibri" panose="020F0502020204030204" pitchFamily="34" charset="0"/>
            </a:endParaRPr>
          </a:p>
          <a:p>
            <a:r>
              <a:rPr lang="en-US" b="1" i="0">
                <a:solidFill>
                  <a:srgbClr val="5F6368"/>
                </a:solidFill>
                <a:effectLst/>
                <a:latin typeface="Calibri" panose="020F0502020204030204" pitchFamily="34" charset="0"/>
                <a:ea typeface="Calibri" panose="020F0502020204030204" pitchFamily="34" charset="0"/>
                <a:cs typeface="Calibri" panose="020F0502020204030204" pitchFamily="34" charset="0"/>
              </a:rPr>
              <a:t>Spring boot Initializr</a:t>
            </a:r>
            <a:r>
              <a:rPr lang="en-US" b="0" i="0">
                <a:solidFill>
                  <a:srgbClr val="4D5156"/>
                </a:solidFill>
                <a:effectLst/>
                <a:latin typeface="Calibri" panose="020F0502020204030204" pitchFamily="34" charset="0"/>
                <a:ea typeface="Calibri" panose="020F0502020204030204" pitchFamily="34" charset="0"/>
                <a:cs typeface="Calibri" panose="020F0502020204030204" pitchFamily="34" charset="0"/>
              </a:rPr>
              <a:t> generates </a:t>
            </a:r>
            <a:r>
              <a:rPr lang="en-US" b="1" i="0">
                <a:solidFill>
                  <a:srgbClr val="5F6368"/>
                </a:solidFill>
                <a:effectLst/>
                <a:latin typeface="Calibri" panose="020F0502020204030204" pitchFamily="34" charset="0"/>
                <a:ea typeface="Calibri" panose="020F0502020204030204" pitchFamily="34" charset="0"/>
                <a:cs typeface="Calibri" panose="020F0502020204030204" pitchFamily="34" charset="0"/>
              </a:rPr>
              <a:t>spring</a:t>
            </a:r>
            <a:r>
              <a:rPr lang="en-US" b="0" i="0">
                <a:solidFill>
                  <a:srgbClr val="4D5156"/>
                </a:solidFill>
                <a:effectLst/>
                <a:latin typeface="Calibri" panose="020F0502020204030204" pitchFamily="34" charset="0"/>
                <a:ea typeface="Calibri" panose="020F0502020204030204" pitchFamily="34" charset="0"/>
                <a:cs typeface="Calibri" panose="020F0502020204030204" pitchFamily="34" charset="0"/>
              </a:rPr>
              <a:t> boot project with just what you need to start quickly!</a:t>
            </a:r>
            <a:endParaRPr lang="en-US">
              <a:latin typeface="Calibri" panose="020F0502020204030204" pitchFamily="34" charset="0"/>
              <a:ea typeface="Calibri" panose="020F0502020204030204" pitchFamily="34" charset="0"/>
              <a:cs typeface="Calibri" panose="020F0502020204030204" pitchFamily="34" charset="0"/>
            </a:endParaRPr>
          </a:p>
          <a:p>
            <a:r>
              <a:rPr lang="en-US" b="0" i="0">
                <a:solidFill>
                  <a:srgbClr val="4D5156"/>
                </a:solidFill>
                <a:effectLst/>
                <a:latin typeface="Calibri" panose="020F0502020204030204" pitchFamily="34" charset="0"/>
                <a:ea typeface="Calibri" panose="020F0502020204030204" pitchFamily="34" charset="0"/>
                <a:cs typeface="Calibri" panose="020F0502020204030204" pitchFamily="34" charset="0"/>
              </a:rPr>
              <a:t>If you want to create your own Spring Boot-based project, visit </a:t>
            </a:r>
            <a:r>
              <a:rPr lang="en-US" b="1" i="0">
                <a:solidFill>
                  <a:srgbClr val="5F6368"/>
                </a:solidFill>
                <a:effectLst/>
                <a:latin typeface="Calibri" panose="020F0502020204030204" pitchFamily="34" charset="0"/>
                <a:ea typeface="Calibri" panose="020F0502020204030204" pitchFamily="34" charset="0"/>
                <a:cs typeface="Calibri" panose="020F0502020204030204" pitchFamily="34" charset="0"/>
              </a:rPr>
              <a:t>Spring Initializr</a:t>
            </a:r>
            <a:r>
              <a:rPr lang="en-US" b="0" i="0">
                <a:solidFill>
                  <a:srgbClr val="4D5156"/>
                </a:solidFill>
                <a:effectLst/>
                <a:latin typeface="Calibri" panose="020F0502020204030204" pitchFamily="34" charset="0"/>
                <a:ea typeface="Calibri" panose="020F0502020204030204" pitchFamily="34" charset="0"/>
                <a:cs typeface="Calibri" panose="020F0502020204030204" pitchFamily="34" charset="0"/>
              </a:rPr>
              <a:t>, fill in your project details, pick your options, and download.</a:t>
            </a:r>
          </a:p>
          <a:p>
            <a:r>
              <a:rPr lang="en-US" b="0" i="0">
                <a:solidFill>
                  <a:srgbClr val="4D5156"/>
                </a:solidFill>
                <a:effectLst/>
                <a:latin typeface="Calibri" panose="020F0502020204030204" pitchFamily="34" charset="0"/>
                <a:ea typeface="Calibri" panose="020F0502020204030204" pitchFamily="34" charset="0"/>
                <a:cs typeface="Calibri" panose="020F0502020204030204" pitchFamily="34" charset="0"/>
              </a:rPr>
              <a:t>To create Spring Boot Project.</a:t>
            </a:r>
            <a:br>
              <a:rPr lang="en-US" b="0" i="0">
                <a:solidFill>
                  <a:srgbClr val="4D5156"/>
                </a:solidFill>
                <a:effectLst/>
                <a:latin typeface="Calibri" panose="020F0502020204030204" pitchFamily="34" charset="0"/>
                <a:ea typeface="Calibri" panose="020F0502020204030204" pitchFamily="34" charset="0"/>
                <a:cs typeface="Calibri" panose="020F0502020204030204" pitchFamily="34" charset="0"/>
              </a:rPr>
            </a:br>
            <a:endParaRPr lang="en-US" b="0" i="0">
              <a:solidFill>
                <a:srgbClr val="4D5156"/>
              </a:solidFill>
              <a:effectLst/>
              <a:latin typeface="Calibri" panose="020F0502020204030204" pitchFamily="34" charset="0"/>
              <a:ea typeface="Calibri" panose="020F0502020204030204" pitchFamily="34" charset="0"/>
              <a:cs typeface="Calibri" panose="020F0502020204030204" pitchFamily="34" charset="0"/>
            </a:endParaRPr>
          </a:p>
          <a:p>
            <a:r>
              <a:rPr lang="en-US">
                <a:solidFill>
                  <a:srgbClr val="4D5156"/>
                </a:solidFill>
                <a:latin typeface="Calibri" panose="020F0502020204030204" pitchFamily="34" charset="0"/>
                <a:ea typeface="Calibri" panose="020F0502020204030204" pitchFamily="34" charset="0"/>
                <a:cs typeface="Calibri" panose="020F0502020204030204" pitchFamily="34" charset="0"/>
              </a:rPr>
              <a:t>Go in google Type Spring initializr and you will be directed to the page and click on Spring Initializr </a:t>
            </a:r>
            <a:endParaRPr lang="en-US"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1" y="3900133"/>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0156702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sz="6000" dirty="0">
                <a:latin typeface="Calibri" panose="020F0502020204030204" pitchFamily="34" charset="0"/>
                <a:ea typeface="Calibri" panose="020F0502020204030204" pitchFamily="34" charset="0"/>
                <a:cs typeface="Calibri" panose="020F0502020204030204" pitchFamily="34" charset="0"/>
              </a:rPr>
              <a:t>Spring </a:t>
            </a:r>
            <a:r>
              <a:rPr lang="en-US" sz="6000" dirty="0" err="1">
                <a:latin typeface="Calibri" panose="020F0502020204030204" pitchFamily="34" charset="0"/>
                <a:ea typeface="Calibri" panose="020F0502020204030204" pitchFamily="34" charset="0"/>
                <a:cs typeface="Calibri" panose="020F0502020204030204" pitchFamily="34" charset="0"/>
              </a:rPr>
              <a:t>Initializr</a:t>
            </a:r>
            <a:endParaRPr lang="en-US" sz="6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742A1D4D-E3AD-25B7-3643-85DCBB681087}"/>
              </a:ext>
            </a:extLst>
          </p:cNvPr>
          <p:cNvPicPr>
            <a:picLocks noGrp="1" noChangeAspect="1"/>
          </p:cNvPicPr>
          <p:nvPr>
            <p:ph sz="quarter" idx="15"/>
          </p:nvPr>
        </p:nvPicPr>
        <p:blipFill>
          <a:blip r:embed="rId3"/>
          <a:stretch>
            <a:fillRect/>
          </a:stretch>
        </p:blipFill>
        <p:spPr>
          <a:xfrm>
            <a:off x="130030" y="2651121"/>
            <a:ext cx="5732722" cy="3045602"/>
          </a:xfrm>
          <a:prstGeom prst="rect">
            <a:avLst/>
          </a:prstGeom>
        </p:spPr>
      </p:pic>
      <p:pic>
        <p:nvPicPr>
          <p:cNvPr id="6" name="Content Placeholder 5">
            <a:extLst>
              <a:ext uri="{FF2B5EF4-FFF2-40B4-BE49-F238E27FC236}">
                <a16:creationId xmlns:a16="http://schemas.microsoft.com/office/drawing/2014/main" id="{67CAED19-3A37-353D-08C4-5153ACC2F055}"/>
              </a:ext>
            </a:extLst>
          </p:cNvPr>
          <p:cNvPicPr>
            <a:picLocks noGrp="1" noChangeAspect="1"/>
          </p:cNvPicPr>
          <p:nvPr>
            <p:ph sz="quarter" idx="16"/>
          </p:nvPr>
        </p:nvPicPr>
        <p:blipFill>
          <a:blip r:embed="rId4"/>
          <a:stretch>
            <a:fillRect/>
          </a:stretch>
        </p:blipFill>
        <p:spPr>
          <a:xfrm>
            <a:off x="6196648" y="2621280"/>
            <a:ext cx="5824594" cy="3017011"/>
          </a:xfrm>
          <a:prstGeom prst="rect">
            <a:avLst/>
          </a:prstGeom>
        </p:spPr>
      </p:pic>
    </p:spTree>
    <p:extLst>
      <p:ext uri="{BB962C8B-B14F-4D97-AF65-F5344CB8AC3E}">
        <p14:creationId xmlns:p14="http://schemas.microsoft.com/office/powerpoint/2010/main" val="8884842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sz="6000" dirty="0"/>
              <a:t>What is Eclipse IDE?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349592" y="2281237"/>
            <a:ext cx="8118508" cy="4321693"/>
          </a:xfrm>
        </p:spPr>
        <p:txBody>
          <a:bodyPr>
            <a:normAutofit fontScale="25000" lnSpcReduction="20000"/>
          </a:bodyPr>
          <a:lstStyle/>
          <a:p>
            <a:r>
              <a:rPr lang="en-US" sz="8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Multi-Language Support</a:t>
            </a:r>
            <a:r>
              <a:rPr lang="en-US" sz="8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Primarily used for Java, but supports many other languages (C++, Python, JavaScript, etc.) through plugins.</a:t>
            </a:r>
          </a:p>
          <a:p>
            <a:r>
              <a:rPr lang="en-US" sz="8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Powerful Code Editing</a:t>
            </a:r>
            <a:r>
              <a:rPr lang="en-US" sz="8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Offers features like syntax highlighting, code completion, and error detection to improve coding efficiency.</a:t>
            </a:r>
          </a:p>
          <a:p>
            <a:r>
              <a:rPr lang="en-US" sz="8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Integrated Debugging</a:t>
            </a:r>
            <a:r>
              <a:rPr lang="en-US" sz="8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Built-in tools for stepping through code, setting breakpoints, and inspecting variables to debug applications.</a:t>
            </a:r>
          </a:p>
          <a:p>
            <a:r>
              <a:rPr lang="en-US" sz="8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Extensive Plugin Ecosystem</a:t>
            </a:r>
            <a:r>
              <a:rPr lang="en-US" sz="8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Customize your IDE with plugins for tools like Maven, Gradle, databases, and more.</a:t>
            </a:r>
          </a:p>
          <a:p>
            <a:r>
              <a:rPr lang="en-US" sz="8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Project and Version Control Integration</a:t>
            </a:r>
            <a:r>
              <a:rPr lang="en-US" sz="8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Manage projects, organize code, and easily integrate with version control systems like Git.</a:t>
            </a:r>
          </a:p>
          <a:p>
            <a:r>
              <a:rPr lang="en-US" sz="8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Cross-Platform</a:t>
            </a:r>
            <a:r>
              <a:rPr lang="en-US" sz="8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Available on Windows, macOS, and Linux, making it accessible on various operating systems.</a:t>
            </a:r>
          </a:p>
          <a:p>
            <a:endParaRPr lang="en-US" b="0" i="0" dirty="0">
              <a:solidFill>
                <a:srgbClr val="0D0D0D"/>
              </a:solidFill>
              <a:effectLst/>
              <a:latin typeface="ui-sans-serif"/>
            </a:endParaRPr>
          </a:p>
          <a:p>
            <a:pPr marL="0" indent="0" algn="l">
              <a:buNone/>
            </a:pPr>
            <a:r>
              <a:rPr lang="en-US" b="1" i="0" dirty="0">
                <a:solidFill>
                  <a:srgbClr val="0D0D0D"/>
                </a:solidFill>
                <a:effectLst/>
                <a:latin typeface="ui-sans-serif"/>
              </a:rPr>
              <a:t>    </a:t>
            </a:r>
            <a:endParaRPr lang="en-US" b="0" i="0" dirty="0">
              <a:solidFill>
                <a:srgbClr val="0D0D0D"/>
              </a:solidFill>
              <a:effectLst/>
              <a:latin typeface="ui-sans-serif"/>
            </a:endParaRPr>
          </a:p>
          <a:p>
            <a:pPr marL="0" indent="0">
              <a:buNone/>
            </a:pPr>
            <a:br>
              <a:rPr lang="en-US" dirty="0"/>
            </a:b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6082377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466724" y="129442"/>
            <a:ext cx="9285605" cy="909125"/>
          </a:xfrm>
        </p:spPr>
        <p:txBody>
          <a:bodyPr/>
          <a:lstStyle/>
          <a:p>
            <a:r>
              <a:rPr lang="en-US" dirty="0"/>
              <a:t>What is Eclipse?</a:t>
            </a:r>
          </a:p>
        </p:txBody>
      </p:sp>
      <p:pic>
        <p:nvPicPr>
          <p:cNvPr id="5" name="Content Placeholder 4" descr="A screenshot of a computer&#10;&#10;Description automatically generated">
            <a:extLst>
              <a:ext uri="{FF2B5EF4-FFF2-40B4-BE49-F238E27FC236}">
                <a16:creationId xmlns:a16="http://schemas.microsoft.com/office/drawing/2014/main" id="{12620D7C-C720-2ECC-3648-3A3C91831583}"/>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721360" y="1142050"/>
            <a:ext cx="9565639" cy="5380670"/>
          </a:xfrm>
        </p:spPr>
      </p:pic>
      <p:sp>
        <p:nvSpPr>
          <p:cNvPr id="8" name="Content Placeholder 7">
            <a:extLst>
              <a:ext uri="{FF2B5EF4-FFF2-40B4-BE49-F238E27FC236}">
                <a16:creationId xmlns:a16="http://schemas.microsoft.com/office/drawing/2014/main" id="{BBAFE837-EC5C-FDC5-3DA0-943F06852F35}"/>
              </a:ext>
            </a:extLst>
          </p:cNvPr>
          <p:cNvSpPr>
            <a:spLocks noGrp="1"/>
          </p:cNvSpPr>
          <p:nvPr>
            <p:ph sz="quarter" idx="16"/>
          </p:nvPr>
        </p:nvSpPr>
        <p:spPr/>
        <p:txBody>
          <a:bodyPr/>
          <a:lstStyle/>
          <a:p>
            <a:endParaRPr lang="en-US" dirty="0"/>
          </a:p>
        </p:txBody>
      </p:sp>
    </p:spTree>
    <p:extLst>
      <p:ext uri="{BB962C8B-B14F-4D97-AF65-F5344CB8AC3E}">
        <p14:creationId xmlns:p14="http://schemas.microsoft.com/office/powerpoint/2010/main" val="21886473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sz="6000" dirty="0"/>
              <a:t>What is </a:t>
            </a:r>
            <a:r>
              <a:rPr lang="en-US" sz="6000" dirty="0" err="1"/>
              <a:t>Github</a:t>
            </a:r>
            <a:r>
              <a:rPr lang="en-US" sz="6000" dirty="0"/>
              <a:t>?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349592" y="2281237"/>
            <a:ext cx="8118508" cy="4321693"/>
          </a:xfrm>
        </p:spPr>
        <p:txBody>
          <a:bodyPr>
            <a:normAutofit fontScale="25000" lnSpcReduction="20000"/>
          </a:bodyPr>
          <a:lstStyle/>
          <a:p>
            <a:r>
              <a:rPr lang="en-US" sz="8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Version Control</a:t>
            </a:r>
            <a:r>
              <a:rPr lang="en-US" sz="8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GitHub is a platform for managing code versions using Git, enabling tracking and collaboration on software projects.</a:t>
            </a:r>
          </a:p>
          <a:p>
            <a:r>
              <a:rPr lang="en-US" sz="8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Collaboration</a:t>
            </a:r>
            <a:r>
              <a:rPr lang="en-US" sz="8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It allows multiple developers to work on the same project, offering features like pull requests, code reviews, and branching.</a:t>
            </a:r>
          </a:p>
          <a:p>
            <a:r>
              <a:rPr lang="en-US" sz="8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Project Management</a:t>
            </a:r>
            <a:r>
              <a:rPr lang="en-US" sz="8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GitHub provides issue tracking, project boards, and documentation tools to organize and manage development workflows.</a:t>
            </a:r>
          </a:p>
          <a:p>
            <a:r>
              <a:rPr lang="en-US" sz="8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Hosting</a:t>
            </a:r>
            <a:r>
              <a:rPr lang="en-US" sz="8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It supports hosting code repositories, as well as static websites via GitHub Pages.</a:t>
            </a:r>
          </a:p>
          <a:p>
            <a:r>
              <a:rPr lang="en-US" sz="8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Integration &amp; Automation</a:t>
            </a:r>
            <a:r>
              <a:rPr lang="en-US" sz="8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GitHub integrates with CI/CD tools like GitHub Actions for automated testing, deployment, and workflows.</a:t>
            </a:r>
          </a:p>
          <a:p>
            <a:endParaRPr lang="en-US" sz="7200" b="0" i="0" dirty="0">
              <a:solidFill>
                <a:srgbClr val="0D0D0D"/>
              </a:solidFill>
              <a:effectLst/>
              <a:latin typeface="ui-sans-serif"/>
            </a:endParaRPr>
          </a:p>
          <a:p>
            <a:endParaRPr lang="en-US" b="0" i="0" dirty="0">
              <a:solidFill>
                <a:srgbClr val="0D0D0D"/>
              </a:solidFill>
              <a:effectLst/>
              <a:latin typeface="ui-sans-serif"/>
            </a:endParaRPr>
          </a:p>
          <a:p>
            <a:pPr marL="0" indent="0" algn="l">
              <a:buNone/>
            </a:pPr>
            <a:r>
              <a:rPr lang="en-US" b="1" i="0" dirty="0">
                <a:solidFill>
                  <a:srgbClr val="0D0D0D"/>
                </a:solidFill>
                <a:effectLst/>
                <a:latin typeface="ui-sans-serif"/>
              </a:rPr>
              <a:t>    </a:t>
            </a:r>
            <a:endParaRPr lang="en-US" b="0" i="0" dirty="0">
              <a:solidFill>
                <a:srgbClr val="0D0D0D"/>
              </a:solidFill>
              <a:effectLst/>
              <a:latin typeface="ui-sans-serif"/>
            </a:endParaRPr>
          </a:p>
          <a:p>
            <a:pPr marL="0" indent="0">
              <a:buNone/>
            </a:pPr>
            <a:br>
              <a:rPr lang="en-US" dirty="0"/>
            </a:b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71603568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sz="4000" dirty="0">
                <a:latin typeface="Calibri" panose="020F0502020204030204" pitchFamily="34" charset="0"/>
                <a:ea typeface="Calibri" panose="020F0502020204030204" pitchFamily="34" charset="0"/>
                <a:cs typeface="Calibri" panose="020F0502020204030204" pitchFamily="34" charset="0"/>
              </a:rPr>
              <a:t>Project Repository </a:t>
            </a:r>
          </a:p>
        </p:txBody>
      </p:sp>
      <p:pic>
        <p:nvPicPr>
          <p:cNvPr id="11" name="Content Placeholder 10" descr="A screenshot of a computer&#10;&#10;Description automatically generated">
            <a:extLst>
              <a:ext uri="{FF2B5EF4-FFF2-40B4-BE49-F238E27FC236}">
                <a16:creationId xmlns:a16="http://schemas.microsoft.com/office/drawing/2014/main" id="{D4B269EC-3EC4-F954-C85F-389C89A42628}"/>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5746663" y="196849"/>
            <a:ext cx="6180701" cy="2689773"/>
          </a:xfrm>
        </p:spPr>
      </p:pic>
      <p:pic>
        <p:nvPicPr>
          <p:cNvPr id="15" name="Content Placeholder 14" descr="A screenshot of a computer&#10;&#10;Description automatically generated">
            <a:extLst>
              <a:ext uri="{FF2B5EF4-FFF2-40B4-BE49-F238E27FC236}">
                <a16:creationId xmlns:a16="http://schemas.microsoft.com/office/drawing/2014/main" id="{5ECF97EF-4211-FF95-34AE-DB6C57E746CD}"/>
              </a:ext>
            </a:extLst>
          </p:cNvPr>
          <p:cNvPicPr>
            <a:picLocks noGrp="1" noChangeAspect="1"/>
          </p:cNvPicPr>
          <p:nvPr>
            <p:ph sz="quarter" idx="16"/>
          </p:nvPr>
        </p:nvPicPr>
        <p:blipFill>
          <a:blip r:embed="rId4">
            <a:extLst>
              <a:ext uri="{28A0092B-C50C-407E-A947-70E740481C1C}">
                <a14:useLocalDpi xmlns:a14="http://schemas.microsoft.com/office/drawing/2010/main" val="0"/>
              </a:ext>
            </a:extLst>
          </a:blip>
          <a:stretch>
            <a:fillRect/>
          </a:stretch>
        </p:blipFill>
        <p:spPr>
          <a:xfrm>
            <a:off x="-691832" y="2661920"/>
            <a:ext cx="5858572" cy="3992880"/>
          </a:xfrm>
        </p:spPr>
      </p:pic>
      <p:pic>
        <p:nvPicPr>
          <p:cNvPr id="17" name="Picture 16" descr="A screenshot of a computer&#10;&#10;Description automatically generated">
            <a:extLst>
              <a:ext uri="{FF2B5EF4-FFF2-40B4-BE49-F238E27FC236}">
                <a16:creationId xmlns:a16="http://schemas.microsoft.com/office/drawing/2014/main" id="{61472F75-AD6B-0C0F-AD96-B468028F6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4232" y="3041722"/>
            <a:ext cx="6563132" cy="3613078"/>
          </a:xfrm>
          <a:prstGeom prst="rect">
            <a:avLst/>
          </a:prstGeom>
        </p:spPr>
      </p:pic>
    </p:spTree>
    <p:extLst>
      <p:ext uri="{BB962C8B-B14F-4D97-AF65-F5344CB8AC3E}">
        <p14:creationId xmlns:p14="http://schemas.microsoft.com/office/powerpoint/2010/main" val="429085911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endParaRPr lang="en-US" dirty="0"/>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endParaRPr lang="en-US" dirty="0"/>
          </a:p>
        </p:txBody>
      </p:sp>
      <p:sp>
        <p:nvSpPr>
          <p:cNvPr id="8" name="TextBox 7">
            <a:extLst>
              <a:ext uri="{FF2B5EF4-FFF2-40B4-BE49-F238E27FC236}">
                <a16:creationId xmlns:a16="http://schemas.microsoft.com/office/drawing/2014/main" id="{9D0A7ADF-EB06-4E2E-D228-12C4E9F62BF5}"/>
              </a:ext>
            </a:extLst>
          </p:cNvPr>
          <p:cNvSpPr txBox="1"/>
          <p:nvPr/>
        </p:nvSpPr>
        <p:spPr>
          <a:xfrm>
            <a:off x="6851212" y="1175074"/>
            <a:ext cx="5429307" cy="954107"/>
          </a:xfrm>
          <a:prstGeom prst="rect">
            <a:avLst/>
          </a:prstGeom>
          <a:noFill/>
        </p:spPr>
        <p:txBody>
          <a:bodyPr wrap="none" rtlCol="0">
            <a:spAutoFit/>
          </a:bodyPr>
          <a:lstStyle/>
          <a:p>
            <a:r>
              <a:rPr lang="en-US" sz="2800" b="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COMMAND TO PUSH THE PROJECT </a:t>
            </a:r>
          </a:p>
          <a:p>
            <a:r>
              <a:rPr lang="en-US" sz="2800" b="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ON TO THE GITHUB</a:t>
            </a:r>
          </a:p>
        </p:txBody>
      </p:sp>
      <p:pic>
        <p:nvPicPr>
          <p:cNvPr id="7" name="Picture 6">
            <a:extLst>
              <a:ext uri="{FF2B5EF4-FFF2-40B4-BE49-F238E27FC236}">
                <a16:creationId xmlns:a16="http://schemas.microsoft.com/office/drawing/2014/main" id="{0258D760-9F84-3A67-92D2-2FDCD7997E2D}"/>
              </a:ext>
            </a:extLst>
          </p:cNvPr>
          <p:cNvPicPr>
            <a:picLocks noChangeAspect="1"/>
          </p:cNvPicPr>
          <p:nvPr/>
        </p:nvPicPr>
        <p:blipFill>
          <a:blip r:embed="rId3"/>
          <a:stretch>
            <a:fillRect/>
          </a:stretch>
        </p:blipFill>
        <p:spPr>
          <a:xfrm>
            <a:off x="137160" y="-81064"/>
            <a:ext cx="5943600" cy="3343275"/>
          </a:xfrm>
          <a:prstGeom prst="rect">
            <a:avLst/>
          </a:prstGeom>
        </p:spPr>
      </p:pic>
      <p:pic>
        <p:nvPicPr>
          <p:cNvPr id="9" name="Picture 8">
            <a:extLst>
              <a:ext uri="{FF2B5EF4-FFF2-40B4-BE49-F238E27FC236}">
                <a16:creationId xmlns:a16="http://schemas.microsoft.com/office/drawing/2014/main" id="{1379204F-ADFF-589F-F996-6F829E50D21F}"/>
              </a:ext>
            </a:extLst>
          </p:cNvPr>
          <p:cNvPicPr>
            <a:picLocks noChangeAspect="1"/>
          </p:cNvPicPr>
          <p:nvPr/>
        </p:nvPicPr>
        <p:blipFill>
          <a:blip r:embed="rId4"/>
          <a:stretch>
            <a:fillRect/>
          </a:stretch>
        </p:blipFill>
        <p:spPr>
          <a:xfrm>
            <a:off x="152400" y="3413732"/>
            <a:ext cx="5943600" cy="3343275"/>
          </a:xfrm>
          <a:prstGeom prst="rect">
            <a:avLst/>
          </a:prstGeom>
        </p:spPr>
      </p:pic>
      <p:pic>
        <p:nvPicPr>
          <p:cNvPr id="10" name="Picture 9">
            <a:extLst>
              <a:ext uri="{FF2B5EF4-FFF2-40B4-BE49-F238E27FC236}">
                <a16:creationId xmlns:a16="http://schemas.microsoft.com/office/drawing/2014/main" id="{0C4E8262-40DB-E60F-E4BF-1BDBE0C3136E}"/>
              </a:ext>
            </a:extLst>
          </p:cNvPr>
          <p:cNvPicPr>
            <a:picLocks noChangeAspect="1"/>
          </p:cNvPicPr>
          <p:nvPr/>
        </p:nvPicPr>
        <p:blipFill>
          <a:blip r:embed="rId5"/>
          <a:stretch>
            <a:fillRect/>
          </a:stretch>
        </p:blipFill>
        <p:spPr>
          <a:xfrm>
            <a:off x="6304784" y="3429000"/>
            <a:ext cx="5943600" cy="3343275"/>
          </a:xfrm>
          <a:prstGeom prst="rect">
            <a:avLst/>
          </a:prstGeom>
        </p:spPr>
      </p:pic>
    </p:spTree>
    <p:extLst>
      <p:ext uri="{BB962C8B-B14F-4D97-AF65-F5344CB8AC3E}">
        <p14:creationId xmlns:p14="http://schemas.microsoft.com/office/powerpoint/2010/main" val="38420860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{D57F4657-4C09-4019-9590-74345949ED41}tf78853419_win32</Template>
  <TotalTime>525</TotalTime>
  <Words>770</Words>
  <Application>Microsoft Office PowerPoint</Application>
  <PresentationFormat>Widescreen</PresentationFormat>
  <Paragraphs>88</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Franklin Gothic Book</vt:lpstr>
      <vt:lpstr>Franklin Gothic Demi</vt:lpstr>
      <vt:lpstr>ui-sans-serif</vt:lpstr>
      <vt:lpstr>Custom</vt:lpstr>
      <vt:lpstr>  Project Presentation</vt:lpstr>
      <vt:lpstr>Agenda</vt:lpstr>
      <vt:lpstr>Spring Boot </vt:lpstr>
      <vt:lpstr>Spring Initializr</vt:lpstr>
      <vt:lpstr>What is Eclipse IDE? </vt:lpstr>
      <vt:lpstr>What is Eclipse?</vt:lpstr>
      <vt:lpstr>What is Github? </vt:lpstr>
      <vt:lpstr>Project Repository </vt:lpstr>
      <vt:lpstr>PowerPoint Presentation</vt:lpstr>
      <vt:lpstr>PowerPoint Presentation</vt:lpstr>
      <vt:lpstr>What is Jenkins?</vt:lpstr>
      <vt:lpstr>Jenkins</vt:lpstr>
      <vt:lpstr>PowerPoint Presentation</vt:lpstr>
      <vt:lpstr>What is Docker?</vt:lpstr>
      <vt:lpstr>Steps to Create Docker Image </vt:lpstr>
      <vt:lpstr>Steps to Create Docker Image </vt:lpstr>
      <vt:lpstr>Implementation Of the Project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Shivani Sharma</dc:creator>
  <cp:lastModifiedBy>Shivani Sharma</cp:lastModifiedBy>
  <cp:revision>7</cp:revision>
  <dcterms:created xsi:type="dcterms:W3CDTF">2024-11-13T05:29:25Z</dcterms:created>
  <dcterms:modified xsi:type="dcterms:W3CDTF">2024-11-14T09:30:11Z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