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1"/>
  </p:sldMasterIdLst>
  <p:notesMasterIdLst>
    <p:notesMasterId r:id="rId20"/>
  </p:notesMasterIdLst>
  <p:sldIdLst>
    <p:sldId id="257" r:id="rId2"/>
    <p:sldId id="258" r:id="rId3"/>
    <p:sldId id="261" r:id="rId4"/>
    <p:sldId id="260" r:id="rId5"/>
    <p:sldId id="262" r:id="rId6"/>
    <p:sldId id="263" r:id="rId7"/>
    <p:sldId id="264" r:id="rId8"/>
    <p:sldId id="272" r:id="rId9"/>
    <p:sldId id="271" r:id="rId10"/>
    <p:sldId id="273" r:id="rId11"/>
    <p:sldId id="274" r:id="rId12"/>
    <p:sldId id="275" r:id="rId13"/>
    <p:sldId id="268" r:id="rId14"/>
    <p:sldId id="277" r:id="rId15"/>
    <p:sldId id="276" r:id="rId16"/>
    <p:sldId id="279" r:id="rId17"/>
    <p:sldId id="27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76"/>
    <a:srgbClr val="005DA2"/>
    <a:srgbClr val="AE18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1676" autoAdjust="0"/>
  </p:normalViewPr>
  <p:slideViewPr>
    <p:cSldViewPr snapToGrid="0">
      <p:cViewPr varScale="1">
        <p:scale>
          <a:sx n="72" d="100"/>
          <a:sy n="72" d="100"/>
        </p:scale>
        <p:origin x="690" y="78"/>
      </p:cViewPr>
      <p:guideLst/>
    </p:cSldViewPr>
  </p:slideViewPr>
  <p:outlineViewPr>
    <p:cViewPr>
      <p:scale>
        <a:sx n="33" d="100"/>
        <a:sy n="33" d="100"/>
      </p:scale>
      <p:origin x="0" y="-190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09DD8-917E-40BE-B9E2-234680A30A82}"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7DC87-A07E-4256-B6B6-1C39CC74CCC0}" type="slidenum">
              <a:rPr lang="en-IN" smtClean="0"/>
              <a:t>‹#›</a:t>
            </a:fld>
            <a:endParaRPr lang="en-IN"/>
          </a:p>
        </p:txBody>
      </p:sp>
    </p:spTree>
    <p:extLst>
      <p:ext uri="{BB962C8B-B14F-4D97-AF65-F5344CB8AC3E}">
        <p14:creationId xmlns:p14="http://schemas.microsoft.com/office/powerpoint/2010/main" val="2458598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A7DC87-A07E-4256-B6B6-1C39CC74CCC0}" type="slidenum">
              <a:rPr lang="en-IN" smtClean="0"/>
              <a:t>7</a:t>
            </a:fld>
            <a:endParaRPr lang="en-IN"/>
          </a:p>
        </p:txBody>
      </p:sp>
    </p:spTree>
    <p:extLst>
      <p:ext uri="{BB962C8B-B14F-4D97-AF65-F5344CB8AC3E}">
        <p14:creationId xmlns:p14="http://schemas.microsoft.com/office/powerpoint/2010/main" val="90604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06A0-1E0F-FA39-6E91-A30F53509C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B60742-D750-2383-490F-0CCC6A762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FF97EB-6650-867E-DD59-E6FD8092D5FC}"/>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5" name="Footer Placeholder 4">
            <a:extLst>
              <a:ext uri="{FF2B5EF4-FFF2-40B4-BE49-F238E27FC236}">
                <a16:creationId xmlns:a16="http://schemas.microsoft.com/office/drawing/2014/main" id="{9A4BD577-CBF0-B7E2-005B-56A302BE03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503589-A0AE-6D78-CE9B-3CF6DDF94397}"/>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2202350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7E52-A78A-ADFC-F514-8DC12FA596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3FAFC7-91E2-D2A7-1AB7-CA3F8D50DC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0D54F8-98DF-E8C7-5078-EDDA1C10208B}"/>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5" name="Footer Placeholder 4">
            <a:extLst>
              <a:ext uri="{FF2B5EF4-FFF2-40B4-BE49-F238E27FC236}">
                <a16:creationId xmlns:a16="http://schemas.microsoft.com/office/drawing/2014/main" id="{9E453E69-414D-2E55-245D-6303740381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47890E-664D-3347-E182-D4792C9058CD}"/>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1413731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49EDE-0437-EE72-9311-C3AF306ED9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1B7DD8-3371-8DFA-A783-AF06C5605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09218-6C63-D418-1886-D8E43144B6DF}"/>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5" name="Footer Placeholder 4">
            <a:extLst>
              <a:ext uri="{FF2B5EF4-FFF2-40B4-BE49-F238E27FC236}">
                <a16:creationId xmlns:a16="http://schemas.microsoft.com/office/drawing/2014/main" id="{71ABBEA3-9A93-EEA2-4D02-74E98E0735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4BE421-B75B-7DF7-F668-81F7AAFB6EC6}"/>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2175150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9AC4-88DE-6813-8CA0-55FF4AFA76C3}"/>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4FAB71-C677-5931-D7C7-EE2067E54AD0}"/>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1543F4-307E-DFCD-2376-649F409D3B95}"/>
              </a:ext>
            </a:extLst>
          </p:cNvPr>
          <p:cNvSpPr>
            <a:spLocks noGrp="1"/>
          </p:cNvSpPr>
          <p:nvPr>
            <p:ph type="dt" sz="half" idx="10"/>
          </p:nvPr>
        </p:nvSpPr>
        <p:spPr/>
        <p:txBody>
          <a:bodyPr/>
          <a:lstStyle/>
          <a:p>
            <a:fld id="{257B63CC-945B-41E3-911C-3C6D112BDE7B}" type="datetimeFigureOut">
              <a:rPr lang="en-IN" smtClean="0"/>
              <a:t>16-04-2024</a:t>
            </a:fld>
            <a:endParaRPr lang="en-IN"/>
          </a:p>
        </p:txBody>
      </p:sp>
      <p:sp>
        <p:nvSpPr>
          <p:cNvPr id="5" name="Footer Placeholder 4">
            <a:extLst>
              <a:ext uri="{FF2B5EF4-FFF2-40B4-BE49-F238E27FC236}">
                <a16:creationId xmlns:a16="http://schemas.microsoft.com/office/drawing/2014/main" id="{D532EF69-5379-A8A4-3AE2-AEAE33F0D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2D325E-5474-3B3A-D4D2-42C2712BEE4C}"/>
              </a:ext>
            </a:extLst>
          </p:cNvPr>
          <p:cNvSpPr>
            <a:spLocks noGrp="1"/>
          </p:cNvSpPr>
          <p:nvPr>
            <p:ph type="sldNum" sz="quarter" idx="12"/>
          </p:nvPr>
        </p:nvSpPr>
        <p:spPr/>
        <p:txBody>
          <a:bodyPr/>
          <a:lstStyle/>
          <a:p>
            <a:fld id="{7FAA5D7A-E941-4AE8-A2D4-761A550CDF67}" type="slidenum">
              <a:rPr lang="en-IN" smtClean="0"/>
              <a:t>‹#›</a:t>
            </a:fld>
            <a:endParaRPr lang="en-IN"/>
          </a:p>
        </p:txBody>
      </p:sp>
    </p:spTree>
    <p:extLst>
      <p:ext uri="{BB962C8B-B14F-4D97-AF65-F5344CB8AC3E}">
        <p14:creationId xmlns:p14="http://schemas.microsoft.com/office/powerpoint/2010/main" val="190138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16D0-E3E8-BFBE-77AC-493A1D71E8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07DB6C-EC43-DE92-3545-634FD044B4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55B4DE-2682-B7AA-5E04-73EC62B57E39}"/>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5" name="Footer Placeholder 4">
            <a:extLst>
              <a:ext uri="{FF2B5EF4-FFF2-40B4-BE49-F238E27FC236}">
                <a16:creationId xmlns:a16="http://schemas.microsoft.com/office/drawing/2014/main" id="{5137F4AE-538E-2213-9CBB-B15E72FB4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531C73-BB8B-7E25-2F6D-97C70FEFDD0F}"/>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755929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1C09-9B82-6041-1B2C-EB976A2CB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D40A61-FAFA-306F-E387-04848FE981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1B93E4-5AD2-8CEA-B311-6D69338C8177}"/>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5" name="Footer Placeholder 4">
            <a:extLst>
              <a:ext uri="{FF2B5EF4-FFF2-40B4-BE49-F238E27FC236}">
                <a16:creationId xmlns:a16="http://schemas.microsoft.com/office/drawing/2014/main" id="{E129497B-ABD7-90C0-0304-8D8F6CCC52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468B1E-9E60-099A-54D5-797270ADE3EF}"/>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3218342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FB28-F5CD-855D-D26A-6BE41CEB14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142BCC-1507-CEE1-483A-E0BBCFA63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71F844-8C2C-0363-91BA-DEBA5C8F6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9840D1-CFF2-9634-5C59-47F38C64B495}"/>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6" name="Footer Placeholder 5">
            <a:extLst>
              <a:ext uri="{FF2B5EF4-FFF2-40B4-BE49-F238E27FC236}">
                <a16:creationId xmlns:a16="http://schemas.microsoft.com/office/drawing/2014/main" id="{88B89679-61EE-F074-EA64-3CBFCCDE6D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4B0780-6A44-705D-82AE-702F10AF7B11}"/>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844675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0121-A336-E093-E4B7-97F36968A7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5663C6-3EA9-F280-12C3-3A1F7B94E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2DF81A-4546-2997-5D91-FB6F22A04E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25B94C-E43C-D5D0-3B66-2C21B86E1A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5C9335-10CB-9F4A-8CAD-2C79B39B1B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D3FB8C-C8B1-FB68-FCE0-7CC258D79E4E}"/>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8" name="Footer Placeholder 7">
            <a:extLst>
              <a:ext uri="{FF2B5EF4-FFF2-40B4-BE49-F238E27FC236}">
                <a16:creationId xmlns:a16="http://schemas.microsoft.com/office/drawing/2014/main" id="{DFE59B23-3585-E2CC-0FA0-1FB41890F9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A1C0D9-8C9D-B79A-11CF-0EFA44756CE9}"/>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220134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0BD8-814C-02C4-9C39-18D46AB7B0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BC84B0-3BF7-F442-C11C-9A14113F87DC}"/>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4" name="Footer Placeholder 3">
            <a:extLst>
              <a:ext uri="{FF2B5EF4-FFF2-40B4-BE49-F238E27FC236}">
                <a16:creationId xmlns:a16="http://schemas.microsoft.com/office/drawing/2014/main" id="{283ED191-2FD3-4621-6538-F9D425F2E9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AB849F-191F-6E3D-C147-295F4F49A311}"/>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187456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A1AC8C-F3E5-3AAD-69E0-083A4DE0F0AC}"/>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3" name="Footer Placeholder 2">
            <a:extLst>
              <a:ext uri="{FF2B5EF4-FFF2-40B4-BE49-F238E27FC236}">
                <a16:creationId xmlns:a16="http://schemas.microsoft.com/office/drawing/2014/main" id="{85F73D4B-FAEE-9A4B-17C6-A88328A350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7CB729-64B4-4D94-CB63-B19E9E464241}"/>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2450435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A510-3ACD-9821-BA52-50DA10861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FF0158-E819-FC7F-EDE3-A335A7DD4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F7286A-3F72-278C-D2E8-73F3E80DE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FE28F-DEDD-DE13-1B19-D6CCB009B8AB}"/>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6" name="Footer Placeholder 5">
            <a:extLst>
              <a:ext uri="{FF2B5EF4-FFF2-40B4-BE49-F238E27FC236}">
                <a16:creationId xmlns:a16="http://schemas.microsoft.com/office/drawing/2014/main" id="{3C8BB4D0-AD30-051F-4777-3E49FF3FAB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5C1AF8-D22C-9BB2-E130-A0848D7CEDD3}"/>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1887802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841A-4E11-5AF4-F792-333D1DFB4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6DCA1E-2802-8DF7-C834-D6747825F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E431E7-203C-A89C-9E73-037FA1E7A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21DE4-A52E-2E0B-6021-F2F2886A07DA}"/>
              </a:ext>
            </a:extLst>
          </p:cNvPr>
          <p:cNvSpPr>
            <a:spLocks noGrp="1"/>
          </p:cNvSpPr>
          <p:nvPr>
            <p:ph type="dt" sz="half" idx="10"/>
          </p:nvPr>
        </p:nvSpPr>
        <p:spPr/>
        <p:txBody>
          <a:bodyPr/>
          <a:lstStyle/>
          <a:p>
            <a:fld id="{CD5846E6-F00F-45D7-9CB9-585CA17C3A7C}" type="datetimeFigureOut">
              <a:rPr lang="en-IN" smtClean="0"/>
              <a:t>16-04-2024</a:t>
            </a:fld>
            <a:endParaRPr lang="en-IN"/>
          </a:p>
        </p:txBody>
      </p:sp>
      <p:sp>
        <p:nvSpPr>
          <p:cNvPr id="6" name="Footer Placeholder 5">
            <a:extLst>
              <a:ext uri="{FF2B5EF4-FFF2-40B4-BE49-F238E27FC236}">
                <a16:creationId xmlns:a16="http://schemas.microsoft.com/office/drawing/2014/main" id="{BBD238E8-B637-8348-62AC-899E428346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990384-8888-AF58-2875-88223691927A}"/>
              </a:ext>
            </a:extLst>
          </p:cNvPr>
          <p:cNvSpPr>
            <a:spLocks noGrp="1"/>
          </p:cNvSpPr>
          <p:nvPr>
            <p:ph type="sldNum" sz="quarter" idx="12"/>
          </p:nvPr>
        </p:nvSpPr>
        <p:spPr/>
        <p:txBody>
          <a:bodyPr/>
          <a:lstStyle/>
          <a:p>
            <a:fld id="{83AAC346-3C59-4EDA-8A5A-5069E2449420}" type="slidenum">
              <a:rPr lang="en-IN" smtClean="0"/>
              <a:t>‹#›</a:t>
            </a:fld>
            <a:endParaRPr lang="en-IN"/>
          </a:p>
        </p:txBody>
      </p:sp>
    </p:spTree>
    <p:extLst>
      <p:ext uri="{BB962C8B-B14F-4D97-AF65-F5344CB8AC3E}">
        <p14:creationId xmlns:p14="http://schemas.microsoft.com/office/powerpoint/2010/main" val="2025129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407FD-A4E9-3547-ABCF-64A9A49ED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28BBF3-1103-C2F0-F358-1BC7ACD843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D2FF7-3F14-C27A-3C00-797813C2F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846E6-F00F-45D7-9CB9-585CA17C3A7C}" type="datetimeFigureOut">
              <a:rPr lang="en-IN" smtClean="0"/>
              <a:t>16-04-2024</a:t>
            </a:fld>
            <a:endParaRPr lang="en-IN"/>
          </a:p>
        </p:txBody>
      </p:sp>
      <p:sp>
        <p:nvSpPr>
          <p:cNvPr id="5" name="Footer Placeholder 4">
            <a:extLst>
              <a:ext uri="{FF2B5EF4-FFF2-40B4-BE49-F238E27FC236}">
                <a16:creationId xmlns:a16="http://schemas.microsoft.com/office/drawing/2014/main" id="{60662B59-E0B6-7E3C-3427-966E9BD3D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FF3A57-8353-7C7F-FBDA-75E3E54A0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AC346-3C59-4EDA-8A5A-5069E2449420}" type="slidenum">
              <a:rPr lang="en-IN" smtClean="0"/>
              <a:t>‹#›</a:t>
            </a:fld>
            <a:endParaRPr lang="en-IN"/>
          </a:p>
        </p:txBody>
      </p:sp>
    </p:spTree>
    <p:extLst>
      <p:ext uri="{BB962C8B-B14F-4D97-AF65-F5344CB8AC3E}">
        <p14:creationId xmlns:p14="http://schemas.microsoft.com/office/powerpoint/2010/main" val="994819807"/>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31F32D-6B45-B36C-6069-57A3EEE5062A}"/>
              </a:ext>
            </a:extLst>
          </p:cNvPr>
          <p:cNvSpPr>
            <a:spLocks noGrp="1"/>
          </p:cNvSpPr>
          <p:nvPr>
            <p:ph type="body" idx="1"/>
          </p:nvPr>
        </p:nvSpPr>
        <p:spPr>
          <a:xfrm>
            <a:off x="322217" y="191589"/>
            <a:ext cx="11782698" cy="6400800"/>
          </a:xfrm>
        </p:spPr>
        <p:txBody>
          <a:bodyPr>
            <a:normAutofit fontScale="85000" lnSpcReduction="20000"/>
          </a:bodyPr>
          <a:lstStyle/>
          <a:p>
            <a:pPr marL="36900" marR="0" lvl="0" indent="0" rtl="0">
              <a:buNone/>
            </a:pPr>
            <a:endParaRPr lang="en-IN" sz="6600" b="0" i="0" u="none" strike="noStrike" baseline="0" dirty="0">
              <a:solidFill>
                <a:srgbClr val="AE1863"/>
              </a:solidFill>
              <a:latin typeface="Times New Roman" panose="02020603050405020304" pitchFamily="18" charset="0"/>
              <a:ea typeface="Calibri" panose="020F0502020204030204" pitchFamily="34" charset="0"/>
            </a:endParaRPr>
          </a:p>
          <a:p>
            <a:pPr marL="36900" marR="0" lvl="0" indent="0" rtl="0">
              <a:buNone/>
            </a:pPr>
            <a:r>
              <a:rPr lang="en-IN" sz="6500" b="0" i="0" u="none" strike="noStrike" baseline="0" dirty="0">
                <a:solidFill>
                  <a:srgbClr val="AE1863"/>
                </a:solidFill>
                <a:latin typeface="Times New Roman" panose="02020603050405020304" pitchFamily="18" charset="0"/>
                <a:ea typeface="Calibri" panose="020F0502020204030204" pitchFamily="34" charset="0"/>
              </a:rPr>
              <a:t> Resume Classification</a:t>
            </a:r>
            <a:r>
              <a:rPr lang="en-IN" sz="6500" b="0" i="0" u="none" strike="noStrike" baseline="0" dirty="0">
                <a:solidFill>
                  <a:srgbClr val="2F5496"/>
                </a:solidFill>
                <a:latin typeface="Times New Roman" panose="02020603050405020304" pitchFamily="18" charset="0"/>
                <a:ea typeface="Calibri" panose="020F0502020204030204" pitchFamily="34" charset="0"/>
              </a:rPr>
              <a:t> </a:t>
            </a:r>
          </a:p>
          <a:p>
            <a:pPr marL="36900" marR="0" lvl="0" indent="0" rtl="0">
              <a:buNone/>
            </a:pPr>
            <a:r>
              <a:rPr lang="en-IN" sz="6500" b="0" i="0" u="none" strike="noStrike" baseline="0" dirty="0">
                <a:solidFill>
                  <a:srgbClr val="2F5496"/>
                </a:solidFill>
                <a:latin typeface="Times New Roman" panose="02020603050405020304" pitchFamily="18" charset="0"/>
                <a:ea typeface="Calibri" panose="020F0502020204030204" pitchFamily="34" charset="0"/>
              </a:rPr>
              <a:t> </a:t>
            </a:r>
            <a:r>
              <a:rPr lang="en-IN" sz="6500" b="0" i="0" u="none" strike="noStrike" baseline="0" dirty="0">
                <a:solidFill>
                  <a:srgbClr val="005DA2"/>
                </a:solidFill>
                <a:latin typeface="Times New Roman" panose="02020603050405020304" pitchFamily="18" charset="0"/>
                <a:ea typeface="Calibri" panose="020F0502020204030204" pitchFamily="34" charset="0"/>
              </a:rPr>
              <a:t>Project  Overview</a:t>
            </a:r>
          </a:p>
          <a:p>
            <a:pPr marL="36900" marR="0" lvl="0" indent="0" rtl="0">
              <a:buNone/>
            </a:pPr>
            <a:endParaRPr lang="en-IN" b="0" i="0" u="none" strike="noStrike" baseline="0" dirty="0">
              <a:solidFill>
                <a:srgbClr val="2F5496"/>
              </a:solidFill>
              <a:latin typeface="Times New Roman" panose="02020603050405020304" pitchFamily="18" charset="0"/>
              <a:ea typeface="Calibri" panose="020F0502020204030204" pitchFamily="34" charset="0"/>
            </a:endParaRPr>
          </a:p>
          <a:p>
            <a:pPr marL="36900" marR="0" lvl="0" indent="0" rtl="0">
              <a:buNone/>
            </a:pPr>
            <a:r>
              <a:rPr lang="en-IN" b="0" i="0" u="none" strike="noStrike" baseline="0" dirty="0">
                <a:solidFill>
                  <a:srgbClr val="2F5496"/>
                </a:solidFill>
                <a:latin typeface="Times New Roman" panose="02020603050405020304" pitchFamily="18" charset="0"/>
                <a:ea typeface="Calibri" panose="020F0502020204030204" pitchFamily="34" charset="0"/>
              </a:rPr>
              <a:t>  </a:t>
            </a:r>
          </a:p>
          <a:p>
            <a:pPr marL="36900" marR="0" lvl="0" indent="0" rtl="0">
              <a:buNone/>
            </a:pPr>
            <a:r>
              <a:rPr lang="en-IN" sz="2400" b="0" i="0" u="none" strike="noStrike" baseline="0" dirty="0">
                <a:solidFill>
                  <a:schemeClr val="accent1">
                    <a:lumMod val="50000"/>
                  </a:schemeClr>
                </a:solidFill>
                <a:latin typeface="Times New Roman" panose="02020603050405020304" pitchFamily="18" charset="0"/>
                <a:ea typeface="Calibri" panose="020F0502020204030204" pitchFamily="34" charset="0"/>
              </a:rPr>
              <a:t>   Through the process of Natural Language Preprocessing (NLP)</a:t>
            </a:r>
          </a:p>
          <a:p>
            <a:pPr marL="36900" marR="0" lvl="0" indent="0" rtl="0">
              <a:buNone/>
            </a:pPr>
            <a:endParaRPr lang="en-IN" sz="2400" b="0" i="0" u="none" strike="noStrike" baseline="0" dirty="0">
              <a:solidFill>
                <a:schemeClr val="accent1">
                  <a:lumMod val="50000"/>
                </a:schemeClr>
              </a:solidFill>
              <a:latin typeface="Times New Roman" panose="02020603050405020304" pitchFamily="18" charset="0"/>
              <a:ea typeface="Calibri" panose="020F0502020204030204" pitchFamily="34" charset="0"/>
            </a:endParaRPr>
          </a:p>
          <a:p>
            <a:pPr marL="36900" marR="0" lvl="0" indent="0" rtl="0">
              <a:buNone/>
            </a:pPr>
            <a:endParaRPr lang="en-IN" dirty="0">
              <a:solidFill>
                <a:srgbClr val="2F5496"/>
              </a:solidFill>
              <a:latin typeface="Times New Roman" panose="02020603050405020304" pitchFamily="18" charset="0"/>
              <a:ea typeface="Calibri" panose="020F0502020204030204" pitchFamily="34" charset="0"/>
            </a:endParaRPr>
          </a:p>
          <a:p>
            <a:pPr marL="36900" marR="0" lvl="0" indent="0" rtl="0">
              <a:buNone/>
            </a:pPr>
            <a:r>
              <a:rPr lang="en-IN" b="0" i="0" u="none" strike="noStrike" baseline="0" dirty="0">
                <a:solidFill>
                  <a:srgbClr val="2F5496"/>
                </a:solidFill>
                <a:latin typeface="Times New Roman" panose="02020603050405020304" pitchFamily="18" charset="0"/>
                <a:ea typeface="Calibri" panose="020F0502020204030204" pitchFamily="34" charset="0"/>
              </a:rPr>
              <a:t>                                                                                                                                     </a:t>
            </a:r>
          </a:p>
          <a:p>
            <a:pPr marL="36900" marR="0" lvl="0" indent="0" rtl="0">
              <a:buNone/>
            </a:pPr>
            <a:endParaRPr lang="en-IN" dirty="0">
              <a:solidFill>
                <a:srgbClr val="2F5496"/>
              </a:solidFill>
              <a:latin typeface="Times New Roman" panose="02020603050405020304" pitchFamily="18" charset="0"/>
              <a:ea typeface="Calibri" panose="020F0502020204030204" pitchFamily="34" charset="0"/>
            </a:endParaRPr>
          </a:p>
          <a:p>
            <a:pPr marL="36900" marR="0" lvl="0" indent="0" rtl="0">
              <a:buNone/>
            </a:pPr>
            <a:r>
              <a:rPr lang="en-IN" b="1" i="0" u="none" strike="noStrike" baseline="0" dirty="0">
                <a:solidFill>
                  <a:srgbClr val="2F5496"/>
                </a:solidFill>
                <a:latin typeface="Times New Roman" panose="02020603050405020304" pitchFamily="18" charset="0"/>
                <a:ea typeface="Calibri" panose="020F0502020204030204" pitchFamily="34" charset="0"/>
              </a:rPr>
              <a:t>                                                                                                                                          </a:t>
            </a:r>
          </a:p>
          <a:p>
            <a:pPr marL="36900" marR="0" lvl="0" indent="0" rtl="0">
              <a:buNone/>
            </a:pPr>
            <a:r>
              <a:rPr lang="en-IN" sz="2400" b="1" i="0" u="none" strike="noStrike" baseline="0" dirty="0">
                <a:solidFill>
                  <a:srgbClr val="2F5496"/>
                </a:solidFill>
                <a:latin typeface="Times New Roman" panose="02020603050405020304" pitchFamily="18" charset="0"/>
                <a:ea typeface="Calibri" panose="020F0502020204030204" pitchFamily="34" charset="0"/>
              </a:rPr>
              <a:t> </a:t>
            </a:r>
          </a:p>
          <a:p>
            <a:pPr marL="36900" marR="0" lvl="0" indent="0" rtl="0">
              <a:buNone/>
            </a:pPr>
            <a:r>
              <a:rPr lang="en-IN" sz="2400" b="1" dirty="0">
                <a:solidFill>
                  <a:srgbClr val="2F5496"/>
                </a:solidFill>
                <a:latin typeface="Times New Roman" panose="02020603050405020304" pitchFamily="18" charset="0"/>
                <a:ea typeface="Calibri" panose="020F0502020204030204" pitchFamily="34" charset="0"/>
              </a:rPr>
              <a:t> </a:t>
            </a:r>
          </a:p>
          <a:p>
            <a:pPr marL="36900" marR="0" lvl="0" indent="0" rtl="0">
              <a:buNone/>
            </a:pPr>
            <a:r>
              <a:rPr lang="en-IN" sz="2400" b="1" i="0" u="none" strike="noStrike" baseline="0" dirty="0">
                <a:solidFill>
                  <a:srgbClr val="2F5496"/>
                </a:solidFill>
                <a:latin typeface="Times New Roman" panose="02020603050405020304" pitchFamily="18" charset="0"/>
                <a:ea typeface="Calibri" panose="020F0502020204030204" pitchFamily="34" charset="0"/>
              </a:rPr>
              <a:t>                                                                                                                                              From </a:t>
            </a:r>
            <a:r>
              <a:rPr lang="en-IN" sz="2400" b="1" i="0" u="none" strike="noStrike" baseline="0" dirty="0">
                <a:solidFill>
                  <a:srgbClr val="AE1863"/>
                </a:solidFill>
                <a:latin typeface="Times New Roman" panose="02020603050405020304" pitchFamily="18" charset="0"/>
                <a:ea typeface="Calibri" panose="020F0502020204030204" pitchFamily="34" charset="0"/>
              </a:rPr>
              <a:t>Group 4</a:t>
            </a:r>
          </a:p>
        </p:txBody>
      </p:sp>
      <p:sp>
        <p:nvSpPr>
          <p:cNvPr id="2" name="Rectangle 1">
            <a:extLst>
              <a:ext uri="{FF2B5EF4-FFF2-40B4-BE49-F238E27FC236}">
                <a16:creationId xmlns:a16="http://schemas.microsoft.com/office/drawing/2014/main" id="{2731AE52-65EC-9689-B23A-4EE0D9519A26}"/>
              </a:ext>
            </a:extLst>
          </p:cNvPr>
          <p:cNvSpPr/>
          <p:nvPr/>
        </p:nvSpPr>
        <p:spPr>
          <a:xfrm>
            <a:off x="383177" y="574766"/>
            <a:ext cx="8164475" cy="21074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1319B88-7665-2FA5-46F7-2122EE9DDA00}"/>
              </a:ext>
            </a:extLst>
          </p:cNvPr>
          <p:cNvSpPr/>
          <p:nvPr/>
        </p:nvSpPr>
        <p:spPr>
          <a:xfrm>
            <a:off x="9207610" y="5844209"/>
            <a:ext cx="2122999" cy="58839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885D1F7-02D5-F20D-1C3B-4B687DBCEFDC}"/>
              </a:ext>
            </a:extLst>
          </p:cNvPr>
          <p:cNvSpPr/>
          <p:nvPr/>
        </p:nvSpPr>
        <p:spPr>
          <a:xfrm>
            <a:off x="383177" y="2987040"/>
            <a:ext cx="8164475" cy="5573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55787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291DD0-1A59-4125-6B62-F229DCB64CE6}"/>
              </a:ext>
            </a:extLst>
          </p:cNvPr>
          <p:cNvSpPr/>
          <p:nvPr/>
        </p:nvSpPr>
        <p:spPr>
          <a:xfrm>
            <a:off x="235131" y="55659"/>
            <a:ext cx="11756571" cy="658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solidFill>
                  <a:srgbClr val="AE1863"/>
                </a:solidFill>
                <a:latin typeface="Times New Roman" panose="02020603050405020304" pitchFamily="18" charset="0"/>
                <a:cs typeface="Times New Roman" panose="02020603050405020304" pitchFamily="18" charset="0"/>
              </a:rPr>
              <a:t>Model Building </a:t>
            </a:r>
            <a:endParaRPr lang="en-IN" sz="4400" dirty="0"/>
          </a:p>
        </p:txBody>
      </p:sp>
      <p:sp>
        <p:nvSpPr>
          <p:cNvPr id="9" name="TextBox 8">
            <a:extLst>
              <a:ext uri="{FF2B5EF4-FFF2-40B4-BE49-F238E27FC236}">
                <a16:creationId xmlns:a16="http://schemas.microsoft.com/office/drawing/2014/main" id="{1FFE6891-A1F3-D374-5E8B-EFE293D9CDC7}"/>
              </a:ext>
            </a:extLst>
          </p:cNvPr>
          <p:cNvSpPr txBox="1"/>
          <p:nvPr/>
        </p:nvSpPr>
        <p:spPr>
          <a:xfrm>
            <a:off x="145142" y="877479"/>
            <a:ext cx="9823269" cy="369332"/>
          </a:xfrm>
          <a:prstGeom prst="rect">
            <a:avLst/>
          </a:prstGeom>
          <a:noFill/>
        </p:spPr>
        <p:txBody>
          <a:bodyPr wrap="square" rtlCol="0">
            <a:spAutoFit/>
          </a:bodyPr>
          <a:lstStyle/>
          <a:p>
            <a:r>
              <a:rPr lang="en-IN" dirty="0"/>
              <a:t>Splitting data into train and test</a:t>
            </a:r>
          </a:p>
        </p:txBody>
      </p:sp>
      <p:pic>
        <p:nvPicPr>
          <p:cNvPr id="11" name="Picture 10">
            <a:extLst>
              <a:ext uri="{FF2B5EF4-FFF2-40B4-BE49-F238E27FC236}">
                <a16:creationId xmlns:a16="http://schemas.microsoft.com/office/drawing/2014/main" id="{37EAABD9-8405-90B7-35B4-D6456725E3DF}"/>
              </a:ext>
            </a:extLst>
          </p:cNvPr>
          <p:cNvPicPr>
            <a:picLocks noChangeAspect="1"/>
          </p:cNvPicPr>
          <p:nvPr/>
        </p:nvPicPr>
        <p:blipFill>
          <a:blip r:embed="rId2"/>
          <a:stretch>
            <a:fillRect/>
          </a:stretch>
        </p:blipFill>
        <p:spPr>
          <a:xfrm>
            <a:off x="1" y="1410187"/>
            <a:ext cx="12191999" cy="4570335"/>
          </a:xfrm>
          <a:prstGeom prst="rect">
            <a:avLst/>
          </a:prstGeom>
        </p:spPr>
      </p:pic>
      <p:sp>
        <p:nvSpPr>
          <p:cNvPr id="14" name="TextBox 13">
            <a:extLst>
              <a:ext uri="{FF2B5EF4-FFF2-40B4-BE49-F238E27FC236}">
                <a16:creationId xmlns:a16="http://schemas.microsoft.com/office/drawing/2014/main" id="{0D35B2BE-CF7D-892C-A893-E3871B2406DD}"/>
              </a:ext>
            </a:extLst>
          </p:cNvPr>
          <p:cNvSpPr txBox="1"/>
          <p:nvPr/>
        </p:nvSpPr>
        <p:spPr>
          <a:xfrm>
            <a:off x="204650" y="6143898"/>
            <a:ext cx="9704252" cy="369332"/>
          </a:xfrm>
          <a:prstGeom prst="rect">
            <a:avLst/>
          </a:prstGeom>
          <a:noFill/>
        </p:spPr>
        <p:txBody>
          <a:bodyPr wrap="square" rtlCol="0">
            <a:spAutoFit/>
          </a:bodyPr>
          <a:lstStyle/>
          <a:p>
            <a:r>
              <a:rPr lang="es-ES" b="0" dirty="0">
                <a:solidFill>
                  <a:srgbClr val="005DA2"/>
                </a:solidFill>
                <a:effectLst/>
                <a:latin typeface="Times New Roman" panose="02020603050405020304" pitchFamily="18" charset="0"/>
                <a:cs typeface="Times New Roman" panose="02020603050405020304" pitchFamily="18" charset="0"/>
              </a:rPr>
              <a:t>x_resampled</a:t>
            </a:r>
            <a:r>
              <a:rPr lang="es-ES" dirty="0">
                <a:solidFill>
                  <a:srgbClr val="005DA2"/>
                </a:solidFill>
                <a:latin typeface="Times New Roman" panose="02020603050405020304" pitchFamily="18" charset="0"/>
                <a:cs typeface="Times New Roman" panose="02020603050405020304" pitchFamily="18" charset="0"/>
              </a:rPr>
              <a:t> and</a:t>
            </a:r>
            <a:r>
              <a:rPr lang="es-ES" b="0" dirty="0">
                <a:solidFill>
                  <a:srgbClr val="005DA2"/>
                </a:solidFill>
                <a:effectLst/>
                <a:latin typeface="Times New Roman" panose="02020603050405020304" pitchFamily="18" charset="0"/>
                <a:cs typeface="Times New Roman" panose="02020603050405020304" pitchFamily="18" charset="0"/>
              </a:rPr>
              <a:t> y_resampled are the balanced set of data</a:t>
            </a:r>
          </a:p>
        </p:txBody>
      </p:sp>
    </p:spTree>
    <p:extLst>
      <p:ext uri="{BB962C8B-B14F-4D97-AF65-F5344CB8AC3E}">
        <p14:creationId xmlns:p14="http://schemas.microsoft.com/office/powerpoint/2010/main" val="4022677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B217-5303-7E91-7DFE-320C41A50097}"/>
              </a:ext>
            </a:extLst>
          </p:cNvPr>
          <p:cNvSpPr>
            <a:spLocks noGrp="1"/>
          </p:cNvSpPr>
          <p:nvPr>
            <p:ph type="title"/>
          </p:nvPr>
        </p:nvSpPr>
        <p:spPr>
          <a:xfrm>
            <a:off x="838200" y="365126"/>
            <a:ext cx="10515600" cy="801823"/>
          </a:xfrm>
        </p:spPr>
        <p:txBody>
          <a:bodyPr/>
          <a:lstStyle/>
          <a:p>
            <a:r>
              <a:rPr lang="en-IN" dirty="0">
                <a:solidFill>
                  <a:srgbClr val="AE1863"/>
                </a:solidFill>
                <a:latin typeface="Times New Roman" panose="02020603050405020304" pitchFamily="18" charset="0"/>
                <a:cs typeface="Times New Roman" panose="02020603050405020304" pitchFamily="18" charset="0"/>
              </a:rPr>
              <a:t>        Model Building Techniques</a:t>
            </a:r>
          </a:p>
        </p:txBody>
      </p:sp>
      <p:sp>
        <p:nvSpPr>
          <p:cNvPr id="3" name="Text Placeholder 2">
            <a:extLst>
              <a:ext uri="{FF2B5EF4-FFF2-40B4-BE49-F238E27FC236}">
                <a16:creationId xmlns:a16="http://schemas.microsoft.com/office/drawing/2014/main" id="{2A458119-2926-0C78-28E1-E9E323D2B687}"/>
              </a:ext>
            </a:extLst>
          </p:cNvPr>
          <p:cNvSpPr>
            <a:spLocks noGrp="1"/>
          </p:cNvSpPr>
          <p:nvPr>
            <p:ph type="body" idx="1"/>
          </p:nvPr>
        </p:nvSpPr>
        <p:spPr>
          <a:xfrm>
            <a:off x="235131" y="2077627"/>
            <a:ext cx="3814354" cy="3008810"/>
          </a:xfrm>
        </p:spPr>
        <p:txBody>
          <a:bodyPr>
            <a:normAutofit/>
          </a:bodyPr>
          <a:lstStyle/>
          <a:p>
            <a:pPr marL="0" indent="0">
              <a:buNone/>
            </a:pPr>
            <a:r>
              <a:rPr lang="en-IN" dirty="0"/>
              <a:t>     KNN Classifier</a:t>
            </a:r>
          </a:p>
          <a:p>
            <a:pPr marL="0" indent="0">
              <a:buNone/>
            </a:pPr>
            <a:r>
              <a:rPr lang="en-US" sz="1900" dirty="0">
                <a:solidFill>
                  <a:srgbClr val="004376"/>
                </a:solidFill>
                <a:latin typeface="Söhne"/>
              </a:rPr>
              <a:t>Employed</a:t>
            </a:r>
            <a:r>
              <a:rPr lang="en-US" sz="1900" b="0" i="0" dirty="0">
                <a:solidFill>
                  <a:srgbClr val="004376"/>
                </a:solidFill>
                <a:effectLst/>
                <a:latin typeface="Söhne"/>
              </a:rPr>
              <a:t> KNN classifier to handle multi-class problems and simple implementation of the model.</a:t>
            </a:r>
            <a:endParaRPr lang="en-US" sz="1900" dirty="0">
              <a:solidFill>
                <a:srgbClr val="004376"/>
              </a:solidFill>
              <a:latin typeface="Söhne"/>
            </a:endParaRPr>
          </a:p>
          <a:p>
            <a:pPr marL="0" indent="0">
              <a:buNone/>
            </a:pPr>
            <a:r>
              <a:rPr lang="en-US" sz="1800" dirty="0">
                <a:solidFill>
                  <a:srgbClr val="004376"/>
                </a:solidFill>
                <a:latin typeface="Söhne"/>
              </a:rPr>
              <a:t>Precision(%) :  0.53</a:t>
            </a:r>
          </a:p>
          <a:p>
            <a:pPr marL="0" indent="0">
              <a:buNone/>
            </a:pPr>
            <a:r>
              <a:rPr lang="en-US" sz="1800" dirty="0">
                <a:solidFill>
                  <a:srgbClr val="004376"/>
                </a:solidFill>
                <a:latin typeface="Söhne"/>
              </a:rPr>
              <a:t>Recall(%)       : 0.60</a:t>
            </a:r>
          </a:p>
          <a:p>
            <a:pPr marL="0" indent="0">
              <a:buNone/>
            </a:pPr>
            <a:r>
              <a:rPr lang="en-US" sz="1800" b="0" i="0" dirty="0">
                <a:solidFill>
                  <a:srgbClr val="004376"/>
                </a:solidFill>
                <a:effectLst/>
                <a:latin typeface="Söhne"/>
              </a:rPr>
              <a:t>F1-Score        : 0.53</a:t>
            </a:r>
          </a:p>
          <a:p>
            <a:pPr marL="0" indent="0">
              <a:buNone/>
            </a:pPr>
            <a:endParaRPr lang="en-IN" dirty="0"/>
          </a:p>
        </p:txBody>
      </p:sp>
      <p:sp>
        <p:nvSpPr>
          <p:cNvPr id="4" name="Rectangle 3">
            <a:extLst>
              <a:ext uri="{FF2B5EF4-FFF2-40B4-BE49-F238E27FC236}">
                <a16:creationId xmlns:a16="http://schemas.microsoft.com/office/drawing/2014/main" id="{BA2A2201-E5D1-12A6-6AED-DD6F60F23FAA}"/>
              </a:ext>
            </a:extLst>
          </p:cNvPr>
          <p:cNvSpPr/>
          <p:nvPr/>
        </p:nvSpPr>
        <p:spPr>
          <a:xfrm>
            <a:off x="235131" y="2077627"/>
            <a:ext cx="3814355" cy="30168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0D0D0D"/>
              </a:solidFill>
              <a:effectLst/>
              <a:latin typeface="Söhne"/>
            </a:endParaRPr>
          </a:p>
        </p:txBody>
      </p:sp>
      <p:sp>
        <p:nvSpPr>
          <p:cNvPr id="5" name="Rectangle 4">
            <a:extLst>
              <a:ext uri="{FF2B5EF4-FFF2-40B4-BE49-F238E27FC236}">
                <a16:creationId xmlns:a16="http://schemas.microsoft.com/office/drawing/2014/main" id="{7154DCB8-EDAB-B55F-D9C6-15AF56842408}"/>
              </a:ext>
            </a:extLst>
          </p:cNvPr>
          <p:cNvSpPr/>
          <p:nvPr/>
        </p:nvSpPr>
        <p:spPr>
          <a:xfrm>
            <a:off x="235131" y="365125"/>
            <a:ext cx="11756571" cy="8018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9CFACEE-91CA-7BD3-1081-1B9BC887EA1F}"/>
              </a:ext>
            </a:extLst>
          </p:cNvPr>
          <p:cNvSpPr/>
          <p:nvPr/>
        </p:nvSpPr>
        <p:spPr>
          <a:xfrm>
            <a:off x="4206238" y="2069551"/>
            <a:ext cx="3814355" cy="30168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004376"/>
              </a:solidFill>
              <a:effectLst/>
              <a:latin typeface="Söhne"/>
            </a:endParaRPr>
          </a:p>
          <a:p>
            <a:pPr algn="l"/>
            <a:endParaRPr lang="en-US" dirty="0">
              <a:solidFill>
                <a:srgbClr val="004376"/>
              </a:solidFill>
              <a:latin typeface="Söhne"/>
            </a:endParaRPr>
          </a:p>
          <a:p>
            <a:pPr algn="l"/>
            <a:endParaRPr lang="en-US" b="0" i="0" dirty="0">
              <a:solidFill>
                <a:srgbClr val="004376"/>
              </a:solidFill>
              <a:effectLst/>
              <a:latin typeface="Söhne"/>
            </a:endParaRPr>
          </a:p>
          <a:p>
            <a:pPr algn="l"/>
            <a:r>
              <a:rPr lang="en-US" b="0" i="0" dirty="0">
                <a:solidFill>
                  <a:srgbClr val="004376"/>
                </a:solidFill>
                <a:effectLst/>
                <a:latin typeface="Söhne"/>
              </a:rPr>
              <a:t>Decision Tree  technique is used to perform resume classification based on hierarchical decision rules, feature selection and handles non-linear relationships.</a:t>
            </a:r>
          </a:p>
          <a:p>
            <a:pPr marL="0" indent="0">
              <a:buNone/>
            </a:pPr>
            <a:r>
              <a:rPr lang="en-US" sz="1800" dirty="0">
                <a:solidFill>
                  <a:srgbClr val="004376"/>
                </a:solidFill>
                <a:latin typeface="Söhne"/>
              </a:rPr>
              <a:t>Precision(%) : 0.95</a:t>
            </a:r>
          </a:p>
          <a:p>
            <a:pPr marL="0" indent="0">
              <a:buNone/>
            </a:pPr>
            <a:r>
              <a:rPr lang="en-US" sz="1800" dirty="0">
                <a:solidFill>
                  <a:srgbClr val="004376"/>
                </a:solidFill>
                <a:latin typeface="Söhne"/>
              </a:rPr>
              <a:t>Recall(%)       : 0.95</a:t>
            </a:r>
          </a:p>
          <a:p>
            <a:pPr marL="0" indent="0">
              <a:buNone/>
            </a:pPr>
            <a:r>
              <a:rPr lang="en-US" sz="1800" b="0" i="0" dirty="0">
                <a:solidFill>
                  <a:srgbClr val="004376"/>
                </a:solidFill>
                <a:effectLst/>
                <a:latin typeface="Söhne"/>
              </a:rPr>
              <a:t>F1-Score(%)  : 0.94</a:t>
            </a:r>
          </a:p>
          <a:p>
            <a:pPr algn="l"/>
            <a:endParaRPr lang="en-US" b="0" i="0" dirty="0">
              <a:solidFill>
                <a:srgbClr val="004376"/>
              </a:solidFill>
              <a:effectLst/>
              <a:latin typeface="Söhne"/>
            </a:endParaRPr>
          </a:p>
        </p:txBody>
      </p:sp>
      <p:sp>
        <p:nvSpPr>
          <p:cNvPr id="9" name="Rectangle 8">
            <a:extLst>
              <a:ext uri="{FF2B5EF4-FFF2-40B4-BE49-F238E27FC236}">
                <a16:creationId xmlns:a16="http://schemas.microsoft.com/office/drawing/2014/main" id="{62A286A7-C6A7-6D82-144F-577C04CAB486}"/>
              </a:ext>
            </a:extLst>
          </p:cNvPr>
          <p:cNvSpPr/>
          <p:nvPr/>
        </p:nvSpPr>
        <p:spPr>
          <a:xfrm>
            <a:off x="8177347" y="2069550"/>
            <a:ext cx="3814355" cy="30168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004376"/>
              </a:solidFill>
              <a:effectLst/>
              <a:latin typeface="Söhne"/>
            </a:endParaRPr>
          </a:p>
          <a:p>
            <a:pPr algn="l"/>
            <a:endParaRPr lang="en-US" dirty="0">
              <a:solidFill>
                <a:srgbClr val="004376"/>
              </a:solidFill>
              <a:latin typeface="Söhne"/>
            </a:endParaRPr>
          </a:p>
          <a:p>
            <a:pPr algn="l"/>
            <a:endParaRPr lang="en-US" b="0" i="0" dirty="0">
              <a:solidFill>
                <a:srgbClr val="004376"/>
              </a:solidFill>
              <a:effectLst/>
              <a:latin typeface="Söhne"/>
            </a:endParaRPr>
          </a:p>
          <a:p>
            <a:pPr algn="l"/>
            <a:endParaRPr lang="en-US" dirty="0">
              <a:solidFill>
                <a:srgbClr val="004376"/>
              </a:solidFill>
              <a:latin typeface="Söhne"/>
            </a:endParaRPr>
          </a:p>
          <a:p>
            <a:pPr algn="l"/>
            <a:r>
              <a:rPr lang="en-US" b="0" i="0" dirty="0">
                <a:solidFill>
                  <a:srgbClr val="004376"/>
                </a:solidFill>
                <a:effectLst/>
                <a:latin typeface="Söhne"/>
              </a:rPr>
              <a:t>Random Forest for resume classification to handle complex features and interactions,</a:t>
            </a:r>
            <a:r>
              <a:rPr lang="en-IN" b="0" i="0" dirty="0">
                <a:solidFill>
                  <a:srgbClr val="004376"/>
                </a:solidFill>
                <a:effectLst/>
                <a:latin typeface="Söhne"/>
              </a:rPr>
              <a:t>achieving</a:t>
            </a:r>
            <a:r>
              <a:rPr lang="en-US" b="0" i="0" dirty="0">
                <a:solidFill>
                  <a:srgbClr val="004376"/>
                </a:solidFill>
                <a:effectLst/>
                <a:latin typeface="Söhne"/>
              </a:rPr>
              <a:t> high accuracy, reduces overfitting and handles missing values</a:t>
            </a:r>
          </a:p>
          <a:p>
            <a:pPr marL="0" indent="0">
              <a:buNone/>
            </a:pPr>
            <a:r>
              <a:rPr lang="en-US" sz="1800" dirty="0">
                <a:solidFill>
                  <a:srgbClr val="004376"/>
                </a:solidFill>
                <a:latin typeface="Söhne"/>
              </a:rPr>
              <a:t>Precision(%) : 1.00</a:t>
            </a:r>
          </a:p>
          <a:p>
            <a:pPr marL="0" indent="0">
              <a:buNone/>
            </a:pPr>
            <a:r>
              <a:rPr lang="en-US" sz="1800" dirty="0">
                <a:solidFill>
                  <a:srgbClr val="004376"/>
                </a:solidFill>
                <a:latin typeface="Söhne"/>
              </a:rPr>
              <a:t>Recall(%)       : 1.00</a:t>
            </a:r>
          </a:p>
          <a:p>
            <a:pPr marL="0" indent="0">
              <a:buNone/>
            </a:pPr>
            <a:r>
              <a:rPr lang="en-US" sz="1800" b="0" i="0" dirty="0">
                <a:solidFill>
                  <a:srgbClr val="004376"/>
                </a:solidFill>
                <a:effectLst/>
                <a:latin typeface="Söhne"/>
              </a:rPr>
              <a:t>F1-Score(%)  : 1.00</a:t>
            </a:r>
          </a:p>
          <a:p>
            <a:pPr algn="l"/>
            <a:endParaRPr lang="en-US" b="0" i="0" dirty="0">
              <a:solidFill>
                <a:srgbClr val="004376"/>
              </a:solidFill>
              <a:effectLst/>
              <a:latin typeface="Söhne"/>
            </a:endParaRPr>
          </a:p>
          <a:p>
            <a:pPr marL="0" indent="0" algn="ctr">
              <a:lnSpc>
                <a:spcPts val="2799"/>
              </a:lnSpc>
              <a:buNone/>
            </a:pPr>
            <a:endParaRPr lang="en-US" sz="1800" dirty="0">
              <a:solidFill>
                <a:srgbClr val="D6E5EF"/>
              </a:solidFill>
              <a:latin typeface="Source Sans Pro" pitchFamily="34" charset="0"/>
              <a:ea typeface="Source Sans Pro" pitchFamily="34" charset="-122"/>
              <a:cs typeface="Source Sans Pro" pitchFamily="34" charset="-120"/>
            </a:endParaRPr>
          </a:p>
        </p:txBody>
      </p:sp>
      <p:sp>
        <p:nvSpPr>
          <p:cNvPr id="7" name="TextBox 6">
            <a:extLst>
              <a:ext uri="{FF2B5EF4-FFF2-40B4-BE49-F238E27FC236}">
                <a16:creationId xmlns:a16="http://schemas.microsoft.com/office/drawing/2014/main" id="{2848A51C-1D3F-C233-2E3A-1B32CB8239CC}"/>
              </a:ext>
            </a:extLst>
          </p:cNvPr>
          <p:cNvSpPr txBox="1"/>
          <p:nvPr/>
        </p:nvSpPr>
        <p:spPr>
          <a:xfrm>
            <a:off x="4798423" y="2175357"/>
            <a:ext cx="2281646" cy="523220"/>
          </a:xfrm>
          <a:prstGeom prst="rect">
            <a:avLst/>
          </a:prstGeom>
          <a:noFill/>
        </p:spPr>
        <p:txBody>
          <a:bodyPr wrap="square">
            <a:spAutoFit/>
          </a:bodyPr>
          <a:lstStyle/>
          <a:p>
            <a:r>
              <a:rPr lang="en-US" sz="2800" b="0" i="0" dirty="0">
                <a:solidFill>
                  <a:srgbClr val="0D0D0D"/>
                </a:solidFill>
                <a:effectLst/>
                <a:latin typeface="Söhne"/>
              </a:rPr>
              <a:t>Decision Tree</a:t>
            </a:r>
            <a:endParaRPr lang="en-IN" sz="2800" dirty="0"/>
          </a:p>
        </p:txBody>
      </p:sp>
      <p:sp>
        <p:nvSpPr>
          <p:cNvPr id="11" name="TextBox 10">
            <a:extLst>
              <a:ext uri="{FF2B5EF4-FFF2-40B4-BE49-F238E27FC236}">
                <a16:creationId xmlns:a16="http://schemas.microsoft.com/office/drawing/2014/main" id="{BC73DB64-F085-7A73-944E-B8EC16EFF1D6}"/>
              </a:ext>
            </a:extLst>
          </p:cNvPr>
          <p:cNvSpPr txBox="1"/>
          <p:nvPr/>
        </p:nvSpPr>
        <p:spPr>
          <a:xfrm>
            <a:off x="8612779" y="2175357"/>
            <a:ext cx="2595152" cy="523220"/>
          </a:xfrm>
          <a:prstGeom prst="rect">
            <a:avLst/>
          </a:prstGeom>
          <a:noFill/>
        </p:spPr>
        <p:txBody>
          <a:bodyPr wrap="square">
            <a:spAutoFit/>
          </a:bodyPr>
          <a:lstStyle/>
          <a:p>
            <a:r>
              <a:rPr lang="en-US" sz="2800" b="0" i="0" dirty="0">
                <a:solidFill>
                  <a:srgbClr val="0D0D0D"/>
                </a:solidFill>
                <a:effectLst/>
                <a:latin typeface="Söhne"/>
              </a:rPr>
              <a:t>Random Forest </a:t>
            </a:r>
            <a:endParaRPr lang="en-IN" sz="2800" dirty="0"/>
          </a:p>
        </p:txBody>
      </p:sp>
    </p:spTree>
    <p:extLst>
      <p:ext uri="{BB962C8B-B14F-4D97-AF65-F5344CB8AC3E}">
        <p14:creationId xmlns:p14="http://schemas.microsoft.com/office/powerpoint/2010/main" val="1110575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D818C3-AA6C-0669-11DE-B0B93B5C7773}"/>
              </a:ext>
            </a:extLst>
          </p:cNvPr>
          <p:cNvSpPr/>
          <p:nvPr/>
        </p:nvSpPr>
        <p:spPr>
          <a:xfrm>
            <a:off x="4275909" y="261260"/>
            <a:ext cx="3892732" cy="29304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004376"/>
              </a:solidFill>
              <a:effectLst/>
              <a:latin typeface="Söhne"/>
            </a:endParaRPr>
          </a:p>
          <a:p>
            <a:pPr algn="l"/>
            <a:endParaRPr lang="en-US" dirty="0">
              <a:solidFill>
                <a:srgbClr val="004376"/>
              </a:solidFill>
              <a:latin typeface="Söhne"/>
            </a:endParaRPr>
          </a:p>
          <a:p>
            <a:pPr algn="l"/>
            <a:endParaRPr lang="en-US" b="0" i="0" dirty="0">
              <a:solidFill>
                <a:srgbClr val="004376"/>
              </a:solidFill>
              <a:effectLst/>
              <a:latin typeface="Söhne"/>
            </a:endParaRPr>
          </a:p>
          <a:p>
            <a:pPr algn="l"/>
            <a:r>
              <a:rPr lang="en-US" b="0" i="0" dirty="0">
                <a:solidFill>
                  <a:srgbClr val="004376"/>
                </a:solidFill>
                <a:effectLst/>
                <a:latin typeface="Söhne"/>
              </a:rPr>
              <a:t>Bagging Classifier is </a:t>
            </a:r>
            <a:r>
              <a:rPr lang="en-IN" b="0" i="0" dirty="0">
                <a:solidFill>
                  <a:srgbClr val="004376"/>
                </a:solidFill>
                <a:effectLst/>
                <a:latin typeface="Söhne"/>
              </a:rPr>
              <a:t>implemented to </a:t>
            </a:r>
            <a:r>
              <a:rPr lang="en-US" b="0" i="0" dirty="0">
                <a:solidFill>
                  <a:srgbClr val="004376"/>
                </a:solidFill>
                <a:effectLst/>
                <a:latin typeface="Söhne"/>
              </a:rPr>
              <a:t> reduce variance, overfitting and robust to noise  and  improve stability</a:t>
            </a:r>
          </a:p>
          <a:p>
            <a:pPr marL="0" indent="0">
              <a:buNone/>
            </a:pPr>
            <a:r>
              <a:rPr lang="en-US" sz="1800" dirty="0">
                <a:solidFill>
                  <a:srgbClr val="004376"/>
                </a:solidFill>
                <a:latin typeface="Söhne"/>
              </a:rPr>
              <a:t>Precision(%) : 1.00</a:t>
            </a:r>
          </a:p>
          <a:p>
            <a:pPr marL="0" indent="0">
              <a:buNone/>
            </a:pPr>
            <a:r>
              <a:rPr lang="en-US" sz="1800" dirty="0">
                <a:solidFill>
                  <a:srgbClr val="004376"/>
                </a:solidFill>
                <a:latin typeface="Söhne"/>
              </a:rPr>
              <a:t>Recall(%)       : 1.00</a:t>
            </a:r>
          </a:p>
          <a:p>
            <a:pPr marL="0" indent="0">
              <a:buNone/>
            </a:pPr>
            <a:r>
              <a:rPr lang="en-US" sz="1800" b="0" i="0" dirty="0">
                <a:solidFill>
                  <a:srgbClr val="004376"/>
                </a:solidFill>
                <a:effectLst/>
                <a:latin typeface="Söhne"/>
              </a:rPr>
              <a:t>F1-Score(%)  : 1.00</a:t>
            </a:r>
          </a:p>
          <a:p>
            <a:pPr algn="l"/>
            <a:endParaRPr lang="en-US" b="0" i="0" dirty="0">
              <a:solidFill>
                <a:srgbClr val="004376"/>
              </a:solidFill>
              <a:effectLst/>
              <a:latin typeface="Söhne"/>
            </a:endParaRPr>
          </a:p>
        </p:txBody>
      </p:sp>
      <p:sp>
        <p:nvSpPr>
          <p:cNvPr id="8" name="Rectangle 7">
            <a:extLst>
              <a:ext uri="{FF2B5EF4-FFF2-40B4-BE49-F238E27FC236}">
                <a16:creationId xmlns:a16="http://schemas.microsoft.com/office/drawing/2014/main" id="{D4AF5731-51CF-37F3-0898-52B990293E1D}"/>
              </a:ext>
            </a:extLst>
          </p:cNvPr>
          <p:cNvSpPr/>
          <p:nvPr/>
        </p:nvSpPr>
        <p:spPr>
          <a:xfrm>
            <a:off x="335279" y="265614"/>
            <a:ext cx="3640183" cy="29260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004376"/>
              </a:solidFill>
              <a:effectLst/>
              <a:latin typeface="Söhne"/>
            </a:endParaRPr>
          </a:p>
          <a:p>
            <a:pPr algn="l"/>
            <a:endParaRPr lang="en-US" dirty="0">
              <a:solidFill>
                <a:srgbClr val="004376"/>
              </a:solidFill>
              <a:latin typeface="Söhne"/>
            </a:endParaRPr>
          </a:p>
          <a:p>
            <a:pPr algn="l"/>
            <a:endParaRPr lang="en-US" b="0" i="0" dirty="0">
              <a:solidFill>
                <a:srgbClr val="004376"/>
              </a:solidFill>
              <a:effectLst/>
              <a:latin typeface="Söhne"/>
            </a:endParaRPr>
          </a:p>
          <a:p>
            <a:pPr algn="l"/>
            <a:r>
              <a:rPr lang="en-US" b="0" i="0" dirty="0">
                <a:solidFill>
                  <a:srgbClr val="004376"/>
                </a:solidFill>
                <a:effectLst/>
                <a:latin typeface="Söhne"/>
              </a:rPr>
              <a:t>SVM technique is used to find optimal decision boundaries</a:t>
            </a:r>
          </a:p>
          <a:p>
            <a:pPr algn="l"/>
            <a:r>
              <a:rPr lang="en-US" dirty="0">
                <a:solidFill>
                  <a:srgbClr val="004376"/>
                </a:solidFill>
                <a:latin typeface="Söhne"/>
              </a:rPr>
              <a:t>and for </a:t>
            </a:r>
            <a:r>
              <a:rPr lang="en-US" b="0" i="0" dirty="0">
                <a:solidFill>
                  <a:srgbClr val="004376"/>
                </a:solidFill>
                <a:effectLst/>
                <a:latin typeface="Söhne"/>
              </a:rPr>
              <a:t>handling non-linear data</a:t>
            </a:r>
          </a:p>
          <a:p>
            <a:pPr marL="0" indent="0">
              <a:buNone/>
            </a:pPr>
            <a:r>
              <a:rPr lang="en-US" sz="1800" dirty="0">
                <a:solidFill>
                  <a:srgbClr val="004376"/>
                </a:solidFill>
                <a:latin typeface="Söhne"/>
              </a:rPr>
              <a:t>Precision(%) : 1.00</a:t>
            </a:r>
          </a:p>
          <a:p>
            <a:pPr marL="0" indent="0">
              <a:buNone/>
            </a:pPr>
            <a:r>
              <a:rPr lang="en-US" sz="1800" dirty="0">
                <a:solidFill>
                  <a:srgbClr val="004376"/>
                </a:solidFill>
                <a:latin typeface="Söhne"/>
              </a:rPr>
              <a:t>Recall(%)       : 1.00</a:t>
            </a:r>
          </a:p>
          <a:p>
            <a:pPr marL="0" indent="0">
              <a:buNone/>
            </a:pPr>
            <a:r>
              <a:rPr lang="en-US" sz="1800" b="0" i="0" dirty="0">
                <a:solidFill>
                  <a:srgbClr val="004376"/>
                </a:solidFill>
                <a:effectLst/>
                <a:latin typeface="Söhne"/>
              </a:rPr>
              <a:t>F1-Score(%)  : 1.00</a:t>
            </a:r>
          </a:p>
          <a:p>
            <a:pPr algn="l"/>
            <a:endParaRPr lang="en-US" b="0" i="0" dirty="0">
              <a:solidFill>
                <a:srgbClr val="004376"/>
              </a:solidFill>
              <a:effectLst/>
              <a:latin typeface="Söhne"/>
            </a:endParaRPr>
          </a:p>
        </p:txBody>
      </p:sp>
      <p:sp>
        <p:nvSpPr>
          <p:cNvPr id="9" name="Rectangle 8">
            <a:extLst>
              <a:ext uri="{FF2B5EF4-FFF2-40B4-BE49-F238E27FC236}">
                <a16:creationId xmlns:a16="http://schemas.microsoft.com/office/drawing/2014/main" id="{614AE060-BCB3-39A7-1F3D-F753F8ABAB92}"/>
              </a:ext>
            </a:extLst>
          </p:cNvPr>
          <p:cNvSpPr/>
          <p:nvPr/>
        </p:nvSpPr>
        <p:spPr>
          <a:xfrm>
            <a:off x="4275910" y="3651068"/>
            <a:ext cx="3892732" cy="29260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004376"/>
              </a:solidFill>
              <a:effectLst/>
              <a:latin typeface="Söhne"/>
            </a:endParaRPr>
          </a:p>
          <a:p>
            <a:pPr algn="l"/>
            <a:endParaRPr lang="en-US" dirty="0">
              <a:solidFill>
                <a:srgbClr val="004376"/>
              </a:solidFill>
              <a:latin typeface="Söhne"/>
            </a:endParaRPr>
          </a:p>
          <a:p>
            <a:pPr algn="l"/>
            <a:endParaRPr lang="en-US" b="0" i="0" dirty="0">
              <a:solidFill>
                <a:srgbClr val="004376"/>
              </a:solidFill>
              <a:effectLst/>
              <a:latin typeface="Söhne"/>
            </a:endParaRPr>
          </a:p>
          <a:p>
            <a:pPr algn="l"/>
            <a:r>
              <a:rPr lang="en-US" b="0" i="0" dirty="0">
                <a:solidFill>
                  <a:srgbClr val="004376"/>
                </a:solidFill>
                <a:effectLst/>
                <a:latin typeface="Söhne"/>
              </a:rPr>
              <a:t>Naive Bayes for resume classification based on conditional probability of features</a:t>
            </a:r>
          </a:p>
          <a:p>
            <a:pPr algn="l"/>
            <a:r>
              <a:rPr lang="en-US" b="0" i="0" dirty="0">
                <a:solidFill>
                  <a:srgbClr val="004376"/>
                </a:solidFill>
                <a:effectLst/>
                <a:latin typeface="Söhne"/>
              </a:rPr>
              <a:t>Fast training, handles large feature spaces, works well with text data</a:t>
            </a:r>
          </a:p>
          <a:p>
            <a:pPr marL="0" indent="0">
              <a:buNone/>
            </a:pPr>
            <a:r>
              <a:rPr lang="en-US" sz="1800" dirty="0">
                <a:solidFill>
                  <a:srgbClr val="004376"/>
                </a:solidFill>
                <a:latin typeface="Söhne"/>
              </a:rPr>
              <a:t>Precision(%) : 1.00</a:t>
            </a:r>
          </a:p>
          <a:p>
            <a:pPr marL="0" indent="0">
              <a:buNone/>
            </a:pPr>
            <a:r>
              <a:rPr lang="en-US" sz="1800" dirty="0">
                <a:solidFill>
                  <a:srgbClr val="004376"/>
                </a:solidFill>
                <a:latin typeface="Söhne"/>
              </a:rPr>
              <a:t>Recall(%)       : 1.00</a:t>
            </a:r>
          </a:p>
          <a:p>
            <a:pPr marL="0" indent="0">
              <a:buNone/>
            </a:pPr>
            <a:r>
              <a:rPr lang="en-US" sz="1800" b="0" i="0" dirty="0">
                <a:solidFill>
                  <a:srgbClr val="004376"/>
                </a:solidFill>
                <a:effectLst/>
                <a:latin typeface="Söhne"/>
              </a:rPr>
              <a:t>F1-Score(%)  : 1.00</a:t>
            </a:r>
          </a:p>
          <a:p>
            <a:pPr algn="l"/>
            <a:endParaRPr lang="en-US" b="0" i="0" dirty="0">
              <a:solidFill>
                <a:srgbClr val="004376"/>
              </a:solidFill>
              <a:effectLst/>
              <a:latin typeface="Söhne"/>
            </a:endParaRPr>
          </a:p>
        </p:txBody>
      </p:sp>
      <p:sp>
        <p:nvSpPr>
          <p:cNvPr id="10" name="Rectangle 9">
            <a:extLst>
              <a:ext uri="{FF2B5EF4-FFF2-40B4-BE49-F238E27FC236}">
                <a16:creationId xmlns:a16="http://schemas.microsoft.com/office/drawing/2014/main" id="{8028D51C-A933-8597-D02D-6E6106B85C7E}"/>
              </a:ext>
            </a:extLst>
          </p:cNvPr>
          <p:cNvSpPr/>
          <p:nvPr/>
        </p:nvSpPr>
        <p:spPr>
          <a:xfrm>
            <a:off x="335278" y="3651068"/>
            <a:ext cx="3640183" cy="29260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endParaRPr lang="en-US" b="0" i="0" dirty="0">
              <a:solidFill>
                <a:srgbClr val="004376"/>
              </a:solidFill>
              <a:effectLst/>
              <a:latin typeface="Söhne"/>
            </a:endParaRPr>
          </a:p>
          <a:p>
            <a:r>
              <a:rPr lang="en-US" sz="2800" b="0" i="0" dirty="0">
                <a:solidFill>
                  <a:srgbClr val="0D0D0D"/>
                </a:solidFill>
                <a:effectLst/>
                <a:latin typeface="Times New Roman" panose="02020603050405020304" pitchFamily="18" charset="0"/>
                <a:cs typeface="Times New Roman" panose="02020603050405020304" pitchFamily="18" charset="0"/>
              </a:rPr>
              <a:t>Gradient Boosting </a:t>
            </a:r>
            <a:endParaRPr lang="en-IN" sz="2800" dirty="0">
              <a:latin typeface="Times New Roman" panose="02020603050405020304" pitchFamily="18" charset="0"/>
              <a:cs typeface="Times New Roman" panose="02020603050405020304" pitchFamily="18" charset="0"/>
            </a:endParaRPr>
          </a:p>
          <a:p>
            <a:pPr marL="0" indent="0">
              <a:buNone/>
            </a:pPr>
            <a:r>
              <a:rPr lang="en-US" b="0" i="0" dirty="0">
                <a:solidFill>
                  <a:srgbClr val="004376"/>
                </a:solidFill>
                <a:effectLst/>
                <a:latin typeface="Söhne"/>
              </a:rPr>
              <a:t>Gradient Boosting for resume classification to improve model accuracy iteratively ,handles complex interactions and reduces errors in predictions</a:t>
            </a:r>
          </a:p>
          <a:p>
            <a:pPr marL="0" indent="0">
              <a:buNone/>
            </a:pPr>
            <a:r>
              <a:rPr lang="en-US" sz="1800" dirty="0">
                <a:solidFill>
                  <a:srgbClr val="004376"/>
                </a:solidFill>
                <a:latin typeface="Söhne"/>
              </a:rPr>
              <a:t>Precision(%) : 1.00</a:t>
            </a:r>
          </a:p>
          <a:p>
            <a:pPr marL="0" indent="0">
              <a:buNone/>
            </a:pPr>
            <a:r>
              <a:rPr lang="en-US" sz="1800" dirty="0">
                <a:solidFill>
                  <a:srgbClr val="004376"/>
                </a:solidFill>
                <a:latin typeface="Söhne"/>
              </a:rPr>
              <a:t>Recall(%)       : 1.00</a:t>
            </a:r>
          </a:p>
          <a:p>
            <a:pPr marL="0" indent="0">
              <a:buNone/>
            </a:pPr>
            <a:r>
              <a:rPr lang="en-US" sz="1800" b="0" i="0" dirty="0">
                <a:solidFill>
                  <a:srgbClr val="004376"/>
                </a:solidFill>
                <a:effectLst/>
                <a:latin typeface="Söhne"/>
              </a:rPr>
              <a:t>F1-Score(%)  : 1.00</a:t>
            </a:r>
          </a:p>
          <a:p>
            <a:pPr algn="l"/>
            <a:endParaRPr lang="en-US" b="0" i="0" dirty="0">
              <a:solidFill>
                <a:srgbClr val="004376"/>
              </a:solidFill>
              <a:effectLst/>
              <a:latin typeface="Söhne"/>
            </a:endParaRPr>
          </a:p>
        </p:txBody>
      </p:sp>
      <p:sp>
        <p:nvSpPr>
          <p:cNvPr id="11" name="Rectangle 10">
            <a:extLst>
              <a:ext uri="{FF2B5EF4-FFF2-40B4-BE49-F238E27FC236}">
                <a16:creationId xmlns:a16="http://schemas.microsoft.com/office/drawing/2014/main" id="{6E3E4250-8E66-F6D2-B057-1BE86F9EC22C}"/>
              </a:ext>
            </a:extLst>
          </p:cNvPr>
          <p:cNvSpPr/>
          <p:nvPr/>
        </p:nvSpPr>
        <p:spPr>
          <a:xfrm>
            <a:off x="8390708" y="261260"/>
            <a:ext cx="3640183" cy="29260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dirty="0">
              <a:solidFill>
                <a:srgbClr val="004376"/>
              </a:solidFill>
              <a:latin typeface="Söhne"/>
            </a:endParaRPr>
          </a:p>
          <a:p>
            <a:pPr algn="l"/>
            <a:r>
              <a:rPr lang="en-US" dirty="0">
                <a:solidFill>
                  <a:srgbClr val="004376"/>
                </a:solidFill>
                <a:latin typeface="Söhne"/>
              </a:rPr>
              <a:t>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dirty="0">
                <a:solidFill>
                  <a:srgbClr val="004376"/>
                </a:solidFill>
                <a:latin typeface="Söhne"/>
              </a:rPr>
              <a:t>     </a:t>
            </a:r>
          </a:p>
          <a:p>
            <a:pPr algn="l"/>
            <a:r>
              <a:rPr lang="en-US" b="0" i="0" dirty="0">
                <a:solidFill>
                  <a:srgbClr val="004376"/>
                </a:solidFill>
                <a:effectLst/>
                <a:latin typeface="Söhne"/>
              </a:rPr>
              <a:t>AdaBoost for resume classification is employed to boost weak learners' performance, reduces bias, handles noisy data</a:t>
            </a:r>
          </a:p>
          <a:p>
            <a:pPr marL="0" indent="0">
              <a:buNone/>
            </a:pPr>
            <a:r>
              <a:rPr lang="en-US" sz="1800" dirty="0">
                <a:solidFill>
                  <a:srgbClr val="004376"/>
                </a:solidFill>
                <a:latin typeface="Söhne"/>
              </a:rPr>
              <a:t>Precision(%) : 1.00</a:t>
            </a:r>
          </a:p>
          <a:p>
            <a:pPr marL="0" indent="0">
              <a:buNone/>
            </a:pPr>
            <a:r>
              <a:rPr lang="en-US" sz="1800" dirty="0">
                <a:solidFill>
                  <a:srgbClr val="004376"/>
                </a:solidFill>
                <a:latin typeface="Söhne"/>
              </a:rPr>
              <a:t>Recall(%)       : 1.00</a:t>
            </a:r>
          </a:p>
          <a:p>
            <a:pPr marL="0" indent="0">
              <a:buNone/>
            </a:pPr>
            <a:r>
              <a:rPr lang="en-US" sz="1800" b="0" i="0" dirty="0">
                <a:solidFill>
                  <a:srgbClr val="004376"/>
                </a:solidFill>
                <a:effectLst/>
                <a:latin typeface="Söhne"/>
              </a:rPr>
              <a:t>F1-Score(%)  : 1.00</a:t>
            </a:r>
          </a:p>
          <a:p>
            <a:pPr algn="l"/>
            <a:endParaRPr lang="en-US" b="0" i="0" dirty="0">
              <a:solidFill>
                <a:srgbClr val="004376"/>
              </a:solidFill>
              <a:effectLst/>
              <a:latin typeface="Söhne"/>
            </a:endParaRPr>
          </a:p>
        </p:txBody>
      </p:sp>
      <p:sp>
        <p:nvSpPr>
          <p:cNvPr id="3" name="TextBox 2">
            <a:extLst>
              <a:ext uri="{FF2B5EF4-FFF2-40B4-BE49-F238E27FC236}">
                <a16:creationId xmlns:a16="http://schemas.microsoft.com/office/drawing/2014/main" id="{50D9C4AD-C58B-9395-C790-5B7295399DB0}"/>
              </a:ext>
            </a:extLst>
          </p:cNvPr>
          <p:cNvSpPr txBox="1"/>
          <p:nvPr/>
        </p:nvSpPr>
        <p:spPr>
          <a:xfrm>
            <a:off x="1314995" y="579902"/>
            <a:ext cx="1062446" cy="523220"/>
          </a:xfrm>
          <a:prstGeom prst="rect">
            <a:avLst/>
          </a:prstGeom>
          <a:noFill/>
        </p:spPr>
        <p:txBody>
          <a:bodyPr wrap="square">
            <a:spAutoFit/>
          </a:bodyPr>
          <a:lstStyle/>
          <a:p>
            <a:r>
              <a:rPr lang="en-US" b="0" i="0" dirty="0">
                <a:solidFill>
                  <a:srgbClr val="0D0D0D"/>
                </a:solidFill>
                <a:effectLst/>
                <a:latin typeface="Söhne"/>
              </a:rPr>
              <a:t>  </a:t>
            </a:r>
            <a:r>
              <a:rPr lang="en-US" sz="2800" b="0" i="0" dirty="0">
                <a:solidFill>
                  <a:srgbClr val="0D0D0D"/>
                </a:solidFill>
                <a:effectLst/>
                <a:latin typeface="Söhne"/>
              </a:rPr>
              <a:t>SVM</a:t>
            </a:r>
            <a:r>
              <a:rPr lang="en-US" b="0" i="0" dirty="0">
                <a:solidFill>
                  <a:srgbClr val="0D0D0D"/>
                </a:solidFill>
                <a:effectLst/>
                <a:latin typeface="Söhne"/>
              </a:rPr>
              <a:t> </a:t>
            </a:r>
            <a:endParaRPr lang="en-IN" dirty="0"/>
          </a:p>
        </p:txBody>
      </p:sp>
      <p:sp>
        <p:nvSpPr>
          <p:cNvPr id="13" name="TextBox 12">
            <a:extLst>
              <a:ext uri="{FF2B5EF4-FFF2-40B4-BE49-F238E27FC236}">
                <a16:creationId xmlns:a16="http://schemas.microsoft.com/office/drawing/2014/main" id="{AC3A7E01-E571-113D-345E-15CAADD44D2B}"/>
              </a:ext>
            </a:extLst>
          </p:cNvPr>
          <p:cNvSpPr txBox="1"/>
          <p:nvPr/>
        </p:nvSpPr>
        <p:spPr>
          <a:xfrm>
            <a:off x="4737462" y="459768"/>
            <a:ext cx="2952206" cy="523220"/>
          </a:xfrm>
          <a:prstGeom prst="rect">
            <a:avLst/>
          </a:prstGeom>
          <a:noFill/>
        </p:spPr>
        <p:txBody>
          <a:bodyPr wrap="square">
            <a:sp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Bagging Classifier </a:t>
            </a:r>
            <a:endParaRPr lang="en-IN" sz="2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53CC865-A0A5-6035-7B55-50413213B71E}"/>
              </a:ext>
            </a:extLst>
          </p:cNvPr>
          <p:cNvSpPr txBox="1"/>
          <p:nvPr/>
        </p:nvSpPr>
        <p:spPr>
          <a:xfrm>
            <a:off x="4737462" y="3828787"/>
            <a:ext cx="2847704" cy="523220"/>
          </a:xfrm>
          <a:prstGeom prst="rect">
            <a:avLst/>
          </a:prstGeom>
          <a:noFill/>
        </p:spPr>
        <p:txBody>
          <a:bodyPr wrap="square">
            <a:sp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Naive Bayes</a:t>
            </a:r>
            <a:endParaRPr lang="en-IN" sz="28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6886FC5-5006-7873-4169-6ABA9E6E88A3}"/>
              </a:ext>
            </a:extLst>
          </p:cNvPr>
          <p:cNvSpPr txBox="1"/>
          <p:nvPr/>
        </p:nvSpPr>
        <p:spPr>
          <a:xfrm>
            <a:off x="8490857" y="3828787"/>
            <a:ext cx="3229366" cy="523220"/>
          </a:xfrm>
          <a:prstGeom prst="rect">
            <a:avLst/>
          </a:prstGeom>
          <a:noFill/>
        </p:spPr>
        <p:txBody>
          <a:bodyPr wrap="square">
            <a:spAutoFit/>
          </a:bodyPr>
          <a:lstStyle/>
          <a:p>
            <a:r>
              <a:rPr lang="en-US" sz="2800" b="0" i="0" dirty="0">
                <a:solidFill>
                  <a:srgbClr val="0D0D0D"/>
                </a:solidFill>
                <a:effectLst/>
                <a:latin typeface="Times New Roman" panose="02020603050405020304" pitchFamily="18" charset="0"/>
                <a:cs typeface="Times New Roman" panose="02020603050405020304" pitchFamily="18" charset="0"/>
              </a:rPr>
              <a:t>Logistic Regression</a:t>
            </a:r>
            <a:endParaRPr lang="en-IN" sz="28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9D04138-5EF0-8B66-9F1B-05F64AB13CFB}"/>
              </a:ext>
            </a:extLst>
          </p:cNvPr>
          <p:cNvSpPr/>
          <p:nvPr/>
        </p:nvSpPr>
        <p:spPr>
          <a:xfrm>
            <a:off x="8390708" y="3651068"/>
            <a:ext cx="3640183" cy="29260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b="0" i="0" dirty="0">
                <a:solidFill>
                  <a:srgbClr val="0D0D0D"/>
                </a:solidFill>
                <a:effectLst/>
                <a:latin typeface="Times New Roman" panose="02020603050405020304" pitchFamily="18" charset="0"/>
                <a:cs typeface="Times New Roman" panose="02020603050405020304" pitchFamily="18" charset="0"/>
              </a:rPr>
              <a:t> </a:t>
            </a:r>
          </a:p>
          <a:p>
            <a:pPr algn="l"/>
            <a:endParaRPr lang="en-US" dirty="0">
              <a:solidFill>
                <a:srgbClr val="0D0D0D"/>
              </a:solidFill>
              <a:latin typeface="Times New Roman" panose="02020603050405020304" pitchFamily="18" charset="0"/>
              <a:cs typeface="Times New Roman" panose="02020603050405020304" pitchFamily="18" charset="0"/>
            </a:endParaRPr>
          </a:p>
          <a:p>
            <a:pPr algn="l"/>
            <a:endParaRPr lang="en-US" dirty="0">
              <a:solidFill>
                <a:srgbClr val="0D0D0D"/>
              </a:solidFill>
              <a:latin typeface="Times New Roman" panose="02020603050405020304" pitchFamily="18" charset="0"/>
              <a:cs typeface="Times New Roman" panose="02020603050405020304" pitchFamily="18" charset="0"/>
            </a:endParaRPr>
          </a:p>
          <a:p>
            <a:pPr algn="l"/>
            <a:r>
              <a:rPr lang="en-US" b="0" i="0" dirty="0">
                <a:solidFill>
                  <a:srgbClr val="004376"/>
                </a:solidFill>
                <a:effectLst/>
                <a:latin typeface="Times New Roman" panose="02020603050405020304" pitchFamily="18" charset="0"/>
                <a:cs typeface="Times New Roman" panose="02020603050405020304" pitchFamily="18" charset="0"/>
              </a:rPr>
              <a:t>Logistic Regression technique </a:t>
            </a:r>
            <a:r>
              <a:rPr lang="en-US" dirty="0">
                <a:solidFill>
                  <a:srgbClr val="004376"/>
                </a:solidFill>
                <a:latin typeface="Times New Roman" panose="02020603050405020304" pitchFamily="18" charset="0"/>
                <a:cs typeface="Times New Roman" panose="02020603050405020304" pitchFamily="18" charset="0"/>
              </a:rPr>
              <a:t>g</a:t>
            </a:r>
            <a:r>
              <a:rPr lang="en-US" b="0" i="0" dirty="0">
                <a:solidFill>
                  <a:srgbClr val="004376"/>
                </a:solidFill>
                <a:effectLst/>
                <a:latin typeface="Times New Roman" panose="02020603050405020304" pitchFamily="18" charset="0"/>
                <a:cs typeface="Times New Roman" panose="02020603050405020304" pitchFamily="18" charset="0"/>
              </a:rPr>
              <a:t>ives interpretable results, handles large datasets, works well with linearly separable data</a:t>
            </a:r>
          </a:p>
          <a:p>
            <a:pPr marL="0" indent="0">
              <a:buNone/>
            </a:pPr>
            <a:r>
              <a:rPr lang="en-US" sz="1800" dirty="0">
                <a:solidFill>
                  <a:srgbClr val="004376"/>
                </a:solidFill>
                <a:latin typeface="Söhne"/>
              </a:rPr>
              <a:t>Precision(%) : 0.94</a:t>
            </a:r>
          </a:p>
          <a:p>
            <a:pPr marL="0" indent="0">
              <a:buNone/>
            </a:pPr>
            <a:r>
              <a:rPr lang="en-US" sz="1800" dirty="0">
                <a:solidFill>
                  <a:srgbClr val="004376"/>
                </a:solidFill>
                <a:latin typeface="Söhne"/>
              </a:rPr>
              <a:t>Recall(%)       : 0.82</a:t>
            </a:r>
          </a:p>
          <a:p>
            <a:pPr marL="0" indent="0">
              <a:buNone/>
            </a:pPr>
            <a:r>
              <a:rPr lang="en-US" sz="1800" b="0" i="0" dirty="0">
                <a:solidFill>
                  <a:srgbClr val="004376"/>
                </a:solidFill>
                <a:effectLst/>
                <a:latin typeface="Söhne"/>
              </a:rPr>
              <a:t>F1-Score(%)  : 0.88</a:t>
            </a:r>
          </a:p>
          <a:p>
            <a:pPr algn="l"/>
            <a:endParaRPr lang="en-US" b="0" i="0" dirty="0">
              <a:solidFill>
                <a:srgbClr val="004376"/>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8112BE-1420-3830-EFDC-0F24BC43094B}"/>
              </a:ext>
            </a:extLst>
          </p:cNvPr>
          <p:cNvSpPr txBox="1"/>
          <p:nvPr/>
        </p:nvSpPr>
        <p:spPr>
          <a:xfrm>
            <a:off x="8817996" y="459768"/>
            <a:ext cx="2321781" cy="523220"/>
          </a:xfrm>
          <a:prstGeom prst="rect">
            <a:avLst/>
          </a:prstGeom>
          <a:noFill/>
        </p:spPr>
        <p:txBody>
          <a:bodyPr wrap="square" rtlCol="0">
            <a:spAutoFit/>
          </a:bodyPr>
          <a:lstStyle/>
          <a:p>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AdaBoost</a:t>
            </a:r>
            <a:endParaRPr lang="en-IN" sz="2800" dirty="0"/>
          </a:p>
        </p:txBody>
      </p:sp>
    </p:spTree>
    <p:extLst>
      <p:ext uri="{BB962C8B-B14F-4D97-AF65-F5344CB8AC3E}">
        <p14:creationId xmlns:p14="http://schemas.microsoft.com/office/powerpoint/2010/main" val="3348107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B8CC75-1D5C-0888-3C77-BF10FC0B1ABE}"/>
              </a:ext>
            </a:extLst>
          </p:cNvPr>
          <p:cNvSpPr>
            <a:spLocks noGrp="1"/>
          </p:cNvSpPr>
          <p:nvPr>
            <p:ph type="body" idx="1"/>
          </p:nvPr>
        </p:nvSpPr>
        <p:spPr>
          <a:xfrm>
            <a:off x="627017" y="365760"/>
            <a:ext cx="10726783" cy="6380481"/>
          </a:xfrm>
        </p:spPr>
        <p:txBody>
          <a:bodyPr/>
          <a:lstStyle/>
          <a:p>
            <a:pPr marL="0" indent="0">
              <a:buNone/>
            </a:pPr>
            <a:r>
              <a:rPr lang="en-IN" sz="4000" b="0" i="0" dirty="0">
                <a:solidFill>
                  <a:srgbClr val="AE1863"/>
                </a:solidFill>
                <a:effectLst/>
                <a:latin typeface="Times New Roman" panose="02020603050405020304" pitchFamily="18" charset="0"/>
                <a:cs typeface="Times New Roman" panose="02020603050405020304" pitchFamily="18" charset="0"/>
              </a:rPr>
              <a:t>                        Model Evaluation</a:t>
            </a:r>
          </a:p>
          <a:p>
            <a:endParaRPr lang="en-IN" dirty="0"/>
          </a:p>
        </p:txBody>
      </p:sp>
      <p:pic>
        <p:nvPicPr>
          <p:cNvPr id="5" name="Picture 4">
            <a:extLst>
              <a:ext uri="{FF2B5EF4-FFF2-40B4-BE49-F238E27FC236}">
                <a16:creationId xmlns:a16="http://schemas.microsoft.com/office/drawing/2014/main" id="{8232CBA6-3DC8-88E1-2D9C-60F24F45A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680" y="1767840"/>
            <a:ext cx="9865360" cy="4602479"/>
          </a:xfrm>
          <a:prstGeom prst="rect">
            <a:avLst/>
          </a:prstGeom>
        </p:spPr>
      </p:pic>
      <p:sp>
        <p:nvSpPr>
          <p:cNvPr id="6" name="Rectangle 5">
            <a:extLst>
              <a:ext uri="{FF2B5EF4-FFF2-40B4-BE49-F238E27FC236}">
                <a16:creationId xmlns:a16="http://schemas.microsoft.com/office/drawing/2014/main" id="{39560761-48EB-3217-E06B-98238D336C7D}"/>
              </a:ext>
            </a:extLst>
          </p:cNvPr>
          <p:cNvSpPr/>
          <p:nvPr/>
        </p:nvSpPr>
        <p:spPr>
          <a:xfrm>
            <a:off x="235131" y="365125"/>
            <a:ext cx="11756571" cy="7495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5453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27DDFF-3F18-14C2-478E-24EBA60B060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20A495B-2A17-8195-BFB7-000FF8B39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23" y="1210491"/>
            <a:ext cx="10879553" cy="5329646"/>
          </a:xfrm>
          <a:prstGeom prst="rect">
            <a:avLst/>
          </a:prstGeom>
        </p:spPr>
      </p:pic>
      <p:sp>
        <p:nvSpPr>
          <p:cNvPr id="6" name="TextBox 5">
            <a:extLst>
              <a:ext uri="{FF2B5EF4-FFF2-40B4-BE49-F238E27FC236}">
                <a16:creationId xmlns:a16="http://schemas.microsoft.com/office/drawing/2014/main" id="{8EF9DAD7-69E5-0E91-0C4A-EC4CB4A99737}"/>
              </a:ext>
            </a:extLst>
          </p:cNvPr>
          <p:cNvSpPr txBox="1"/>
          <p:nvPr/>
        </p:nvSpPr>
        <p:spPr>
          <a:xfrm>
            <a:off x="487680" y="348926"/>
            <a:ext cx="8386353" cy="707886"/>
          </a:xfrm>
          <a:prstGeom prst="rect">
            <a:avLst/>
          </a:prstGeom>
          <a:noFill/>
        </p:spPr>
        <p:txBody>
          <a:bodyPr wrap="square" rtlCol="0">
            <a:spAutoFit/>
          </a:bodyPr>
          <a:lstStyle/>
          <a:p>
            <a:pPr algn="l"/>
            <a:r>
              <a:rPr lang="en-US" sz="4000" b="0" i="0" dirty="0">
                <a:solidFill>
                  <a:srgbClr val="AE1863"/>
                </a:solidFill>
                <a:effectLst/>
                <a:latin typeface="Times New Roman" panose="02020603050405020304" pitchFamily="18" charset="0"/>
                <a:cs typeface="Times New Roman" panose="02020603050405020304" pitchFamily="18" charset="0"/>
              </a:rPr>
              <a:t>Train and Test Accuracy Plot</a:t>
            </a:r>
          </a:p>
        </p:txBody>
      </p:sp>
      <p:sp>
        <p:nvSpPr>
          <p:cNvPr id="7" name="Rectangle 6">
            <a:extLst>
              <a:ext uri="{FF2B5EF4-FFF2-40B4-BE49-F238E27FC236}">
                <a16:creationId xmlns:a16="http://schemas.microsoft.com/office/drawing/2014/main" id="{A526561A-280F-B8BD-3C18-889D7419B369}"/>
              </a:ext>
            </a:extLst>
          </p:cNvPr>
          <p:cNvSpPr/>
          <p:nvPr/>
        </p:nvSpPr>
        <p:spPr>
          <a:xfrm>
            <a:off x="235131" y="365125"/>
            <a:ext cx="11756571" cy="5847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000" dirty="0"/>
          </a:p>
        </p:txBody>
      </p:sp>
    </p:spTree>
    <p:extLst>
      <p:ext uri="{BB962C8B-B14F-4D97-AF65-F5344CB8AC3E}">
        <p14:creationId xmlns:p14="http://schemas.microsoft.com/office/powerpoint/2010/main" val="1301972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0AC170-635B-992F-2746-F9792D6F466E}"/>
              </a:ext>
            </a:extLst>
          </p:cNvPr>
          <p:cNvSpPr txBox="1"/>
          <p:nvPr/>
        </p:nvSpPr>
        <p:spPr>
          <a:xfrm>
            <a:off x="496390" y="574766"/>
            <a:ext cx="10197736" cy="1908215"/>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r>
              <a:rPr lang="en-US" b="1" dirty="0">
                <a:solidFill>
                  <a:srgbClr val="004376"/>
                </a:solidFill>
                <a:latin typeface="Times New Roman" panose="02020603050405020304" pitchFamily="18" charset="0"/>
                <a:cs typeface="Times New Roman" panose="02020603050405020304" pitchFamily="18" charset="0"/>
              </a:rPr>
              <a:t>SVM </a:t>
            </a:r>
            <a:r>
              <a:rPr lang="en-US" sz="1800" b="1" i="0" dirty="0">
                <a:solidFill>
                  <a:srgbClr val="004376"/>
                </a:solidFill>
                <a:effectLst/>
                <a:latin typeface="Times New Roman" panose="02020603050405020304" pitchFamily="18" charset="0"/>
                <a:cs typeface="Times New Roman" panose="02020603050405020304" pitchFamily="18" charset="0"/>
              </a:rPr>
              <a:t>technique </a:t>
            </a:r>
            <a:r>
              <a:rPr lang="en-US" b="1" dirty="0">
                <a:solidFill>
                  <a:srgbClr val="004376"/>
                </a:solidFill>
                <a:latin typeface="Times New Roman" panose="02020603050405020304" pitchFamily="18" charset="0"/>
                <a:cs typeface="Times New Roman" panose="02020603050405020304" pitchFamily="18" charset="0"/>
              </a:rPr>
              <a:t>is considered as our best model </a:t>
            </a:r>
            <a:r>
              <a:rPr lang="en-US" dirty="0">
                <a:solidFill>
                  <a:srgbClr val="004376"/>
                </a:solidFill>
                <a:latin typeface="Times New Roman" panose="02020603050405020304" pitchFamily="18" charset="0"/>
                <a:cs typeface="Times New Roman" panose="02020603050405020304" pitchFamily="18" charset="0"/>
              </a:rPr>
              <a:t>over other models</a:t>
            </a:r>
            <a:r>
              <a:rPr lang="en-US" sz="1800" dirty="0">
                <a:solidFill>
                  <a:srgbClr val="004376"/>
                </a:solidFill>
                <a:latin typeface="Söhne"/>
              </a:rPr>
              <a:t> </a:t>
            </a:r>
            <a:r>
              <a:rPr lang="en-US" sz="1800" dirty="0">
                <a:solidFill>
                  <a:srgbClr val="004376"/>
                </a:solidFill>
                <a:latin typeface="Times New Roman" panose="02020603050405020304" pitchFamily="18" charset="0"/>
                <a:cs typeface="Times New Roman" panose="02020603050405020304" pitchFamily="18" charset="0"/>
              </a:rPr>
              <a:t>due to its ability to </a:t>
            </a:r>
            <a:r>
              <a:rPr lang="en-US" b="0" i="0" dirty="0">
                <a:solidFill>
                  <a:srgbClr val="004376"/>
                </a:solidFill>
                <a:effectLst/>
                <a:latin typeface="Söhne"/>
              </a:rPr>
              <a:t>find optimal decision boundaries </a:t>
            </a:r>
            <a:r>
              <a:rPr lang="en-US" dirty="0">
                <a:solidFill>
                  <a:srgbClr val="004376"/>
                </a:solidFill>
                <a:latin typeface="Söhne"/>
              </a:rPr>
              <a:t>and for </a:t>
            </a:r>
            <a:r>
              <a:rPr lang="en-US" b="0" i="0" dirty="0">
                <a:solidFill>
                  <a:srgbClr val="004376"/>
                </a:solidFill>
                <a:effectLst/>
                <a:latin typeface="Söhne"/>
              </a:rPr>
              <a:t>handling non-linear data.</a:t>
            </a:r>
            <a:endParaRPr lang="en-US" sz="1800" b="0" i="0" dirty="0">
              <a:solidFill>
                <a:srgbClr val="004376"/>
              </a:solidFill>
              <a:effectLst/>
              <a:latin typeface="Times New Roman" panose="02020603050405020304" pitchFamily="18" charset="0"/>
              <a:cs typeface="Times New Roman" panose="02020603050405020304" pitchFamily="18" charset="0"/>
            </a:endParaRPr>
          </a:p>
          <a:p>
            <a:pPr marL="0" indent="0">
              <a:buNone/>
            </a:pPr>
            <a:r>
              <a:rPr lang="en-US" dirty="0">
                <a:solidFill>
                  <a:srgbClr val="004376"/>
                </a:solidFill>
                <a:latin typeface="Times New Roman" panose="02020603050405020304" pitchFamily="18" charset="0"/>
                <a:cs typeface="Times New Roman" panose="02020603050405020304" pitchFamily="18" charset="0"/>
              </a:rPr>
              <a:t>Precision(%) : 1.00</a:t>
            </a:r>
          </a:p>
          <a:p>
            <a:pPr marL="0" indent="0">
              <a:buNone/>
            </a:pPr>
            <a:r>
              <a:rPr lang="en-US" dirty="0">
                <a:solidFill>
                  <a:srgbClr val="004376"/>
                </a:solidFill>
                <a:latin typeface="Times New Roman" panose="02020603050405020304" pitchFamily="18" charset="0"/>
                <a:cs typeface="Times New Roman" panose="02020603050405020304" pitchFamily="18" charset="0"/>
              </a:rPr>
              <a:t>Recall(%)      : 1.00</a:t>
            </a:r>
          </a:p>
          <a:p>
            <a:pPr marL="0" indent="0">
              <a:buNone/>
            </a:pPr>
            <a:r>
              <a:rPr lang="en-US" b="0" i="0" dirty="0">
                <a:solidFill>
                  <a:srgbClr val="004376"/>
                </a:solidFill>
                <a:effectLst/>
                <a:latin typeface="Times New Roman" panose="02020603050405020304" pitchFamily="18" charset="0"/>
                <a:cs typeface="Times New Roman" panose="02020603050405020304" pitchFamily="18" charset="0"/>
              </a:rPr>
              <a:t>F1-Score(%)  : 1.00</a:t>
            </a:r>
          </a:p>
        </p:txBody>
      </p:sp>
      <p:sp>
        <p:nvSpPr>
          <p:cNvPr id="9" name="Rectangle 8">
            <a:extLst>
              <a:ext uri="{FF2B5EF4-FFF2-40B4-BE49-F238E27FC236}">
                <a16:creationId xmlns:a16="http://schemas.microsoft.com/office/drawing/2014/main" id="{04334EAA-E180-4CAD-F0CA-0AEC5000FB29}"/>
              </a:ext>
            </a:extLst>
          </p:cNvPr>
          <p:cNvSpPr/>
          <p:nvPr/>
        </p:nvSpPr>
        <p:spPr>
          <a:xfrm>
            <a:off x="235131" y="139337"/>
            <a:ext cx="11756571" cy="5747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000" b="0" i="0" dirty="0">
                <a:solidFill>
                  <a:srgbClr val="AE1863"/>
                </a:solidFill>
                <a:effectLst/>
                <a:latin typeface="Times New Roman" panose="02020603050405020304" pitchFamily="18" charset="0"/>
                <a:cs typeface="Times New Roman" panose="02020603050405020304" pitchFamily="18" charset="0"/>
              </a:rPr>
              <a:t>Support Vector Machine (SVM) Classifier</a:t>
            </a:r>
          </a:p>
        </p:txBody>
      </p:sp>
      <p:pic>
        <p:nvPicPr>
          <p:cNvPr id="3" name="Picture 2">
            <a:extLst>
              <a:ext uri="{FF2B5EF4-FFF2-40B4-BE49-F238E27FC236}">
                <a16:creationId xmlns:a16="http://schemas.microsoft.com/office/drawing/2014/main" id="{F8361B9F-659A-B255-7DB6-B02F567C2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65" y="2504473"/>
            <a:ext cx="9485905" cy="4111013"/>
          </a:xfrm>
          <a:prstGeom prst="rect">
            <a:avLst/>
          </a:prstGeom>
        </p:spPr>
      </p:pic>
    </p:spTree>
    <p:extLst>
      <p:ext uri="{BB962C8B-B14F-4D97-AF65-F5344CB8AC3E}">
        <p14:creationId xmlns:p14="http://schemas.microsoft.com/office/powerpoint/2010/main" val="17814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3A5184-0CE8-F5BC-CBD9-AB6C749971AD}"/>
              </a:ext>
            </a:extLst>
          </p:cNvPr>
          <p:cNvSpPr>
            <a:spLocks noGrp="1"/>
          </p:cNvSpPr>
          <p:nvPr>
            <p:ph type="body" idx="1"/>
          </p:nvPr>
        </p:nvSpPr>
        <p:spPr>
          <a:xfrm>
            <a:off x="222637" y="1375576"/>
            <a:ext cx="11769065" cy="4945710"/>
          </a:xfrm>
        </p:spPr>
        <p:txBody>
          <a:bodyPr/>
          <a:lstStyle/>
          <a:p>
            <a:r>
              <a:rPr lang="en-US" sz="2400" dirty="0">
                <a:latin typeface="Times New Roman" panose="02020603050405020304" pitchFamily="18" charset="0"/>
                <a:ea typeface="Lora" pitchFamily="34" charset="-122"/>
                <a:cs typeface="Times New Roman" panose="02020603050405020304" pitchFamily="18" charset="0"/>
              </a:rPr>
              <a:t>Pickle for Model Persistence</a:t>
            </a:r>
            <a:endParaRPr lang="en-US" sz="2400" dirty="0">
              <a:latin typeface="Times New Roman" panose="02020603050405020304" pitchFamily="18" charset="0"/>
              <a:cs typeface="Times New Roman" panose="02020603050405020304" pitchFamily="18" charset="0"/>
            </a:endParaRPr>
          </a:p>
          <a:p>
            <a:pPr marL="0" indent="0">
              <a:buNone/>
            </a:pPr>
            <a:r>
              <a:rPr lang="en-US" sz="2000" dirty="0">
                <a:solidFill>
                  <a:srgbClr val="004376"/>
                </a:solidFill>
                <a:latin typeface="Times New Roman" panose="02020603050405020304" pitchFamily="18" charset="0"/>
                <a:ea typeface="Source Sans Pro" pitchFamily="34" charset="-122"/>
                <a:cs typeface="Times New Roman" panose="02020603050405020304" pitchFamily="18" charset="0"/>
              </a:rPr>
              <a:t>Utilized pickle for model serialization, ensuring the trained model's persistent storage and retrieval for seamless deployment.</a:t>
            </a:r>
          </a:p>
          <a:p>
            <a:pPr marL="0" indent="0">
              <a:buNone/>
            </a:pPr>
            <a:endParaRPr lang="en-US" sz="2000" dirty="0">
              <a:solidFill>
                <a:srgbClr val="005DA2"/>
              </a:solidFill>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ea typeface="Lora" pitchFamily="34" charset="-122"/>
                <a:cs typeface="Times New Roman" panose="02020603050405020304" pitchFamily="18" charset="0"/>
              </a:rPr>
              <a:t>Streamlit</a:t>
            </a:r>
            <a:r>
              <a:rPr lang="en-US" sz="2400" dirty="0">
                <a:latin typeface="Times New Roman" panose="02020603050405020304" pitchFamily="18" charset="0"/>
                <a:ea typeface="Lora" pitchFamily="34" charset="-122"/>
                <a:cs typeface="Times New Roman" panose="02020603050405020304" pitchFamily="18" charset="0"/>
              </a:rPr>
              <a:t> Web Application</a:t>
            </a:r>
            <a:endParaRPr lang="en-US" sz="2400" dirty="0">
              <a:latin typeface="Times New Roman" panose="02020603050405020304" pitchFamily="18" charset="0"/>
              <a:cs typeface="Times New Roman" panose="02020603050405020304" pitchFamily="18" charset="0"/>
            </a:endParaRPr>
          </a:p>
          <a:p>
            <a:pPr marL="0" indent="0">
              <a:buNone/>
            </a:pPr>
            <a:r>
              <a:rPr lang="en-US" sz="2000" dirty="0">
                <a:solidFill>
                  <a:srgbClr val="004376"/>
                </a:solidFill>
                <a:latin typeface="Times New Roman" panose="02020603050405020304" pitchFamily="18" charset="0"/>
                <a:ea typeface="Source Sans Pro" pitchFamily="34" charset="-122"/>
                <a:cs typeface="Times New Roman" panose="02020603050405020304" pitchFamily="18" charset="0"/>
              </a:rPr>
              <a:t>Leveraged streamlit to develop a user interactive web application, enabling users to predict the Yearly Amount Spent based on the deployed machine learning model.</a:t>
            </a:r>
            <a:endParaRPr lang="en-US" sz="2000" dirty="0">
              <a:solidFill>
                <a:srgbClr val="004376"/>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Rectangle 3">
            <a:extLst>
              <a:ext uri="{FF2B5EF4-FFF2-40B4-BE49-F238E27FC236}">
                <a16:creationId xmlns:a16="http://schemas.microsoft.com/office/drawing/2014/main" id="{165CF2D7-E1BE-AD60-BA69-77C78E8D6136}"/>
              </a:ext>
            </a:extLst>
          </p:cNvPr>
          <p:cNvSpPr/>
          <p:nvPr/>
        </p:nvSpPr>
        <p:spPr>
          <a:xfrm>
            <a:off x="222637" y="230588"/>
            <a:ext cx="11769065" cy="7951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dirty="0">
                <a:solidFill>
                  <a:srgbClr val="AE1863"/>
                </a:solidFill>
                <a:effectLst/>
                <a:latin typeface="Times New Roman" panose="02020603050405020304" pitchFamily="18" charset="0"/>
                <a:cs typeface="Times New Roman" panose="02020603050405020304" pitchFamily="18" charset="0"/>
              </a:rPr>
              <a:t> </a:t>
            </a:r>
            <a:r>
              <a:rPr lang="en-US" sz="4000" i="0" dirty="0">
                <a:solidFill>
                  <a:srgbClr val="AE1863"/>
                </a:solidFill>
                <a:effectLst/>
                <a:latin typeface="Times New Roman" panose="02020603050405020304" pitchFamily="18" charset="0"/>
                <a:cs typeface="Times New Roman" panose="02020603050405020304" pitchFamily="18" charset="0"/>
              </a:rPr>
              <a:t>Deployment : User Interactiv</a:t>
            </a:r>
            <a:r>
              <a:rPr lang="en-US" sz="4000" dirty="0">
                <a:solidFill>
                  <a:srgbClr val="AE1863"/>
                </a:solidFill>
                <a:latin typeface="Times New Roman" panose="02020603050405020304" pitchFamily="18" charset="0"/>
                <a:cs typeface="Times New Roman" panose="02020603050405020304" pitchFamily="18" charset="0"/>
              </a:rPr>
              <a:t>e Web App</a:t>
            </a:r>
            <a:endParaRPr lang="en-IN" sz="4000" dirty="0"/>
          </a:p>
        </p:txBody>
      </p:sp>
    </p:spTree>
    <p:extLst>
      <p:ext uri="{BB962C8B-B14F-4D97-AF65-F5344CB8AC3E}">
        <p14:creationId xmlns:p14="http://schemas.microsoft.com/office/powerpoint/2010/main" val="2664856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E7BB26-324A-A2BF-0C9F-32CAB0FC386A}"/>
              </a:ext>
            </a:extLst>
          </p:cNvPr>
          <p:cNvSpPr/>
          <p:nvPr/>
        </p:nvSpPr>
        <p:spPr>
          <a:xfrm>
            <a:off x="235131" y="365125"/>
            <a:ext cx="11756571" cy="7495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0" i="0" dirty="0">
                <a:solidFill>
                  <a:srgbClr val="AE1863"/>
                </a:solidFill>
                <a:effectLst/>
                <a:latin typeface="Times New Roman" panose="02020603050405020304" pitchFamily="18" charset="0"/>
                <a:cs typeface="Times New Roman" panose="02020603050405020304" pitchFamily="18" charset="0"/>
              </a:rPr>
              <a:t>Final insights and Conclusions</a:t>
            </a:r>
            <a:endParaRPr lang="en-IN" sz="4000" dirty="0"/>
          </a:p>
        </p:txBody>
      </p:sp>
      <p:sp>
        <p:nvSpPr>
          <p:cNvPr id="8" name="TextBox 7">
            <a:extLst>
              <a:ext uri="{FF2B5EF4-FFF2-40B4-BE49-F238E27FC236}">
                <a16:creationId xmlns:a16="http://schemas.microsoft.com/office/drawing/2014/main" id="{7A6DBD3A-8849-71D5-6F5D-0925B1A23055}"/>
              </a:ext>
            </a:extLst>
          </p:cNvPr>
          <p:cNvSpPr txBox="1"/>
          <p:nvPr/>
        </p:nvSpPr>
        <p:spPr>
          <a:xfrm>
            <a:off x="330926" y="1323703"/>
            <a:ext cx="10415451" cy="32778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b="0" i="0" dirty="0">
                <a:solidFill>
                  <a:srgbClr val="004376"/>
                </a:solidFill>
                <a:effectLst/>
                <a:latin typeface="Times New Roman" panose="02020603050405020304" pitchFamily="18" charset="0"/>
                <a:cs typeface="Times New Roman" panose="02020603050405020304" pitchFamily="18" charset="0"/>
              </a:rPr>
              <a:t>The data is slightly imbalanced with an </a:t>
            </a:r>
            <a:r>
              <a:rPr lang="en-US" sz="1800" b="0" i="0" dirty="0">
                <a:solidFill>
                  <a:schemeClr val="accent6"/>
                </a:solidFill>
                <a:effectLst/>
                <a:latin typeface="Times New Roman" panose="02020603050405020304" pitchFamily="18" charset="0"/>
                <a:cs typeface="Times New Roman" panose="02020603050405020304" pitchFamily="18" charset="0"/>
              </a:rPr>
              <a:t>imbalance ratio of 1.57</a:t>
            </a:r>
          </a:p>
          <a:p>
            <a:pPr marL="285750" indent="-285750">
              <a:lnSpc>
                <a:spcPct val="150000"/>
              </a:lnSpc>
              <a:buFont typeface="Arial" panose="020B0604020202020204" pitchFamily="34" charset="0"/>
              <a:buChar char="•"/>
            </a:pPr>
            <a:r>
              <a:rPr lang="en-US" dirty="0">
                <a:solidFill>
                  <a:schemeClr val="accent6"/>
                </a:solidFill>
                <a:latin typeface="Times New Roman" panose="02020603050405020304" pitchFamily="18" charset="0"/>
                <a:cs typeface="Times New Roman" panose="02020603050405020304" pitchFamily="18" charset="0"/>
              </a:rPr>
              <a:t>SVM </a:t>
            </a:r>
            <a:r>
              <a:rPr lang="en-US" sz="1800" i="0" dirty="0">
                <a:solidFill>
                  <a:schemeClr val="accent6"/>
                </a:solidFill>
                <a:effectLst/>
                <a:latin typeface="Times New Roman" panose="02020603050405020304" pitchFamily="18" charset="0"/>
                <a:cs typeface="Times New Roman" panose="02020603050405020304" pitchFamily="18" charset="0"/>
              </a:rPr>
              <a:t>technique </a:t>
            </a:r>
            <a:r>
              <a:rPr lang="en-US" dirty="0">
                <a:solidFill>
                  <a:srgbClr val="004376"/>
                </a:solidFill>
                <a:latin typeface="Times New Roman" panose="02020603050405020304" pitchFamily="18" charset="0"/>
                <a:cs typeface="Times New Roman" panose="02020603050405020304" pitchFamily="18" charset="0"/>
              </a:rPr>
              <a:t>is considered as our best model over other model</a:t>
            </a:r>
            <a:r>
              <a:rPr lang="en-US" sz="1800" dirty="0">
                <a:solidFill>
                  <a:srgbClr val="004376"/>
                </a:solidFill>
                <a:latin typeface="Times New Roman" panose="02020603050405020304" pitchFamily="18" charset="0"/>
                <a:cs typeface="Times New Roman" panose="02020603050405020304" pitchFamily="18" charset="0"/>
              </a:rPr>
              <a:t> due to its ability to </a:t>
            </a:r>
            <a:r>
              <a:rPr lang="en-US" b="0" i="0" dirty="0">
                <a:solidFill>
                  <a:srgbClr val="004376"/>
                </a:solidFill>
                <a:effectLst/>
                <a:latin typeface="Times New Roman" panose="02020603050405020304" pitchFamily="18" charset="0"/>
                <a:cs typeface="Times New Roman" panose="02020603050405020304" pitchFamily="18" charset="0"/>
              </a:rPr>
              <a:t>find optimal decision boundaries </a:t>
            </a:r>
            <a:r>
              <a:rPr lang="en-US" dirty="0">
                <a:solidFill>
                  <a:srgbClr val="004376"/>
                </a:solidFill>
                <a:latin typeface="Times New Roman" panose="02020603050405020304" pitchFamily="18" charset="0"/>
                <a:cs typeface="Times New Roman" panose="02020603050405020304" pitchFamily="18" charset="0"/>
              </a:rPr>
              <a:t>and for </a:t>
            </a:r>
            <a:r>
              <a:rPr lang="en-US" b="0" i="0" dirty="0">
                <a:solidFill>
                  <a:srgbClr val="004376"/>
                </a:solidFill>
                <a:effectLst/>
                <a:latin typeface="Times New Roman" panose="02020603050405020304" pitchFamily="18" charset="0"/>
                <a:cs typeface="Times New Roman" panose="02020603050405020304" pitchFamily="18" charset="0"/>
              </a:rPr>
              <a:t>handling non-linear data.</a:t>
            </a:r>
          </a:p>
          <a:p>
            <a:pPr marL="285750" indent="-285750">
              <a:lnSpc>
                <a:spcPct val="150000"/>
              </a:lnSpc>
              <a:buFont typeface="Arial" panose="020B0604020202020204" pitchFamily="34" charset="0"/>
              <a:buChar char="•"/>
            </a:pPr>
            <a:r>
              <a:rPr lang="en-US" sz="1800" b="0" i="0" dirty="0">
                <a:solidFill>
                  <a:srgbClr val="004376"/>
                </a:solidFill>
                <a:effectLst/>
                <a:latin typeface="Times New Roman" panose="02020603050405020304" pitchFamily="18" charset="0"/>
                <a:cs typeface="Times New Roman" panose="02020603050405020304" pitchFamily="18" charset="0"/>
              </a:rPr>
              <a:t>Getting accuracy of 100%.</a:t>
            </a:r>
            <a:endParaRPr lang="en-US" dirty="0">
              <a:solidFill>
                <a:srgbClr val="004376"/>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chemeClr val="accent6"/>
                </a:solidFill>
                <a:latin typeface="Times New Roman" panose="02020603050405020304" pitchFamily="18" charset="0"/>
                <a:cs typeface="Times New Roman" panose="02020603050405020304" pitchFamily="18" charset="0"/>
              </a:rPr>
              <a:t>The Random Forest Classifier also</a:t>
            </a:r>
            <a:r>
              <a:rPr lang="en-US" dirty="0">
                <a:solidFill>
                  <a:srgbClr val="004376"/>
                </a:solidFill>
                <a:latin typeface="Times New Roman" panose="02020603050405020304" pitchFamily="18" charset="0"/>
                <a:cs typeface="Times New Roman" panose="02020603050405020304" pitchFamily="18" charset="0"/>
              </a:rPr>
              <a:t> demonstrates outstanding performance, achieving perfect accuracy scores of 1.00 on both the training and test sets. </a:t>
            </a:r>
          </a:p>
          <a:p>
            <a:pPr marL="285750" indent="-285750">
              <a:lnSpc>
                <a:spcPct val="150000"/>
              </a:lnSpc>
              <a:buFont typeface="Arial" panose="020B0604020202020204" pitchFamily="34" charset="0"/>
              <a:buChar char="•"/>
            </a:pPr>
            <a:endParaRPr lang="en-US" dirty="0">
              <a:solidFill>
                <a:srgbClr val="004376"/>
              </a:solidFill>
            </a:endParaRPr>
          </a:p>
          <a:p>
            <a:endParaRPr lang="en-IN" dirty="0"/>
          </a:p>
        </p:txBody>
      </p:sp>
    </p:spTree>
    <p:extLst>
      <p:ext uri="{BB962C8B-B14F-4D97-AF65-F5344CB8AC3E}">
        <p14:creationId xmlns:p14="http://schemas.microsoft.com/office/powerpoint/2010/main" val="1875779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6DAE2D-D8B1-CB0F-DD9B-640256E8CE07}"/>
              </a:ext>
            </a:extLst>
          </p:cNvPr>
          <p:cNvSpPr>
            <a:spLocks noGrp="1"/>
          </p:cNvSpPr>
          <p:nvPr>
            <p:ph type="body" idx="1"/>
          </p:nvPr>
        </p:nvSpPr>
        <p:spPr>
          <a:xfrm>
            <a:off x="322596" y="1081377"/>
            <a:ext cx="11548701" cy="5526157"/>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1.Converting the raw data to single file format.</a:t>
            </a:r>
          </a:p>
          <a:p>
            <a:pPr marL="0" indent="0">
              <a:buNone/>
            </a:pPr>
            <a:r>
              <a:rPr lang="en-IN" sz="1800" dirty="0">
                <a:solidFill>
                  <a:srgbClr val="004376"/>
                </a:solidFill>
              </a:rPr>
              <a:t>    The raw data contained different types of files formats like doc,docx &amp;pdf.</a:t>
            </a:r>
          </a:p>
          <a:p>
            <a:pPr marL="0" indent="0">
              <a:buNone/>
            </a:pPr>
            <a:r>
              <a:rPr lang="en-IN" sz="2000" dirty="0">
                <a:latin typeface="Times New Roman" panose="02020603050405020304" pitchFamily="18" charset="0"/>
                <a:cs typeface="Times New Roman" panose="02020603050405020304" pitchFamily="18" charset="0"/>
              </a:rPr>
              <a:t>Solution</a:t>
            </a:r>
            <a:r>
              <a:rPr lang="en-IN" sz="1800" dirty="0">
                <a:solidFill>
                  <a:srgbClr val="004376"/>
                </a:solidFill>
              </a:rPr>
              <a:t>: We imported the raw data and converted all the files to docx format,upon preprocessing the data we exported the cleaned data into a csv file.</a:t>
            </a:r>
          </a:p>
          <a:p>
            <a:pPr marL="0" indent="0">
              <a:buNone/>
            </a:pPr>
            <a:r>
              <a:rPr lang="en-IN" sz="2000" dirty="0">
                <a:latin typeface="Times New Roman" panose="02020603050405020304" pitchFamily="18" charset="0"/>
                <a:cs typeface="Times New Roman" panose="02020603050405020304" pitchFamily="18" charset="0"/>
              </a:rPr>
              <a:t>2. Finding imbalance in data.</a:t>
            </a:r>
          </a:p>
          <a:p>
            <a:pPr marL="0" indent="0">
              <a:buNone/>
            </a:pPr>
            <a:r>
              <a:rPr lang="en-IN" sz="2000" dirty="0">
                <a:latin typeface="Times New Roman" panose="02020603050405020304" pitchFamily="18" charset="0"/>
                <a:cs typeface="Times New Roman" panose="02020603050405020304" pitchFamily="18" charset="0"/>
              </a:rPr>
              <a:t>    </a:t>
            </a:r>
            <a:r>
              <a:rPr lang="en-IN" sz="1800" dirty="0">
                <a:solidFill>
                  <a:srgbClr val="004376"/>
                </a:solidFill>
                <a:latin typeface="Times New Roman" panose="02020603050405020304" pitchFamily="18" charset="0"/>
                <a:cs typeface="Times New Roman" panose="02020603050405020304" pitchFamily="18" charset="0"/>
              </a:rPr>
              <a:t>On modelling cleaned data almost all models giving 100% results.</a:t>
            </a:r>
          </a:p>
          <a:p>
            <a:pPr marL="0" indent="0">
              <a:buNone/>
            </a:pPr>
            <a:r>
              <a:rPr lang="en-IN" sz="2000" dirty="0">
                <a:latin typeface="Times New Roman" panose="02020603050405020304" pitchFamily="18" charset="0"/>
                <a:cs typeface="Times New Roman" panose="02020603050405020304" pitchFamily="18" charset="0"/>
              </a:rPr>
              <a:t>Solution: </a:t>
            </a:r>
            <a:r>
              <a:rPr lang="en-IN" sz="1800" dirty="0">
                <a:solidFill>
                  <a:srgbClr val="004376"/>
                </a:solidFill>
                <a:latin typeface="Times New Roman" panose="02020603050405020304" pitchFamily="18" charset="0"/>
                <a:cs typeface="Times New Roman" panose="02020603050405020304" pitchFamily="18" charset="0"/>
              </a:rPr>
              <a:t>Therefore we checked for imbalance in the data and found imbalance ratio of 1.57 ,that is the data is slightly imbalanced, on balancing the data we proceeded to the model building.</a:t>
            </a:r>
          </a:p>
        </p:txBody>
      </p:sp>
      <p:sp>
        <p:nvSpPr>
          <p:cNvPr id="6" name="Rectangle 5">
            <a:extLst>
              <a:ext uri="{FF2B5EF4-FFF2-40B4-BE49-F238E27FC236}">
                <a16:creationId xmlns:a16="http://schemas.microsoft.com/office/drawing/2014/main" id="{1A3FB0B1-07C1-005E-C24C-9578FF8E1668}"/>
              </a:ext>
            </a:extLst>
          </p:cNvPr>
          <p:cNvSpPr/>
          <p:nvPr/>
        </p:nvSpPr>
        <p:spPr>
          <a:xfrm>
            <a:off x="322596" y="139336"/>
            <a:ext cx="11715679" cy="6875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AE1863"/>
                </a:solidFill>
                <a:latin typeface="Times New Roman" panose="02020603050405020304" pitchFamily="18" charset="0"/>
                <a:cs typeface="Times New Roman" panose="02020603050405020304" pitchFamily="18" charset="0"/>
              </a:rPr>
              <a:t>Challenges Faced &amp; Potential Solutions </a:t>
            </a:r>
            <a:endParaRPr lang="fr-FR" sz="4000" b="0" i="0" dirty="0">
              <a:solidFill>
                <a:srgbClr val="AE186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858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DE868-6FB3-1E00-40C0-413ACDB4C0AC}"/>
              </a:ext>
            </a:extLst>
          </p:cNvPr>
          <p:cNvSpPr>
            <a:spLocks noGrp="1"/>
          </p:cNvSpPr>
          <p:nvPr>
            <p:ph type="title"/>
          </p:nvPr>
        </p:nvSpPr>
        <p:spPr/>
        <p:txBody>
          <a:bodyPr>
            <a:normAutofit/>
          </a:bodyPr>
          <a:lstStyle/>
          <a:p>
            <a:pPr marR="0" rtl="0"/>
            <a:r>
              <a:rPr lang="en-IN" b="1" dirty="0">
                <a:solidFill>
                  <a:srgbClr val="AE1863"/>
                </a:solidFill>
                <a:latin typeface="Times New Roman" panose="02020603050405020304" pitchFamily="18" charset="0"/>
                <a:ea typeface="Calibri" panose="020F0502020204030204" pitchFamily="34" charset="0"/>
              </a:rPr>
              <a:t>CONTENTS</a:t>
            </a:r>
            <a:endParaRPr lang="en-IN" b="0" i="0" u="none" strike="noStrike" baseline="0" dirty="0">
              <a:solidFill>
                <a:srgbClr val="AE1863"/>
              </a:solidFill>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A67036C0-E7EF-62FD-37F3-F51851F30870}"/>
              </a:ext>
            </a:extLst>
          </p:cNvPr>
          <p:cNvSpPr>
            <a:spLocks noGrp="1"/>
          </p:cNvSpPr>
          <p:nvPr>
            <p:ph type="body" idx="1"/>
          </p:nvPr>
        </p:nvSpPr>
        <p:spPr>
          <a:xfrm>
            <a:off x="689085" y="1690687"/>
            <a:ext cx="10515600" cy="4548899"/>
          </a:xfrm>
        </p:spPr>
        <p:txBody>
          <a:bodyPr>
            <a:normAutofit fontScale="92500" lnSpcReduction="10000"/>
          </a:bodyPr>
          <a:lstStyle/>
          <a:p>
            <a:pPr marL="36900" marR="0" lvl="0" indent="0" rtl="0">
              <a:buNone/>
            </a:pPr>
            <a:r>
              <a:rPr lang="en-IN" dirty="0">
                <a:solidFill>
                  <a:srgbClr val="2F5496"/>
                </a:solidFill>
                <a:latin typeface="Times New Roman" panose="02020603050405020304" pitchFamily="18" charset="0"/>
                <a:ea typeface="Calibri" panose="020F0502020204030204" pitchFamily="34" charset="0"/>
              </a:rPr>
              <a:t> </a:t>
            </a:r>
            <a:endParaRPr lang="en-IN" b="0" i="0" u="none" strike="noStrike" baseline="0" dirty="0">
              <a:solidFill>
                <a:srgbClr val="2F5496"/>
              </a:solidFill>
              <a:latin typeface="Times New Roman" panose="02020603050405020304" pitchFamily="18" charset="0"/>
              <a:ea typeface="Calibri" panose="020F0502020204030204" pitchFamily="34" charset="0"/>
            </a:endParaRPr>
          </a:p>
          <a:p>
            <a:pPr marR="0" lvl="0" rtl="0"/>
            <a:r>
              <a:rPr lang="en-IN" dirty="0">
                <a:solidFill>
                  <a:srgbClr val="005DA2"/>
                </a:solidFill>
                <a:latin typeface="Times New Roman" panose="02020603050405020304" pitchFamily="18" charset="0"/>
                <a:ea typeface="Calibri" panose="020F0502020204030204" pitchFamily="34" charset="0"/>
              </a:rPr>
              <a:t>Business Objective </a:t>
            </a:r>
            <a:endParaRPr lang="en-IN" b="0" i="0" u="none" strike="noStrike" baseline="0" dirty="0">
              <a:solidFill>
                <a:srgbClr val="005DA2"/>
              </a:solidFill>
              <a:latin typeface="Times New Roman" panose="02020603050405020304" pitchFamily="18" charset="0"/>
              <a:ea typeface="Calibri" panose="020F0502020204030204" pitchFamily="34" charset="0"/>
            </a:endParaRPr>
          </a:p>
          <a:p>
            <a:pPr marR="0" lvl="0" rtl="0"/>
            <a:r>
              <a:rPr lang="en-IN" b="0" i="0" u="none" strike="noStrike" baseline="0" dirty="0">
                <a:solidFill>
                  <a:srgbClr val="005DA2"/>
                </a:solidFill>
                <a:latin typeface="Times New Roman" panose="02020603050405020304" pitchFamily="18" charset="0"/>
                <a:ea typeface="Calibri" panose="020F0502020204030204" pitchFamily="34" charset="0"/>
              </a:rPr>
              <a:t>Dataset details </a:t>
            </a:r>
            <a:endParaRPr lang="en-IN" dirty="0">
              <a:solidFill>
                <a:srgbClr val="005DA2"/>
              </a:solidFill>
              <a:latin typeface="Times New Roman" panose="02020603050405020304" pitchFamily="18" charset="0"/>
              <a:ea typeface="Calibri" panose="020F0502020204030204" pitchFamily="34" charset="0"/>
            </a:endParaRPr>
          </a:p>
          <a:p>
            <a:pPr marR="0" lvl="0" rtl="0"/>
            <a:r>
              <a:rPr lang="en-IN" dirty="0">
                <a:solidFill>
                  <a:srgbClr val="005DA2"/>
                </a:solidFill>
                <a:latin typeface="Times New Roman" panose="02020603050405020304" pitchFamily="18" charset="0"/>
                <a:ea typeface="Calibri" panose="020F0502020204030204" pitchFamily="34" charset="0"/>
              </a:rPr>
              <a:t>P</a:t>
            </a:r>
            <a:r>
              <a:rPr lang="en-IN" b="0" i="0" u="none" strike="noStrike" baseline="0" dirty="0">
                <a:solidFill>
                  <a:srgbClr val="005DA2"/>
                </a:solidFill>
                <a:latin typeface="Times New Roman" panose="02020603050405020304" pitchFamily="18" charset="0"/>
                <a:ea typeface="Calibri" panose="020F0502020204030204" pitchFamily="34" charset="0"/>
              </a:rPr>
              <a:t>reprocessing of text data</a:t>
            </a:r>
          </a:p>
          <a:p>
            <a:pPr marR="0" lvl="0" rtl="0"/>
            <a:r>
              <a:rPr lang="en-US" i="0" u="none" strike="noStrike" baseline="0" dirty="0">
                <a:solidFill>
                  <a:srgbClr val="005DA2"/>
                </a:solidFill>
                <a:latin typeface="Times New Roman" panose="02020603050405020304" pitchFamily="18" charset="0"/>
                <a:ea typeface="Calibri" panose="020F0502020204030204" pitchFamily="34" charset="0"/>
              </a:rPr>
              <a:t>Exploratory Data Analysis (EDA)</a:t>
            </a:r>
          </a:p>
          <a:p>
            <a:pPr marR="0" lvl="0" rtl="0"/>
            <a:r>
              <a:rPr lang="en-IN" i="0" u="none" strike="noStrike" baseline="0" dirty="0">
                <a:solidFill>
                  <a:srgbClr val="005DA2"/>
                </a:solidFill>
                <a:latin typeface="Times New Roman" panose="02020603050405020304" pitchFamily="18" charset="0"/>
                <a:ea typeface="Calibri" panose="020F0502020204030204" pitchFamily="34" charset="0"/>
              </a:rPr>
              <a:t>Feature Engineering</a:t>
            </a:r>
          </a:p>
          <a:p>
            <a:pPr marR="0" lvl="0" rtl="0"/>
            <a:r>
              <a:rPr lang="en-IN" dirty="0">
                <a:solidFill>
                  <a:srgbClr val="005DA2"/>
                </a:solidFill>
                <a:latin typeface="Times New Roman" panose="02020603050405020304" pitchFamily="18" charset="0"/>
                <a:ea typeface="Calibri" panose="020F0502020204030204" pitchFamily="34" charset="0"/>
              </a:rPr>
              <a:t>Model Building</a:t>
            </a:r>
          </a:p>
          <a:p>
            <a:pPr marR="0" lvl="0" rtl="0"/>
            <a:r>
              <a:rPr lang="en-IN" dirty="0">
                <a:solidFill>
                  <a:srgbClr val="005DA2"/>
                </a:solidFill>
                <a:latin typeface="Times New Roman" panose="02020603050405020304" pitchFamily="18" charset="0"/>
                <a:ea typeface="Calibri" panose="020F0502020204030204" pitchFamily="34" charset="0"/>
              </a:rPr>
              <a:t>Model Evaluation</a:t>
            </a:r>
          </a:p>
          <a:p>
            <a:pPr marR="0" lvl="0" rtl="0"/>
            <a:r>
              <a:rPr lang="en-IN" dirty="0">
                <a:solidFill>
                  <a:srgbClr val="005DA2"/>
                </a:solidFill>
                <a:latin typeface="Times New Roman" panose="02020603050405020304" pitchFamily="18" charset="0"/>
                <a:ea typeface="Calibri" panose="020F0502020204030204" pitchFamily="34" charset="0"/>
              </a:rPr>
              <a:t>Deployment</a:t>
            </a:r>
          </a:p>
          <a:p>
            <a:pPr marR="0" lvl="0" rtl="0"/>
            <a:r>
              <a:rPr lang="en-IN" dirty="0">
                <a:solidFill>
                  <a:srgbClr val="005DA2"/>
                </a:solidFill>
                <a:latin typeface="Times New Roman" panose="02020603050405020304" pitchFamily="18" charset="0"/>
                <a:ea typeface="Calibri" panose="020F0502020204030204" pitchFamily="34" charset="0"/>
              </a:rPr>
              <a:t>Final insights and conclusions </a:t>
            </a:r>
          </a:p>
          <a:p>
            <a:pPr marR="0" lvl="0" rtl="0"/>
            <a:endParaRPr lang="en-IN" i="0" u="none" strike="noStrike" baseline="0" dirty="0">
              <a:solidFill>
                <a:srgbClr val="005DA2"/>
              </a:solidFill>
              <a:latin typeface="Times New Roman" panose="02020603050405020304" pitchFamily="18" charset="0"/>
              <a:ea typeface="Calibri" panose="020F0502020204030204" pitchFamily="34" charset="0"/>
            </a:endParaRPr>
          </a:p>
          <a:p>
            <a:pPr marL="0" marR="0" lvl="0" indent="0" rtl="0">
              <a:buNone/>
            </a:pPr>
            <a:endParaRPr lang="en-IN" sz="2400" i="0" u="none" strike="noStrike" baseline="0" dirty="0">
              <a:solidFill>
                <a:srgbClr val="005DA2"/>
              </a:solidFill>
              <a:latin typeface="Times New Roman" panose="02020603050405020304" pitchFamily="18" charset="0"/>
              <a:ea typeface="Calibri" panose="020F0502020204030204" pitchFamily="34" charset="0"/>
            </a:endParaRPr>
          </a:p>
          <a:p>
            <a:pPr marL="36900" marR="0" lvl="0" indent="0" rtl="0">
              <a:buNone/>
            </a:pPr>
            <a:endParaRPr lang="en-IN" sz="2400" b="0" i="0" u="none" strike="noStrike" baseline="0" dirty="0">
              <a:solidFill>
                <a:srgbClr val="0070C0"/>
              </a:solidFill>
              <a:latin typeface="Times New Roman" panose="02020603050405020304" pitchFamily="18" charset="0"/>
              <a:ea typeface="Calibri" panose="020F0502020204030204" pitchFamily="34" charset="0"/>
            </a:endParaRPr>
          </a:p>
        </p:txBody>
      </p:sp>
      <p:sp>
        <p:nvSpPr>
          <p:cNvPr id="4" name="Rectangle 3">
            <a:extLst>
              <a:ext uri="{FF2B5EF4-FFF2-40B4-BE49-F238E27FC236}">
                <a16:creationId xmlns:a16="http://schemas.microsoft.com/office/drawing/2014/main" id="{8CC7C45B-7D71-442A-7153-3A0DEB7507D3}"/>
              </a:ext>
            </a:extLst>
          </p:cNvPr>
          <p:cNvSpPr/>
          <p:nvPr/>
        </p:nvSpPr>
        <p:spPr>
          <a:xfrm>
            <a:off x="689085" y="618414"/>
            <a:ext cx="10353761" cy="8189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95192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D301-1D07-282C-4CFF-5A06665329AD}"/>
              </a:ext>
            </a:extLst>
          </p:cNvPr>
          <p:cNvSpPr>
            <a:spLocks noGrp="1"/>
          </p:cNvSpPr>
          <p:nvPr>
            <p:ph type="title"/>
          </p:nvPr>
        </p:nvSpPr>
        <p:spPr/>
        <p:txBody>
          <a:bodyPr/>
          <a:lstStyle/>
          <a:p>
            <a:pPr marR="0" rtl="0"/>
            <a:r>
              <a:rPr lang="en-IN" sz="4800" b="1" i="0" u="none" strike="noStrike" baseline="0" dirty="0">
                <a:solidFill>
                  <a:srgbClr val="AE1863"/>
                </a:solidFill>
                <a:latin typeface="Times New Roman" panose="02020603050405020304" pitchFamily="18" charset="0"/>
                <a:ea typeface="Calibri" panose="020F0502020204030204" pitchFamily="34" charset="0"/>
              </a:rPr>
              <a:t>Objectives</a:t>
            </a:r>
            <a:endParaRPr lang="en-IN" sz="4800" b="0" i="0" u="none" strike="noStrike" baseline="0" dirty="0">
              <a:solidFill>
                <a:srgbClr val="AE1863"/>
              </a:solidFill>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35FD540A-ED1A-C56F-73D0-84C8F7BFFE8B}"/>
              </a:ext>
            </a:extLst>
          </p:cNvPr>
          <p:cNvSpPr>
            <a:spLocks noGrp="1"/>
          </p:cNvSpPr>
          <p:nvPr>
            <p:ph type="body" idx="1"/>
          </p:nvPr>
        </p:nvSpPr>
        <p:spPr>
          <a:xfrm>
            <a:off x="252550" y="1845276"/>
            <a:ext cx="11015007" cy="3945924"/>
          </a:xfrm>
        </p:spPr>
        <p:txBody>
          <a:bodyPr>
            <a:normAutofit/>
          </a:bodyPr>
          <a:lstStyle/>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Main objectives of the project</a:t>
            </a: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Improve efficiency in resume screening</a:t>
            </a: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Reduce bias in candidate selection</a:t>
            </a: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Enhance candidate matching and recruitment process</a:t>
            </a:r>
          </a:p>
          <a:p>
            <a:pPr marL="36900" marR="0" lvl="0" indent="0" rtl="0">
              <a:buNone/>
            </a:pPr>
            <a:endParaRPr lang="en-US" sz="2400" b="0" i="0" u="none" strike="noStrike" baseline="0" dirty="0">
              <a:solidFill>
                <a:srgbClr val="005DA2"/>
              </a:solidFill>
              <a:latin typeface="Times New Roman" panose="02020603050405020304" pitchFamily="18" charset="0"/>
              <a:ea typeface="Calibri" panose="020F0502020204030204" pitchFamily="34" charset="0"/>
            </a:endParaRPr>
          </a:p>
        </p:txBody>
      </p:sp>
      <p:sp>
        <p:nvSpPr>
          <p:cNvPr id="4" name="Rectangle 3">
            <a:extLst>
              <a:ext uri="{FF2B5EF4-FFF2-40B4-BE49-F238E27FC236}">
                <a16:creationId xmlns:a16="http://schemas.microsoft.com/office/drawing/2014/main" id="{D52F5D78-3012-FF96-1044-86619F9B101D}"/>
              </a:ext>
            </a:extLst>
          </p:cNvPr>
          <p:cNvSpPr/>
          <p:nvPr/>
        </p:nvSpPr>
        <p:spPr>
          <a:xfrm>
            <a:off x="252550" y="612251"/>
            <a:ext cx="11173474" cy="7474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8853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4037E-47C2-AFE7-7364-FE48C44A09AF}"/>
              </a:ext>
            </a:extLst>
          </p:cNvPr>
          <p:cNvSpPr>
            <a:spLocks noGrp="1"/>
          </p:cNvSpPr>
          <p:nvPr>
            <p:ph type="title"/>
          </p:nvPr>
        </p:nvSpPr>
        <p:spPr>
          <a:xfrm>
            <a:off x="1471794" y="1280159"/>
            <a:ext cx="3406745" cy="620486"/>
          </a:xfrm>
        </p:spPr>
        <p:txBody>
          <a:bodyPr>
            <a:normAutofit fontScale="90000"/>
          </a:bodyPr>
          <a:lstStyle/>
          <a:p>
            <a:pPr marR="0" rtl="0"/>
            <a:r>
              <a:rPr lang="en-IN" sz="4400" b="1" i="0" u="none" strike="noStrike" baseline="0" dirty="0">
                <a:solidFill>
                  <a:srgbClr val="AE1863"/>
                </a:solidFill>
                <a:latin typeface="Times New Roman" panose="02020603050405020304" pitchFamily="18" charset="0"/>
                <a:ea typeface="Calibri" panose="020F0502020204030204" pitchFamily="34" charset="0"/>
              </a:rPr>
              <a:t> Business                        Objective </a:t>
            </a:r>
            <a:br>
              <a:rPr lang="en-IN" b="1" i="0" u="none" strike="noStrike" baseline="0" dirty="0">
                <a:solidFill>
                  <a:srgbClr val="0070C0"/>
                </a:solidFill>
                <a:latin typeface="Times New Roman" panose="02020603050405020304" pitchFamily="18" charset="0"/>
                <a:ea typeface="Calibri" panose="020F0502020204030204" pitchFamily="34" charset="0"/>
              </a:rPr>
            </a:br>
            <a:endParaRPr lang="en-IN" b="0" i="0" u="none" strike="noStrike" baseline="0" dirty="0">
              <a:solidFill>
                <a:srgbClr val="0070C0"/>
              </a:solidFill>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74DB7A87-FB32-CE78-6DD3-38FA091F60C3}"/>
              </a:ext>
            </a:extLst>
          </p:cNvPr>
          <p:cNvSpPr>
            <a:spLocks noGrp="1"/>
          </p:cNvSpPr>
          <p:nvPr>
            <p:ph type="body" idx="1"/>
          </p:nvPr>
        </p:nvSpPr>
        <p:spPr>
          <a:xfrm>
            <a:off x="1092971" y="2385391"/>
            <a:ext cx="3559145" cy="4304968"/>
          </a:xfrm>
        </p:spPr>
        <p:txBody>
          <a:bodyPr>
            <a:normAutofit/>
          </a:bodyPr>
          <a:lstStyle/>
          <a:p>
            <a:pPr marL="36900" marR="0" lvl="0" indent="0" rtl="0">
              <a:buNone/>
            </a:pPr>
            <a:r>
              <a:rPr lang="en-IN" sz="2400" b="0" i="0" u="none" strike="noStrike" baseline="0" dirty="0">
                <a:solidFill>
                  <a:srgbClr val="005DA2"/>
                </a:solidFill>
                <a:latin typeface="Times New Roman" panose="02020603050405020304" pitchFamily="18" charset="0"/>
                <a:ea typeface="Calibri" panose="020F0502020204030204" pitchFamily="34" charset="0"/>
              </a:rPr>
              <a:t>The document classification solution should significantly reduce the manual human effort in the HRM . It should achieve a higher level of accuracy and automation with minimal human intervention.</a:t>
            </a:r>
          </a:p>
        </p:txBody>
      </p:sp>
      <p:sp>
        <p:nvSpPr>
          <p:cNvPr id="4" name="Rectangle 3">
            <a:extLst>
              <a:ext uri="{FF2B5EF4-FFF2-40B4-BE49-F238E27FC236}">
                <a16:creationId xmlns:a16="http://schemas.microsoft.com/office/drawing/2014/main" id="{598BE32F-3729-3175-3151-78AC70CD4006}"/>
              </a:ext>
            </a:extLst>
          </p:cNvPr>
          <p:cNvSpPr/>
          <p:nvPr/>
        </p:nvSpPr>
        <p:spPr>
          <a:xfrm>
            <a:off x="1092972" y="723900"/>
            <a:ext cx="3559145" cy="12725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EE55A79-F4AD-675F-D0E8-5E860A826ADF}"/>
              </a:ext>
            </a:extLst>
          </p:cNvPr>
          <p:cNvSpPr/>
          <p:nvPr/>
        </p:nvSpPr>
        <p:spPr>
          <a:xfrm>
            <a:off x="1092971" y="2263140"/>
            <a:ext cx="3559145" cy="44272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0DDDA8D-AF50-1425-12EB-C18683853B50}"/>
              </a:ext>
            </a:extLst>
          </p:cNvPr>
          <p:cNvSpPr/>
          <p:nvPr/>
        </p:nvSpPr>
        <p:spPr>
          <a:xfrm>
            <a:off x="7004838" y="723900"/>
            <a:ext cx="3406745" cy="12725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rgbClr val="AE1863"/>
                </a:solidFill>
                <a:latin typeface="Times New Roman" panose="02020603050405020304" pitchFamily="18" charset="0"/>
                <a:cs typeface="Times New Roman" panose="02020603050405020304" pitchFamily="18" charset="0"/>
              </a:rPr>
              <a:t>Dataset</a:t>
            </a:r>
          </a:p>
          <a:p>
            <a:pPr algn="ctr"/>
            <a:r>
              <a:rPr lang="en-IN" sz="4000" b="1" dirty="0">
                <a:solidFill>
                  <a:srgbClr val="AE1863"/>
                </a:solidFill>
                <a:latin typeface="Times New Roman" panose="02020603050405020304" pitchFamily="18" charset="0"/>
                <a:cs typeface="Times New Roman" panose="02020603050405020304" pitchFamily="18" charset="0"/>
              </a:rPr>
              <a:t>Details</a:t>
            </a:r>
          </a:p>
        </p:txBody>
      </p:sp>
      <p:sp>
        <p:nvSpPr>
          <p:cNvPr id="8" name="Rectangle 7">
            <a:extLst>
              <a:ext uri="{FF2B5EF4-FFF2-40B4-BE49-F238E27FC236}">
                <a16:creationId xmlns:a16="http://schemas.microsoft.com/office/drawing/2014/main" id="{7ACC15C7-1615-E187-E6DD-D849BE00268C}"/>
              </a:ext>
            </a:extLst>
          </p:cNvPr>
          <p:cNvSpPr/>
          <p:nvPr/>
        </p:nvSpPr>
        <p:spPr>
          <a:xfrm>
            <a:off x="7004838" y="2263140"/>
            <a:ext cx="3559145" cy="4412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0" i="0" u="none" strike="noStrike" baseline="0" dirty="0">
                <a:solidFill>
                  <a:srgbClr val="005DA2"/>
                </a:solidFill>
                <a:latin typeface="Times New Roman" panose="02020603050405020304" pitchFamily="18" charset="0"/>
                <a:ea typeface="Calibri" panose="020F0502020204030204" pitchFamily="34" charset="0"/>
              </a:rPr>
              <a:t> The dataset consists of four categories of resumes based on the job role applied by the candidates. In </a:t>
            </a:r>
            <a:r>
              <a:rPr lang="en-IN" sz="2400" dirty="0">
                <a:solidFill>
                  <a:srgbClr val="005DA2"/>
                </a:solidFill>
                <a:latin typeface="Times New Roman" panose="02020603050405020304" pitchFamily="18" charset="0"/>
                <a:ea typeface="Calibri" panose="020F0502020204030204" pitchFamily="34" charset="0"/>
              </a:rPr>
              <a:t>t</a:t>
            </a:r>
            <a:r>
              <a:rPr lang="en-IN" sz="2400" b="0" i="0" u="none" strike="noStrike" baseline="0" dirty="0">
                <a:solidFill>
                  <a:srgbClr val="005DA2"/>
                </a:solidFill>
                <a:latin typeface="Times New Roman" panose="02020603050405020304" pitchFamily="18" charset="0"/>
                <a:ea typeface="Calibri" panose="020F0502020204030204" pitchFamily="34" charset="0"/>
              </a:rPr>
              <a:t>otal there</a:t>
            </a:r>
            <a:r>
              <a:rPr lang="en-IN" sz="2400" dirty="0">
                <a:solidFill>
                  <a:srgbClr val="005DA2"/>
                </a:solidFill>
                <a:latin typeface="Times New Roman" panose="02020603050405020304" pitchFamily="18" charset="0"/>
                <a:ea typeface="Calibri" panose="020F0502020204030204" pitchFamily="34" charset="0"/>
              </a:rPr>
              <a:t> </a:t>
            </a:r>
            <a:r>
              <a:rPr lang="en-IN" sz="2400" b="0" i="0" u="none" strike="noStrike" baseline="0" dirty="0">
                <a:solidFill>
                  <a:srgbClr val="005DA2"/>
                </a:solidFill>
                <a:latin typeface="Times New Roman" panose="02020603050405020304" pitchFamily="18" charset="0"/>
                <a:ea typeface="Calibri" panose="020F0502020204030204" pitchFamily="34" charset="0"/>
              </a:rPr>
              <a:t>are seventy nine resumes from different types of job</a:t>
            </a:r>
            <a:r>
              <a:rPr lang="en-IN" sz="1800" b="0" i="0" u="none" strike="noStrike" baseline="0" dirty="0">
                <a:solidFill>
                  <a:srgbClr val="005DA2"/>
                </a:solidFill>
                <a:latin typeface="Times New Roman" panose="02020603050405020304" pitchFamily="18" charset="0"/>
                <a:ea typeface="Calibri" panose="020F0502020204030204" pitchFamily="34" charset="0"/>
              </a:rPr>
              <a:t>.</a:t>
            </a:r>
            <a:endParaRPr lang="en-IN" dirty="0"/>
          </a:p>
        </p:txBody>
      </p:sp>
    </p:spTree>
    <p:extLst>
      <p:ext uri="{BB962C8B-B14F-4D97-AF65-F5344CB8AC3E}">
        <p14:creationId xmlns:p14="http://schemas.microsoft.com/office/powerpoint/2010/main" val="1859921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7FD5-D9C3-DE82-2E3E-37A54981835B}"/>
              </a:ext>
            </a:extLst>
          </p:cNvPr>
          <p:cNvSpPr>
            <a:spLocks noGrp="1"/>
          </p:cNvSpPr>
          <p:nvPr>
            <p:ph type="title"/>
          </p:nvPr>
        </p:nvSpPr>
        <p:spPr>
          <a:xfrm>
            <a:off x="913795" y="440214"/>
            <a:ext cx="10512228" cy="779228"/>
          </a:xfrm>
        </p:spPr>
        <p:txBody>
          <a:bodyPr>
            <a:normAutofit/>
          </a:bodyPr>
          <a:lstStyle/>
          <a:p>
            <a:pPr marR="0" rtl="0"/>
            <a:r>
              <a:rPr lang="en-US" b="1" i="0" u="none" strike="noStrike" baseline="0" dirty="0">
                <a:solidFill>
                  <a:srgbClr val="AE1863"/>
                </a:solidFill>
                <a:latin typeface="Times New Roman" panose="02020603050405020304" pitchFamily="18" charset="0"/>
                <a:ea typeface="Calibri" panose="020F0502020204030204" pitchFamily="34" charset="0"/>
              </a:rPr>
              <a:t>Preprocessing of Text Data</a:t>
            </a:r>
            <a:endParaRPr lang="en-US" b="0" i="0" u="none" strike="noStrike" baseline="0" dirty="0">
              <a:solidFill>
                <a:srgbClr val="AE1863"/>
              </a:solidFill>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7AFB9BD9-E16F-0947-E121-52CAE07A15B6}"/>
              </a:ext>
            </a:extLst>
          </p:cNvPr>
          <p:cNvSpPr>
            <a:spLocks noGrp="1"/>
          </p:cNvSpPr>
          <p:nvPr>
            <p:ph type="body" idx="1"/>
          </p:nvPr>
        </p:nvSpPr>
        <p:spPr>
          <a:xfrm>
            <a:off x="409303" y="1355697"/>
            <a:ext cx="11146213" cy="5387009"/>
          </a:xfrm>
        </p:spPr>
        <p:txBody>
          <a:bodyPr>
            <a:normAutofit/>
          </a:bodyPr>
          <a:lstStyle/>
          <a:p>
            <a:pPr marL="36900" marR="0" lvl="0" indent="0" rtl="0">
              <a:buNone/>
            </a:pPr>
            <a:r>
              <a:rPr lang="en-IN" sz="2800" b="1" i="0" u="none" strike="noStrike" baseline="0" dirty="0">
                <a:solidFill>
                  <a:srgbClr val="005DA2"/>
                </a:solidFill>
                <a:latin typeface="Times New Roman" panose="02020603050405020304" pitchFamily="18" charset="0"/>
                <a:ea typeface="Calibri" panose="020F0502020204030204" pitchFamily="34" charset="0"/>
              </a:rPr>
              <a:t>Data preprocessing steps:</a:t>
            </a: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Converting text to lowercase</a:t>
            </a: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Text cleaning (removing special characters , numbers , punctuation, etc.)</a:t>
            </a:r>
          </a:p>
          <a:p>
            <a:pPr marR="0" lvl="0" rtl="0"/>
            <a:r>
              <a:rPr lang="en-IN" sz="2400" b="0" i="0" u="none" strike="noStrike" baseline="0" dirty="0">
                <a:solidFill>
                  <a:srgbClr val="005DA2"/>
                </a:solidFill>
                <a:latin typeface="Times New Roman" panose="02020603050405020304" pitchFamily="18" charset="0"/>
                <a:ea typeface="Calibri" panose="020F0502020204030204" pitchFamily="34" charset="0"/>
              </a:rPr>
              <a:t>Tokenization and normalization</a:t>
            </a: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Removal of </a:t>
            </a:r>
            <a:r>
              <a:rPr lang="en-US" sz="2400" dirty="0">
                <a:solidFill>
                  <a:srgbClr val="005DA2"/>
                </a:solidFill>
                <a:latin typeface="Times New Roman" panose="02020603050405020304" pitchFamily="18" charset="0"/>
                <a:ea typeface="Calibri" panose="020F0502020204030204" pitchFamily="34" charset="0"/>
              </a:rPr>
              <a:t>s</a:t>
            </a:r>
            <a:r>
              <a:rPr lang="en-US" sz="2400" b="0" i="0" u="none" strike="noStrike" baseline="0" dirty="0">
                <a:solidFill>
                  <a:srgbClr val="005DA2"/>
                </a:solidFill>
                <a:latin typeface="Times New Roman" panose="02020603050405020304" pitchFamily="18" charset="0"/>
                <a:ea typeface="Calibri" panose="020F0502020204030204" pitchFamily="34" charset="0"/>
              </a:rPr>
              <a:t>top words  and stemming/lemmatization</a:t>
            </a:r>
            <a:endParaRPr lang="en-US" sz="2400" dirty="0">
              <a:solidFill>
                <a:srgbClr val="005DA2"/>
              </a:solidFill>
              <a:latin typeface="Times New Roman" panose="02020603050405020304" pitchFamily="18" charset="0"/>
              <a:ea typeface="Calibri" panose="020F0502020204030204" pitchFamily="34" charset="0"/>
            </a:endParaRP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Joining </a:t>
            </a:r>
            <a:r>
              <a:rPr lang="en-US" sz="2400" dirty="0">
                <a:solidFill>
                  <a:srgbClr val="005DA2"/>
                </a:solidFill>
                <a:latin typeface="Times New Roman" panose="02020603050405020304" pitchFamily="18" charset="0"/>
                <a:ea typeface="Calibri" panose="020F0502020204030204" pitchFamily="34" charset="0"/>
              </a:rPr>
              <a:t>the words back into a single string</a:t>
            </a:r>
            <a:endParaRPr lang="en-US" sz="2400" b="0" i="0" u="none" strike="noStrike" baseline="0" dirty="0">
              <a:solidFill>
                <a:srgbClr val="005DA2"/>
              </a:solidFill>
              <a:latin typeface="Times New Roman" panose="02020603050405020304" pitchFamily="18" charset="0"/>
              <a:ea typeface="Calibri" panose="020F0502020204030204" pitchFamily="34" charset="0"/>
            </a:endParaRPr>
          </a:p>
          <a:p>
            <a:pPr marR="0" lvl="0" rtl="0"/>
            <a:r>
              <a:rPr lang="en-US" sz="2400" b="0" i="0" u="none" strike="noStrike" baseline="0" dirty="0">
                <a:solidFill>
                  <a:srgbClr val="005DA2"/>
                </a:solidFill>
                <a:latin typeface="Times New Roman" panose="02020603050405020304" pitchFamily="18" charset="0"/>
                <a:ea typeface="Calibri" panose="020F0502020204030204" pitchFamily="34" charset="0"/>
              </a:rPr>
              <a:t>Visual representation of preprocessed data (word clouds, histograms)</a:t>
            </a:r>
            <a:r>
              <a:rPr lang="en-US" sz="2400" dirty="0">
                <a:solidFill>
                  <a:srgbClr val="005DA2"/>
                </a:solidFill>
                <a:latin typeface="Times New Roman" panose="02020603050405020304" pitchFamily="18" charset="0"/>
                <a:ea typeface="Calibri" panose="020F0502020204030204" pitchFamily="34" charset="0"/>
              </a:rPr>
              <a:t> </a:t>
            </a:r>
          </a:p>
          <a:p>
            <a:r>
              <a:rPr lang="en-IN" sz="2400" b="0" dirty="0">
                <a:solidFill>
                  <a:srgbClr val="005DA2"/>
                </a:solidFill>
                <a:effectLst/>
                <a:latin typeface="Times New Roman" panose="02020603050405020304" pitchFamily="18" charset="0"/>
                <a:cs typeface="Times New Roman" panose="02020603050405020304" pitchFamily="18" charset="0"/>
              </a:rPr>
              <a:t>Check for imbalance in data</a:t>
            </a:r>
            <a:r>
              <a:rPr lang="en-US" sz="2400" dirty="0">
                <a:solidFill>
                  <a:srgbClr val="005DA2"/>
                </a:solidFill>
                <a:latin typeface="Times New Roman" panose="02020603050405020304" pitchFamily="18" charset="0"/>
                <a:ea typeface="Calibri" panose="020F0502020204030204" pitchFamily="34" charset="0"/>
              </a:rPr>
              <a:t>                                                                 </a:t>
            </a:r>
          </a:p>
          <a:p>
            <a:endParaRPr lang="en-IN" sz="2000" b="0" dirty="0">
              <a:solidFill>
                <a:schemeClr val="accent1">
                  <a:lumMod val="50000"/>
                </a:schemeClr>
              </a:solidFill>
              <a:effectLst/>
              <a:latin typeface="Times New Roman" panose="02020603050405020304" pitchFamily="18" charset="0"/>
              <a:cs typeface="Times New Roman" panose="02020603050405020304" pitchFamily="18" charset="0"/>
            </a:endParaRPr>
          </a:p>
          <a:p>
            <a:pPr marL="36900" indent="0">
              <a:buNone/>
            </a:pPr>
            <a:br>
              <a:rPr lang="en-IN" sz="2000" b="0" dirty="0">
                <a:solidFill>
                  <a:srgbClr val="000000"/>
                </a:solidFill>
                <a:effectLst/>
                <a:latin typeface="Courier New" panose="02070309020205020404" pitchFamily="49" charset="0"/>
              </a:rPr>
            </a:br>
            <a:endParaRPr lang="en-IN" sz="2000" b="0" dirty="0">
              <a:solidFill>
                <a:srgbClr val="000000"/>
              </a:solidFill>
              <a:effectLst/>
              <a:latin typeface="Courier New" panose="02070309020205020404" pitchFamily="49" charset="0"/>
            </a:endParaRPr>
          </a:p>
          <a:p>
            <a:pPr marL="36900" marR="0" lvl="0" indent="0" rtl="0">
              <a:buNone/>
            </a:pPr>
            <a:r>
              <a:rPr lang="en-US" sz="2400" b="0" i="0" u="none" strike="noStrike" baseline="0" dirty="0">
                <a:solidFill>
                  <a:srgbClr val="005DA2"/>
                </a:solidFill>
                <a:latin typeface="Times New Roman" panose="02020603050405020304" pitchFamily="18" charset="0"/>
                <a:ea typeface="Calibri" panose="020F0502020204030204" pitchFamily="34" charset="0"/>
              </a:rPr>
              <a:t>             </a:t>
            </a:r>
          </a:p>
        </p:txBody>
      </p:sp>
      <p:sp>
        <p:nvSpPr>
          <p:cNvPr id="4" name="Rectangle 3">
            <a:extLst>
              <a:ext uri="{FF2B5EF4-FFF2-40B4-BE49-F238E27FC236}">
                <a16:creationId xmlns:a16="http://schemas.microsoft.com/office/drawing/2014/main" id="{F668BBD6-EABA-C789-6C2A-9248AB6D3534}"/>
              </a:ext>
            </a:extLst>
          </p:cNvPr>
          <p:cNvSpPr/>
          <p:nvPr/>
        </p:nvSpPr>
        <p:spPr>
          <a:xfrm>
            <a:off x="409303" y="440214"/>
            <a:ext cx="11338560" cy="7792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ED3AC7C-40C0-7D5E-D80F-8FA3E5D02050}"/>
              </a:ext>
            </a:extLst>
          </p:cNvPr>
          <p:cNvSpPr/>
          <p:nvPr/>
        </p:nvSpPr>
        <p:spPr>
          <a:xfrm>
            <a:off x="6078583" y="5224007"/>
            <a:ext cx="5097541" cy="14471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948E253-A9D2-42EC-9FE0-EF45367C8501}"/>
              </a:ext>
            </a:extLst>
          </p:cNvPr>
          <p:cNvSpPr txBox="1"/>
          <p:nvPr/>
        </p:nvSpPr>
        <p:spPr>
          <a:xfrm>
            <a:off x="6265628" y="5224007"/>
            <a:ext cx="4786686" cy="1200329"/>
          </a:xfrm>
          <a:prstGeom prst="rect">
            <a:avLst/>
          </a:prstGeom>
          <a:noFill/>
        </p:spPr>
        <p:txBody>
          <a:bodyPr wrap="square" rtlCol="0">
            <a:spAutoFit/>
          </a:bodyPr>
          <a:lstStyle/>
          <a:p>
            <a:endParaRPr lang="en-IN" sz="1800" b="0" dirty="0">
              <a:solidFill>
                <a:schemeClr val="accent1">
                  <a:lumMod val="50000"/>
                </a:schemeClr>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800" b="0" dirty="0">
                <a:solidFill>
                  <a:schemeClr val="accent1">
                    <a:lumMod val="50000"/>
                  </a:schemeClr>
                </a:solidFill>
                <a:effectLst/>
                <a:latin typeface="Times New Roman" panose="02020603050405020304" pitchFamily="18" charset="0"/>
                <a:cs typeface="Times New Roman" panose="02020603050405020304" pitchFamily="18" charset="0"/>
              </a:rPr>
              <a:t>from nltk.corpus import stopwords</a:t>
            </a:r>
          </a:p>
          <a:p>
            <a:pPr marL="285750" indent="-285750">
              <a:buFont typeface="Wingdings" panose="05000000000000000000" pitchFamily="2" charset="2"/>
              <a:buChar char="v"/>
            </a:pPr>
            <a:r>
              <a:rPr lang="en-IN" sz="1800" b="0" dirty="0">
                <a:solidFill>
                  <a:schemeClr val="accent1">
                    <a:lumMod val="50000"/>
                  </a:schemeClr>
                </a:solidFill>
                <a:effectLst/>
                <a:latin typeface="Times New Roman" panose="02020603050405020304" pitchFamily="18" charset="0"/>
                <a:cs typeface="Times New Roman" panose="02020603050405020304" pitchFamily="18" charset="0"/>
              </a:rPr>
              <a:t>from nltk.tokenize import word_tokenize</a:t>
            </a:r>
          </a:p>
          <a:p>
            <a:pPr marL="285750" indent="-285750">
              <a:buFont typeface="Wingdings" panose="05000000000000000000" pitchFamily="2" charset="2"/>
              <a:buChar char="v"/>
            </a:pPr>
            <a:r>
              <a:rPr lang="en-IN" sz="1800" b="0" dirty="0">
                <a:solidFill>
                  <a:schemeClr val="accent1">
                    <a:lumMod val="50000"/>
                  </a:schemeClr>
                </a:solidFill>
                <a:effectLst/>
                <a:latin typeface="Times New Roman" panose="02020603050405020304" pitchFamily="18" charset="0"/>
                <a:cs typeface="Times New Roman" panose="02020603050405020304" pitchFamily="18" charset="0"/>
              </a:rPr>
              <a:t>from nltk.stem import WordNetLemmatizer</a:t>
            </a:r>
            <a:endParaRPr lang="en-IN" sz="12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969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BF5A-D5B8-F051-EB6D-FBB96976CE7F}"/>
              </a:ext>
            </a:extLst>
          </p:cNvPr>
          <p:cNvSpPr>
            <a:spLocks noGrp="1"/>
          </p:cNvSpPr>
          <p:nvPr>
            <p:ph type="title"/>
          </p:nvPr>
        </p:nvSpPr>
        <p:spPr>
          <a:xfrm>
            <a:off x="765977" y="365125"/>
            <a:ext cx="10587823" cy="1325563"/>
          </a:xfrm>
        </p:spPr>
        <p:txBody>
          <a:bodyPr>
            <a:normAutofit/>
          </a:bodyPr>
          <a:lstStyle/>
          <a:p>
            <a:pPr marR="0" rtl="0"/>
            <a:r>
              <a:rPr lang="en-US" b="1" i="0" u="none" strike="noStrike" baseline="0" dirty="0">
                <a:solidFill>
                  <a:srgbClr val="AE1863"/>
                </a:solidFill>
                <a:latin typeface="Times New Roman" panose="02020603050405020304" pitchFamily="18" charset="0"/>
                <a:ea typeface="Calibri" panose="020F0502020204030204" pitchFamily="34" charset="0"/>
              </a:rPr>
              <a:t>Exploratory Data Analysis (EDA)</a:t>
            </a:r>
            <a:endParaRPr lang="en-US" b="0" i="0" u="none" strike="noStrike" baseline="0" dirty="0">
              <a:solidFill>
                <a:srgbClr val="AE1863"/>
              </a:solidFill>
              <a:latin typeface="Times New Roman" panose="02020603050405020304" pitchFamily="18" charset="0"/>
              <a:ea typeface="Calibri" panose="020F0502020204030204" pitchFamily="34" charset="0"/>
            </a:endParaRPr>
          </a:p>
        </p:txBody>
      </p:sp>
      <p:sp>
        <p:nvSpPr>
          <p:cNvPr id="3" name="Text Placeholder 2">
            <a:extLst>
              <a:ext uri="{FF2B5EF4-FFF2-40B4-BE49-F238E27FC236}">
                <a16:creationId xmlns:a16="http://schemas.microsoft.com/office/drawing/2014/main" id="{9B676FAA-2DBF-3755-00E2-B9C2014D9599}"/>
              </a:ext>
            </a:extLst>
          </p:cNvPr>
          <p:cNvSpPr>
            <a:spLocks noGrp="1"/>
          </p:cNvSpPr>
          <p:nvPr>
            <p:ph type="body" idx="1"/>
          </p:nvPr>
        </p:nvSpPr>
        <p:spPr>
          <a:xfrm>
            <a:off x="838200" y="1732449"/>
            <a:ext cx="10848703" cy="4886066"/>
          </a:xfrm>
        </p:spPr>
        <p:txBody>
          <a:bodyPr>
            <a:normAutofit/>
          </a:bodyPr>
          <a:lstStyle/>
          <a:p>
            <a:pPr marR="0" lvl="0" rtl="0"/>
            <a:r>
              <a:rPr lang="en-US" sz="2400" b="0" i="0" u="none" strike="noStrike" baseline="0" dirty="0">
                <a:solidFill>
                  <a:srgbClr val="2F5496"/>
                </a:solidFill>
                <a:latin typeface="Times New Roman" panose="02020603050405020304" pitchFamily="18" charset="0"/>
                <a:ea typeface="Calibri" panose="020F0502020204030204" pitchFamily="34" charset="0"/>
              </a:rPr>
              <a:t>Exploratory data analysis (EDA) is performed with a wide range of visualization plots ,incl</a:t>
            </a:r>
            <a:r>
              <a:rPr lang="en-US" sz="2400" dirty="0">
                <a:solidFill>
                  <a:srgbClr val="2F5496"/>
                </a:solidFill>
                <a:latin typeface="Times New Roman" panose="02020603050405020304" pitchFamily="18" charset="0"/>
                <a:ea typeface="Calibri" panose="020F0502020204030204" pitchFamily="34" charset="0"/>
              </a:rPr>
              <a:t>uding </a:t>
            </a:r>
            <a:r>
              <a:rPr lang="en-US" sz="2400" dirty="0">
                <a:solidFill>
                  <a:schemeClr val="accent6"/>
                </a:solidFill>
                <a:latin typeface="Times New Roman" panose="02020603050405020304" pitchFamily="18" charset="0"/>
                <a:ea typeface="Calibri" panose="020F0502020204030204" pitchFamily="34" charset="0"/>
              </a:rPr>
              <a:t>box plots , count plots ,heat maps and pair plots </a:t>
            </a:r>
            <a:r>
              <a:rPr lang="en-US" sz="2400" b="0" i="0" u="none" strike="noStrike" baseline="0" dirty="0">
                <a:solidFill>
                  <a:srgbClr val="2F5496"/>
                </a:solidFill>
                <a:latin typeface="Times New Roman" panose="02020603050405020304" pitchFamily="18" charset="0"/>
                <a:ea typeface="Calibri" panose="020F0502020204030204" pitchFamily="34" charset="0"/>
              </a:rPr>
              <a:t>on resume data</a:t>
            </a:r>
          </a:p>
          <a:p>
            <a:pPr marR="0" lvl="0" rtl="0"/>
            <a:r>
              <a:rPr lang="en-US" sz="2400" b="0" i="0" u="none" strike="noStrike" baseline="0" dirty="0">
                <a:solidFill>
                  <a:schemeClr val="accent6"/>
                </a:solidFill>
                <a:latin typeface="Times New Roman" panose="02020603050405020304" pitchFamily="18" charset="0"/>
                <a:ea typeface="Calibri" panose="020F0502020204030204" pitchFamily="34" charset="0"/>
              </a:rPr>
              <a:t>Hist plots </a:t>
            </a:r>
            <a:r>
              <a:rPr lang="en-US" sz="2400" b="0" i="0" u="none" strike="noStrike" baseline="0" dirty="0">
                <a:solidFill>
                  <a:srgbClr val="2F5496"/>
                </a:solidFill>
                <a:latin typeface="Times New Roman" panose="02020603050405020304" pitchFamily="18" charset="0"/>
                <a:ea typeface="Calibri" panose="020F0502020204030204" pitchFamily="34" charset="0"/>
              </a:rPr>
              <a:t>are plotted </a:t>
            </a:r>
            <a:r>
              <a:rPr lang="en-US" sz="2400" dirty="0">
                <a:solidFill>
                  <a:srgbClr val="2F5496"/>
                </a:solidFill>
                <a:latin typeface="Times New Roman" panose="02020603050405020304" pitchFamily="18" charset="0"/>
                <a:ea typeface="Calibri" panose="020F0502020204030204" pitchFamily="34" charset="0"/>
              </a:rPr>
              <a:t>to analyze  the document length for </a:t>
            </a:r>
            <a:r>
              <a:rPr lang="en-IN" sz="2400" dirty="0">
                <a:solidFill>
                  <a:srgbClr val="2F5496"/>
                </a:solidFill>
                <a:latin typeface="Times New Roman" panose="02020603050405020304" pitchFamily="18" charset="0"/>
                <a:ea typeface="Calibri" panose="020F0502020204030204" pitchFamily="34" charset="0"/>
              </a:rPr>
              <a:t>various categories of resumes</a:t>
            </a:r>
            <a:endParaRPr lang="en-US" sz="2400" b="0" i="0" u="none" strike="noStrike" baseline="0" dirty="0">
              <a:solidFill>
                <a:srgbClr val="2F5496"/>
              </a:solidFill>
              <a:latin typeface="Times New Roman" panose="02020603050405020304" pitchFamily="18" charset="0"/>
              <a:ea typeface="Calibri" panose="020F0502020204030204" pitchFamily="34" charset="0"/>
            </a:endParaRPr>
          </a:p>
          <a:p>
            <a:pPr marR="0" lvl="0" rtl="0"/>
            <a:r>
              <a:rPr lang="en-IN" sz="2400" b="0" i="0" u="none" strike="noStrike" baseline="0" dirty="0">
                <a:solidFill>
                  <a:srgbClr val="2F5496"/>
                </a:solidFill>
                <a:latin typeface="Times New Roman" panose="02020603050405020304" pitchFamily="18" charset="0"/>
                <a:ea typeface="Calibri" panose="020F0502020204030204" pitchFamily="34" charset="0"/>
              </a:rPr>
              <a:t>Text </a:t>
            </a:r>
            <a:r>
              <a:rPr lang="en-IN" sz="2400" dirty="0">
                <a:solidFill>
                  <a:srgbClr val="2F5496"/>
                </a:solidFill>
                <a:latin typeface="Times New Roman" panose="02020603050405020304" pitchFamily="18" charset="0"/>
                <a:ea typeface="Calibri" panose="020F0502020204030204" pitchFamily="34" charset="0"/>
              </a:rPr>
              <a:t>data analysis is carried out using count plot visualization for m</a:t>
            </a:r>
            <a:r>
              <a:rPr lang="en-IN" sz="2400" b="0" i="0" u="none" strike="noStrike" baseline="0" dirty="0">
                <a:solidFill>
                  <a:srgbClr val="2F5496"/>
                </a:solidFill>
                <a:latin typeface="Times New Roman" panose="02020603050405020304" pitchFamily="18" charset="0"/>
                <a:ea typeface="Calibri" panose="020F0502020204030204" pitchFamily="34" charset="0"/>
              </a:rPr>
              <a:t>ost common words                                                              </a:t>
            </a:r>
          </a:p>
          <a:p>
            <a:pPr marR="0" lvl="0" rtl="0"/>
            <a:endParaRPr lang="en-IN" sz="2400" dirty="0">
              <a:solidFill>
                <a:srgbClr val="2F5496"/>
              </a:solidFill>
              <a:latin typeface="Times New Roman" panose="02020603050405020304" pitchFamily="18" charset="0"/>
              <a:ea typeface="Calibri" panose="020F0502020204030204" pitchFamily="34" charset="0"/>
            </a:endParaRPr>
          </a:p>
          <a:p>
            <a:pPr marL="36900" marR="0" lvl="0" indent="0" rtl="0">
              <a:buNone/>
            </a:pPr>
            <a:endParaRPr lang="en-IN" sz="2400" dirty="0">
              <a:solidFill>
                <a:srgbClr val="2F5496"/>
              </a:solidFill>
              <a:latin typeface="Times New Roman" panose="02020603050405020304" pitchFamily="18" charset="0"/>
              <a:ea typeface="Calibri" panose="020F0502020204030204" pitchFamily="34" charset="0"/>
            </a:endParaRPr>
          </a:p>
          <a:p>
            <a:pPr marL="36900" marR="0" lvl="0" indent="0" rtl="0">
              <a:buNone/>
            </a:pPr>
            <a:endParaRPr lang="en-US" sz="2400" b="0" i="0" u="none" strike="noStrike" baseline="0" dirty="0">
              <a:solidFill>
                <a:srgbClr val="2F5496"/>
              </a:solidFill>
              <a:latin typeface="Times New Roman" panose="02020603050405020304" pitchFamily="18" charset="0"/>
              <a:ea typeface="Calibri" panose="020F0502020204030204" pitchFamily="34" charset="0"/>
            </a:endParaRPr>
          </a:p>
        </p:txBody>
      </p:sp>
      <p:sp>
        <p:nvSpPr>
          <p:cNvPr id="4" name="Rectangle 3">
            <a:extLst>
              <a:ext uri="{FF2B5EF4-FFF2-40B4-BE49-F238E27FC236}">
                <a16:creationId xmlns:a16="http://schemas.microsoft.com/office/drawing/2014/main" id="{D97404B0-0B56-2A60-7E24-285317D5A5AB}"/>
              </a:ext>
            </a:extLst>
          </p:cNvPr>
          <p:cNvSpPr/>
          <p:nvPr/>
        </p:nvSpPr>
        <p:spPr>
          <a:xfrm>
            <a:off x="652916" y="592183"/>
            <a:ext cx="10773107" cy="8273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4BB4315-ABB9-1196-9C9B-8B03D80F0B6F}"/>
              </a:ext>
            </a:extLst>
          </p:cNvPr>
          <p:cNvSpPr txBox="1"/>
          <p:nvPr/>
        </p:nvSpPr>
        <p:spPr>
          <a:xfrm>
            <a:off x="6662056" y="4367069"/>
            <a:ext cx="3840481" cy="1323439"/>
          </a:xfrm>
          <a:prstGeom prst="rect">
            <a:avLst/>
          </a:prstGeom>
          <a:noFill/>
        </p:spPr>
        <p:txBody>
          <a:bodyPr wrap="square" rtlCol="0">
            <a:spAutoFit/>
          </a:bodyPr>
          <a:lstStyle/>
          <a:p>
            <a:pPr marL="342900" indent="-342900">
              <a:buFont typeface="Wingdings" panose="05000000000000000000" pitchFamily="2" charset="2"/>
              <a:buChar char="v"/>
            </a:pPr>
            <a:r>
              <a:rPr lang="en-US" sz="2000" b="0" dirty="0">
                <a:solidFill>
                  <a:schemeClr val="accent1">
                    <a:lumMod val="50000"/>
                  </a:schemeClr>
                </a:solidFill>
                <a:effectLst/>
                <a:latin typeface="Times New Roman" panose="02020603050405020304" pitchFamily="18" charset="0"/>
                <a:cs typeface="Times New Roman" panose="02020603050405020304" pitchFamily="18" charset="0"/>
              </a:rPr>
              <a:t>Import matplotlib.pyplot as plt</a:t>
            </a:r>
          </a:p>
          <a:p>
            <a:pPr marL="342900" indent="-342900">
              <a:buFont typeface="Wingdings" panose="05000000000000000000" pitchFamily="2" charset="2"/>
              <a:buChar char="v"/>
            </a:pPr>
            <a:r>
              <a:rPr lang="en-US" sz="2000" b="0" dirty="0">
                <a:solidFill>
                  <a:schemeClr val="accent1">
                    <a:lumMod val="50000"/>
                  </a:schemeClr>
                </a:solidFill>
                <a:effectLst/>
                <a:latin typeface="Times New Roman" panose="02020603050405020304" pitchFamily="18" charset="0"/>
                <a:cs typeface="Times New Roman" panose="02020603050405020304" pitchFamily="18" charset="0"/>
              </a:rPr>
              <a:t>import seaborn as sns</a:t>
            </a:r>
          </a:p>
          <a:p>
            <a:pPr marL="342900" indent="-342900">
              <a:buFont typeface="Wingdings" panose="05000000000000000000" pitchFamily="2" charset="2"/>
              <a:buChar char="v"/>
            </a:pPr>
            <a:r>
              <a:rPr lang="en-US" sz="2000" b="0" dirty="0">
                <a:solidFill>
                  <a:schemeClr val="accent1">
                    <a:lumMod val="50000"/>
                  </a:schemeClr>
                </a:solidFill>
                <a:effectLst/>
                <a:latin typeface="Times New Roman" panose="02020603050405020304" pitchFamily="18" charset="0"/>
                <a:cs typeface="Times New Roman" panose="02020603050405020304" pitchFamily="18" charset="0"/>
              </a:rPr>
              <a:t>from collections import Counter</a:t>
            </a:r>
          </a:p>
          <a:p>
            <a:pPr marL="342900" indent="-342900">
              <a:buFont typeface="Wingdings" panose="05000000000000000000" pitchFamily="2" charset="2"/>
              <a:buChar char="v"/>
            </a:pPr>
            <a:r>
              <a:rPr lang="en-US" sz="2000" b="0" dirty="0">
                <a:solidFill>
                  <a:schemeClr val="accent1">
                    <a:lumMod val="50000"/>
                  </a:schemeClr>
                </a:solidFill>
                <a:effectLst/>
                <a:latin typeface="Times New Roman" panose="02020603050405020304" pitchFamily="18" charset="0"/>
                <a:cs typeface="Times New Roman" panose="02020603050405020304" pitchFamily="18" charset="0"/>
              </a:rPr>
              <a:t>import pandas as pd</a:t>
            </a:r>
          </a:p>
        </p:txBody>
      </p:sp>
      <p:sp>
        <p:nvSpPr>
          <p:cNvPr id="7" name="Rectangle 6">
            <a:extLst>
              <a:ext uri="{FF2B5EF4-FFF2-40B4-BE49-F238E27FC236}">
                <a16:creationId xmlns:a16="http://schemas.microsoft.com/office/drawing/2014/main" id="{BD5D2A5A-9AA7-C8FE-4A3C-5098AE82964A}"/>
              </a:ext>
            </a:extLst>
          </p:cNvPr>
          <p:cNvSpPr/>
          <p:nvPr/>
        </p:nvSpPr>
        <p:spPr>
          <a:xfrm>
            <a:off x="6662056" y="4269850"/>
            <a:ext cx="3840481" cy="15648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9819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CA9C2D-B5AE-E046-12BC-4111DE51F444}"/>
              </a:ext>
            </a:extLst>
          </p:cNvPr>
          <p:cNvSpPr>
            <a:spLocks noGrp="1"/>
          </p:cNvSpPr>
          <p:nvPr>
            <p:ph type="body" idx="1"/>
          </p:nvPr>
        </p:nvSpPr>
        <p:spPr>
          <a:xfrm>
            <a:off x="900544" y="3048486"/>
            <a:ext cx="5195455" cy="3659884"/>
          </a:xfrm>
        </p:spPr>
        <p:txBody>
          <a:bodyPr>
            <a:normAutofit/>
          </a:bodyPr>
          <a:lstStyle/>
          <a:p>
            <a:pPr marL="36900" marR="0" lvl="0" indent="0" rtl="0">
              <a:buNone/>
            </a:pPr>
            <a:r>
              <a:rPr lang="en-US" sz="2400" b="0" i="0" u="none" strike="noStrike" baseline="0" dirty="0">
                <a:solidFill>
                  <a:schemeClr val="accent1">
                    <a:lumMod val="50000"/>
                  </a:schemeClr>
                </a:solidFill>
                <a:latin typeface="Times New Roman" panose="02020603050405020304" pitchFamily="18" charset="0"/>
                <a:ea typeface="Calibri" panose="020F0502020204030204" pitchFamily="34" charset="0"/>
              </a:rPr>
              <a:t>TF-IDF vectorization </a:t>
            </a:r>
            <a:r>
              <a:rPr lang="en-US" sz="2400" dirty="0">
                <a:solidFill>
                  <a:srgbClr val="005DA2"/>
                </a:solidFill>
                <a:latin typeface="Times New Roman" panose="02020603050405020304" pitchFamily="18" charset="0"/>
                <a:ea typeface="Calibri" panose="020F0502020204030204" pitchFamily="34" charset="0"/>
              </a:rPr>
              <a:t>is implemented to </a:t>
            </a:r>
            <a:r>
              <a:rPr lang="en-US" sz="2400" b="0" i="0" u="none" strike="noStrike" baseline="0" dirty="0">
                <a:solidFill>
                  <a:srgbClr val="005DA2"/>
                </a:solidFill>
                <a:latin typeface="Times New Roman" panose="02020603050405020304" pitchFamily="18" charset="0"/>
                <a:ea typeface="Calibri" panose="020F0502020204030204" pitchFamily="34" charset="0"/>
              </a:rPr>
              <a:t>transform raw textual data into meaningful numerical features that are well-suited for machine learning algorithms to classify and analyze resumes effectively</a:t>
            </a:r>
            <a:endParaRPr lang="en-US" sz="2400" b="0" dirty="0">
              <a:solidFill>
                <a:schemeClr val="accent1">
                  <a:lumMod val="50000"/>
                </a:schemeClr>
              </a:solidFill>
              <a:effectLst/>
              <a:latin typeface="Times New Roman" panose="02020603050405020304" pitchFamily="18" charset="0"/>
              <a:cs typeface="Times New Roman" panose="02020603050405020304" pitchFamily="18" charset="0"/>
            </a:endParaRPr>
          </a:p>
          <a:p>
            <a:pPr marL="36900" indent="0">
              <a:buNone/>
            </a:pPr>
            <a:br>
              <a:rPr lang="en-US" sz="2000" b="0" dirty="0">
                <a:solidFill>
                  <a:srgbClr val="000000"/>
                </a:solidFill>
                <a:effectLst/>
                <a:latin typeface="Courier New" panose="02070309020205020404" pitchFamily="49" charset="0"/>
              </a:rPr>
            </a:br>
            <a:endParaRPr lang="en-US" sz="2000" b="0" dirty="0">
              <a:solidFill>
                <a:srgbClr val="000000"/>
              </a:solidFill>
              <a:effectLst/>
              <a:latin typeface="Courier New" panose="02070309020205020404" pitchFamily="49" charset="0"/>
            </a:endParaRPr>
          </a:p>
          <a:p>
            <a:pPr marL="36900" marR="0" lvl="0" indent="0" rtl="0">
              <a:buNone/>
            </a:pPr>
            <a:endParaRPr lang="en-US" sz="2400" b="0" i="0" u="none" strike="noStrike" baseline="0" dirty="0">
              <a:solidFill>
                <a:srgbClr val="2F5496"/>
              </a:solidFill>
              <a:latin typeface="Times New Roman" panose="02020603050405020304" pitchFamily="18" charset="0"/>
              <a:ea typeface="Calibri" panose="020F0502020204030204" pitchFamily="34" charset="0"/>
            </a:endParaRPr>
          </a:p>
        </p:txBody>
      </p:sp>
      <p:sp>
        <p:nvSpPr>
          <p:cNvPr id="4" name="Rectangle 3">
            <a:extLst>
              <a:ext uri="{FF2B5EF4-FFF2-40B4-BE49-F238E27FC236}">
                <a16:creationId xmlns:a16="http://schemas.microsoft.com/office/drawing/2014/main" id="{06994A72-C9F6-42C1-D4CA-6D5CA7E50919}"/>
              </a:ext>
            </a:extLst>
          </p:cNvPr>
          <p:cNvSpPr/>
          <p:nvPr/>
        </p:nvSpPr>
        <p:spPr>
          <a:xfrm>
            <a:off x="919119" y="335844"/>
            <a:ext cx="10353761" cy="6463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dirty="0">
                <a:solidFill>
                  <a:srgbClr val="AE1863"/>
                </a:solidFill>
                <a:latin typeface="Times New Roman" panose="02020603050405020304" pitchFamily="18" charset="0"/>
                <a:cs typeface="Times New Roman" panose="02020603050405020304" pitchFamily="18" charset="0"/>
              </a:rPr>
              <a:t>Feature Engineering</a:t>
            </a:r>
          </a:p>
        </p:txBody>
      </p:sp>
      <p:sp>
        <p:nvSpPr>
          <p:cNvPr id="14" name="Rectangle 13">
            <a:extLst>
              <a:ext uri="{FF2B5EF4-FFF2-40B4-BE49-F238E27FC236}">
                <a16:creationId xmlns:a16="http://schemas.microsoft.com/office/drawing/2014/main" id="{B2BDBA50-DADA-4083-9596-CAC806CC9A08}"/>
              </a:ext>
            </a:extLst>
          </p:cNvPr>
          <p:cNvSpPr/>
          <p:nvPr/>
        </p:nvSpPr>
        <p:spPr>
          <a:xfrm>
            <a:off x="900545" y="1471750"/>
            <a:ext cx="5214851" cy="12311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6900" indent="0">
              <a:buNone/>
            </a:pPr>
            <a:r>
              <a:rPr lang="en-US" sz="2800" b="0" i="0" u="none" strike="noStrike" baseline="0" dirty="0">
                <a:solidFill>
                  <a:srgbClr val="005DA2"/>
                </a:solidFill>
                <a:latin typeface="Times New Roman" panose="02020603050405020304" pitchFamily="18" charset="0"/>
                <a:ea typeface="Calibri" panose="020F0502020204030204" pitchFamily="34" charset="0"/>
              </a:rPr>
              <a:t>TF-IDF (Term Frequency-Inverse</a:t>
            </a:r>
            <a:br>
              <a:rPr lang="en-US" sz="2800" b="0" dirty="0">
                <a:solidFill>
                  <a:srgbClr val="000000"/>
                </a:solidFill>
                <a:effectLst/>
                <a:latin typeface="Courier New" panose="02070309020205020404" pitchFamily="49" charset="0"/>
              </a:rPr>
            </a:br>
            <a:r>
              <a:rPr lang="en-US" sz="2800" b="0" i="0" u="none" strike="noStrike" baseline="0" dirty="0">
                <a:solidFill>
                  <a:srgbClr val="005DA2"/>
                </a:solidFill>
                <a:latin typeface="Times New Roman" panose="02020603050405020304" pitchFamily="18" charset="0"/>
                <a:ea typeface="Calibri" panose="020F0502020204030204" pitchFamily="34" charset="0"/>
              </a:rPr>
              <a:t>Document Frequency)</a:t>
            </a:r>
            <a:endParaRPr lang="en-US" sz="2800" b="0" dirty="0">
              <a:solidFill>
                <a:srgbClr val="000000"/>
              </a:solidFill>
              <a:effectLst/>
              <a:latin typeface="Courier New" panose="02070309020205020404" pitchFamily="49" charset="0"/>
            </a:endParaRPr>
          </a:p>
        </p:txBody>
      </p:sp>
      <p:sp>
        <p:nvSpPr>
          <p:cNvPr id="16" name="Rectangle 15">
            <a:extLst>
              <a:ext uri="{FF2B5EF4-FFF2-40B4-BE49-F238E27FC236}">
                <a16:creationId xmlns:a16="http://schemas.microsoft.com/office/drawing/2014/main" id="{F65BCC73-979F-1BFC-8E1C-D34543E9DD4D}"/>
              </a:ext>
            </a:extLst>
          </p:cNvPr>
          <p:cNvSpPr/>
          <p:nvPr/>
        </p:nvSpPr>
        <p:spPr>
          <a:xfrm>
            <a:off x="7210697" y="1471750"/>
            <a:ext cx="4328159" cy="11321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0" i="0" u="none" strike="noStrike" baseline="0" dirty="0">
                <a:solidFill>
                  <a:srgbClr val="2F5496"/>
                </a:solidFill>
                <a:latin typeface="Times New Roman" panose="02020603050405020304" pitchFamily="18" charset="0"/>
                <a:ea typeface="Calibri" panose="020F0502020204030204" pitchFamily="34" charset="0"/>
              </a:rPr>
              <a:t>    </a:t>
            </a:r>
            <a:r>
              <a:rPr lang="en-US" sz="2800" b="0" i="0" u="none" strike="noStrike" baseline="0" dirty="0">
                <a:solidFill>
                  <a:srgbClr val="005DA2"/>
                </a:solidFill>
                <a:latin typeface="Times New Roman" panose="02020603050405020304" pitchFamily="18" charset="0"/>
                <a:ea typeface="Calibri" panose="020F0502020204030204" pitchFamily="34" charset="0"/>
              </a:rPr>
              <a:t>Word embeddings </a:t>
            </a:r>
          </a:p>
        </p:txBody>
      </p:sp>
      <p:sp>
        <p:nvSpPr>
          <p:cNvPr id="18" name="Rectangle 17">
            <a:extLst>
              <a:ext uri="{FF2B5EF4-FFF2-40B4-BE49-F238E27FC236}">
                <a16:creationId xmlns:a16="http://schemas.microsoft.com/office/drawing/2014/main" id="{034B9ED6-B4E7-96DC-C8ED-7232521994AB}"/>
              </a:ext>
            </a:extLst>
          </p:cNvPr>
          <p:cNvSpPr/>
          <p:nvPr/>
        </p:nvSpPr>
        <p:spPr>
          <a:xfrm>
            <a:off x="900545" y="3048486"/>
            <a:ext cx="5214851" cy="36598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72FD0B17-C97C-9E46-A7E6-DCF6CA87EFF9}"/>
              </a:ext>
            </a:extLst>
          </p:cNvPr>
          <p:cNvSpPr/>
          <p:nvPr/>
        </p:nvSpPr>
        <p:spPr>
          <a:xfrm>
            <a:off x="7210698" y="3048486"/>
            <a:ext cx="4589416" cy="36598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005DA2"/>
                </a:solidFill>
              </a:rPr>
              <a:t>Word embeddings  are incorporated using  Word2Vec and PCA techniques to improve the representation of textual data and capture semantic relationships</a:t>
            </a:r>
          </a:p>
          <a:p>
            <a:pPr marL="342900" indent="-342900">
              <a:buFont typeface="Wingdings" panose="05000000000000000000" pitchFamily="2" charset="2"/>
              <a:buChar char="v"/>
            </a:pPr>
            <a:r>
              <a:rPr lang="en-US" sz="2000" dirty="0">
                <a:solidFill>
                  <a:schemeClr val="accent1">
                    <a:lumMod val="50000"/>
                  </a:schemeClr>
                </a:solidFill>
              </a:rPr>
              <a:t>from gensim.models import Word2Vec</a:t>
            </a:r>
          </a:p>
          <a:p>
            <a:pPr marL="342900" indent="-342900">
              <a:buFont typeface="Wingdings" panose="05000000000000000000" pitchFamily="2" charset="2"/>
              <a:buChar char="v"/>
            </a:pPr>
            <a:r>
              <a:rPr lang="en-US" sz="2000" dirty="0">
                <a:solidFill>
                  <a:schemeClr val="accent1">
                    <a:lumMod val="50000"/>
                  </a:schemeClr>
                </a:solidFill>
              </a:rPr>
              <a:t>from sklearn.decomposition import PCA</a:t>
            </a:r>
            <a:r>
              <a:rPr lang="en-US" sz="2000" b="0" i="0" u="none" strike="noStrike" baseline="0" dirty="0">
                <a:solidFill>
                  <a:srgbClr val="005DA2"/>
                </a:solidFill>
                <a:latin typeface="Times New Roman" panose="02020603050405020304" pitchFamily="18" charset="0"/>
                <a:ea typeface="Calibri" panose="020F0502020204030204" pitchFamily="34" charset="0"/>
              </a:rPr>
              <a:t> </a:t>
            </a:r>
            <a:endParaRPr lang="en-IN" sz="2000" dirty="0">
              <a:solidFill>
                <a:schemeClr val="accent1">
                  <a:lumMod val="50000"/>
                </a:schemeClr>
              </a:solidFill>
            </a:endParaRPr>
          </a:p>
        </p:txBody>
      </p:sp>
      <p:sp>
        <p:nvSpPr>
          <p:cNvPr id="24" name="TextBox 23">
            <a:extLst>
              <a:ext uri="{FF2B5EF4-FFF2-40B4-BE49-F238E27FC236}">
                <a16:creationId xmlns:a16="http://schemas.microsoft.com/office/drawing/2014/main" id="{B02EFE70-A77E-0114-A549-3720CE1A1CCA}"/>
              </a:ext>
            </a:extLst>
          </p:cNvPr>
          <p:cNvSpPr txBox="1"/>
          <p:nvPr/>
        </p:nvSpPr>
        <p:spPr>
          <a:xfrm flipH="1">
            <a:off x="1105988" y="5569848"/>
            <a:ext cx="4720045" cy="923330"/>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From sklearn.feature_extraction.text import TfidfVectorize </a:t>
            </a:r>
          </a:p>
          <a:p>
            <a:pPr marL="285750" indent="-285750">
              <a:buFont typeface="Wingdings" panose="05000000000000000000" pitchFamily="2" charset="2"/>
              <a:buChar char="v"/>
            </a:pPr>
            <a:r>
              <a:rPr lang="en-IN" dirty="0">
                <a:solidFill>
                  <a:schemeClr val="accent1">
                    <a:lumMod val="50000"/>
                  </a:schemeClr>
                </a:solidFill>
              </a:rPr>
              <a:t>tfidf_vectorizer = TfidfVectorizer()</a:t>
            </a:r>
          </a:p>
        </p:txBody>
      </p:sp>
    </p:spTree>
    <p:extLst>
      <p:ext uri="{BB962C8B-B14F-4D97-AF65-F5344CB8AC3E}">
        <p14:creationId xmlns:p14="http://schemas.microsoft.com/office/powerpoint/2010/main" val="3804345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A638A6-581A-281B-F033-41823AF68460}"/>
              </a:ext>
            </a:extLst>
          </p:cNvPr>
          <p:cNvSpPr/>
          <p:nvPr/>
        </p:nvSpPr>
        <p:spPr>
          <a:xfrm>
            <a:off x="614319" y="294641"/>
            <a:ext cx="10353761" cy="721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sz="4800" dirty="0">
                <a:solidFill>
                  <a:srgbClr val="AE1863"/>
                </a:solidFill>
                <a:latin typeface="Times New Roman" panose="02020603050405020304" pitchFamily="18" charset="0"/>
                <a:ea typeface="Tahoma" panose="020B0604030504040204" pitchFamily="34" charset="0"/>
                <a:cs typeface="Times New Roman" panose="02020603050405020304" pitchFamily="18" charset="0"/>
              </a:rPr>
              <a:t>         Check for Imbalance in data</a:t>
            </a:r>
          </a:p>
        </p:txBody>
      </p:sp>
      <p:sp>
        <p:nvSpPr>
          <p:cNvPr id="11" name="TextBox 10">
            <a:extLst>
              <a:ext uri="{FF2B5EF4-FFF2-40B4-BE49-F238E27FC236}">
                <a16:creationId xmlns:a16="http://schemas.microsoft.com/office/drawing/2014/main" id="{5EA81FA9-0645-6A88-F8B7-AFA6B9331E78}"/>
              </a:ext>
            </a:extLst>
          </p:cNvPr>
          <p:cNvSpPr txBox="1"/>
          <p:nvPr/>
        </p:nvSpPr>
        <p:spPr>
          <a:xfrm>
            <a:off x="699715" y="5461000"/>
            <a:ext cx="9561885" cy="646331"/>
          </a:xfrm>
          <a:prstGeom prst="rect">
            <a:avLst/>
          </a:prstGeom>
          <a:noFill/>
        </p:spPr>
        <p:txBody>
          <a:bodyPr wrap="square" rtlCol="0">
            <a:spAutoFit/>
          </a:bodyPr>
          <a:lstStyle/>
          <a:p>
            <a:r>
              <a:rPr lang="en-US" b="0" i="0" dirty="0">
                <a:solidFill>
                  <a:srgbClr val="005DA2"/>
                </a:solidFill>
                <a:effectLst/>
                <a:latin typeface="Roboto" panose="02000000000000000000" pitchFamily="2" charset="0"/>
              </a:rPr>
              <a:t>With an imbalance ratio of approximately 1.57, it indicates that the dataset is slightly imbalanced, but not so severely.</a:t>
            </a:r>
            <a:endParaRPr lang="en-IN" dirty="0">
              <a:solidFill>
                <a:srgbClr val="005DA2"/>
              </a:solidFill>
            </a:endParaRPr>
          </a:p>
        </p:txBody>
      </p:sp>
      <p:pic>
        <p:nvPicPr>
          <p:cNvPr id="3" name="Picture 2">
            <a:extLst>
              <a:ext uri="{FF2B5EF4-FFF2-40B4-BE49-F238E27FC236}">
                <a16:creationId xmlns:a16="http://schemas.microsoft.com/office/drawing/2014/main" id="{93761F37-F6AA-6B9F-9464-78E09DFBB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15" y="1351722"/>
            <a:ext cx="8865704" cy="3904090"/>
          </a:xfrm>
          <a:prstGeom prst="rect">
            <a:avLst/>
          </a:prstGeom>
        </p:spPr>
      </p:pic>
    </p:spTree>
    <p:extLst>
      <p:ext uri="{BB962C8B-B14F-4D97-AF65-F5344CB8AC3E}">
        <p14:creationId xmlns:p14="http://schemas.microsoft.com/office/powerpoint/2010/main" val="524650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99E07-D652-3212-6103-C6ECD3626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 y="1178560"/>
            <a:ext cx="6766560" cy="5008880"/>
          </a:xfrm>
          <a:prstGeom prst="rect">
            <a:avLst/>
          </a:prstGeom>
        </p:spPr>
      </p:pic>
      <p:pic>
        <p:nvPicPr>
          <p:cNvPr id="8" name="Picture 7">
            <a:extLst>
              <a:ext uri="{FF2B5EF4-FFF2-40B4-BE49-F238E27FC236}">
                <a16:creationId xmlns:a16="http://schemas.microsoft.com/office/drawing/2014/main" id="{5581072F-2749-BBCE-0A4A-334821DAA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280" y="1178560"/>
            <a:ext cx="5506720" cy="5008880"/>
          </a:xfrm>
          <a:prstGeom prst="rect">
            <a:avLst/>
          </a:prstGeom>
        </p:spPr>
      </p:pic>
    </p:spTree>
    <p:extLst>
      <p:ext uri="{BB962C8B-B14F-4D97-AF65-F5344CB8AC3E}">
        <p14:creationId xmlns:p14="http://schemas.microsoft.com/office/powerpoint/2010/main" val="194218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1130</TotalTime>
  <Words>1044</Words>
  <Application>Microsoft Office PowerPoint</Application>
  <PresentationFormat>Widescreen</PresentationFormat>
  <Paragraphs>174</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Calibri</vt:lpstr>
      <vt:lpstr>Calibri Light</vt:lpstr>
      <vt:lpstr>Courier New</vt:lpstr>
      <vt:lpstr>Lora</vt:lpstr>
      <vt:lpstr>Roboto</vt:lpstr>
      <vt:lpstr>Söhne</vt:lpstr>
      <vt:lpstr>Source Sans Pro</vt:lpstr>
      <vt:lpstr>Tahoma</vt:lpstr>
      <vt:lpstr>Times New Roman</vt:lpstr>
      <vt:lpstr>Wingdings</vt:lpstr>
      <vt:lpstr>Office Theme</vt:lpstr>
      <vt:lpstr>PowerPoint Presentation</vt:lpstr>
      <vt:lpstr>CONTENTS</vt:lpstr>
      <vt:lpstr>Objectives</vt:lpstr>
      <vt:lpstr> Business                        Objective  </vt:lpstr>
      <vt:lpstr>Preprocessing of Text Data</vt:lpstr>
      <vt:lpstr>Exploratory Data Analysis (EDA)</vt:lpstr>
      <vt:lpstr>PowerPoint Presentation</vt:lpstr>
      <vt:lpstr>PowerPoint Presentation</vt:lpstr>
      <vt:lpstr>PowerPoint Presentation</vt:lpstr>
      <vt:lpstr>PowerPoint Presentation</vt:lpstr>
      <vt:lpstr>        Model Building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 Title Slide</dc:title>
  <dc:creator>Manjunatha K</dc:creator>
  <cp:lastModifiedBy>AFSAL KP</cp:lastModifiedBy>
  <cp:revision>20</cp:revision>
  <dcterms:created xsi:type="dcterms:W3CDTF">2024-03-25T15:57:59Z</dcterms:created>
  <dcterms:modified xsi:type="dcterms:W3CDTF">2024-04-16T13:04:06Z</dcterms:modified>
</cp:coreProperties>
</file>