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56" r:id="rId2"/>
    <p:sldId id="258" r:id="rId3"/>
    <p:sldId id="257" r:id="rId4"/>
    <p:sldId id="259" r:id="rId5"/>
    <p:sldId id="260" r:id="rId6"/>
    <p:sldId id="298" r:id="rId7"/>
    <p:sldId id="296" r:id="rId8"/>
    <p:sldId id="261" r:id="rId9"/>
    <p:sldId id="266" r:id="rId10"/>
    <p:sldId id="309" r:id="rId11"/>
    <p:sldId id="297" r:id="rId12"/>
    <p:sldId id="263" r:id="rId13"/>
    <p:sldId id="299" r:id="rId14"/>
    <p:sldId id="268" r:id="rId15"/>
    <p:sldId id="280" r:id="rId16"/>
    <p:sldId id="300" r:id="rId17"/>
    <p:sldId id="301" r:id="rId18"/>
    <p:sldId id="302" r:id="rId19"/>
    <p:sldId id="303" r:id="rId20"/>
    <p:sldId id="304" r:id="rId21"/>
    <p:sldId id="305" r:id="rId22"/>
    <p:sldId id="306" r:id="rId23"/>
    <p:sldId id="307" r:id="rId24"/>
    <p:sldId id="308" r:id="rId25"/>
    <p:sldId id="279"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Amatic SC" panose="020B0604020202020204" charset="-79"/>
      <p:regular r:id="rId32"/>
      <p:bold r:id="rId33"/>
    </p:embeddedFont>
    <p:embeddedFont>
      <p:font typeface="Merriweather"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94660"/>
  </p:normalViewPr>
  <p:slideViewPr>
    <p:cSldViewPr snapToGrid="0">
      <p:cViewPr>
        <p:scale>
          <a:sx n="108" d="100"/>
          <a:sy n="108" d="100"/>
        </p:scale>
        <p:origin x="-17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510213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460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118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 name="Google Shape;214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065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cd3764d21_2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cd3764d21_2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 name="Google Shape;214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78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782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268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 name="Google Shape;214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241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573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 name="Google Shape;214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819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383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 name="Google Shape;214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6482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787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841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224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36" name="Google Shape;1436;p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437" name="Google Shape;1437;p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668" name="Google Shape;1668;p11"/>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74" name="Google Shape;1774;p11"/>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cial_news_website"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en.wikipedia.org/wiki/Y_Combinator" TargetMode="External"/><Relationship Id="rId5" Type="http://schemas.openxmlformats.org/officeDocument/2006/relationships/hyperlink" Target="https://en.wikipedia.org/wiki/Startup_company" TargetMode="External"/><Relationship Id="rId4" Type="http://schemas.openxmlformats.org/officeDocument/2006/relationships/hyperlink" Target="https://en.wikipedia.org/wiki/Computer_scienc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Computer_scienc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en.wikipedia.org/wiki/Startup_company"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ocial_news_website" TargetMode="External"/><Relationship Id="rId7" Type="http://schemas.openxmlformats.org/officeDocument/2006/relationships/hyperlink" Target="https://news.ycombinator.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en.wikipedia.org/wiki/Y_Combinator" TargetMode="External"/><Relationship Id="rId5" Type="http://schemas.openxmlformats.org/officeDocument/2006/relationships/hyperlink" Target="https://en.wikipedia.org/wiki/Startup_company" TargetMode="External"/><Relationship Id="rId4" Type="http://schemas.openxmlformats.org/officeDocument/2006/relationships/hyperlink" Target="https://en.wikipedia.org/wiki/Computer_scienc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Paul_Graham_(computer_programmer)"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hyperlink" Target="https://www.similarweb.com/website/news.ycombinator.com#overview" TargetMode="External"/><Relationship Id="rId4" Type="http://schemas.openxmlformats.org/officeDocument/2006/relationships/hyperlink" Target="https://en.wikipedia.org/wiki/Y_Combinator_(compan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Hacker news website redesign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3" name="Google Shape;2143;p36"/>
          <p:cNvSpPr txBox="1">
            <a:spLocks noGrp="1"/>
          </p:cNvSpPr>
          <p:nvPr>
            <p:ph type="subTitle" idx="4294967295"/>
          </p:nvPr>
        </p:nvSpPr>
        <p:spPr>
          <a:xfrm>
            <a:off x="1236518" y="2320518"/>
            <a:ext cx="7096991" cy="1721546"/>
          </a:xfrm>
          <a:prstGeom prst="rect">
            <a:avLst/>
          </a:prstGeom>
        </p:spPr>
        <p:txBody>
          <a:bodyPr spcFirstLastPara="1" wrap="square" lIns="91425" tIns="91425" rIns="91425" bIns="91425" anchor="t" anchorCtr="0">
            <a:noAutofit/>
          </a:bodyPr>
          <a:lstStyle/>
          <a:p>
            <a:pPr marL="571500" indent="-571500">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Creating better user experience.</a:t>
            </a:r>
          </a:p>
          <a:p>
            <a:pPr marL="571500" indent="-571500">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Decreasing eye strain.</a:t>
            </a:r>
          </a:p>
          <a:p>
            <a:pPr marL="571500" indent="-571500">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We will  add </a:t>
            </a:r>
            <a:r>
              <a:rPr lang="en-US" sz="1800" dirty="0" err="1">
                <a:solidFill>
                  <a:schemeClr val="tx2"/>
                </a:solidFill>
                <a:latin typeface="Times New Roman" panose="02020603050405020304" pitchFamily="18" charset="0"/>
                <a:cs typeface="Times New Roman" panose="02020603050405020304" pitchFamily="18" charset="0"/>
              </a:rPr>
              <a:t>searchbars</a:t>
            </a:r>
            <a:r>
              <a:rPr lang="en-US" sz="1800" dirty="0">
                <a:solidFill>
                  <a:schemeClr val="tx2"/>
                </a:solidFill>
                <a:latin typeface="Times New Roman" panose="02020603050405020304" pitchFamily="18" charset="0"/>
                <a:cs typeface="Times New Roman" panose="02020603050405020304" pitchFamily="18" charset="0"/>
              </a:rPr>
              <a:t> for news search and as well as for jobs also.</a:t>
            </a:r>
          </a:p>
          <a:p>
            <a:pPr marL="571500" indent="-571500">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We will increasing trafficking of website. </a:t>
            </a:r>
            <a:endParaRPr sz="1800" dirty="0">
              <a:solidFill>
                <a:schemeClr val="tx2"/>
              </a:solidFill>
            </a:endParaRPr>
          </a:p>
        </p:txBody>
      </p:sp>
      <p:sp>
        <p:nvSpPr>
          <p:cNvPr id="2145" name="Google Shape;2145;p3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5" name="Google Shape;1936;p19">
            <a:extLst>
              <a:ext uri="{FF2B5EF4-FFF2-40B4-BE49-F238E27FC236}">
                <a16:creationId xmlns:a16="http://schemas.microsoft.com/office/drawing/2014/main" xmlns="" id="{EA2CD9DB-3F90-4FE2-8CE0-9CA3DDD444D2}"/>
              </a:ext>
            </a:extLst>
          </p:cNvPr>
          <p:cNvSpPr/>
          <p:nvPr/>
        </p:nvSpPr>
        <p:spPr>
          <a:xfrm>
            <a:off x="3515725" y="278318"/>
            <a:ext cx="2123707" cy="1892065"/>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6" name="Google Shape;1937;p19">
            <a:extLst>
              <a:ext uri="{FF2B5EF4-FFF2-40B4-BE49-F238E27FC236}">
                <a16:creationId xmlns:a16="http://schemas.microsoft.com/office/drawing/2014/main" xmlns="" id="{78D18C90-F2B5-46C4-AC4A-DFFFBCB32916}"/>
              </a:ext>
            </a:extLst>
          </p:cNvPr>
          <p:cNvSpPr/>
          <p:nvPr/>
        </p:nvSpPr>
        <p:spPr>
          <a:xfrm>
            <a:off x="4139482" y="743625"/>
            <a:ext cx="867483" cy="1003003"/>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54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738553" y="1337363"/>
            <a:ext cx="7338645" cy="1159800"/>
          </a:xfrm>
          <a:prstGeom prst="rect">
            <a:avLst/>
          </a:prstGeom>
        </p:spPr>
        <p:txBody>
          <a:bodyPr spcFirstLastPara="1" wrap="square" lIns="91425" tIns="91425" rIns="91425" bIns="91425" anchor="b" anchorCtr="0">
            <a:noAutofit/>
          </a:bodyPr>
          <a:lstStyle/>
          <a:p>
            <a:pPr lvl="0"/>
            <a:r>
              <a:rPr lang="en" b="1" dirty="0"/>
              <a:t>4.</a:t>
            </a:r>
            <a:r>
              <a:rPr lang="en-US" b="1" dirty="0"/>
              <a:t> Problem Statement and objectives</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288511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2"/>
        <p:cNvGrpSpPr/>
        <p:nvPr/>
      </p:nvGrpSpPr>
      <p:grpSpPr>
        <a:xfrm>
          <a:off x="0" y="0"/>
          <a:ext cx="0" cy="0"/>
          <a:chOff x="0" y="0"/>
          <a:chExt cx="0" cy="0"/>
        </a:xfrm>
      </p:grpSpPr>
      <p:sp>
        <p:nvSpPr>
          <p:cNvPr id="1943" name="Google Shape;1943;p20"/>
          <p:cNvSpPr txBox="1">
            <a:spLocks noGrp="1"/>
          </p:cNvSpPr>
          <p:nvPr>
            <p:ph type="body" idx="1"/>
          </p:nvPr>
        </p:nvSpPr>
        <p:spPr>
          <a:xfrm>
            <a:off x="812940" y="1205925"/>
            <a:ext cx="8133460" cy="3481500"/>
          </a:xfrm>
          <a:prstGeom prst="rect">
            <a:avLst/>
          </a:prstGeom>
        </p:spPr>
        <p:txBody>
          <a:bodyPr spcFirstLastPara="1" wrap="square" lIns="91425" tIns="91425" rIns="91425" bIns="91425" anchor="t" anchorCtr="0">
            <a:noAutofit/>
          </a:bodyPr>
          <a:lstStyle/>
          <a:p>
            <a:pPr marL="0" lvl="0" indent="0" algn="just">
              <a:buNone/>
            </a:pPr>
            <a:r>
              <a:rPr lang="en-US" sz="1800" dirty="0">
                <a:solidFill>
                  <a:schemeClr val="tx2">
                    <a:lumMod val="10000"/>
                  </a:schemeClr>
                </a:solidFill>
                <a:latin typeface="Times New Roman" panose="02020603050405020304" pitchFamily="18" charset="0"/>
                <a:cs typeface="Times New Roman" panose="02020603050405020304" pitchFamily="18" charset="0"/>
              </a:rPr>
              <a:t>Hacker News is like Reddit for startups, programmers, and entrepreneurs. It is a </a:t>
            </a:r>
            <a:r>
              <a:rPr lang="en-US" sz="1800" dirty="0">
                <a:solidFill>
                  <a:schemeClr val="tx2">
                    <a:lumMod val="10000"/>
                  </a:schemeClr>
                </a:solidFill>
                <a:latin typeface="Times New Roman" panose="02020603050405020304" pitchFamily="18" charset="0"/>
                <a:cs typeface="Times New Roman" panose="02020603050405020304" pitchFamily="18" charset="0"/>
                <a:hlinkClick r:id="rId3" tooltip="Social news website">
                  <a:extLst>
                    <a:ext uri="{A12FA001-AC4F-418D-AE19-62706E023703}">
                      <ahyp:hlinkClr xmlns:ahyp="http://schemas.microsoft.com/office/drawing/2018/hyperlinkcolor" xmlns="" val="tx"/>
                    </a:ext>
                  </a:extLst>
                </a:hlinkClick>
              </a:rPr>
              <a:t>social news website</a:t>
            </a:r>
            <a:r>
              <a:rPr lang="en-US" sz="1800" dirty="0">
                <a:solidFill>
                  <a:schemeClr val="tx2">
                    <a:lumMod val="10000"/>
                  </a:schemeClr>
                </a:solidFill>
                <a:latin typeface="Times New Roman" panose="02020603050405020304" pitchFamily="18" charset="0"/>
                <a:cs typeface="Times New Roman" panose="02020603050405020304" pitchFamily="18" charset="0"/>
              </a:rPr>
              <a:t> focusing on </a:t>
            </a:r>
            <a:r>
              <a:rPr lang="en-US" sz="1800" dirty="0">
                <a:solidFill>
                  <a:schemeClr val="tx2">
                    <a:lumMod val="10000"/>
                  </a:schemeClr>
                </a:solidFill>
                <a:latin typeface="Times New Roman" panose="02020603050405020304" pitchFamily="18" charset="0"/>
                <a:cs typeface="Times New Roman" panose="02020603050405020304" pitchFamily="18" charset="0"/>
                <a:hlinkClick r:id="rId4" tooltip="Computer science">
                  <a:extLst>
                    <a:ext uri="{A12FA001-AC4F-418D-AE19-62706E023703}">
                      <ahyp:hlinkClr xmlns:ahyp="http://schemas.microsoft.com/office/drawing/2018/hyperlinkcolor" xmlns="" val="tx"/>
                    </a:ext>
                  </a:extLst>
                </a:hlinkClick>
              </a:rPr>
              <a:t>computer science</a:t>
            </a:r>
            <a:r>
              <a:rPr lang="en-US" sz="1800" dirty="0">
                <a:solidFill>
                  <a:schemeClr val="tx2">
                    <a:lumMod val="10000"/>
                  </a:schemeClr>
                </a:solidFill>
                <a:latin typeface="Times New Roman" panose="02020603050405020304" pitchFamily="18" charset="0"/>
                <a:cs typeface="Times New Roman" panose="02020603050405020304" pitchFamily="18" charset="0"/>
              </a:rPr>
              <a:t> and </a:t>
            </a:r>
            <a:r>
              <a:rPr lang="en-US" sz="1800" dirty="0">
                <a:solidFill>
                  <a:schemeClr val="tx2">
                    <a:lumMod val="10000"/>
                  </a:schemeClr>
                </a:solidFill>
                <a:latin typeface="Times New Roman" panose="02020603050405020304" pitchFamily="18" charset="0"/>
                <a:cs typeface="Times New Roman" panose="02020603050405020304" pitchFamily="18" charset="0"/>
                <a:hlinkClick r:id="rId5" tooltip="Startup company">
                  <a:extLst>
                    <a:ext uri="{A12FA001-AC4F-418D-AE19-62706E023703}">
                      <ahyp:hlinkClr xmlns:ahyp="http://schemas.microsoft.com/office/drawing/2018/hyperlinkcolor" xmlns="" val="tx"/>
                    </a:ext>
                  </a:extLst>
                </a:hlinkClick>
              </a:rPr>
              <a:t>entrepreneurship</a:t>
            </a:r>
            <a:r>
              <a:rPr lang="en-US" sz="1800" dirty="0">
                <a:solidFill>
                  <a:schemeClr val="tx2">
                    <a:lumMod val="10000"/>
                  </a:schemeClr>
                </a:solidFill>
                <a:latin typeface="Times New Roman" panose="02020603050405020304" pitchFamily="18" charset="0"/>
                <a:cs typeface="Times New Roman" panose="02020603050405020304" pitchFamily="18" charset="0"/>
              </a:rPr>
              <a:t>. It is run by the investment fund and startup incubator </a:t>
            </a:r>
            <a:r>
              <a:rPr lang="en-US" sz="1800" dirty="0">
                <a:solidFill>
                  <a:schemeClr val="tx2">
                    <a:lumMod val="10000"/>
                  </a:schemeClr>
                </a:solidFill>
                <a:latin typeface="Times New Roman" panose="02020603050405020304" pitchFamily="18" charset="0"/>
                <a:cs typeface="Times New Roman" panose="02020603050405020304" pitchFamily="18" charset="0"/>
                <a:hlinkClick r:id="rId6" tooltip="Y Combinator">
                  <a:extLst>
                    <a:ext uri="{A12FA001-AC4F-418D-AE19-62706E023703}">
                      <ahyp:hlinkClr xmlns:ahyp="http://schemas.microsoft.com/office/drawing/2018/hyperlinkcolor" xmlns="" val="tx"/>
                    </a:ext>
                  </a:extLst>
                </a:hlinkClick>
              </a:rPr>
              <a:t>Y Combinator</a:t>
            </a:r>
            <a:r>
              <a:rPr lang="en-US" sz="1800" dirty="0">
                <a:solidFill>
                  <a:schemeClr val="tx2">
                    <a:lumMod val="10000"/>
                  </a:schemeClr>
                </a:solidFill>
                <a:latin typeface="Times New Roman" panose="02020603050405020304" pitchFamily="18" charset="0"/>
                <a:cs typeface="Times New Roman" panose="02020603050405020304" pitchFamily="18" charset="0"/>
              </a:rPr>
              <a:t>.</a:t>
            </a:r>
          </a:p>
          <a:p>
            <a:pPr marL="0" lvl="0" indent="0" algn="just">
              <a:buNone/>
            </a:pPr>
            <a:r>
              <a:rPr lang="en-US" sz="1800" dirty="0">
                <a:solidFill>
                  <a:schemeClr val="tx2">
                    <a:lumMod val="10000"/>
                  </a:schemeClr>
                </a:solidFill>
                <a:latin typeface="Times New Roman" panose="02020603050405020304" pitchFamily="18" charset="0"/>
                <a:cs typeface="Times New Roman" panose="02020603050405020304" pitchFamily="18" charset="0"/>
              </a:rPr>
              <a:t>The Hacker News application has development issues, which leads to poor usability for the user, and the iOS application has a non-functional user interface, which results in an annoying user experience, and the users face a lot of difficulty with respect to its functionality and experience a lack of inadequate features.</a:t>
            </a:r>
          </a:p>
        </p:txBody>
      </p:sp>
      <p:sp>
        <p:nvSpPr>
          <p:cNvPr id="1944" name="Google Shape;1944;p20"/>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lvl="0"/>
            <a:r>
              <a:rPr lang="en-US" dirty="0"/>
              <a:t>Problem Statement</a:t>
            </a:r>
            <a:endParaRPr dirty="0"/>
          </a:p>
        </p:txBody>
      </p:sp>
      <p:sp>
        <p:nvSpPr>
          <p:cNvPr id="1946" name="Google Shape;1946;p2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9"/>
        <p:cNvGrpSpPr/>
        <p:nvPr/>
      </p:nvGrpSpPr>
      <p:grpSpPr>
        <a:xfrm>
          <a:off x="0" y="0"/>
          <a:ext cx="0" cy="0"/>
          <a:chOff x="0" y="0"/>
          <a:chExt cx="0" cy="0"/>
        </a:xfrm>
      </p:grpSpPr>
      <p:sp>
        <p:nvSpPr>
          <p:cNvPr id="2150" name="Google Shape;2150;p37"/>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Objectives</a:t>
            </a:r>
            <a:endParaRPr dirty="0"/>
          </a:p>
        </p:txBody>
      </p:sp>
      <p:sp>
        <p:nvSpPr>
          <p:cNvPr id="2151" name="Google Shape;2151;p37"/>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400" dirty="0">
                <a:solidFill>
                  <a:srgbClr val="2C3E50"/>
                </a:solidFill>
                <a:latin typeface="Times New Roman" panose="02020603050405020304" pitchFamily="18" charset="0"/>
                <a:cs typeface="Times New Roman" panose="02020603050405020304" pitchFamily="18" charset="0"/>
              </a:rPr>
              <a:t>Creating a UX that meets your customers' needs while also aligning with the brand's goals results in interactions that are beneficial and meaningful to both your company and your users. </a:t>
            </a:r>
          </a:p>
          <a:p>
            <a:pPr marL="285750" indent="-285750">
              <a:buFont typeface="Arial" panose="020B0604020202020204" pitchFamily="34" charset="0"/>
              <a:buChar char="•"/>
            </a:pPr>
            <a:r>
              <a:rPr lang="en-US" sz="1400" dirty="0">
                <a:solidFill>
                  <a:srgbClr val="2C3E50"/>
                </a:solidFill>
                <a:latin typeface="Times New Roman" panose="02020603050405020304" pitchFamily="18" charset="0"/>
                <a:cs typeface="Times New Roman" panose="02020603050405020304" pitchFamily="18" charset="0"/>
              </a:rPr>
              <a:t>To align your user experience with the brand's goals: Create a design that is unique to the company.</a:t>
            </a:r>
          </a:p>
          <a:p>
            <a:pPr marL="285750" indent="-285750">
              <a:buFont typeface="Arial" panose="020B0604020202020204" pitchFamily="34" charset="0"/>
              <a:buChar char="•"/>
            </a:pPr>
            <a:r>
              <a:rPr lang="en-US" sz="1400" dirty="0">
                <a:solidFill>
                  <a:srgbClr val="2C3E50"/>
                </a:solidFill>
                <a:latin typeface="Times New Roman" panose="02020603050405020304" pitchFamily="18" charset="0"/>
                <a:cs typeface="Times New Roman" panose="02020603050405020304" pitchFamily="18" charset="0"/>
              </a:rPr>
              <a:t>Giving priority to their safety and security by limiting access to sensitive information to provide the best user experience.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Functionality to improve the user experience.</a:t>
            </a:r>
          </a:p>
          <a:p>
            <a:pPr marL="285750" indent="-285750">
              <a:buFont typeface="Arial" panose="020B0604020202020204" pitchFamily="34" charset="0"/>
              <a:buChar char="•"/>
            </a:pPr>
            <a:r>
              <a:rPr lang="en-US" sz="1400" dirty="0">
                <a:solidFill>
                  <a:srgbClr val="2C3E50"/>
                </a:solidFill>
                <a:latin typeface="Times New Roman" panose="02020603050405020304" pitchFamily="18" charset="0"/>
                <a:cs typeface="Times New Roman" panose="02020603050405020304" pitchFamily="18" charset="0"/>
              </a:rPr>
              <a:t>Updating the online platform and fixing bugs on a regular basis.</a:t>
            </a:r>
            <a:endParaRPr sz="1400" dirty="0">
              <a:solidFill>
                <a:srgbClr val="2C3E50"/>
              </a:solidFill>
              <a:latin typeface="Times New Roman" panose="02020603050405020304" pitchFamily="18" charset="0"/>
              <a:cs typeface="Times New Roman" panose="02020603050405020304" pitchFamily="18" charset="0"/>
            </a:endParaRPr>
          </a:p>
        </p:txBody>
      </p:sp>
      <p:sp>
        <p:nvSpPr>
          <p:cNvPr id="2152" name="Google Shape;2152;p3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619150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983" name="Google Shape;1983;p2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7200" dirty="0"/>
              <a:t>7</a:t>
            </a:r>
            <a:endParaRPr sz="7200" dirty="0"/>
          </a:p>
        </p:txBody>
      </p:sp>
      <p:sp>
        <p:nvSpPr>
          <p:cNvPr id="1984" name="Google Shape;1984;p2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1985" name="Google Shape;1985;p25"/>
          <p:cNvGrpSpPr/>
          <p:nvPr/>
        </p:nvGrpSpPr>
        <p:grpSpPr>
          <a:xfrm>
            <a:off x="2256567" y="1058103"/>
            <a:ext cx="4036590" cy="3713071"/>
            <a:chOff x="2256567" y="677103"/>
            <a:chExt cx="4036590" cy="3713071"/>
          </a:xfrm>
        </p:grpSpPr>
        <p:sp>
          <p:nvSpPr>
            <p:cNvPr id="1986" name="Google Shape;1986;p25"/>
            <p:cNvSpPr/>
            <p:nvPr/>
          </p:nvSpPr>
          <p:spPr>
            <a:xfrm rot="-6596588">
              <a:off x="3726388" y="3510395"/>
              <a:ext cx="771357" cy="771357"/>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987" name="Google Shape;1987;p25"/>
            <p:cNvSpPr/>
            <p:nvPr/>
          </p:nvSpPr>
          <p:spPr>
            <a:xfrm rot="-6599386">
              <a:off x="2318596" y="1407533"/>
              <a:ext cx="440541" cy="440541"/>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988" name="Google Shape;1988;p25"/>
            <p:cNvSpPr/>
            <p:nvPr/>
          </p:nvSpPr>
          <p:spPr>
            <a:xfrm rot="-6598839">
              <a:off x="2887641" y="2346984"/>
              <a:ext cx="1199287" cy="1199287"/>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989" name="Google Shape;1989;p25"/>
            <p:cNvSpPr/>
            <p:nvPr/>
          </p:nvSpPr>
          <p:spPr>
            <a:xfrm rot="-6598620">
              <a:off x="4374916" y="913763"/>
              <a:ext cx="1681581" cy="1681581"/>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990" name="Google Shape;1990;p25"/>
            <p:cNvSpPr/>
            <p:nvPr/>
          </p:nvSpPr>
          <p:spPr>
            <a:xfrm rot="-6597866">
              <a:off x="2661829" y="2208216"/>
              <a:ext cx="629106" cy="629106"/>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991" name="Google Shape;1991;p25"/>
            <p:cNvSpPr/>
            <p:nvPr/>
          </p:nvSpPr>
          <p:spPr>
            <a:xfrm rot="-6597701">
              <a:off x="3267625" y="1113818"/>
              <a:ext cx="274172" cy="274172"/>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grpSp>
      <p:grpSp>
        <p:nvGrpSpPr>
          <p:cNvPr id="1992" name="Google Shape;1992;p25"/>
          <p:cNvGrpSpPr/>
          <p:nvPr/>
        </p:nvGrpSpPr>
        <p:grpSpPr>
          <a:xfrm>
            <a:off x="4447194" y="2196766"/>
            <a:ext cx="2440200" cy="2440200"/>
            <a:chOff x="4447194" y="1815766"/>
            <a:chExt cx="2440200" cy="2440200"/>
          </a:xfrm>
        </p:grpSpPr>
        <p:sp>
          <p:nvSpPr>
            <p:cNvPr id="1993" name="Google Shape;1993;p25"/>
            <p:cNvSpPr/>
            <p:nvPr/>
          </p:nvSpPr>
          <p:spPr>
            <a:xfrm>
              <a:off x="4447194" y="1815766"/>
              <a:ext cx="2440200" cy="2440200"/>
            </a:xfrm>
            <a:prstGeom prst="ellipse">
              <a:avLst/>
            </a:prstGeom>
            <a:solidFill>
              <a:schemeClr val="accent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erriweather"/>
                <a:ea typeface="Merriweather"/>
                <a:cs typeface="Merriweather"/>
                <a:sym typeface="Merriweather"/>
              </a:endParaRPr>
            </a:p>
          </p:txBody>
        </p:sp>
        <p:sp>
          <p:nvSpPr>
            <p:cNvPr id="1994" name="Google Shape;1994;p25"/>
            <p:cNvSpPr txBox="1"/>
            <p:nvPr/>
          </p:nvSpPr>
          <p:spPr>
            <a:xfrm>
              <a:off x="4735949" y="2504275"/>
              <a:ext cx="2115101" cy="1163400"/>
            </a:xfrm>
            <a:prstGeom prst="rect">
              <a:avLst/>
            </a:prstGeom>
            <a:solidFill>
              <a:schemeClr val="accent2"/>
            </a:solidFill>
            <a:ln>
              <a:noFill/>
            </a:ln>
          </p:spPr>
          <p:txBody>
            <a:bodyPr spcFirstLastPara="1" wrap="square" lIns="91425" tIns="91425" rIns="91425" bIns="91425" anchor="ctr" anchorCtr="0">
              <a:noAutofit/>
            </a:bodyPr>
            <a:lstStyle/>
            <a:p>
              <a:pPr lvl="0" algn="ctr"/>
              <a:r>
                <a:rPr lang="en-US" b="1" dirty="0"/>
                <a:t>Heuristics Evaluation</a:t>
              </a:r>
              <a:endParaRPr sz="1200" dirty="0">
                <a:solidFill>
                  <a:schemeClr val="lt1"/>
                </a:solidFill>
                <a:latin typeface="Merriweather"/>
                <a:ea typeface="Merriweather"/>
                <a:cs typeface="Merriweather"/>
                <a:sym typeface="Merriweather"/>
              </a:endParaRPr>
            </a:p>
          </p:txBody>
        </p:sp>
      </p:grpSp>
      <p:grpSp>
        <p:nvGrpSpPr>
          <p:cNvPr id="1995" name="Google Shape;1995;p25"/>
          <p:cNvGrpSpPr/>
          <p:nvPr/>
        </p:nvGrpSpPr>
        <p:grpSpPr>
          <a:xfrm>
            <a:off x="3566937" y="1755053"/>
            <a:ext cx="1423800" cy="1423800"/>
            <a:chOff x="3490737" y="1374053"/>
            <a:chExt cx="1423800" cy="1423800"/>
          </a:xfrm>
        </p:grpSpPr>
        <p:sp>
          <p:nvSpPr>
            <p:cNvPr id="1996" name="Google Shape;1996;p25"/>
            <p:cNvSpPr/>
            <p:nvPr/>
          </p:nvSpPr>
          <p:spPr>
            <a:xfrm>
              <a:off x="3490737" y="1374053"/>
              <a:ext cx="1423800" cy="14238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erriweather"/>
                <a:ea typeface="Merriweather"/>
                <a:cs typeface="Merriweather"/>
                <a:sym typeface="Merriweather"/>
              </a:endParaRPr>
            </a:p>
          </p:txBody>
        </p:sp>
        <p:sp>
          <p:nvSpPr>
            <p:cNvPr id="1997" name="Google Shape;1997;p25"/>
            <p:cNvSpPr txBox="1"/>
            <p:nvPr/>
          </p:nvSpPr>
          <p:spPr>
            <a:xfrm>
              <a:off x="3630480" y="1627803"/>
              <a:ext cx="1144788" cy="944700"/>
            </a:xfrm>
            <a:prstGeom prst="rect">
              <a:avLst/>
            </a:prstGeom>
            <a:solidFill>
              <a:schemeClr val="accent1"/>
            </a:solidFill>
            <a:ln>
              <a:noFill/>
            </a:ln>
          </p:spPr>
          <p:txBody>
            <a:bodyPr spcFirstLastPara="1" wrap="square" lIns="91425" tIns="91425" rIns="91425" bIns="91425" anchor="ctr" anchorCtr="0">
              <a:noAutofit/>
            </a:bodyPr>
            <a:lstStyle/>
            <a:p>
              <a:pPr lvl="0" algn="ctr"/>
              <a:r>
                <a:rPr lang="en-US" b="1" dirty="0"/>
                <a:t>Usability principles</a:t>
              </a:r>
              <a:endParaRPr sz="1000" dirty="0">
                <a:solidFill>
                  <a:schemeClr val="lt1"/>
                </a:solidFill>
                <a:latin typeface="Merriweather"/>
                <a:ea typeface="Merriweather"/>
                <a:cs typeface="Merriweather"/>
                <a:sym typeface="Merriweathe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9"/>
        <p:cNvGrpSpPr/>
        <p:nvPr/>
      </p:nvGrpSpPr>
      <p:grpSpPr>
        <a:xfrm>
          <a:off x="0" y="0"/>
          <a:ext cx="0" cy="0"/>
          <a:chOff x="0" y="0"/>
          <a:chExt cx="0" cy="0"/>
        </a:xfrm>
      </p:grpSpPr>
      <p:sp>
        <p:nvSpPr>
          <p:cNvPr id="2150" name="Google Shape;2150;p37"/>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r>
              <a:rPr lang="en-US" sz="2800" dirty="0">
                <a:ea typeface="+mn-lt"/>
                <a:cs typeface="+mn-lt"/>
              </a:rPr>
              <a:t>1. Visibility Of System Status </a:t>
            </a:r>
            <a:endParaRPr dirty="0"/>
          </a:p>
        </p:txBody>
      </p:sp>
      <p:sp>
        <p:nvSpPr>
          <p:cNvPr id="2151" name="Google Shape;2151;p37"/>
          <p:cNvSpPr txBox="1">
            <a:spLocks noGrp="1"/>
          </p:cNvSpPr>
          <p:nvPr>
            <p:ph type="body" idx="1"/>
          </p:nvPr>
        </p:nvSpPr>
        <p:spPr>
          <a:xfrm>
            <a:off x="1131749" y="1312800"/>
            <a:ext cx="6932597" cy="3498600"/>
          </a:xfrm>
          <a:prstGeom prst="rect">
            <a:avLst/>
          </a:prstGeom>
        </p:spPr>
        <p:txBody>
          <a:bodyPr spcFirstLastPara="1" wrap="square" lIns="91425" tIns="91425" rIns="91425" bIns="91425" anchor="t" anchorCtr="0">
            <a:noAutofit/>
          </a:bodyPr>
          <a:lstStyle/>
          <a:p>
            <a:pPr marL="76200" indent="0">
              <a:lnSpc>
                <a:spcPct val="90000"/>
              </a:lnSpc>
              <a:buClr>
                <a:srgbClr val="FFFFFF"/>
              </a:buClr>
              <a:buNone/>
            </a:pPr>
            <a:r>
              <a:rPr lang="en-US" sz="1800" dirty="0">
                <a:solidFill>
                  <a:schemeClr val="tx2">
                    <a:lumMod val="10000"/>
                  </a:schemeClr>
                </a:solidFill>
                <a:latin typeface="Times New Roman" panose="02020603050405020304" pitchFamily="18" charset="0"/>
                <a:ea typeface="Calibri"/>
                <a:cs typeface="Times New Roman" panose="02020603050405020304" pitchFamily="18" charset="0"/>
              </a:rPr>
              <a:t>The user receives all information related to which page they are on, and if anything goes wrong, it indicates that they are on the incorrect page. As a result, the user will be aware of the action being carried out and will not have to wait for the results. For example, if we login with the incorrect user id and password, an error message appears.</a:t>
            </a:r>
          </a:p>
          <a:p>
            <a:pPr marL="76200" indent="0">
              <a:lnSpc>
                <a:spcPct val="90000"/>
              </a:lnSpc>
              <a:buClr>
                <a:srgbClr val="FFFFFF"/>
              </a:buClr>
              <a:buNone/>
            </a:pPr>
            <a:r>
              <a:rPr lang="en-US" sz="1800" b="1" dirty="0">
                <a:solidFill>
                  <a:schemeClr val="tx2">
                    <a:lumMod val="10000"/>
                  </a:schemeClr>
                </a:solidFill>
                <a:latin typeface="Times New Roman" panose="02020603050405020304" pitchFamily="18" charset="0"/>
                <a:ea typeface="+mn-lt"/>
                <a:cs typeface="Times New Roman" panose="02020603050405020304" pitchFamily="18" charset="0"/>
              </a:rPr>
              <a:t>Heuristic Violated: No</a:t>
            </a:r>
            <a:endParaRPr lang="en-US" sz="1800" dirty="0">
              <a:solidFill>
                <a:schemeClr val="tx2">
                  <a:lumMod val="10000"/>
                </a:schemeClr>
              </a:solidFill>
              <a:latin typeface="Times New Roman" panose="02020603050405020304" pitchFamily="18" charset="0"/>
              <a:ea typeface="Calibri"/>
              <a:cs typeface="Times New Roman" panose="02020603050405020304" pitchFamily="18" charset="0"/>
            </a:endParaRPr>
          </a:p>
        </p:txBody>
      </p:sp>
      <p:sp>
        <p:nvSpPr>
          <p:cNvPr id="2152" name="Google Shape;2152;p3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3" name="Picture 2">
            <a:extLst>
              <a:ext uri="{FF2B5EF4-FFF2-40B4-BE49-F238E27FC236}">
                <a16:creationId xmlns:a16="http://schemas.microsoft.com/office/drawing/2014/main" xmlns="" id="{2195BC09-E886-4837-BB30-BE853ED4900F}"/>
              </a:ext>
            </a:extLst>
          </p:cNvPr>
          <p:cNvPicPr>
            <a:picLocks noChangeAspect="1"/>
          </p:cNvPicPr>
          <p:nvPr/>
        </p:nvPicPr>
        <p:blipFill rotWithShape="1">
          <a:blip r:embed="rId3"/>
          <a:srcRect l="-287" t="2264" r="287" b="36356"/>
          <a:stretch/>
        </p:blipFill>
        <p:spPr>
          <a:xfrm>
            <a:off x="815248" y="3062100"/>
            <a:ext cx="7855026" cy="15381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271436" y="-419100"/>
            <a:ext cx="6028200" cy="1159800"/>
          </a:xfrm>
          <a:prstGeom prst="rect">
            <a:avLst/>
          </a:prstGeom>
        </p:spPr>
        <p:txBody>
          <a:bodyPr spcFirstLastPara="1" wrap="square" lIns="91425" tIns="91425" rIns="91425" bIns="91425" anchor="b" anchorCtr="0">
            <a:noAutofit/>
          </a:bodyPr>
          <a:lstStyle/>
          <a:p>
            <a:r>
              <a:rPr lang="en-US" sz="2800" b="1" dirty="0">
                <a:ea typeface="+mn-lt"/>
                <a:cs typeface="+mn-lt"/>
              </a:rPr>
              <a:t>2. Match between System and Real World</a:t>
            </a:r>
            <a:r>
              <a:rPr lang="en-US" sz="2800" dirty="0">
                <a:ea typeface="+mn-lt"/>
                <a:cs typeface="+mn-lt"/>
              </a:rPr>
              <a:t> </a:t>
            </a:r>
            <a:endParaRPr dirty="0"/>
          </a:p>
        </p:txBody>
      </p:sp>
      <p:sp>
        <p:nvSpPr>
          <p:cNvPr id="1915" name="Google Shape;1915;p16"/>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Rectangle 1">
            <a:extLst>
              <a:ext uri="{FF2B5EF4-FFF2-40B4-BE49-F238E27FC236}">
                <a16:creationId xmlns:a16="http://schemas.microsoft.com/office/drawing/2014/main" xmlns="" id="{B1848847-5DB9-47FA-80C1-307887A209F9}"/>
              </a:ext>
            </a:extLst>
          </p:cNvPr>
          <p:cNvSpPr/>
          <p:nvPr/>
        </p:nvSpPr>
        <p:spPr>
          <a:xfrm>
            <a:off x="1999536" y="572559"/>
            <a:ext cx="4572000" cy="1169551"/>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Hacker News (abbreviated HN) is a social news website that focuses on computer science and entrepreneurship. Its also used  for job search.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Real-world conventions are followed, making it very user-friendly</a:t>
            </a:r>
            <a:r>
              <a:rPr lang="en-US"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ea typeface="+mn-lt"/>
                <a:cs typeface="Times New Roman" panose="02020603050405020304" pitchFamily="18" charset="0"/>
              </a:rPr>
              <a:t> Heuristic Violated: </a:t>
            </a:r>
            <a:r>
              <a:rPr lang="en-US" b="1" dirty="0" smtClean="0">
                <a:latin typeface="Times New Roman" panose="02020603050405020304" pitchFamily="18" charset="0"/>
                <a:ea typeface="+mn-lt"/>
                <a:cs typeface="Times New Roman" panose="02020603050405020304" pitchFamily="18" charset="0"/>
              </a:rPr>
              <a:t>NO</a:t>
            </a:r>
            <a:endParaRPr lang="en-US" dirty="0" smtClean="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85100C52-AD4F-4574-AD24-B7F7E17CA551}"/>
              </a:ext>
            </a:extLst>
          </p:cNvPr>
          <p:cNvPicPr>
            <a:picLocks noChangeAspect="1"/>
          </p:cNvPicPr>
          <p:nvPr/>
        </p:nvPicPr>
        <p:blipFill rotWithShape="1">
          <a:blip r:embed="rId3"/>
          <a:srcRect r="40156"/>
          <a:stretch/>
        </p:blipFill>
        <p:spPr>
          <a:xfrm>
            <a:off x="4054207" y="1732359"/>
            <a:ext cx="5089793" cy="3401390"/>
          </a:xfrm>
          <a:prstGeom prst="rect">
            <a:avLst/>
          </a:prstGeom>
        </p:spPr>
      </p:pic>
      <p:pic>
        <p:nvPicPr>
          <p:cNvPr id="8" name="Picture 7">
            <a:extLst>
              <a:ext uri="{FF2B5EF4-FFF2-40B4-BE49-F238E27FC236}">
                <a16:creationId xmlns:a16="http://schemas.microsoft.com/office/drawing/2014/main" xmlns="" id="{80178593-3705-468D-8265-FBD73FC96987}"/>
              </a:ext>
            </a:extLst>
          </p:cNvPr>
          <p:cNvPicPr>
            <a:picLocks noChangeAspect="1"/>
          </p:cNvPicPr>
          <p:nvPr/>
        </p:nvPicPr>
        <p:blipFill rotWithShape="1">
          <a:blip r:embed="rId4"/>
          <a:srcRect l="6357" t="9993" r="28476" b="8280"/>
          <a:stretch/>
        </p:blipFill>
        <p:spPr>
          <a:xfrm>
            <a:off x="27518" y="1742110"/>
            <a:ext cx="3999121" cy="3401390"/>
          </a:xfrm>
          <a:prstGeom prst="rect">
            <a:avLst/>
          </a:prstGeom>
        </p:spPr>
      </p:pic>
    </p:spTree>
    <p:extLst>
      <p:ext uri="{BB962C8B-B14F-4D97-AF65-F5344CB8AC3E}">
        <p14:creationId xmlns:p14="http://schemas.microsoft.com/office/powerpoint/2010/main" val="2016154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2" name="Google Shape;2142;p36"/>
          <p:cNvSpPr txBox="1">
            <a:spLocks noGrp="1"/>
          </p:cNvSpPr>
          <p:nvPr>
            <p:ph type="ctrTitle" idx="4294967295"/>
          </p:nvPr>
        </p:nvSpPr>
        <p:spPr>
          <a:xfrm>
            <a:off x="1606771" y="-138570"/>
            <a:ext cx="6282996" cy="828000"/>
          </a:xfrm>
          <a:prstGeom prst="rect">
            <a:avLst/>
          </a:prstGeom>
        </p:spPr>
        <p:txBody>
          <a:bodyPr spcFirstLastPara="1" wrap="square" lIns="91425" tIns="91425" rIns="91425" bIns="91425" anchor="b" anchorCtr="0">
            <a:noAutofit/>
          </a:bodyPr>
          <a:lstStyle/>
          <a:p>
            <a:r>
              <a:rPr lang="en-US" sz="2800" dirty="0">
                <a:ea typeface="+mn-lt"/>
                <a:cs typeface="+mn-lt"/>
              </a:rPr>
              <a:t>33</a:t>
            </a:r>
            <a:r>
              <a:rPr lang="en-US" sz="2800" dirty="0">
                <a:solidFill>
                  <a:schemeClr val="bg1"/>
                </a:solidFill>
                <a:ea typeface="+mn-lt"/>
                <a:cs typeface="+mn-lt"/>
              </a:rPr>
              <a:t>3. User Control and Freedom </a:t>
            </a:r>
          </a:p>
        </p:txBody>
      </p:sp>
      <p:sp>
        <p:nvSpPr>
          <p:cNvPr id="2145" name="Google Shape;2145;p3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Rectangle 2">
            <a:extLst>
              <a:ext uri="{FF2B5EF4-FFF2-40B4-BE49-F238E27FC236}">
                <a16:creationId xmlns:a16="http://schemas.microsoft.com/office/drawing/2014/main" xmlns="" id="{1A70BF27-8DF1-4327-9CF1-6CA2F6ECE202}"/>
              </a:ext>
            </a:extLst>
          </p:cNvPr>
          <p:cNvSpPr/>
          <p:nvPr/>
        </p:nvSpPr>
        <p:spPr>
          <a:xfrm>
            <a:off x="4374400" y="1092856"/>
            <a:ext cx="4572000" cy="1815882"/>
          </a:xfrm>
          <a:prstGeom prst="rect">
            <a:avLst/>
          </a:prstGeom>
        </p:spPr>
        <p:txBody>
          <a:bodyPr>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switch to any desired option in the web application at any time. The user possesses the access to the website's content The user is free to browse available trains until and unless he/she is redirected. Reserving a seat In that case, he or she logs in or registers on the website.</a:t>
            </a:r>
          </a:p>
          <a:p>
            <a:pPr marL="285750" indent="-285750" algn="just">
              <a:buFont typeface="Arial" panose="020B0604020202020204" pitchFamily="34" charset="0"/>
              <a:buChar char="•"/>
            </a:pPr>
            <a:r>
              <a:rPr lang="en-US" b="1" dirty="0">
                <a:latin typeface="Times New Roman" panose="02020603050405020304" pitchFamily="18" charset="0"/>
                <a:ea typeface="+mn-lt"/>
                <a:cs typeface="Times New Roman" panose="02020603050405020304" pitchFamily="18" charset="0"/>
              </a:rPr>
              <a:t>Heuristic Violated: </a:t>
            </a:r>
            <a:r>
              <a:rPr lang="en-US" b="1" dirty="0" smtClean="0">
                <a:latin typeface="Times New Roman" panose="02020603050405020304" pitchFamily="18" charset="0"/>
                <a:ea typeface="+mn-lt"/>
                <a:cs typeface="Times New Roman" panose="02020603050405020304" pitchFamily="18" charset="0"/>
              </a:rPr>
              <a:t>YES</a:t>
            </a:r>
            <a:endParaRPr lang="en-US" dirty="0">
              <a:latin typeface="Times New Roman" panose="02020603050405020304" pitchFamily="18" charset="0"/>
              <a:ea typeface="Calibri"/>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AD06AD7E-334A-4FEA-8AA5-21E86FCA513D}"/>
              </a:ext>
            </a:extLst>
          </p:cNvPr>
          <p:cNvPicPr>
            <a:picLocks noChangeAspect="1"/>
          </p:cNvPicPr>
          <p:nvPr/>
        </p:nvPicPr>
        <p:blipFill rotWithShape="1">
          <a:blip r:embed="rId3"/>
          <a:srcRect l="7228" t="9479" r="38519" b="8280"/>
          <a:stretch/>
        </p:blipFill>
        <p:spPr>
          <a:xfrm>
            <a:off x="197600" y="1044100"/>
            <a:ext cx="4465651" cy="3525398"/>
          </a:xfrm>
          <a:prstGeom prst="rect">
            <a:avLst/>
          </a:prstGeom>
        </p:spPr>
      </p:pic>
    </p:spTree>
    <p:extLst>
      <p:ext uri="{BB962C8B-B14F-4D97-AF65-F5344CB8AC3E}">
        <p14:creationId xmlns:p14="http://schemas.microsoft.com/office/powerpoint/2010/main" val="1613700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271436" y="-419100"/>
            <a:ext cx="6028200" cy="1159800"/>
          </a:xfrm>
          <a:prstGeom prst="rect">
            <a:avLst/>
          </a:prstGeom>
        </p:spPr>
        <p:txBody>
          <a:bodyPr spcFirstLastPara="1" wrap="square" lIns="91425" tIns="91425" rIns="91425" bIns="91425" anchor="b" anchorCtr="0">
            <a:noAutofit/>
          </a:bodyPr>
          <a:lstStyle/>
          <a:p>
            <a:pPr defTabSz="457200">
              <a:spcAft>
                <a:spcPts val="1000"/>
              </a:spcAft>
              <a:buClr>
                <a:schemeClr val="tx1"/>
              </a:buClr>
              <a:buSzPct val="100000"/>
            </a:pPr>
            <a:r>
              <a:rPr lang="en-US" sz="2800" b="1" dirty="0"/>
              <a:t>4. Consistency and Standards</a:t>
            </a:r>
            <a:endParaRPr lang="en-US" sz="2800"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a:extLst>
              <a:ext uri="{FF2B5EF4-FFF2-40B4-BE49-F238E27FC236}">
                <a16:creationId xmlns:a16="http://schemas.microsoft.com/office/drawing/2014/main" xmlns="" id="{1E02E40E-1C8A-4EF6-9B6C-70F81E235C09}"/>
              </a:ext>
            </a:extLst>
          </p:cNvPr>
          <p:cNvSpPr/>
          <p:nvPr/>
        </p:nvSpPr>
        <p:spPr>
          <a:xfrm>
            <a:off x="1999536" y="1037077"/>
            <a:ext cx="4572000" cy="1600438"/>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Even they no update of website, the website maintains consistency by checking the available jobs, news&amp; mainly </a:t>
            </a:r>
            <a:r>
              <a:rPr lang="en-US" dirty="0">
                <a:solidFill>
                  <a:schemeClr val="tx2">
                    <a:lumMod val="10000"/>
                  </a:schemeClr>
                </a:solidFill>
                <a:latin typeface="Times New Roman" panose="02020603050405020304" pitchFamily="18" charset="0"/>
                <a:cs typeface="Times New Roman" panose="02020603050405020304" pitchFamily="18" charset="0"/>
              </a:rPr>
              <a:t>focusing on </a:t>
            </a:r>
            <a:r>
              <a:rPr lang="en-US" dirty="0">
                <a:solidFill>
                  <a:schemeClr val="tx2">
                    <a:lumMod val="10000"/>
                  </a:schemeClr>
                </a:solidFill>
                <a:latin typeface="Times New Roman" panose="02020603050405020304" pitchFamily="18" charset="0"/>
                <a:cs typeface="Times New Roman" panose="02020603050405020304" pitchFamily="18" charset="0"/>
                <a:hlinkClick r:id="rId3" tooltip="Computer science">
                  <a:extLst>
                    <a:ext uri="{A12FA001-AC4F-418D-AE19-62706E023703}">
                      <ahyp:hlinkClr xmlns:ahyp="http://schemas.microsoft.com/office/drawing/2018/hyperlinkcolor" xmlns="" val="tx"/>
                    </a:ext>
                  </a:extLst>
                </a:hlinkClick>
              </a:rPr>
              <a:t>computer science</a:t>
            </a:r>
            <a:r>
              <a:rPr lang="en-US" dirty="0">
                <a:solidFill>
                  <a:schemeClr val="tx2">
                    <a:lumMod val="10000"/>
                  </a:schemeClr>
                </a:solidFill>
                <a:latin typeface="Times New Roman" panose="02020603050405020304" pitchFamily="18" charset="0"/>
                <a:cs typeface="Times New Roman" panose="02020603050405020304" pitchFamily="18" charset="0"/>
              </a:rPr>
              <a:t> and </a:t>
            </a:r>
            <a:r>
              <a:rPr lang="en-US" dirty="0">
                <a:solidFill>
                  <a:schemeClr val="tx2">
                    <a:lumMod val="10000"/>
                  </a:schemeClr>
                </a:solidFill>
                <a:latin typeface="Times New Roman" panose="02020603050405020304" pitchFamily="18" charset="0"/>
                <a:cs typeface="Times New Roman" panose="02020603050405020304" pitchFamily="18" charset="0"/>
                <a:hlinkClick r:id="rId4" tooltip="Startup company">
                  <a:extLst>
                    <a:ext uri="{A12FA001-AC4F-418D-AE19-62706E023703}">
                      <ahyp:hlinkClr xmlns:ahyp="http://schemas.microsoft.com/office/drawing/2018/hyperlinkcolor" xmlns="" val="tx"/>
                    </a:ext>
                  </a:extLst>
                </a:hlinkClick>
              </a:rPr>
              <a:t>entrepreneurship </a:t>
            </a:r>
            <a:r>
              <a:rPr lang="en-US" dirty="0">
                <a:latin typeface="Times New Roman" panose="02020603050405020304" pitchFamily="18" charset="0"/>
                <a:cs typeface="Times New Roman" panose="02020603050405020304" pitchFamily="18" charset="0"/>
              </a:rPr>
              <a:t>deeper insights.</a:t>
            </a:r>
          </a:p>
          <a:p>
            <a:pPr marL="285750" indent="-285750">
              <a:buFont typeface="Arial" panose="020B0604020202020204" pitchFamily="34" charset="0"/>
              <a:buChar char="•"/>
            </a:pPr>
            <a:r>
              <a:rPr lang="en-US" b="1" dirty="0">
                <a:latin typeface="Times New Roman" panose="02020603050405020304" pitchFamily="18" charset="0"/>
                <a:ea typeface="+mn-lt"/>
                <a:cs typeface="Times New Roman" panose="02020603050405020304" pitchFamily="18" charset="0"/>
              </a:rPr>
              <a:t>Heuristic Violated: No</a:t>
            </a:r>
            <a:endParaRPr lang="en-US" dirty="0">
              <a:latin typeface="Times New Roman" panose="02020603050405020304" pitchFamily="18" charset="0"/>
              <a:ea typeface="Calibri"/>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305B77D4-3EBC-4E6A-9E9A-469A79953593}"/>
              </a:ext>
            </a:extLst>
          </p:cNvPr>
          <p:cNvPicPr>
            <a:picLocks noChangeAspect="1"/>
          </p:cNvPicPr>
          <p:nvPr/>
        </p:nvPicPr>
        <p:blipFill rotWithShape="1">
          <a:blip r:embed="rId5"/>
          <a:srcRect l="7228" t="9479" r="38519" b="8280"/>
          <a:stretch/>
        </p:blipFill>
        <p:spPr>
          <a:xfrm>
            <a:off x="1271436" y="2225407"/>
            <a:ext cx="6109865" cy="2918093"/>
          </a:xfrm>
          <a:prstGeom prst="rect">
            <a:avLst/>
          </a:prstGeom>
        </p:spPr>
      </p:pic>
    </p:spTree>
    <p:extLst>
      <p:ext uri="{BB962C8B-B14F-4D97-AF65-F5344CB8AC3E}">
        <p14:creationId xmlns:p14="http://schemas.microsoft.com/office/powerpoint/2010/main" val="294765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9"/>
        <p:cNvGrpSpPr/>
        <p:nvPr/>
      </p:nvGrpSpPr>
      <p:grpSpPr>
        <a:xfrm>
          <a:off x="0" y="0"/>
          <a:ext cx="0" cy="0"/>
          <a:chOff x="0" y="0"/>
          <a:chExt cx="0" cy="0"/>
        </a:xfrm>
      </p:grpSpPr>
      <p:sp>
        <p:nvSpPr>
          <p:cNvPr id="2150" name="Google Shape;2150;p37"/>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r>
              <a:rPr lang="en-US" sz="2800" dirty="0">
                <a:ea typeface="+mn-lt"/>
                <a:cs typeface="+mn-lt"/>
              </a:rPr>
              <a:t>5. Error Prevention</a:t>
            </a:r>
            <a:endParaRPr lang="en-US" sz="2800" dirty="0">
              <a:ea typeface="Calibri" panose="020F0502020204030204"/>
              <a:cs typeface="Calibri" panose="020F0502020204030204"/>
            </a:endParaRPr>
          </a:p>
        </p:txBody>
      </p:sp>
      <p:sp>
        <p:nvSpPr>
          <p:cNvPr id="2151" name="Google Shape;2151;p37"/>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400" dirty="0">
                <a:latin typeface="Times New Roman" panose="02020603050405020304" pitchFamily="18" charset="0"/>
                <a:ea typeface="+mn-lt"/>
                <a:cs typeface="Times New Roman" panose="02020603050405020304" pitchFamily="18" charset="0"/>
              </a:rPr>
              <a:t>When a user attempts to submit a button for any jobs or news on the website, he is redirected to the login page to open or create an account.</a:t>
            </a:r>
          </a:p>
          <a:p>
            <a:pPr marL="285750" indent="-285750">
              <a:buFont typeface="Arial" panose="020B0604020202020204" pitchFamily="34" charset="0"/>
              <a:buChar char="•"/>
            </a:pPr>
            <a:r>
              <a:rPr lang="en-US" sz="1400" b="1" dirty="0">
                <a:latin typeface="Times New Roman" panose="02020603050405020304" pitchFamily="18" charset="0"/>
                <a:ea typeface="+mn-lt"/>
                <a:cs typeface="Times New Roman" panose="02020603050405020304" pitchFamily="18" charset="0"/>
              </a:rPr>
              <a:t>Heuristic Violated: No</a:t>
            </a:r>
            <a:endParaRPr lang="en-US" sz="1400" dirty="0">
              <a:latin typeface="Times New Roman" panose="02020603050405020304" pitchFamily="18" charset="0"/>
              <a:ea typeface="Calibri"/>
              <a:cs typeface="Times New Roman" panose="02020603050405020304" pitchFamily="18" charset="0"/>
            </a:endParaRPr>
          </a:p>
          <a:p>
            <a:pPr marL="0" lvl="0" indent="0">
              <a:buNone/>
            </a:pPr>
            <a:endParaRPr sz="1400" dirty="0">
              <a:solidFill>
                <a:srgbClr val="2C3E50"/>
              </a:solidFill>
              <a:latin typeface="Times New Roman" panose="02020603050405020304" pitchFamily="18" charset="0"/>
              <a:cs typeface="Times New Roman" panose="02020603050405020304" pitchFamily="18" charset="0"/>
            </a:endParaRPr>
          </a:p>
        </p:txBody>
      </p:sp>
      <p:sp>
        <p:nvSpPr>
          <p:cNvPr id="2152" name="Google Shape;2152;p3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3" name="Picture 2">
            <a:extLst>
              <a:ext uri="{FF2B5EF4-FFF2-40B4-BE49-F238E27FC236}">
                <a16:creationId xmlns:a16="http://schemas.microsoft.com/office/drawing/2014/main" xmlns="" id="{7161E0ED-532D-4163-B7B7-49213EBDBE20}"/>
              </a:ext>
            </a:extLst>
          </p:cNvPr>
          <p:cNvPicPr>
            <a:picLocks noChangeAspect="1"/>
          </p:cNvPicPr>
          <p:nvPr/>
        </p:nvPicPr>
        <p:blipFill>
          <a:blip r:embed="rId3"/>
          <a:stretch>
            <a:fillRect/>
          </a:stretch>
        </p:blipFill>
        <p:spPr>
          <a:xfrm>
            <a:off x="241567" y="2224666"/>
            <a:ext cx="8660865" cy="2918834"/>
          </a:xfrm>
          <a:prstGeom prst="rect">
            <a:avLst/>
          </a:prstGeom>
        </p:spPr>
      </p:pic>
    </p:spTree>
    <p:extLst>
      <p:ext uri="{BB962C8B-B14F-4D97-AF65-F5344CB8AC3E}">
        <p14:creationId xmlns:p14="http://schemas.microsoft.com/office/powerpoint/2010/main" val="316683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1457944"/>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TEAM</a:t>
            </a:r>
            <a:endParaRPr sz="4800" dirty="0"/>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3" name="Table 2">
            <a:extLst>
              <a:ext uri="{FF2B5EF4-FFF2-40B4-BE49-F238E27FC236}">
                <a16:creationId xmlns:a16="http://schemas.microsoft.com/office/drawing/2014/main" xmlns="" id="{609F77FB-F87D-414D-AE98-E638CE5279CA}"/>
              </a:ext>
            </a:extLst>
          </p:cNvPr>
          <p:cNvGraphicFramePr>
            <a:graphicFrameLocks noGrp="1"/>
          </p:cNvGraphicFramePr>
          <p:nvPr>
            <p:extLst>
              <p:ext uri="{D42A27DB-BD31-4B8C-83A1-F6EECF244321}">
                <p14:modId xmlns:p14="http://schemas.microsoft.com/office/powerpoint/2010/main" val="2507976006"/>
              </p:ext>
            </p:extLst>
          </p:nvPr>
        </p:nvGraphicFramePr>
        <p:xfrm>
          <a:off x="2843499" y="2420280"/>
          <a:ext cx="3457001" cy="1766132"/>
        </p:xfrm>
        <a:graphic>
          <a:graphicData uri="http://schemas.openxmlformats.org/drawingml/2006/table">
            <a:tbl>
              <a:tblPr/>
              <a:tblGrid>
                <a:gridCol w="2234403">
                  <a:extLst>
                    <a:ext uri="{9D8B030D-6E8A-4147-A177-3AD203B41FA5}">
                      <a16:colId xmlns:a16="http://schemas.microsoft.com/office/drawing/2014/main" xmlns="" val="2664103129"/>
                    </a:ext>
                  </a:extLst>
                </a:gridCol>
                <a:gridCol w="1222598">
                  <a:extLst>
                    <a:ext uri="{9D8B030D-6E8A-4147-A177-3AD203B41FA5}">
                      <a16:colId xmlns:a16="http://schemas.microsoft.com/office/drawing/2014/main" xmlns="" val="1450368876"/>
                    </a:ext>
                  </a:extLst>
                </a:gridCol>
              </a:tblGrid>
              <a:tr h="441533">
                <a:tc>
                  <a:txBody>
                    <a:bodyPr/>
                    <a:lstStyle/>
                    <a:p>
                      <a:pPr rtl="0" fontAlgn="b"/>
                      <a:r>
                        <a:rPr lang="en-US">
                          <a:effectLst/>
                        </a:rPr>
                        <a:t>N.Yeshwanth</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r>
                        <a:rPr lang="en-US">
                          <a:effectLst/>
                        </a:rPr>
                        <a:t>19071A3238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extLst>
                  <a:ext uri="{0D108BD9-81ED-4DB2-BD59-A6C34878D82A}">
                    <a16:rowId xmlns:a16="http://schemas.microsoft.com/office/drawing/2014/main" xmlns="" val="4274853478"/>
                  </a:ext>
                </a:extLst>
              </a:tr>
              <a:tr h="441533">
                <a:tc>
                  <a:txBody>
                    <a:bodyPr/>
                    <a:lstStyle/>
                    <a:p>
                      <a:pPr rtl="0" fontAlgn="b"/>
                      <a:r>
                        <a:rPr lang="en-US">
                          <a:effectLst/>
                        </a:rPr>
                        <a:t>M.Shiva Prasad</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r>
                        <a:rPr lang="en-US">
                          <a:effectLst/>
                        </a:rPr>
                        <a:t>20075A3204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extLst>
                  <a:ext uri="{0D108BD9-81ED-4DB2-BD59-A6C34878D82A}">
                    <a16:rowId xmlns:a16="http://schemas.microsoft.com/office/drawing/2014/main" xmlns="" val="4026088356"/>
                  </a:ext>
                </a:extLst>
              </a:tr>
              <a:tr h="441533">
                <a:tc>
                  <a:txBody>
                    <a:bodyPr/>
                    <a:lstStyle/>
                    <a:p>
                      <a:pPr rtl="0" fontAlgn="b"/>
                      <a:r>
                        <a:rPr lang="en-US">
                          <a:effectLst/>
                        </a:rPr>
                        <a:t>Mohammed Imran</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r>
                        <a:rPr lang="en-US">
                          <a:effectLst/>
                        </a:rPr>
                        <a:t>20075A3205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extLst>
                  <a:ext uri="{0D108BD9-81ED-4DB2-BD59-A6C34878D82A}">
                    <a16:rowId xmlns:a16="http://schemas.microsoft.com/office/drawing/2014/main" xmlns="" val="3223036919"/>
                  </a:ext>
                </a:extLst>
              </a:tr>
              <a:tr h="441533">
                <a:tc>
                  <a:txBody>
                    <a:bodyPr/>
                    <a:lstStyle/>
                    <a:p>
                      <a:pPr rtl="0" fontAlgn="b"/>
                      <a:r>
                        <a:rPr lang="en-US">
                          <a:effectLst/>
                        </a:rPr>
                        <a:t>Nenavath Rahul</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AD1DC"/>
                    </a:solidFill>
                  </a:tcPr>
                </a:tc>
                <a:tc>
                  <a:txBody>
                    <a:bodyPr/>
                    <a:lstStyle/>
                    <a:p>
                      <a:pPr rtl="0" fontAlgn="b"/>
                      <a:r>
                        <a:rPr lang="en-US" dirty="0">
                          <a:effectLst/>
                        </a:rPr>
                        <a:t>20075A3206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AD1DC"/>
                    </a:solidFill>
                  </a:tcPr>
                </a:tc>
                <a:extLst>
                  <a:ext uri="{0D108BD9-81ED-4DB2-BD59-A6C34878D82A}">
                    <a16:rowId xmlns:a16="http://schemas.microsoft.com/office/drawing/2014/main" xmlns="" val="246280604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2" name="Google Shape;2142;p36"/>
          <p:cNvSpPr txBox="1">
            <a:spLocks noGrp="1"/>
          </p:cNvSpPr>
          <p:nvPr>
            <p:ph type="ctrTitle" idx="4294967295"/>
          </p:nvPr>
        </p:nvSpPr>
        <p:spPr>
          <a:xfrm>
            <a:off x="2207191" y="-173929"/>
            <a:ext cx="6282996" cy="828000"/>
          </a:xfrm>
          <a:prstGeom prst="rect">
            <a:avLst/>
          </a:prstGeom>
        </p:spPr>
        <p:txBody>
          <a:bodyPr spcFirstLastPara="1" wrap="square" lIns="91425" tIns="91425" rIns="91425" bIns="91425" anchor="b" anchorCtr="0">
            <a:noAutofit/>
          </a:bodyPr>
          <a:lstStyle/>
          <a:p>
            <a:r>
              <a:rPr lang="en-US" sz="3200" dirty="0">
                <a:solidFill>
                  <a:schemeClr val="bg1"/>
                </a:solidFill>
                <a:ea typeface="+mn-lt"/>
                <a:cs typeface="+mn-lt"/>
              </a:rPr>
              <a:t>6. Recognition rather than recall </a:t>
            </a:r>
          </a:p>
        </p:txBody>
      </p:sp>
      <p:sp>
        <p:nvSpPr>
          <p:cNvPr id="2145" name="Google Shape;2145;p3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2" name="Rectangle 1">
            <a:extLst>
              <a:ext uri="{FF2B5EF4-FFF2-40B4-BE49-F238E27FC236}">
                <a16:creationId xmlns:a16="http://schemas.microsoft.com/office/drawing/2014/main" xmlns="" id="{EFF4CDB3-31E8-45C9-8240-E58499E91A7F}"/>
              </a:ext>
            </a:extLst>
          </p:cNvPr>
          <p:cNvSpPr/>
          <p:nvPr/>
        </p:nvSpPr>
        <p:spPr>
          <a:xfrm>
            <a:off x="3154642" y="654071"/>
            <a:ext cx="4572000" cy="477054"/>
          </a:xfrm>
          <a:prstGeom prst="rect">
            <a:avLst/>
          </a:prstGeom>
        </p:spPr>
        <p:txBody>
          <a:bodyPr>
            <a:spAutoFit/>
          </a:bodyPr>
          <a:lstStyle/>
          <a:p>
            <a:pPr marL="285750" indent="-285750" algn="just">
              <a:buFont typeface="Arial" panose="020B0604020202020204" pitchFamily="34" charset="0"/>
              <a:buChar char="•"/>
            </a:pPr>
            <a:r>
              <a:rPr lang="en-US" sz="1100" dirty="0"/>
              <a:t>The goal is to minimize the application of user memory</a:t>
            </a:r>
            <a:r>
              <a:rPr lang="en-US" sz="1100" dirty="0" smtClean="0"/>
              <a: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Heuristic </a:t>
            </a:r>
            <a:r>
              <a:rPr lang="en-US" dirty="0">
                <a:latin typeface="Times New Roman" panose="02020603050405020304" pitchFamily="18" charset="0"/>
                <a:cs typeface="Times New Roman" panose="02020603050405020304" pitchFamily="18" charset="0"/>
              </a:rPr>
              <a:t>Violated: </a:t>
            </a:r>
            <a:r>
              <a:rPr lang="en-US" dirty="0" smtClean="0">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00D3A87C-16D6-4E5C-A820-F3AE5C098723}"/>
              </a:ext>
            </a:extLst>
          </p:cNvPr>
          <p:cNvPicPr>
            <a:picLocks noChangeAspect="1"/>
          </p:cNvPicPr>
          <p:nvPr/>
        </p:nvPicPr>
        <p:blipFill rotWithShape="1">
          <a:blip r:embed="rId3"/>
          <a:srcRect t="4597" b="8280"/>
          <a:stretch/>
        </p:blipFill>
        <p:spPr>
          <a:xfrm>
            <a:off x="550845" y="1403126"/>
            <a:ext cx="7624534" cy="3734718"/>
          </a:xfrm>
          <a:prstGeom prst="rect">
            <a:avLst/>
          </a:prstGeom>
        </p:spPr>
      </p:pic>
    </p:spTree>
    <p:extLst>
      <p:ext uri="{BB962C8B-B14F-4D97-AF65-F5344CB8AC3E}">
        <p14:creationId xmlns:p14="http://schemas.microsoft.com/office/powerpoint/2010/main" val="3226028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9"/>
        <p:cNvGrpSpPr/>
        <p:nvPr/>
      </p:nvGrpSpPr>
      <p:grpSpPr>
        <a:xfrm>
          <a:off x="0" y="0"/>
          <a:ext cx="0" cy="0"/>
          <a:chOff x="0" y="0"/>
          <a:chExt cx="0" cy="0"/>
        </a:xfrm>
      </p:grpSpPr>
      <p:sp>
        <p:nvSpPr>
          <p:cNvPr id="2150" name="Google Shape;2150;p37"/>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r>
              <a:rPr lang="en-US" sz="2800" dirty="0">
                <a:ea typeface="+mn-lt"/>
                <a:cs typeface="+mn-lt"/>
              </a:rPr>
              <a:t>7. Flexibility and efficiency of use </a:t>
            </a:r>
            <a:endParaRPr lang="en-US" sz="2800" dirty="0"/>
          </a:p>
        </p:txBody>
      </p:sp>
      <p:sp>
        <p:nvSpPr>
          <p:cNvPr id="2151" name="Google Shape;2151;p37"/>
          <p:cNvSpPr txBox="1">
            <a:spLocks noGrp="1"/>
          </p:cNvSpPr>
          <p:nvPr>
            <p:ph type="body" idx="1"/>
          </p:nvPr>
        </p:nvSpPr>
        <p:spPr>
          <a:xfrm>
            <a:off x="4572000" y="1413164"/>
            <a:ext cx="3440250" cy="3398236"/>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400" dirty="0">
                <a:solidFill>
                  <a:srgbClr val="2C3E50"/>
                </a:solidFill>
                <a:latin typeface="Times New Roman" panose="02020603050405020304" pitchFamily="18" charset="0"/>
                <a:cs typeface="Times New Roman" panose="02020603050405020304" pitchFamily="18" charset="0"/>
              </a:rPr>
              <a:t>While a </a:t>
            </a:r>
            <a:r>
              <a:rPr lang="en-US" sz="1400" dirty="0" smtClean="0">
                <a:solidFill>
                  <a:srgbClr val="2C3E50"/>
                </a:solidFill>
                <a:latin typeface="Times New Roman" panose="02020603050405020304" pitchFamily="18" charset="0"/>
                <a:cs typeface="Times New Roman" panose="02020603050405020304" pitchFamily="18" charset="0"/>
              </a:rPr>
              <a:t>no vice </a:t>
            </a:r>
            <a:r>
              <a:rPr lang="en-US" sz="1400" dirty="0">
                <a:solidFill>
                  <a:srgbClr val="2C3E50"/>
                </a:solidFill>
                <a:latin typeface="Times New Roman" panose="02020603050405020304" pitchFamily="18" charset="0"/>
                <a:cs typeface="Times New Roman" panose="02020603050405020304" pitchFamily="18" charset="0"/>
              </a:rPr>
              <a:t>user uses the website, he/she can easily see the news past and current Not only that, but the user can also get comments of job and </a:t>
            </a:r>
            <a:r>
              <a:rPr lang="en-US" sz="1400" dirty="0" smtClean="0">
                <a:solidFill>
                  <a:srgbClr val="2C3E50"/>
                </a:solidFill>
                <a:latin typeface="Times New Roman" panose="02020603050405020304" pitchFamily="18" charset="0"/>
                <a:cs typeface="Times New Roman" panose="02020603050405020304" pitchFamily="18" charset="0"/>
              </a:rPr>
              <a:t>news</a:t>
            </a:r>
            <a:r>
              <a:rPr lang="en-US" sz="1400" dirty="0">
                <a:solidFill>
                  <a:srgbClr val="2C3E5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b="1" dirty="0">
                <a:latin typeface="Times New Roman" panose="02020603050405020304" pitchFamily="18" charset="0"/>
                <a:ea typeface="+mn-lt"/>
                <a:cs typeface="Times New Roman" panose="02020603050405020304" pitchFamily="18" charset="0"/>
              </a:rPr>
              <a:t>Heuristic Violated: No</a:t>
            </a:r>
            <a:endParaRPr lang="en-US" sz="1400" dirty="0">
              <a:latin typeface="Times New Roman" panose="02020603050405020304" pitchFamily="18" charset="0"/>
              <a:cs typeface="Times New Roman" panose="02020603050405020304" pitchFamily="18" charset="0"/>
            </a:endParaRPr>
          </a:p>
          <a:p>
            <a:pPr marL="0" lvl="0" indent="0">
              <a:buNone/>
            </a:pPr>
            <a:endParaRPr sz="2000" dirty="0">
              <a:solidFill>
                <a:srgbClr val="2C3E50"/>
              </a:solidFill>
            </a:endParaRPr>
          </a:p>
        </p:txBody>
      </p:sp>
      <p:sp>
        <p:nvSpPr>
          <p:cNvPr id="2152" name="Google Shape;2152;p3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5" name="Picture 4">
            <a:extLst>
              <a:ext uri="{FF2B5EF4-FFF2-40B4-BE49-F238E27FC236}">
                <a16:creationId xmlns:a16="http://schemas.microsoft.com/office/drawing/2014/main" xmlns="" id="{E538ECD1-92AE-4827-9C83-E4C04588072A}"/>
              </a:ext>
            </a:extLst>
          </p:cNvPr>
          <p:cNvPicPr>
            <a:picLocks noChangeAspect="1"/>
          </p:cNvPicPr>
          <p:nvPr/>
        </p:nvPicPr>
        <p:blipFill rotWithShape="1">
          <a:blip r:embed="rId3"/>
          <a:srcRect l="7228" t="9479" r="38519" b="8280"/>
          <a:stretch/>
        </p:blipFill>
        <p:spPr>
          <a:xfrm>
            <a:off x="187036" y="1349583"/>
            <a:ext cx="4465651" cy="3525398"/>
          </a:xfrm>
          <a:prstGeom prst="rect">
            <a:avLst/>
          </a:prstGeom>
        </p:spPr>
      </p:pic>
      <p:cxnSp>
        <p:nvCxnSpPr>
          <p:cNvPr id="3" name="Straight Arrow Connector 2">
            <a:extLst>
              <a:ext uri="{FF2B5EF4-FFF2-40B4-BE49-F238E27FC236}">
                <a16:creationId xmlns:a16="http://schemas.microsoft.com/office/drawing/2014/main" xmlns="" id="{A4676DF7-A502-4EB1-81AF-CB40B5561058}"/>
              </a:ext>
            </a:extLst>
          </p:cNvPr>
          <p:cNvCxnSpPr/>
          <p:nvPr/>
        </p:nvCxnSpPr>
        <p:spPr>
          <a:xfrm flipV="1">
            <a:off x="1049482" y="1558636"/>
            <a:ext cx="280554" cy="415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xmlns="" id="{A6CB9CDE-EC97-48C3-9400-CA8AE704A7BF}"/>
              </a:ext>
            </a:extLst>
          </p:cNvPr>
          <p:cNvCxnSpPr/>
          <p:nvPr/>
        </p:nvCxnSpPr>
        <p:spPr>
          <a:xfrm flipV="1">
            <a:off x="2493818" y="1558636"/>
            <a:ext cx="207818" cy="311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279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271436" y="-419100"/>
            <a:ext cx="6028200" cy="1159800"/>
          </a:xfrm>
          <a:prstGeom prst="rect">
            <a:avLst/>
          </a:prstGeom>
        </p:spPr>
        <p:txBody>
          <a:bodyPr spcFirstLastPara="1" wrap="square" lIns="91425" tIns="91425" rIns="91425" bIns="91425" anchor="b" anchorCtr="0">
            <a:noAutofit/>
          </a:bodyPr>
          <a:lstStyle/>
          <a:p>
            <a:r>
              <a:rPr lang="en-US" sz="2800" b="1" dirty="0">
                <a:ea typeface="+mn-lt"/>
                <a:cs typeface="+mn-lt"/>
              </a:rPr>
              <a:t>8. Aesthetic and minimalist design</a:t>
            </a:r>
            <a:endParaRPr lang="en-US" sz="2800" dirty="0">
              <a:ea typeface="+mn-lt"/>
              <a:cs typeface="+mn-lt"/>
            </a:endParaRPr>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2" name="Rectangle 1">
            <a:extLst>
              <a:ext uri="{FF2B5EF4-FFF2-40B4-BE49-F238E27FC236}">
                <a16:creationId xmlns:a16="http://schemas.microsoft.com/office/drawing/2014/main" xmlns="" id="{D6F0D6A6-809F-4B27-ACFF-C3B84FF8E3DA}"/>
              </a:ext>
            </a:extLst>
          </p:cNvPr>
          <p:cNvSpPr/>
          <p:nvPr/>
        </p:nvSpPr>
        <p:spPr>
          <a:xfrm>
            <a:off x="1402773" y="615012"/>
            <a:ext cx="5455227" cy="1384995"/>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website provides assistance and documentation, but it is located somewhere that we cannot access properly. There is an unfinished design, such as no settings feature. As a result, the website's design is incomplete, with some of its key features missing.</a:t>
            </a:r>
          </a:p>
          <a:p>
            <a:pPr marL="285750" indent="-285750">
              <a:buFont typeface="Arial" panose="020B0604020202020204" pitchFamily="34" charset="0"/>
              <a:buChar char="•"/>
            </a:pPr>
            <a:r>
              <a:rPr lang="en-US" b="1" dirty="0">
                <a:latin typeface="Times New Roman" panose="02020603050405020304" pitchFamily="18" charset="0"/>
                <a:ea typeface="+mn-lt"/>
                <a:cs typeface="Times New Roman" panose="02020603050405020304" pitchFamily="18" charset="0"/>
              </a:rPr>
              <a:t>Heuristic Violated: Yes</a:t>
            </a:r>
          </a:p>
          <a:p>
            <a:endParaRPr lang="en-US" dirty="0"/>
          </a:p>
        </p:txBody>
      </p:sp>
      <p:pic>
        <p:nvPicPr>
          <p:cNvPr id="9" name="Picture 8">
            <a:extLst>
              <a:ext uri="{FF2B5EF4-FFF2-40B4-BE49-F238E27FC236}">
                <a16:creationId xmlns:a16="http://schemas.microsoft.com/office/drawing/2014/main" xmlns="" id="{09910252-D1F1-494F-BD4A-B8AAD353FC6B}"/>
              </a:ext>
            </a:extLst>
          </p:cNvPr>
          <p:cNvPicPr>
            <a:picLocks noChangeAspect="1"/>
          </p:cNvPicPr>
          <p:nvPr/>
        </p:nvPicPr>
        <p:blipFill rotWithShape="1">
          <a:blip r:embed="rId3"/>
          <a:srcRect t="4597" b="8280"/>
          <a:stretch/>
        </p:blipFill>
        <p:spPr>
          <a:xfrm>
            <a:off x="686996" y="1860088"/>
            <a:ext cx="7624534" cy="3337678"/>
          </a:xfrm>
          <a:prstGeom prst="rect">
            <a:avLst/>
          </a:prstGeom>
        </p:spPr>
      </p:pic>
    </p:spTree>
    <p:extLst>
      <p:ext uri="{BB962C8B-B14F-4D97-AF65-F5344CB8AC3E}">
        <p14:creationId xmlns:p14="http://schemas.microsoft.com/office/powerpoint/2010/main" val="2593040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9"/>
        <p:cNvGrpSpPr/>
        <p:nvPr/>
      </p:nvGrpSpPr>
      <p:grpSpPr>
        <a:xfrm>
          <a:off x="0" y="0"/>
          <a:ext cx="0" cy="0"/>
          <a:chOff x="0" y="0"/>
          <a:chExt cx="0" cy="0"/>
        </a:xfrm>
      </p:grpSpPr>
      <p:sp>
        <p:nvSpPr>
          <p:cNvPr id="2150" name="Google Shape;2150;p37"/>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a:lnSpc>
                <a:spcPct val="90000"/>
              </a:lnSpc>
            </a:pPr>
            <a:r>
              <a:rPr lang="en-US" sz="2800" dirty="0">
                <a:ea typeface="+mn-lt"/>
                <a:cs typeface="+mn-lt"/>
              </a:rPr>
              <a:t>9. Help users recognize, diagnose, and recover from errors </a:t>
            </a:r>
          </a:p>
        </p:txBody>
      </p:sp>
      <p:sp>
        <p:nvSpPr>
          <p:cNvPr id="2151" name="Google Shape;2151;p37"/>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p>
            <a:pPr marL="76200" indent="0">
              <a:lnSpc>
                <a:spcPct val="90000"/>
              </a:lnSpc>
              <a:buClr>
                <a:srgbClr val="FFFFFF"/>
              </a:buClr>
              <a:buNone/>
            </a:pPr>
            <a:r>
              <a:rPr lang="en-US" sz="1400" dirty="0">
                <a:latin typeface="Times New Roman" panose="02020603050405020304" pitchFamily="18" charset="0"/>
                <a:ea typeface="+mn-lt"/>
                <a:cs typeface="Times New Roman" panose="02020603050405020304" pitchFamily="18" charset="0"/>
              </a:rPr>
              <a:t>This website helps to recognize, diagnose and recover from errors ,for example </a:t>
            </a:r>
            <a:r>
              <a:rPr lang="en-US" sz="1400" dirty="0">
                <a:solidFill>
                  <a:schemeClr val="tx2">
                    <a:lumMod val="10000"/>
                  </a:schemeClr>
                </a:solidFill>
                <a:latin typeface="Times New Roman" panose="02020603050405020304" pitchFamily="18" charset="0"/>
                <a:ea typeface="Calibri"/>
                <a:cs typeface="Times New Roman" panose="02020603050405020304" pitchFamily="18" charset="0"/>
              </a:rPr>
              <a:t>if we login with the incorrect user id and password, an error message appears.</a:t>
            </a:r>
            <a:endParaRPr lang="en-US" sz="1400" dirty="0">
              <a:latin typeface="Times New Roman" panose="02020603050405020304" pitchFamily="18" charset="0"/>
              <a:ea typeface="+mn-lt"/>
              <a:cs typeface="Times New Roman" panose="02020603050405020304" pitchFamily="18" charset="0"/>
            </a:endParaRPr>
          </a:p>
          <a:p>
            <a:pPr marL="76200" indent="0">
              <a:lnSpc>
                <a:spcPct val="90000"/>
              </a:lnSpc>
              <a:buClr>
                <a:srgbClr val="FFFFFF"/>
              </a:buClr>
              <a:buNone/>
            </a:pPr>
            <a:r>
              <a:rPr lang="en-US" sz="1400" dirty="0">
                <a:latin typeface="Times New Roman" panose="02020603050405020304" pitchFamily="18" charset="0"/>
                <a:ea typeface="+mn-lt"/>
                <a:cs typeface="Times New Roman" panose="02020603050405020304" pitchFamily="18" charset="0"/>
              </a:rPr>
              <a:t>Heuristic Violated: No</a:t>
            </a:r>
            <a:endParaRPr sz="1400" dirty="0">
              <a:solidFill>
                <a:srgbClr val="2C3E50"/>
              </a:solidFill>
              <a:latin typeface="Times New Roman" panose="02020603050405020304" pitchFamily="18" charset="0"/>
              <a:cs typeface="Times New Roman" panose="02020603050405020304" pitchFamily="18" charset="0"/>
            </a:endParaRPr>
          </a:p>
        </p:txBody>
      </p:sp>
      <p:sp>
        <p:nvSpPr>
          <p:cNvPr id="2152" name="Google Shape;2152;p3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3" name="Picture 2">
            <a:extLst>
              <a:ext uri="{FF2B5EF4-FFF2-40B4-BE49-F238E27FC236}">
                <a16:creationId xmlns:a16="http://schemas.microsoft.com/office/drawing/2014/main" xmlns="" id="{2362FA6D-0A55-4CEF-90E0-53A9DE6C601B}"/>
              </a:ext>
            </a:extLst>
          </p:cNvPr>
          <p:cNvPicPr>
            <a:picLocks noChangeAspect="1"/>
          </p:cNvPicPr>
          <p:nvPr/>
        </p:nvPicPr>
        <p:blipFill rotWithShape="1">
          <a:blip r:embed="rId3"/>
          <a:srcRect l="4090" r="13182" b="63061"/>
          <a:stretch/>
        </p:blipFill>
        <p:spPr>
          <a:xfrm>
            <a:off x="862446" y="2711120"/>
            <a:ext cx="7564582" cy="925698"/>
          </a:xfrm>
          <a:prstGeom prst="rect">
            <a:avLst/>
          </a:prstGeom>
        </p:spPr>
      </p:pic>
    </p:spTree>
    <p:extLst>
      <p:ext uri="{BB962C8B-B14F-4D97-AF65-F5344CB8AC3E}">
        <p14:creationId xmlns:p14="http://schemas.microsoft.com/office/powerpoint/2010/main" val="3526615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271436" y="-419100"/>
            <a:ext cx="6028200" cy="1159800"/>
          </a:xfrm>
          <a:prstGeom prst="rect">
            <a:avLst/>
          </a:prstGeom>
        </p:spPr>
        <p:txBody>
          <a:bodyPr spcFirstLastPara="1" wrap="square" lIns="91425" tIns="91425" rIns="91425" bIns="91425" anchor="b" anchorCtr="0">
            <a:noAutofit/>
          </a:bodyPr>
          <a:lstStyle/>
          <a:p>
            <a:r>
              <a:rPr lang="en-US" sz="2800" b="1" dirty="0">
                <a:ea typeface="+mn-lt"/>
                <a:cs typeface="+mn-lt"/>
              </a:rPr>
              <a:t>10.Help and documentation</a:t>
            </a:r>
            <a:endParaRPr lang="en-US" sz="2800" dirty="0">
              <a:ea typeface="+mn-lt"/>
              <a:cs typeface="+mn-lt"/>
            </a:endParaRPr>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2" name="Rectangle 1">
            <a:extLst>
              <a:ext uri="{FF2B5EF4-FFF2-40B4-BE49-F238E27FC236}">
                <a16:creationId xmlns:a16="http://schemas.microsoft.com/office/drawing/2014/main" xmlns="" id="{2B20F5A6-AD9E-4497-B7B3-447B96AD4A68}"/>
              </a:ext>
            </a:extLst>
          </p:cNvPr>
          <p:cNvSpPr/>
          <p:nvPr/>
        </p:nvSpPr>
        <p:spPr>
          <a:xfrm>
            <a:off x="831773" y="1325963"/>
            <a:ext cx="2396169" cy="2031325"/>
          </a:xfrm>
          <a:prstGeom prst="rect">
            <a:avLst/>
          </a:prstGeom>
        </p:spPr>
        <p:txBody>
          <a:bodyPr wrap="square">
            <a:spAutoFit/>
          </a:bodyPr>
          <a:lstStyle/>
          <a:p>
            <a:pPr marL="285750" indent="-285750">
              <a:buClr>
                <a:srgbClr val="FFFFFF"/>
              </a:buClr>
              <a:buFont typeface="Arial" panose="020B0604020202020204" pitchFamily="34" charset="0"/>
              <a:buChar char="•"/>
            </a:pPr>
            <a:r>
              <a:rPr lang="en-US" dirty="0">
                <a:ea typeface="+mn-lt"/>
                <a:cs typeface="+mn-lt"/>
              </a:rPr>
              <a:t>There is  proper and detailed help available on the website, when the user clicks on the help center, they can find a lot of detailed information and common FAQs .</a:t>
            </a:r>
          </a:p>
          <a:p>
            <a:pPr marL="285750" indent="-285750">
              <a:buClr>
                <a:srgbClr val="FFFFFF"/>
              </a:buClr>
              <a:buFont typeface="Arial" panose="020B0604020202020204" pitchFamily="34" charset="0"/>
              <a:buChar char="•"/>
            </a:pPr>
            <a:r>
              <a:rPr lang="en-US" b="1" dirty="0">
                <a:ea typeface="+mn-lt"/>
                <a:cs typeface="+mn-lt"/>
              </a:rPr>
              <a:t>Heuristic Violated: No</a:t>
            </a:r>
            <a:endParaRPr lang="en-US" dirty="0">
              <a:ea typeface="Calibri"/>
              <a:cs typeface="Calibri"/>
            </a:endParaRPr>
          </a:p>
        </p:txBody>
      </p:sp>
      <p:pic>
        <p:nvPicPr>
          <p:cNvPr id="6" name="Picture 5">
            <a:extLst>
              <a:ext uri="{FF2B5EF4-FFF2-40B4-BE49-F238E27FC236}">
                <a16:creationId xmlns:a16="http://schemas.microsoft.com/office/drawing/2014/main" xmlns="" id="{A4E6FD8D-C595-49A9-B768-662FC5E0FF2B}"/>
              </a:ext>
            </a:extLst>
          </p:cNvPr>
          <p:cNvPicPr>
            <a:picLocks noChangeAspect="1"/>
          </p:cNvPicPr>
          <p:nvPr/>
        </p:nvPicPr>
        <p:blipFill rotWithShape="1">
          <a:blip r:embed="rId3"/>
          <a:srcRect t="4597" b="8280"/>
          <a:stretch/>
        </p:blipFill>
        <p:spPr>
          <a:xfrm>
            <a:off x="3115800" y="996338"/>
            <a:ext cx="6028200" cy="3150824"/>
          </a:xfrm>
          <a:prstGeom prst="rect">
            <a:avLst/>
          </a:prstGeom>
        </p:spPr>
      </p:pic>
    </p:spTree>
    <p:extLst>
      <p:ext uri="{BB962C8B-B14F-4D97-AF65-F5344CB8AC3E}">
        <p14:creationId xmlns:p14="http://schemas.microsoft.com/office/powerpoint/2010/main" val="1293511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2" name="Google Shape;2142;p36"/>
          <p:cNvSpPr txBox="1">
            <a:spLocks noGrp="1"/>
          </p:cNvSpPr>
          <p:nvPr>
            <p:ph type="ctrTitle" idx="4294967295"/>
          </p:nvPr>
        </p:nvSpPr>
        <p:spPr>
          <a:xfrm>
            <a:off x="1715250" y="1115044"/>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1"/>
                </a:solidFill>
              </a:rPr>
              <a:t>Thanks!</a:t>
            </a:r>
            <a:endParaRPr sz="4800">
              <a:solidFill>
                <a:schemeClr val="lt1"/>
              </a:solidFill>
            </a:endParaRPr>
          </a:p>
        </p:txBody>
      </p:sp>
      <p:sp>
        <p:nvSpPr>
          <p:cNvPr id="2143" name="Google Shape;2143;p36"/>
          <p:cNvSpPr txBox="1">
            <a:spLocks noGrp="1"/>
          </p:cNvSpPr>
          <p:nvPr>
            <p:ph type="subTitle" idx="4294967295"/>
          </p:nvPr>
        </p:nvSpPr>
        <p:spPr>
          <a:xfrm>
            <a:off x="1715250" y="1811363"/>
            <a:ext cx="57135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a:t>Any questions?</a:t>
            </a:r>
            <a:endParaRPr sz="3600" b="1"/>
          </a:p>
        </p:txBody>
      </p:sp>
      <p:sp>
        <p:nvSpPr>
          <p:cNvPr id="2145" name="Google Shape;2145;p3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aGenda</a:t>
            </a:r>
            <a:endParaRPr dirty="0"/>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Rectangle 1">
            <a:extLst>
              <a:ext uri="{FF2B5EF4-FFF2-40B4-BE49-F238E27FC236}">
                <a16:creationId xmlns:a16="http://schemas.microsoft.com/office/drawing/2014/main" xmlns="" id="{F04CA810-78A8-45FD-85C5-707951CCB921}"/>
              </a:ext>
            </a:extLst>
          </p:cNvPr>
          <p:cNvSpPr/>
          <p:nvPr/>
        </p:nvSpPr>
        <p:spPr>
          <a:xfrm>
            <a:off x="2286000" y="1986975"/>
            <a:ext cx="4572000" cy="1938992"/>
          </a:xfrm>
          <a:prstGeom prst="rect">
            <a:avLst/>
          </a:prstGeom>
        </p:spPr>
        <p:txBody>
          <a:bodyPr>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Existing System and its problems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 and objectives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Usability principles or Heuristics Evaluation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lvl="0"/>
            <a:r>
              <a:rPr lang="en" dirty="0"/>
              <a:t>1.</a:t>
            </a:r>
            <a:r>
              <a:rPr lang="en-US" b="1" dirty="0"/>
              <a:t> Introduction</a:t>
            </a:r>
            <a:endParaRPr dirty="0"/>
          </a:p>
        </p:txBody>
      </p:sp>
      <p:sp>
        <p:nvSpPr>
          <p:cNvPr id="1915" name="Google Shape;1915;p16"/>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start with the first set of slides</a:t>
            </a:r>
            <a:endParaRPr/>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832400" y="-249150"/>
            <a:ext cx="5479200" cy="819900"/>
          </a:xfrm>
          <a:prstGeom prst="rect">
            <a:avLst/>
          </a:prstGeom>
        </p:spPr>
        <p:txBody>
          <a:bodyPr spcFirstLastPara="1" wrap="square" lIns="91425" tIns="91425" rIns="91425" bIns="91425" anchor="ctr" anchorCtr="0">
            <a:noAutofit/>
          </a:bodyPr>
          <a:lstStyle/>
          <a:p>
            <a:pPr marL="0" lvl="0" indent="0">
              <a:buNone/>
            </a:pPr>
            <a:r>
              <a:rPr lang="en-US" b="1" dirty="0"/>
              <a:t>Introduction</a:t>
            </a:r>
            <a:endParaRPr dirty="0"/>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Rectangle 1">
            <a:extLst>
              <a:ext uri="{FF2B5EF4-FFF2-40B4-BE49-F238E27FC236}">
                <a16:creationId xmlns:a16="http://schemas.microsoft.com/office/drawing/2014/main" xmlns="" id="{6616FB73-DF90-47EE-B0E3-F554B0F70CBD}"/>
              </a:ext>
            </a:extLst>
          </p:cNvPr>
          <p:cNvSpPr/>
          <p:nvPr/>
        </p:nvSpPr>
        <p:spPr>
          <a:xfrm>
            <a:off x="1746738" y="1433776"/>
            <a:ext cx="6224953" cy="1908215"/>
          </a:xfrm>
          <a:prstGeom prst="rect">
            <a:avLst/>
          </a:prstGeom>
        </p:spPr>
        <p:txBody>
          <a:bodyPr wrap="square">
            <a:spAutoFit/>
          </a:bodyPr>
          <a:lstStyle/>
          <a:p>
            <a:pPr algn="just"/>
            <a:r>
              <a:rPr lang="en-US" sz="2000" b="1" dirty="0">
                <a:solidFill>
                  <a:schemeClr val="tx1">
                    <a:lumMod val="50000"/>
                  </a:schemeClr>
                </a:solidFill>
                <a:latin typeface="Arial" panose="020B0604020202020204" pitchFamily="34" charset="0"/>
              </a:rPr>
              <a:t>Hacker News :</a:t>
            </a:r>
          </a:p>
          <a:p>
            <a:pPr algn="just"/>
            <a:r>
              <a:rPr lang="en-US" dirty="0">
                <a:solidFill>
                  <a:schemeClr val="tx1">
                    <a:lumMod val="50000"/>
                  </a:schemeClr>
                </a:solidFill>
                <a:latin typeface="Arial" panose="020B0604020202020204" pitchFamily="34" charset="0"/>
              </a:rPr>
              <a:t>Hacker News (sometimes abbreviated as HN) is a </a:t>
            </a:r>
            <a:r>
              <a:rPr lang="en-US" dirty="0">
                <a:solidFill>
                  <a:schemeClr val="tx1">
                    <a:lumMod val="50000"/>
                  </a:schemeClr>
                </a:solidFill>
                <a:latin typeface="Arial" panose="020B0604020202020204" pitchFamily="34" charset="0"/>
                <a:hlinkClick r:id="rId3" tooltip="Social news website">
                  <a:extLst>
                    <a:ext uri="{A12FA001-AC4F-418D-AE19-62706E023703}">
                      <ahyp:hlinkClr xmlns:ahyp="http://schemas.microsoft.com/office/drawing/2018/hyperlinkcolor" xmlns="" val="tx"/>
                    </a:ext>
                  </a:extLst>
                </a:hlinkClick>
              </a:rPr>
              <a:t>social news website</a:t>
            </a:r>
            <a:r>
              <a:rPr lang="en-US" dirty="0">
                <a:solidFill>
                  <a:schemeClr val="tx1">
                    <a:lumMod val="50000"/>
                  </a:schemeClr>
                </a:solidFill>
                <a:latin typeface="Arial" panose="020B0604020202020204" pitchFamily="34" charset="0"/>
              </a:rPr>
              <a:t> focusing on </a:t>
            </a:r>
            <a:r>
              <a:rPr lang="en-US" dirty="0">
                <a:solidFill>
                  <a:schemeClr val="tx1">
                    <a:lumMod val="50000"/>
                  </a:schemeClr>
                </a:solidFill>
                <a:latin typeface="Arial" panose="020B0604020202020204" pitchFamily="34" charset="0"/>
                <a:hlinkClick r:id="rId4" tooltip="Computer science">
                  <a:extLst>
                    <a:ext uri="{A12FA001-AC4F-418D-AE19-62706E023703}">
                      <ahyp:hlinkClr xmlns:ahyp="http://schemas.microsoft.com/office/drawing/2018/hyperlinkcolor" xmlns="" val="tx"/>
                    </a:ext>
                  </a:extLst>
                </a:hlinkClick>
              </a:rPr>
              <a:t>computer science</a:t>
            </a:r>
            <a:r>
              <a:rPr lang="en-US" dirty="0">
                <a:solidFill>
                  <a:schemeClr val="tx1">
                    <a:lumMod val="50000"/>
                  </a:schemeClr>
                </a:solidFill>
                <a:latin typeface="Arial" panose="020B0604020202020204" pitchFamily="34" charset="0"/>
              </a:rPr>
              <a:t> and </a:t>
            </a:r>
            <a:r>
              <a:rPr lang="en-US" dirty="0">
                <a:solidFill>
                  <a:schemeClr val="tx1">
                    <a:lumMod val="50000"/>
                  </a:schemeClr>
                </a:solidFill>
                <a:latin typeface="Arial" panose="020B0604020202020204" pitchFamily="34" charset="0"/>
                <a:hlinkClick r:id="rId5" tooltip="Startup company">
                  <a:extLst>
                    <a:ext uri="{A12FA001-AC4F-418D-AE19-62706E023703}">
                      <ahyp:hlinkClr xmlns:ahyp="http://schemas.microsoft.com/office/drawing/2018/hyperlinkcolor" xmlns="" val="tx"/>
                    </a:ext>
                  </a:extLst>
                </a:hlinkClick>
              </a:rPr>
              <a:t>entrepreneurship</a:t>
            </a:r>
            <a:r>
              <a:rPr lang="en-US" dirty="0">
                <a:solidFill>
                  <a:schemeClr val="tx1">
                    <a:lumMod val="50000"/>
                  </a:schemeClr>
                </a:solidFill>
                <a:latin typeface="Arial" panose="020B0604020202020204" pitchFamily="34" charset="0"/>
              </a:rPr>
              <a:t>. It is run by the investment fund and startup incubator </a:t>
            </a:r>
            <a:r>
              <a:rPr lang="en-US" dirty="0">
                <a:solidFill>
                  <a:schemeClr val="tx1">
                    <a:lumMod val="50000"/>
                  </a:schemeClr>
                </a:solidFill>
                <a:latin typeface="Arial" panose="020B0604020202020204" pitchFamily="34" charset="0"/>
                <a:hlinkClick r:id="rId6" tooltip="Y Combinator">
                  <a:extLst>
                    <a:ext uri="{A12FA001-AC4F-418D-AE19-62706E023703}">
                      <ahyp:hlinkClr xmlns:ahyp="http://schemas.microsoft.com/office/drawing/2018/hyperlinkcolor" xmlns="" val="tx"/>
                    </a:ext>
                  </a:extLst>
                </a:hlinkClick>
              </a:rPr>
              <a:t>Y Combinator</a:t>
            </a:r>
            <a:r>
              <a:rPr lang="en-US" dirty="0">
                <a:solidFill>
                  <a:schemeClr val="tx1">
                    <a:lumMod val="50000"/>
                  </a:schemeClr>
                </a:solidFill>
                <a:latin typeface="Arial" panose="020B0604020202020204" pitchFamily="34" charset="0"/>
              </a:rPr>
              <a:t>. In general, content that can be submitted is defined as "anything that gratifies one's intellectual curiosity</a:t>
            </a:r>
          </a:p>
          <a:p>
            <a:pPr algn="just"/>
            <a:r>
              <a:rPr lang="en-US" dirty="0">
                <a:solidFill>
                  <a:schemeClr val="tx1">
                    <a:lumMod val="50000"/>
                  </a:schemeClr>
                </a:solidFill>
              </a:rPr>
              <a:t>Link of website:</a:t>
            </a:r>
          </a:p>
          <a:p>
            <a:pPr algn="just"/>
            <a:r>
              <a:rPr lang="en-US" dirty="0">
                <a:solidFill>
                  <a:schemeClr val="tx1">
                    <a:lumMod val="50000"/>
                  </a:schemeClr>
                </a:solidFill>
                <a:hlinkClick r:id="rId7"/>
              </a:rPr>
              <a:t>https://news.ycombinator.com/</a:t>
            </a:r>
            <a:endParaRPr lang="en-US" dirty="0">
              <a:solidFill>
                <a:schemeClr val="tx1">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2"/>
        <p:cNvGrpSpPr/>
        <p:nvPr/>
      </p:nvGrpSpPr>
      <p:grpSpPr>
        <a:xfrm>
          <a:off x="0" y="0"/>
          <a:ext cx="0" cy="0"/>
          <a:chOff x="0" y="0"/>
          <a:chExt cx="0" cy="0"/>
        </a:xfrm>
      </p:grpSpPr>
      <p:sp>
        <p:nvSpPr>
          <p:cNvPr id="1946" name="Google Shape;1946;p2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7" name="Picture 6">
            <a:extLst>
              <a:ext uri="{FF2B5EF4-FFF2-40B4-BE49-F238E27FC236}">
                <a16:creationId xmlns:a16="http://schemas.microsoft.com/office/drawing/2014/main" xmlns="" id="{7672F649-9619-4724-8674-7CD5DF5C3770}"/>
              </a:ext>
            </a:extLst>
          </p:cNvPr>
          <p:cNvPicPr>
            <a:picLocks noChangeAspect="1"/>
          </p:cNvPicPr>
          <p:nvPr/>
        </p:nvPicPr>
        <p:blipFill rotWithShape="1">
          <a:blip r:embed="rId3"/>
          <a:srcRect t="4597" b="8280"/>
          <a:stretch/>
        </p:blipFill>
        <p:spPr>
          <a:xfrm>
            <a:off x="517794" y="892367"/>
            <a:ext cx="7624534" cy="3734718"/>
          </a:xfrm>
          <a:prstGeom prst="rect">
            <a:avLst/>
          </a:prstGeom>
        </p:spPr>
      </p:pic>
      <p:sp>
        <p:nvSpPr>
          <p:cNvPr id="2" name="Rectangle 1">
            <a:extLst>
              <a:ext uri="{FF2B5EF4-FFF2-40B4-BE49-F238E27FC236}">
                <a16:creationId xmlns:a16="http://schemas.microsoft.com/office/drawing/2014/main" xmlns="" id="{50F05E86-57EA-4A67-90AA-6D0A5EA0847E}"/>
              </a:ext>
            </a:extLst>
          </p:cNvPr>
          <p:cNvSpPr/>
          <p:nvPr/>
        </p:nvSpPr>
        <p:spPr>
          <a:xfrm>
            <a:off x="3173334" y="160800"/>
            <a:ext cx="2313454"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WEBSITE</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07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738553" y="1337363"/>
            <a:ext cx="7338645" cy="1159800"/>
          </a:xfrm>
          <a:prstGeom prst="rect">
            <a:avLst/>
          </a:prstGeom>
        </p:spPr>
        <p:txBody>
          <a:bodyPr spcFirstLastPara="1" wrap="square" lIns="91425" tIns="91425" rIns="91425" bIns="91425" anchor="b" anchorCtr="0">
            <a:noAutofit/>
          </a:bodyPr>
          <a:lstStyle/>
          <a:p>
            <a:pPr lvl="0"/>
            <a:r>
              <a:rPr lang="en" b="1" dirty="0"/>
              <a:t>2.</a:t>
            </a:r>
            <a:r>
              <a:rPr lang="en-US" b="1" dirty="0"/>
              <a:t> Existing System and its problems</a:t>
            </a:r>
            <a:endParaRPr dirty="0"/>
          </a:p>
        </p:txBody>
      </p:sp>
      <p:sp>
        <p:nvSpPr>
          <p:cNvPr id="1915" name="Google Shape;1915;p16"/>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start with the first set of slides</a:t>
            </a:r>
            <a:endParaRPr/>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69177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lvl="0"/>
            <a:r>
              <a:rPr lang="en-US" dirty="0"/>
              <a:t>Existing System and its problems</a:t>
            </a:r>
            <a:endParaRPr dirty="0"/>
          </a:p>
        </p:txBody>
      </p:sp>
      <p:sp>
        <p:nvSpPr>
          <p:cNvPr id="1928" name="Google Shape;1928;p18"/>
          <p:cNvSpPr txBox="1">
            <a:spLocks noGrp="1"/>
          </p:cNvSpPr>
          <p:nvPr>
            <p:ph type="body" idx="1"/>
          </p:nvPr>
        </p:nvSpPr>
        <p:spPr>
          <a:xfrm>
            <a:off x="1131750" y="1205925"/>
            <a:ext cx="6880500" cy="34986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800" dirty="0">
                <a:solidFill>
                  <a:schemeClr val="tx1">
                    <a:lumMod val="50000"/>
                  </a:schemeClr>
                </a:solidFill>
                <a:latin typeface="Times New Roman" panose="02020603050405020304" pitchFamily="18" charset="0"/>
                <a:cs typeface="Times New Roman" panose="02020603050405020304" pitchFamily="18" charset="0"/>
              </a:rPr>
              <a:t>The site was created by </a:t>
            </a:r>
            <a:r>
              <a:rPr lang="en-US" sz="1800" dirty="0">
                <a:solidFill>
                  <a:schemeClr val="tx1">
                    <a:lumMod val="50000"/>
                  </a:schemeClr>
                </a:solidFill>
                <a:latin typeface="Times New Roman" panose="02020603050405020304" pitchFamily="18" charset="0"/>
                <a:cs typeface="Times New Roman" panose="02020603050405020304" pitchFamily="18" charset="0"/>
                <a:hlinkClick r:id="rId3" tooltip="Paul Graham (computer programmer)">
                  <a:extLst>
                    <a:ext uri="{A12FA001-AC4F-418D-AE19-62706E023703}">
                      <ahyp:hlinkClr xmlns:ahyp="http://schemas.microsoft.com/office/drawing/2018/hyperlinkcolor" xmlns="" val="tx"/>
                    </a:ext>
                  </a:extLst>
                </a:hlinkClick>
              </a:rPr>
              <a:t>Paul Graham</a:t>
            </a:r>
            <a:r>
              <a:rPr lang="en-US" sz="1800" dirty="0">
                <a:solidFill>
                  <a:schemeClr val="tx1">
                    <a:lumMod val="50000"/>
                  </a:schemeClr>
                </a:solidFill>
                <a:latin typeface="Times New Roman" panose="02020603050405020304" pitchFamily="18" charset="0"/>
                <a:cs typeface="Times New Roman" panose="02020603050405020304" pitchFamily="18" charset="0"/>
              </a:rPr>
              <a:t> in February 2007.</a:t>
            </a:r>
          </a:p>
          <a:p>
            <a:pPr marL="285750" indent="-285750" algn="just">
              <a:buFont typeface="Arial" panose="020B0604020202020204" pitchFamily="34" charset="0"/>
              <a:buChar char="•"/>
            </a:pPr>
            <a:r>
              <a:rPr lang="en-US" sz="1800" dirty="0">
                <a:solidFill>
                  <a:schemeClr val="tx1">
                    <a:lumMod val="50000"/>
                  </a:schemeClr>
                </a:solidFill>
                <a:latin typeface="Times New Roman" panose="02020603050405020304" pitchFamily="18" charset="0"/>
                <a:cs typeface="Times New Roman" panose="02020603050405020304" pitchFamily="18" charset="0"/>
              </a:rPr>
              <a:t> It developed as a project of Graham's company </a:t>
            </a:r>
            <a:r>
              <a:rPr lang="en-US" sz="1800" dirty="0">
                <a:solidFill>
                  <a:schemeClr val="tx1">
                    <a:lumMod val="50000"/>
                  </a:schemeClr>
                </a:solidFill>
                <a:latin typeface="Times New Roman" panose="02020603050405020304" pitchFamily="18" charset="0"/>
                <a:cs typeface="Times New Roman" panose="02020603050405020304" pitchFamily="18" charset="0"/>
                <a:hlinkClick r:id="rId4" tooltip="Y Combinator (company)">
                  <a:extLst>
                    <a:ext uri="{A12FA001-AC4F-418D-AE19-62706E023703}">
                      <ahyp:hlinkClr xmlns:ahyp="http://schemas.microsoft.com/office/drawing/2018/hyperlinkcolor" xmlns="" val="tx"/>
                    </a:ext>
                  </a:extLst>
                </a:hlinkClick>
              </a:rPr>
              <a:t>Y Combinator</a:t>
            </a: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lumMod val="50000"/>
                  </a:schemeClr>
                </a:solidFill>
                <a:latin typeface="Times New Roman" panose="02020603050405020304" pitchFamily="18" charset="0"/>
                <a:cs typeface="Times New Roman" panose="02020603050405020304" pitchFamily="18" charset="0"/>
              </a:rPr>
              <a:t>The site is one of the biggest news aggregator websites available today with more than </a:t>
            </a:r>
            <a:r>
              <a:rPr lang="en-US" sz="1800" dirty="0">
                <a:solidFill>
                  <a:schemeClr val="tx1">
                    <a:lumMod val="50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xmlns="" val="tx"/>
                    </a:ext>
                  </a:extLst>
                </a:hlinkClick>
              </a:rPr>
              <a:t>12 million</a:t>
            </a:r>
            <a:r>
              <a:rPr lang="en-US" sz="1800" dirty="0">
                <a:solidFill>
                  <a:schemeClr val="tx1">
                    <a:lumMod val="50000"/>
                  </a:schemeClr>
                </a:solidFill>
                <a:latin typeface="Times New Roman" panose="02020603050405020304" pitchFamily="18" charset="0"/>
                <a:cs typeface="Times New Roman" panose="02020603050405020304" pitchFamily="18" charset="0"/>
              </a:rPr>
              <a:t> people visiting every month. Yet it still features the same design it used back in 2007.</a:t>
            </a:r>
          </a:p>
          <a:p>
            <a:pPr marL="76200" lvl="0" indent="0" algn="l" rtl="0">
              <a:spcBef>
                <a:spcPts val="600"/>
              </a:spcBef>
              <a:spcAft>
                <a:spcPts val="0"/>
              </a:spcAft>
              <a:buSzPts val="2400"/>
              <a:buNone/>
            </a:pPr>
            <a:r>
              <a:rPr lang="en-US" dirty="0">
                <a:latin typeface="Times New Roman" panose="02020603050405020304" pitchFamily="18" charset="0"/>
                <a:cs typeface="Times New Roman" panose="02020603050405020304" pitchFamily="18" charset="0"/>
              </a:rPr>
              <a:t>Problems:</a:t>
            </a:r>
          </a:p>
          <a:p>
            <a:pPr>
              <a:buFont typeface="Arial" panose="020B0604020202020204" pitchFamily="34" charset="0"/>
              <a:buChar char="•"/>
            </a:pPr>
            <a:r>
              <a:rPr lang="en-US" sz="1800" dirty="0">
                <a:solidFill>
                  <a:schemeClr val="tx1">
                    <a:lumMod val="50000"/>
                  </a:schemeClr>
                </a:solidFill>
                <a:latin typeface="Times New Roman" panose="02020603050405020304" pitchFamily="18" charset="0"/>
                <a:cs typeface="Times New Roman" panose="02020603050405020304" pitchFamily="18" charset="0"/>
              </a:rPr>
              <a:t>The site still features an unfriendly design that needs to be revamped.</a:t>
            </a:r>
          </a:p>
          <a:p>
            <a:pPr>
              <a:buFont typeface="Arial" panose="020B0604020202020204" pitchFamily="34" charset="0"/>
              <a:buChar char="•"/>
            </a:pPr>
            <a:r>
              <a:rPr lang="en-US" sz="1800" dirty="0">
                <a:solidFill>
                  <a:schemeClr val="tx1">
                    <a:lumMod val="50000"/>
                  </a:schemeClr>
                </a:solidFill>
                <a:latin typeface="Times New Roman" panose="02020603050405020304" pitchFamily="18" charset="0"/>
                <a:cs typeface="Times New Roman" panose="02020603050405020304" pitchFamily="18" charset="0"/>
              </a:rPr>
              <a:t>You can’t open the Hacker News thread by clicking on the title.</a:t>
            </a:r>
          </a:p>
          <a:p>
            <a:pPr>
              <a:buFont typeface="Arial" panose="020B0604020202020204" pitchFamily="34" charset="0"/>
              <a:buChar char="•"/>
            </a:pPr>
            <a:r>
              <a:rPr lang="en-US" sz="1800" dirty="0">
                <a:solidFill>
                  <a:schemeClr val="tx1">
                    <a:lumMod val="50000"/>
                  </a:schemeClr>
                </a:solidFill>
                <a:latin typeface="Times New Roman" panose="02020603050405020304" pitchFamily="18" charset="0"/>
                <a:cs typeface="Times New Roman" panose="02020603050405020304" pitchFamily="18" charset="0"/>
              </a:rPr>
              <a:t>The font is way too small and makes it hard to read.</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website consists of nothing but text.</a:t>
            </a: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76200" lvl="0" indent="0" algn="l" rtl="0">
              <a:spcBef>
                <a:spcPts val="600"/>
              </a:spcBef>
              <a:spcAft>
                <a:spcPts val="0"/>
              </a:spcAft>
              <a:buSzPts val="2400"/>
              <a:buNone/>
            </a:pPr>
            <a:endParaRPr lang="en-US" dirty="0">
              <a:latin typeface="Times New Roman" panose="02020603050405020304" pitchFamily="18" charset="0"/>
              <a:cs typeface="Times New Roman" panose="02020603050405020304" pitchFamily="18" charset="0"/>
            </a:endParaRPr>
          </a:p>
          <a:p>
            <a:pPr marL="76200" lvl="0" indent="0" algn="l" rtl="0">
              <a:spcBef>
                <a:spcPts val="600"/>
              </a:spcBef>
              <a:spcAft>
                <a:spcPts val="0"/>
              </a:spcAft>
              <a:buSzPts val="2400"/>
              <a:buNone/>
            </a:pPr>
            <a:endParaRPr dirty="0"/>
          </a:p>
          <a:p>
            <a:pPr marL="0" lvl="0" indent="0" algn="l" rtl="0">
              <a:spcBef>
                <a:spcPts val="600"/>
              </a:spcBef>
              <a:spcAft>
                <a:spcPts val="0"/>
              </a:spcAft>
              <a:buNone/>
            </a:pPr>
            <a:endParaRPr dirty="0"/>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Rectangle 1">
            <a:extLst>
              <a:ext uri="{FF2B5EF4-FFF2-40B4-BE49-F238E27FC236}">
                <a16:creationId xmlns:a16="http://schemas.microsoft.com/office/drawing/2014/main" xmlns="" id="{3AEC256B-9227-4AE6-989E-67F8A6183C15}"/>
              </a:ext>
            </a:extLst>
          </p:cNvPr>
          <p:cNvSpPr/>
          <p:nvPr/>
        </p:nvSpPr>
        <p:spPr>
          <a:xfrm>
            <a:off x="2286000" y="2094697"/>
            <a:ext cx="4572000" cy="307777"/>
          </a:xfrm>
          <a:prstGeom prst="rect">
            <a:avLst/>
          </a:prstGeom>
        </p:spPr>
        <p:txBody>
          <a:bodyPr>
            <a:spAutoFit/>
          </a:bodyPr>
          <a:lstStyle/>
          <a:p>
            <a:pPr marL="285750" indent="-285750" algn="just">
              <a:buFont typeface="Arial" panose="020B0604020202020204" pitchFamily="34" charset="0"/>
              <a:buChar char="•"/>
            </a:pPr>
            <a:endParaRPr lang="en-US" dirty="0">
              <a:solidFill>
                <a:schemeClr val="tx1">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67"/>
        <p:cNvGrpSpPr/>
        <p:nvPr/>
      </p:nvGrpSpPr>
      <p:grpSpPr>
        <a:xfrm>
          <a:off x="0" y="0"/>
          <a:ext cx="0" cy="0"/>
          <a:chOff x="0" y="0"/>
          <a:chExt cx="0" cy="0"/>
        </a:xfrm>
      </p:grpSpPr>
      <p:sp>
        <p:nvSpPr>
          <p:cNvPr id="1968" name="Google Shape;1968;p23"/>
          <p:cNvSpPr txBox="1">
            <a:spLocks noGrp="1"/>
          </p:cNvSpPr>
          <p:nvPr>
            <p:ph type="title" idx="4294967295"/>
          </p:nvPr>
        </p:nvSpPr>
        <p:spPr>
          <a:xfrm>
            <a:off x="2923225" y="406225"/>
            <a:ext cx="3297600" cy="198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0" dirty="0">
                <a:solidFill>
                  <a:schemeClr val="lt1"/>
                </a:solidFill>
              </a:rPr>
              <a:t>3.</a:t>
            </a:r>
          </a:p>
          <a:p>
            <a:pPr lvl="0"/>
            <a:r>
              <a:rPr lang="en-US" sz="4800" dirty="0"/>
              <a:t>Proposed system</a:t>
            </a:r>
            <a:endParaRPr sz="4800" dirty="0"/>
          </a:p>
        </p:txBody>
      </p:sp>
      <p:sp>
        <p:nvSpPr>
          <p:cNvPr id="1969" name="Google Shape;1969;p2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9</a:t>
            </a:fld>
            <a:endParaRPr>
              <a:solidFill>
                <a:srgbClr val="FFFFFF"/>
              </a:solidFill>
            </a:endParaRPr>
          </a:p>
        </p:txBody>
      </p:sp>
    </p:spTree>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1793</TotalTime>
  <Words>697</Words>
  <Application>Microsoft Office PowerPoint</Application>
  <PresentationFormat>On-screen Show (16:9)</PresentationFormat>
  <Paragraphs>113</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Times New Roman</vt:lpstr>
      <vt:lpstr>Calibri</vt:lpstr>
      <vt:lpstr>Amatic SC</vt:lpstr>
      <vt:lpstr>Merriweather</vt:lpstr>
      <vt:lpstr>Nathaniel template</vt:lpstr>
      <vt:lpstr>Hacker news website redesign</vt:lpstr>
      <vt:lpstr>TEAM</vt:lpstr>
      <vt:lpstr>aGenda</vt:lpstr>
      <vt:lpstr>1. Introduction</vt:lpstr>
      <vt:lpstr>PowerPoint Presentation</vt:lpstr>
      <vt:lpstr>PowerPoint Presentation</vt:lpstr>
      <vt:lpstr>2. Existing System and its problems</vt:lpstr>
      <vt:lpstr>Existing System and its problems</vt:lpstr>
      <vt:lpstr>3. Proposed system</vt:lpstr>
      <vt:lpstr>PowerPoint Presentation</vt:lpstr>
      <vt:lpstr>4. Problem Statement and objectives</vt:lpstr>
      <vt:lpstr>Problem Statement</vt:lpstr>
      <vt:lpstr>Objectives</vt:lpstr>
      <vt:lpstr>7</vt:lpstr>
      <vt:lpstr>1. Visibility Of System Status </vt:lpstr>
      <vt:lpstr>2. Match between System and Real World </vt:lpstr>
      <vt:lpstr>333. User Control and Freedom </vt:lpstr>
      <vt:lpstr>4. Consistency and Standards</vt:lpstr>
      <vt:lpstr>5. Error Prevention</vt:lpstr>
      <vt:lpstr>6. Recognition rather than recall </vt:lpstr>
      <vt:lpstr>7. Flexibility and efficiency of use </vt:lpstr>
      <vt:lpstr>8. Aesthetic and minimalist design</vt:lpstr>
      <vt:lpstr>9. Help users recognize, diagnose, and recover from errors </vt:lpstr>
      <vt:lpstr>10.Help and documentation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Hacker news website redesign</dc:title>
  <dc:creator>IMMU</dc:creator>
  <cp:lastModifiedBy>ADMIN</cp:lastModifiedBy>
  <cp:revision>17</cp:revision>
  <dcterms:modified xsi:type="dcterms:W3CDTF">2022-11-14T06:44:29Z</dcterms:modified>
</cp:coreProperties>
</file>