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4" r:id="rId9"/>
    <p:sldId id="265" r:id="rId10"/>
    <p:sldId id="267" r:id="rId11"/>
    <p:sldId id="266" r:id="rId12"/>
    <p:sldId id="268" r:id="rId13"/>
    <p:sldId id="277" r:id="rId14"/>
    <p:sldId id="269" r:id="rId15"/>
    <p:sldId id="271" r:id="rId16"/>
    <p:sldId id="274" r:id="rId17"/>
    <p:sldId id="272" r:id="rId18"/>
    <p:sldId id="275" r:id="rId19"/>
    <p:sldId id="270" r:id="rId20"/>
    <p:sldId id="278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84592-CD04-42DC-B4C8-9091B888D237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7856F-DA53-4AB3-A87F-B416B8233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112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F3C5-EEAC-5768-93C4-074BEB6C8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648B4-8EC5-45D5-2A2D-439193D3B2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97FB3-696B-CB56-EE44-EC220151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3B95-DD4A-45B4-B29D-76186942E1A8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6C6BC-D58D-7A83-46C3-3A6CF702E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11159-AF25-7AE8-E7A0-69EF7CB18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D7C-A2BE-4F3E-978C-65CDCAA87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75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4ECCE-CDE3-95AE-D60A-68EB5C76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D431B-EED9-1277-7C24-4148D3D4D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A6C79-B7EC-F93D-610E-5E3BF147E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3B95-DD4A-45B4-B29D-76186942E1A8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C54E2-33E4-F7CE-C3B5-B5AC429F0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21750-ED64-6E42-33DB-227AA119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D7C-A2BE-4F3E-978C-65CDCAA87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029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F6C059-17DE-9630-60DB-D443ABD17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8E614-35F5-4126-4930-B02AB3A35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73181-BD05-0D44-99FB-DD8D17E7D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3B95-DD4A-45B4-B29D-76186942E1A8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9D013-9B57-7BA0-AA2E-DBE5F4AEC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8F77A-207E-5154-47C2-EF3779416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D7C-A2BE-4F3E-978C-65CDCAA87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634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D8178-63E6-5375-0458-7C173E8E4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9533D-2400-970D-EBEF-821B9C3D4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9AD94-80FD-6C57-6755-A1D757632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3B95-DD4A-45B4-B29D-76186942E1A8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F5370-0A7E-5C0D-F068-B7BA952A7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CF301-E846-56FF-B8CA-2E748161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D7C-A2BE-4F3E-978C-65CDCAA87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7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04EA7-5345-8A7F-C021-17448B8C2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0104-ECAE-A646-C288-E2679D2F7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61625-0B8B-0A22-A615-A33BA8078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3B95-DD4A-45B4-B29D-76186942E1A8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B81F8-FAA2-8FBB-4BB9-1BE2051A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5E14D-9111-717F-2ACD-B8E609AA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D7C-A2BE-4F3E-978C-65CDCAA87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33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5291B-F264-BADB-BD5F-0A48D6CD9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90781-71C6-918C-0941-CFF72A773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62378-2568-7A63-EB8C-8A98F0B21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8CCAF-E18B-C0A7-9F50-E0D33C9CB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3B95-DD4A-45B4-B29D-76186942E1A8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382D8-B845-5C21-0312-04516C5DE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18D0E-09A3-E482-82A0-0DEF81312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D7C-A2BE-4F3E-978C-65CDCAA87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84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F3DBB-19AD-9347-374A-EBB571813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0590A-02C1-4D52-D5B2-0038CAA70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5A0C1-6A59-0065-DB6D-7DFD9FDE4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69F33-BF04-01F6-5E3D-371C168F8F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3BA680-1DE4-3CC9-6516-4AE44E8C5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6DA7B7-52FA-3318-251B-7DFA45B0F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3B95-DD4A-45B4-B29D-76186942E1A8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7EFBC7-DAE7-13F2-F961-BA3D83B3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D4290B-4809-145B-2752-F68270737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D7C-A2BE-4F3E-978C-65CDCAA87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864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CF089-3786-59E1-8B57-9BEFFD264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7362E-B462-C7A9-16E7-76746A150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3B95-DD4A-45B4-B29D-76186942E1A8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7D39E1-FC00-42D8-03C5-BAF430F6C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B14C2-E2EF-0920-30BE-B352F90A5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D7C-A2BE-4F3E-978C-65CDCAA87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764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AC3B87-A554-0F13-5F60-9BC677B3E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3B95-DD4A-45B4-B29D-76186942E1A8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62E02-ADF1-8CE5-87D2-EF303BFE6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59827-25CA-06F7-0FDD-C9C8CAAF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D7C-A2BE-4F3E-978C-65CDCAA87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725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AE0DE-5278-F198-4AB7-84D29383A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B6F7-93CB-3E50-9E56-F4E468427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8AB30-477F-8D29-5B6A-DA9C31DEA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4FF59-FAE8-EF23-890F-AE7DDD1AC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3B95-DD4A-45B4-B29D-76186942E1A8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C2263-D7EA-99B1-5731-9FAD80260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E388B-497B-4737-E603-117CF6A83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D7C-A2BE-4F3E-978C-65CDCAA87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63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0FD32-7BEE-3CC3-82DE-EAB99F3FC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3F1A45-62DB-E4DB-B4F7-7844F6482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517FA-2A3E-A02A-9D4C-61EEF114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A020F-6656-2B19-07A4-CE554CC92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3B95-DD4A-45B4-B29D-76186942E1A8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FBED7-C758-A542-C674-9BF72BA2C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848C2-621C-0255-852C-BF65F376D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D7C-A2BE-4F3E-978C-65CDCAA87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9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9FA37C-A068-0F84-36A9-943DCC235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019E2-8513-9B7A-1454-715D6FC36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D448E-237D-662F-2BBB-D41E19141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03B95-DD4A-45B4-B29D-76186942E1A8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72475-98F5-AF77-2863-C9BF4ED2B5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5752D-F4E6-1DCB-D2D4-278BBF526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F9D7C-A2BE-4F3E-978C-65CDCAA87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90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95552FA-C3AE-996F-84DB-9583979DE6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/>
        </p:blipFill>
        <p:spPr>
          <a:xfrm>
            <a:off x="92468" y="14160"/>
            <a:ext cx="2667856" cy="1157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486FAE-A303-FEF5-A5DA-413653B78481}"/>
              </a:ext>
            </a:extLst>
          </p:cNvPr>
          <p:cNvSpPr txBox="1"/>
          <p:nvPr/>
        </p:nvSpPr>
        <p:spPr>
          <a:xfrm>
            <a:off x="3149527" y="247830"/>
            <a:ext cx="7417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Telecom Churn Analysis</a:t>
            </a:r>
          </a:p>
        </p:txBody>
      </p:sp>
    </p:spTree>
    <p:extLst>
      <p:ext uri="{BB962C8B-B14F-4D97-AF65-F5344CB8AC3E}">
        <p14:creationId xmlns:p14="http://schemas.microsoft.com/office/powerpoint/2010/main" val="687926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597151-6774-F8A6-2BAB-6E5AE66BE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34" y="4767944"/>
            <a:ext cx="6520150" cy="19152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87CE1D-2207-5532-4C11-C809CC5FD888}"/>
              </a:ext>
            </a:extLst>
          </p:cNvPr>
          <p:cNvSpPr txBox="1"/>
          <p:nvPr/>
        </p:nvSpPr>
        <p:spPr>
          <a:xfrm>
            <a:off x="226033" y="1173855"/>
            <a:ext cx="1250364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3) </a:t>
            </a:r>
            <a:r>
              <a:rPr lang="en-US" sz="2000" b="0" i="0" u="none" strike="noStrike" baseline="0" dirty="0">
                <a:latin typeface="Aparajita" panose="02020603050405020304" pitchFamily="18" charset="0"/>
                <a:cs typeface="Aparajita" panose="02020603050405020304" pitchFamily="18" charset="0"/>
              </a:rPr>
              <a:t>More than 65 percent of them don't have a credit card</a:t>
            </a:r>
          </a:p>
          <a:p>
            <a:endParaRPr lang="en-US" sz="2000" b="0" i="0" u="none" strike="noStrike" baseline="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sz="2000" b="0" i="0" u="none" strike="noStrike" baseline="0" dirty="0">
                <a:latin typeface="Aparajita" panose="02020603050405020304" pitchFamily="18" charset="0"/>
                <a:cs typeface="Aparajita" panose="02020603050405020304" pitchFamily="18" charset="0"/>
              </a:rPr>
              <a:t>4) Less than 2 percent of them own a motorcycle</a:t>
            </a:r>
          </a:p>
          <a:p>
            <a:endParaRPr lang="en-US" sz="2000" b="0" i="0" u="none" strike="noStrike" baseline="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sz="2000" b="0" i="0" u="none" strike="noStrike" baseline="0" dirty="0">
                <a:latin typeface="Aparajita" panose="02020603050405020304" pitchFamily="18" charset="0"/>
                <a:cs typeface="Aparajita" panose="02020603050405020304" pitchFamily="18" charset="0"/>
              </a:rPr>
              <a:t>5) More than half of the people's handset price is unknown</a:t>
            </a:r>
          </a:p>
          <a:p>
            <a:endParaRPr lang="en-US" sz="2000" b="0" i="0" u="none" strike="noStrike" baseline="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sz="2000" b="0" i="0" u="none" strike="noStrike" baseline="0" dirty="0">
                <a:latin typeface="Aparajita" panose="02020603050405020304" pitchFamily="18" charset="0"/>
                <a:cs typeface="Aparajita" panose="02020603050405020304" pitchFamily="18" charset="0"/>
              </a:rPr>
              <a:t>6) Over 70 percent of the data has occupations other than the ones mentioned.</a:t>
            </a:r>
          </a:p>
          <a:p>
            <a:endParaRPr lang="en-US" sz="2000" b="0" i="0" u="none" strike="noStrike" baseline="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sz="2000" b="0" i="0" u="none" strike="noStrike" baseline="0" dirty="0">
                <a:latin typeface="Aparajita" panose="02020603050405020304" pitchFamily="18" charset="0"/>
                <a:cs typeface="Aparajita" panose="02020603050405020304" pitchFamily="18" charset="0"/>
              </a:rPr>
              <a:t>7) New Martial status </a:t>
            </a:r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around 45% are married.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A5D448-F9B3-AA79-37AA-2F2B8ADA90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/>
        </p:blipFill>
        <p:spPr>
          <a:xfrm>
            <a:off x="71919" y="0"/>
            <a:ext cx="1962364" cy="8510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9CED5D-8E21-4A75-ADB3-2C3A87648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6184" y="4881490"/>
            <a:ext cx="4901865" cy="157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068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9BC0E59-3F9C-9103-B4B4-B9A4A1A42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29" y="3805842"/>
            <a:ext cx="11369740" cy="234042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0A3AF0D-AF9E-C4AC-013C-9035B2D28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267" y="154112"/>
            <a:ext cx="9453465" cy="1146434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and Multivariate Analysis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9C4B75-E7E9-3B0E-D59D-59202CA7C277}"/>
              </a:ext>
            </a:extLst>
          </p:cNvPr>
          <p:cNvSpPr txBox="1"/>
          <p:nvPr/>
        </p:nvSpPr>
        <p:spPr>
          <a:xfrm>
            <a:off x="584892" y="1749607"/>
            <a:ext cx="9824663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Aparajita" panose="02020603050405020304" pitchFamily="18" charset="0"/>
                <a:cs typeface="Aparajita" panose="02020603050405020304" pitchFamily="18" charset="0"/>
              </a:rPr>
              <a:t>In Handset web capability over 25% of people who have churned has more than 90% of Internet capability on their phone.</a:t>
            </a:r>
          </a:p>
          <a:p>
            <a:endParaRPr lang="en-US" sz="2400" b="0" i="0" u="none" strike="noStrike" baseline="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Aparajita" panose="02020603050405020304" pitchFamily="18" charset="0"/>
                <a:cs typeface="Aparajita" panose="02020603050405020304" pitchFamily="18" charset="0"/>
              </a:rPr>
              <a:t>Less than 6% of people who own New phone have churned</a:t>
            </a:r>
          </a:p>
          <a:p>
            <a:endParaRPr lang="en-IN" sz="1800" b="0" i="0" u="none" strike="noStrike" baseline="0" dirty="0"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B034063-1F71-4962-113B-E6654A6320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/>
        </p:blipFill>
        <p:spPr>
          <a:xfrm>
            <a:off x="71919" y="0"/>
            <a:ext cx="1962364" cy="85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65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75BAD3-1009-8D64-0320-62799705C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29" y="4272931"/>
            <a:ext cx="7068619" cy="24243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D05BD98-25D5-A2F1-3E03-533B135F38EA}"/>
              </a:ext>
            </a:extLst>
          </p:cNvPr>
          <p:cNvSpPr txBox="1"/>
          <p:nvPr/>
        </p:nvSpPr>
        <p:spPr>
          <a:xfrm>
            <a:off x="357026" y="1597793"/>
            <a:ext cx="100917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Aparajita" panose="02020603050405020304" pitchFamily="18" charset="0"/>
                <a:cs typeface="Aparajita" panose="02020603050405020304" pitchFamily="18" charset="0"/>
              </a:rPr>
              <a:t>Data show that people who have Credit Cards are more likely to Churn</a:t>
            </a:r>
          </a:p>
          <a:p>
            <a:endParaRPr lang="en-US" sz="2400" b="0" i="0" u="none" strike="noStrike" baseline="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Aparajita" panose="02020603050405020304" pitchFamily="18" charset="0"/>
                <a:cs typeface="Aparajita" panose="02020603050405020304" pitchFamily="18" charset="0"/>
              </a:rPr>
              <a:t>Marital Status of people churning is independent</a:t>
            </a:r>
          </a:p>
          <a:p>
            <a:endParaRPr lang="en-US" sz="2400" b="0" i="0" u="none" strike="noStrike" baseline="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Aparajita" panose="02020603050405020304" pitchFamily="18" charset="0"/>
                <a:cs typeface="Aparajita" panose="02020603050405020304" pitchFamily="18" charset="0"/>
              </a:rPr>
              <a:t>People who have responded mail offer are less likely to churn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CA40E9B-D111-8B0E-885E-AC854313F4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/>
        </p:blipFill>
        <p:spPr>
          <a:xfrm>
            <a:off x="71919" y="0"/>
            <a:ext cx="1962364" cy="8510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96E13F9-2FA5-486D-93EB-D7DD67F22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2695" y="4272931"/>
            <a:ext cx="42767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26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C8CC04-2C10-5D78-41A8-4D3930F2838D}"/>
              </a:ext>
            </a:extLst>
          </p:cNvPr>
          <p:cNvSpPr txBox="1"/>
          <p:nvPr/>
        </p:nvSpPr>
        <p:spPr>
          <a:xfrm>
            <a:off x="2612571" y="163677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and Multivariate Analysis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98FC81-42AE-F229-21B0-79D4B59EA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157" y="898753"/>
            <a:ext cx="7594828" cy="44296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E4458C-E71F-2C31-A9CC-ACDAE67DD6AC}"/>
              </a:ext>
            </a:extLst>
          </p:cNvPr>
          <p:cNvSpPr txBox="1"/>
          <p:nvPr/>
        </p:nvSpPr>
        <p:spPr>
          <a:xfrm>
            <a:off x="468086" y="5359082"/>
            <a:ext cx="1097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Observation: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According to plot as Monthly Revenue Increases, Then the number of Monthly Minutes increases, But we can't draw any conclusion on churn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0578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826D96-B0EA-662A-35D4-98BC777D9C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/>
        </p:blipFill>
        <p:spPr>
          <a:xfrm>
            <a:off x="71919" y="0"/>
            <a:ext cx="1962364" cy="85104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7DD3A8F-902D-51C6-8212-8128AB89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267" y="154112"/>
            <a:ext cx="9453465" cy="114643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F8E2F4-709D-7582-B05D-675083C94638}"/>
              </a:ext>
            </a:extLst>
          </p:cNvPr>
          <p:cNvSpPr txBox="1"/>
          <p:nvPr/>
        </p:nvSpPr>
        <p:spPr>
          <a:xfrm>
            <a:off x="71919" y="1153847"/>
            <a:ext cx="107508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arajita" panose="02020603050405020304" pitchFamily="18" charset="0"/>
                <a:cs typeface="Aparajita" panose="02020603050405020304" pitchFamily="18" charset="0"/>
              </a:rPr>
              <a:t>Chi-Square Test for Independence :</a:t>
            </a: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This test is used to test whether the categorical variables are independent or not.</a:t>
            </a:r>
          </a:p>
          <a:p>
            <a:endParaRPr lang="en-US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𝐻0: The variables are independent</a:t>
            </a: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𝐻1: The variables are not independent (i.e. variables are dependent)</a:t>
            </a:r>
          </a:p>
          <a:p>
            <a:endParaRPr lang="en-US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Here we can check if the categorical features are dependent on our target . We are assuming the level of confidence as 95%</a:t>
            </a:r>
            <a:endParaRPr lang="en-IN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55EAE8-BEBD-B1AD-2BF0-B9F4A70080F3}"/>
              </a:ext>
            </a:extLst>
          </p:cNvPr>
          <p:cNvSpPr txBox="1"/>
          <p:nvPr/>
        </p:nvSpPr>
        <p:spPr>
          <a:xfrm>
            <a:off x="59622" y="3446495"/>
            <a:ext cx="107262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The dependent categorical variable found after Chi-Square Test for Independence are: </a:t>
            </a:r>
          </a:p>
          <a:p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ChildrenInHH </a:t>
            </a:r>
          </a:p>
          <a:p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HandsetRefurbished</a:t>
            </a:r>
          </a:p>
          <a:p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HandsetWebCapable</a:t>
            </a:r>
          </a:p>
          <a:p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Homeownership</a:t>
            </a:r>
          </a:p>
          <a:p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BuysViaMailOrder</a:t>
            </a:r>
          </a:p>
          <a:p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RespondsToMailOffers</a:t>
            </a:r>
          </a:p>
          <a:p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MadeCallToRetentionTeam</a:t>
            </a:r>
          </a:p>
          <a:p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CreditRating</a:t>
            </a:r>
          </a:p>
          <a:p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PrizmCode</a:t>
            </a:r>
          </a:p>
          <a:p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MaritalStatus</a:t>
            </a:r>
          </a:p>
        </p:txBody>
      </p:sp>
    </p:spTree>
    <p:extLst>
      <p:ext uri="{BB962C8B-B14F-4D97-AF65-F5344CB8AC3E}">
        <p14:creationId xmlns:p14="http://schemas.microsoft.com/office/powerpoint/2010/main" val="3479748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94356B-2211-183F-5A9D-ED2C3C1DBA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/>
        </p:blipFill>
        <p:spPr>
          <a:xfrm>
            <a:off x="71919" y="0"/>
            <a:ext cx="1962364" cy="85104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673020D-F055-0507-6F3B-065D9CEC8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267" y="154112"/>
            <a:ext cx="9453465" cy="114643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AC488F-7072-1551-4147-CAC94FC17968}"/>
              </a:ext>
            </a:extLst>
          </p:cNvPr>
          <p:cNvSpPr txBox="1"/>
          <p:nvPr/>
        </p:nvSpPr>
        <p:spPr>
          <a:xfrm>
            <a:off x="71919" y="1276727"/>
            <a:ext cx="1178910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Kruskal Wallis test to check its dependence on the target variable</a:t>
            </a: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The null and alternative hypothesis for Kruskal Wallis test is given as:</a:t>
            </a:r>
          </a:p>
          <a:p>
            <a:endParaRPr lang="en-US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𝐻0: The data samples are with equal median (independent).</a:t>
            </a: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𝐻1: The data samples do not have equal median(i.e. variables are dependent).</a:t>
            </a:r>
          </a:p>
          <a:p>
            <a:endParaRPr lang="en-US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Assuming the level of confidence as 95%</a:t>
            </a:r>
          </a:p>
          <a:p>
            <a:endParaRPr lang="en-US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The independent numerical variable found after H-test Test:</a:t>
            </a: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RoamingCalls</a:t>
            </a: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PercChangeRevenues</a:t>
            </a: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CallForwarding</a:t>
            </a: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CallsHandsetPrice</a:t>
            </a:r>
            <a:endParaRPr lang="en-IN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457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9B12BD-BE04-42C7-58C4-5B8A09CE8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44215"/>
            <a:ext cx="5987143" cy="55081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157B56-9CD9-129C-A71E-F2C546D41F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82555"/>
            <a:ext cx="5654172" cy="52630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835447-03BF-D984-EB64-31EE3C41410C}"/>
              </a:ext>
            </a:extLst>
          </p:cNvPr>
          <p:cNvSpPr txBox="1"/>
          <p:nvPr/>
        </p:nvSpPr>
        <p:spPr>
          <a:xfrm>
            <a:off x="2481943" y="405613"/>
            <a:ext cx="6509657" cy="36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Skewness Before and After Power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093704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0BF80B-4401-F19C-390A-D058C65C13DA}"/>
              </a:ext>
            </a:extLst>
          </p:cNvPr>
          <p:cNvSpPr txBox="1"/>
          <p:nvPr/>
        </p:nvSpPr>
        <p:spPr>
          <a:xfrm>
            <a:off x="2775857" y="250371"/>
            <a:ext cx="6259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r>
              <a:rPr lang="en-US" sz="28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Tree (Base Model)</a:t>
            </a:r>
            <a:endParaRPr lang="en-IN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9860B8-DECA-9DF9-B093-3059BA900152}"/>
              </a:ext>
            </a:extLst>
          </p:cNvPr>
          <p:cNvSpPr txBox="1"/>
          <p:nvPr/>
        </p:nvSpPr>
        <p:spPr>
          <a:xfrm>
            <a:off x="644100" y="4643946"/>
            <a:ext cx="10308771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Observation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 can see model is 100% accurate on train data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  <a:endParaRPr lang="en-IN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BF70FF-C378-4F4E-889C-3DADF9D6AF37}"/>
              </a:ext>
            </a:extLst>
          </p:cNvPr>
          <p:cNvSpPr txBox="1"/>
          <p:nvPr/>
        </p:nvSpPr>
        <p:spPr>
          <a:xfrm>
            <a:off x="829993" y="1026942"/>
            <a:ext cx="351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Classification report for train data: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9A7D65-31FB-4BFB-889F-555FEC152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575" y="1742315"/>
            <a:ext cx="6629567" cy="211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126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D3BA6D-4270-F128-79BA-47A9A5CBD169}"/>
              </a:ext>
            </a:extLst>
          </p:cNvPr>
          <p:cNvSpPr txBox="1"/>
          <p:nvPr/>
        </p:nvSpPr>
        <p:spPr>
          <a:xfrm>
            <a:off x="584711" y="642683"/>
            <a:ext cx="529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Classification Report for test data: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B7EBCD-0A1C-4BEA-AA69-2C6C443A0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14" y="1370684"/>
            <a:ext cx="4804483" cy="28881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B50DD4-C55B-4C36-9C34-736EF91A6E79}"/>
              </a:ext>
            </a:extLst>
          </p:cNvPr>
          <p:cNvSpPr txBox="1"/>
          <p:nvPr/>
        </p:nvSpPr>
        <p:spPr>
          <a:xfrm>
            <a:off x="639714" y="5006859"/>
            <a:ext cx="1030877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Observation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We can observe that train accuracy is 100% and test accuracy is 0.62% this means model is overfitted.</a:t>
            </a:r>
            <a:endParaRPr lang="en-IN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endParaRPr lang="en-IN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3893FA-EE97-4DD2-99BC-1210596C7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806" y="1370684"/>
            <a:ext cx="5981480" cy="38484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1210A6-E7A7-4BD7-91F3-D8F60226B2E1}"/>
              </a:ext>
            </a:extLst>
          </p:cNvPr>
          <p:cNvSpPr txBox="1"/>
          <p:nvPr/>
        </p:nvSpPr>
        <p:spPr>
          <a:xfrm>
            <a:off x="6096000" y="642683"/>
            <a:ext cx="155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Decision Tree:</a:t>
            </a:r>
          </a:p>
        </p:txBody>
      </p:sp>
    </p:spTree>
    <p:extLst>
      <p:ext uri="{BB962C8B-B14F-4D97-AF65-F5344CB8AC3E}">
        <p14:creationId xmlns:p14="http://schemas.microsoft.com/office/powerpoint/2010/main" val="2124798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51C97E-8B56-582C-1DE1-486E7BE036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/>
        </p:blipFill>
        <p:spPr>
          <a:xfrm>
            <a:off x="71919" y="0"/>
            <a:ext cx="1962364" cy="8510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952F1D-A0AF-42C6-479C-93A8E01A8C9E}"/>
              </a:ext>
            </a:extLst>
          </p:cNvPr>
          <p:cNvSpPr txBox="1"/>
          <p:nvPr/>
        </p:nvSpPr>
        <p:spPr>
          <a:xfrm>
            <a:off x="1053101" y="1355386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 After Hyperparameter Tuning :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92443E-3CBB-4954-B269-C601ED6A4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425" y="2192802"/>
            <a:ext cx="5830105" cy="24636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76D021-3031-4A9C-9839-181C89D65D19}"/>
              </a:ext>
            </a:extLst>
          </p:cNvPr>
          <p:cNvSpPr txBox="1"/>
          <p:nvPr/>
        </p:nvSpPr>
        <p:spPr>
          <a:xfrm>
            <a:off x="644100" y="4643946"/>
            <a:ext cx="10308771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Observation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After hyperparameter tuning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we got 73% accuracy on train data.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  <a:endParaRPr lang="en-IN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079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332B60-8AE5-62C9-0086-9B5C4E6D3CD5}"/>
              </a:ext>
            </a:extLst>
          </p:cNvPr>
          <p:cNvSpPr txBox="1"/>
          <p:nvPr/>
        </p:nvSpPr>
        <p:spPr>
          <a:xfrm>
            <a:off x="4274215" y="2244060"/>
            <a:ext cx="3458639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No. 9</a:t>
            </a:r>
          </a:p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Venkata Sai Pavan Teja Angina </a:t>
            </a: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Akhil Anilkumar</a:t>
            </a: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Shivaprasad G</a:t>
            </a: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Sahil Kumar Meher</a:t>
            </a: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Arun SV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641EB6-FFE3-2644-5C7A-2B34F5C9EFB5}"/>
              </a:ext>
            </a:extLst>
          </p:cNvPr>
          <p:cNvSpPr txBox="1"/>
          <p:nvPr/>
        </p:nvSpPr>
        <p:spPr>
          <a:xfrm>
            <a:off x="2387029" y="1098321"/>
            <a:ext cx="7417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Telecom Churn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B36C01-F751-CA32-F096-022FB850E9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/>
        </p:blipFill>
        <p:spPr>
          <a:xfrm>
            <a:off x="71919" y="0"/>
            <a:ext cx="2667856" cy="1157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674545-9633-E24E-186D-70E93EA33A37}"/>
              </a:ext>
            </a:extLst>
          </p:cNvPr>
          <p:cNvSpPr txBox="1"/>
          <p:nvPr/>
        </p:nvSpPr>
        <p:spPr>
          <a:xfrm>
            <a:off x="4150117" y="5219273"/>
            <a:ext cx="389176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i="1" u="none" strike="noStrike" baseline="0" dirty="0">
                <a:solidFill>
                  <a:srgbClr val="0000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Under Esteemed Guidance of </a:t>
            </a:r>
            <a:endParaRPr lang="en-IN" sz="2800" i="1" dirty="0">
              <a:solidFill>
                <a:srgbClr val="000000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algn="ctr"/>
            <a:r>
              <a:rPr lang="en-IN" sz="2800" i="1" dirty="0">
                <a:solidFill>
                  <a:srgbClr val="0000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Mrs. Pranita Mahajan</a:t>
            </a:r>
            <a:r>
              <a:rPr lang="en-IN" sz="2400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1101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51C97E-8B56-582C-1DE1-486E7BE036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/>
        </p:blipFill>
        <p:spPr>
          <a:xfrm>
            <a:off x="71919" y="0"/>
            <a:ext cx="1962364" cy="8510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952F1D-A0AF-42C6-479C-93A8E01A8C9E}"/>
              </a:ext>
            </a:extLst>
          </p:cNvPr>
          <p:cNvSpPr txBox="1"/>
          <p:nvPr/>
        </p:nvSpPr>
        <p:spPr>
          <a:xfrm>
            <a:off x="856153" y="1055267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Classification Report for test data: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B8B4B6-A826-7AC5-D906-B4942F1372F6}"/>
              </a:ext>
            </a:extLst>
          </p:cNvPr>
          <p:cNvSpPr txBox="1"/>
          <p:nvPr/>
        </p:nvSpPr>
        <p:spPr>
          <a:xfrm>
            <a:off x="584395" y="4222525"/>
            <a:ext cx="10591800" cy="1430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3500">
              <a:lnSpc>
                <a:spcPct val="115000"/>
              </a:lnSpc>
              <a:spcBef>
                <a:spcPts val="1200"/>
              </a:spcBef>
            </a:pPr>
            <a:r>
              <a:rPr lang="en-US" b="1" u="sng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Conclusions:</a:t>
            </a:r>
            <a:endParaRPr lang="en-IN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5207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Base model performance is good, but it can be improved using different algorithms</a:t>
            </a:r>
          </a:p>
          <a:p>
            <a:pPr marL="285750" indent="-285750">
              <a:lnSpc>
                <a:spcPct val="115000"/>
              </a:lnSpc>
              <a:spcBef>
                <a:spcPts val="490"/>
              </a:spcBef>
              <a:spcAft>
                <a:spcPts val="1000"/>
              </a:spcAft>
              <a:buClr>
                <a:srgbClr val="343744"/>
              </a:buClr>
              <a:buSzPts val="1100"/>
              <a:buFont typeface="Arial" panose="020B0604020202020204" pitchFamily="34" charset="0"/>
              <a:buChar char="●"/>
              <a:tabLst>
                <a:tab pos="520065" algn="l"/>
                <a:tab pos="5207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We have to implement various classiﬁcation machine learning algorithms and take feedback for them. This will take us to the best suited model</a:t>
            </a:r>
            <a:endParaRPr lang="en-IN" sz="1600" dirty="0">
              <a:effectLst/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514A05-5B30-4B25-B094-00D3AA8C6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628" y="1575582"/>
            <a:ext cx="4652667" cy="2038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3D2210-5D5E-45BC-B148-C74D63E945A9}"/>
              </a:ext>
            </a:extLst>
          </p:cNvPr>
          <p:cNvSpPr txBox="1"/>
          <p:nvPr/>
        </p:nvSpPr>
        <p:spPr>
          <a:xfrm>
            <a:off x="6311707" y="1575582"/>
            <a:ext cx="50241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Observation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After hyperparameter tuning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we got 73% accuracy on train data.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  <a:endParaRPr lang="en-IN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156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18D164-E32B-52ED-BFFA-8CC0BA7AB6AA}"/>
              </a:ext>
            </a:extLst>
          </p:cNvPr>
          <p:cNvSpPr/>
          <p:nvPr/>
        </p:nvSpPr>
        <p:spPr>
          <a:xfrm>
            <a:off x="4474104" y="2880250"/>
            <a:ext cx="3069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72455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D17EF8-9E4A-98A7-3F0D-E55C9F7DB4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/>
        </p:blipFill>
        <p:spPr>
          <a:xfrm>
            <a:off x="71919" y="0"/>
            <a:ext cx="2667856" cy="1157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0DC2557-111E-8901-4304-4AEA364C7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73" y="21286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Overview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9FD7D3-4E75-F2CD-2429-1A4966D235AB}"/>
              </a:ext>
            </a:extLst>
          </p:cNvPr>
          <p:cNvSpPr txBox="1"/>
          <p:nvPr/>
        </p:nvSpPr>
        <p:spPr>
          <a:xfrm>
            <a:off x="424873" y="2065105"/>
            <a:ext cx="71713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Churn Prediction is one of the  most popular Big Data use cases in Business. It consists of detecting customers who are likely to cancel a subscription a service.</a:t>
            </a:r>
          </a:p>
          <a:p>
            <a:endParaRPr lang="en-IN" sz="2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endParaRPr lang="en-IN" sz="2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Churn is a problem for telecom industries because it is more expensive to acquire a new customer than to keep your existing from leaving.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8D4A41-78CA-ABD9-F39E-6AC213AD6091}"/>
              </a:ext>
            </a:extLst>
          </p:cNvPr>
          <p:cNvSpPr txBox="1"/>
          <p:nvPr/>
        </p:nvSpPr>
        <p:spPr>
          <a:xfrm>
            <a:off x="8702211" y="2865324"/>
            <a:ext cx="28033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parajita" panose="02020603050405020304" pitchFamily="18" charset="0"/>
                <a:cs typeface="Aparajita" panose="02020603050405020304" pitchFamily="18" charset="0"/>
              </a:rPr>
              <a:t>NOTE :- Telecom Industry today measure voluntary churn by a monthly figure, such as 1.9 or 2.1 percent.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650AED-A726-FA66-C2AB-F8B2C03E1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534" y="5439766"/>
            <a:ext cx="4832980" cy="138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1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026C2AA-6D68-AE33-A3E3-D789F78B4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107" y="255886"/>
            <a:ext cx="9453465" cy="1146434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52B967-9B6B-2F31-0D23-0C30AC2668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/>
        </p:blipFill>
        <p:spPr>
          <a:xfrm>
            <a:off x="71919" y="0"/>
            <a:ext cx="2106202" cy="9134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7F25CD-6CD7-E84E-3D6D-0D4CAF59C82D}"/>
              </a:ext>
            </a:extLst>
          </p:cNvPr>
          <p:cNvSpPr txBox="1"/>
          <p:nvPr/>
        </p:nvSpPr>
        <p:spPr>
          <a:xfrm>
            <a:off x="698643" y="2373330"/>
            <a:ext cx="8733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FFB223-44D3-B505-6022-DEE929CEBC00}"/>
              </a:ext>
            </a:extLst>
          </p:cNvPr>
          <p:cNvSpPr txBox="1"/>
          <p:nvPr/>
        </p:nvSpPr>
        <p:spPr>
          <a:xfrm>
            <a:off x="421240" y="2116476"/>
            <a:ext cx="1029470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To predict customer churn.</a:t>
            </a:r>
          </a:p>
          <a:p>
            <a:endParaRPr lang="en-IN" sz="2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Highlighting the main variables/factors influencing the customer churn.</a:t>
            </a:r>
          </a:p>
          <a:p>
            <a:endParaRPr lang="en-IN" sz="2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Use of various ML Classification algorithms to build prediction models, evaluate the accuracy and performance of these models.</a:t>
            </a:r>
          </a:p>
          <a:p>
            <a:endParaRPr lang="en-IN" sz="2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Finding out the best model for the given dataset.</a:t>
            </a:r>
          </a:p>
        </p:txBody>
      </p:sp>
    </p:spTree>
    <p:extLst>
      <p:ext uri="{BB962C8B-B14F-4D97-AF65-F5344CB8AC3E}">
        <p14:creationId xmlns:p14="http://schemas.microsoft.com/office/powerpoint/2010/main" val="732480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2332766-3545-2D07-474B-490EBA3E5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106" y="10565"/>
            <a:ext cx="9453465" cy="1146434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Information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DAAA9B-4FC2-E2B0-6B0C-9350628B93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/>
        </p:blipFill>
        <p:spPr>
          <a:xfrm>
            <a:off x="71919" y="0"/>
            <a:ext cx="1962364" cy="8510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2896BF-9282-D1E4-402C-8EAF131C0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839" y="1156999"/>
            <a:ext cx="6048055" cy="5585457"/>
          </a:xfrm>
          <a:prstGeom prst="rect">
            <a:avLst/>
          </a:prstGeom>
        </p:spPr>
      </p:pic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7AA77DCC-5804-ACF1-B108-CBBB5BDB2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36" y="1642780"/>
            <a:ext cx="5256086" cy="5099675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800" dirty="0">
                <a:latin typeface="Aparajita" panose="02020603050405020304" pitchFamily="18" charset="0"/>
                <a:cs typeface="Aparajita" panose="02020603050405020304" pitchFamily="18" charset="0"/>
              </a:rPr>
              <a:t>Data is taken from Kaggle (Telecom churn  Dataset)</a:t>
            </a:r>
          </a:p>
          <a:p>
            <a:pPr marL="0" indent="0">
              <a:buNone/>
            </a:pPr>
            <a:endParaRPr lang="en-US" sz="3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800" dirty="0">
                <a:latin typeface="Aparajita" panose="02020603050405020304" pitchFamily="18" charset="0"/>
                <a:cs typeface="Aparajita" panose="02020603050405020304" pitchFamily="18" charset="0"/>
              </a:rPr>
              <a:t>No. of features: 58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800" dirty="0">
                <a:latin typeface="Aparajita" panose="02020603050405020304" pitchFamily="18" charset="0"/>
                <a:cs typeface="Aparajita" panose="02020603050405020304" pitchFamily="18" charset="0"/>
              </a:rPr>
              <a:t>No. of records: 51047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800" dirty="0">
                <a:latin typeface="Aparajita" panose="02020603050405020304" pitchFamily="18" charset="0"/>
                <a:cs typeface="Aparajita" panose="02020603050405020304" pitchFamily="18" charset="0"/>
              </a:rPr>
              <a:t>Target Column: Churn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800" dirty="0">
                <a:latin typeface="Aparajita" panose="02020603050405020304" pitchFamily="18" charset="0"/>
                <a:cs typeface="Aparajita" panose="02020603050405020304" pitchFamily="18" charset="0"/>
              </a:rPr>
              <a:t>Redundant columns: Customer Id, Service area.</a:t>
            </a:r>
          </a:p>
          <a:p>
            <a:pPr marL="0" indent="0">
              <a:buNone/>
            </a:pPr>
            <a:endParaRPr lang="en-US" sz="3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800" dirty="0">
                <a:latin typeface="Aparajita" panose="02020603050405020304" pitchFamily="18" charset="0"/>
                <a:cs typeface="Aparajita" panose="02020603050405020304" pitchFamily="18" charset="0"/>
              </a:rPr>
              <a:t>No. categorical columns : 21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66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C8930A0-1AC0-728B-4FC2-03F444C5B1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/>
        </p:blipFill>
        <p:spPr>
          <a:xfrm>
            <a:off x="71919" y="0"/>
            <a:ext cx="1962364" cy="8510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8476A0-AB6D-696B-C9BB-8C608F7CA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00" y="851041"/>
            <a:ext cx="4369065" cy="59752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91C053-3DEB-49BE-A254-CFF28B593A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932" y="851041"/>
            <a:ext cx="6073554" cy="447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221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2EEE62-BC12-3055-2A1F-094661B72F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/>
        </p:blipFill>
        <p:spPr>
          <a:xfrm>
            <a:off x="71919" y="0"/>
            <a:ext cx="1962364" cy="85104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C9CEC83-E23B-114E-0065-E15CEB88D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202" y="0"/>
            <a:ext cx="9453465" cy="1146434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7285CB7F-623B-231B-E915-63CB9075D7B6}"/>
              </a:ext>
            </a:extLst>
          </p:cNvPr>
          <p:cNvSpPr txBox="1"/>
          <p:nvPr/>
        </p:nvSpPr>
        <p:spPr>
          <a:xfrm>
            <a:off x="563067" y="1580542"/>
            <a:ext cx="5734991" cy="47217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latin typeface="Aparajita" panose="02020603050405020304" pitchFamily="18" charset="0"/>
                <a:cs typeface="Aparajita" panose="02020603050405020304" pitchFamily="18" charset="0"/>
              </a:rPr>
              <a:t>Missing Values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400" dirty="0"/>
              <a:t>Out of  56 features 14 had missing values.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11 of them had less than 1% of missing values, hence the rows were deleted directly.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r>
              <a:rPr lang="en-US" sz="2400" dirty="0"/>
              <a:t>AgeHH1 and AGEHH2 were treated using median value imputation.</a:t>
            </a:r>
          </a:p>
          <a:p>
            <a:r>
              <a:rPr lang="en-US" sz="2400" dirty="0"/>
              <a:t>We drop HandsetPrice column since it contains 56% null values</a:t>
            </a:r>
          </a:p>
          <a:p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051276-FD79-4396-9911-446C36FA5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863" y="1146434"/>
            <a:ext cx="3568071" cy="500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01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C4238D-D56D-0A6B-4AF1-4CA8EA2AB5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/>
        </p:blipFill>
        <p:spPr>
          <a:xfrm>
            <a:off x="71919" y="0"/>
            <a:ext cx="1962364" cy="8510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8F64AE-E163-B3B1-885C-3036BFBE77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40420"/>
            <a:ext cx="5716599" cy="5380927"/>
          </a:xfrm>
          <a:prstGeom prst="rect">
            <a:avLst/>
          </a:prstGeom>
        </p:spPr>
      </p:pic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6FD00384-05D3-A622-E727-20C5BA8996AF}"/>
              </a:ext>
            </a:extLst>
          </p:cNvPr>
          <p:cNvSpPr txBox="1"/>
          <p:nvPr/>
        </p:nvSpPr>
        <p:spPr>
          <a:xfrm>
            <a:off x="470600" y="1210672"/>
            <a:ext cx="4902785" cy="4717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latin typeface="Aparajita" panose="02020603050405020304" pitchFamily="18" charset="0"/>
                <a:cs typeface="Aparajita" panose="02020603050405020304" pitchFamily="18" charset="0"/>
              </a:rPr>
              <a:t>Univariate Analysis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In our data over 28% people have churned ,that is around 14,500 of them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.</a:t>
            </a:r>
          </a:p>
          <a:p>
            <a:endParaRPr lang="en-US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8461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39E32AF-AD70-FC2A-39D5-AE7065542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41" y="3429000"/>
            <a:ext cx="10563318" cy="29956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69836D-40EA-F7FB-A0EF-6FF019A8D3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/>
        </p:blipFill>
        <p:spPr>
          <a:xfrm>
            <a:off x="71919" y="0"/>
            <a:ext cx="1962364" cy="85104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59798CE-7CA8-082E-B89D-4851EA4D6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202" y="0"/>
            <a:ext cx="9453465" cy="1146434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6A2F60-FD0A-6726-5779-06D33CC2480F}"/>
              </a:ext>
            </a:extLst>
          </p:cNvPr>
          <p:cNvSpPr txBox="1"/>
          <p:nvPr/>
        </p:nvSpPr>
        <p:spPr>
          <a:xfrm>
            <a:off x="226642" y="1933278"/>
            <a:ext cx="11496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400" b="0" i="0" u="none" strike="noStrike" baseline="0" dirty="0">
                <a:latin typeface="Aparajita" panose="02020603050405020304" pitchFamily="18" charset="0"/>
                <a:cs typeface="Aparajita" panose="02020603050405020304" pitchFamily="18" charset="0"/>
              </a:rPr>
              <a:t>Churn Over 28 percent of people in the data have churned.</a:t>
            </a:r>
          </a:p>
          <a:p>
            <a:endParaRPr lang="en-US" sz="2400" b="0" i="0" u="none" strike="noStrike" baseline="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sz="2400" b="0" i="0" u="none" strike="noStrike" baseline="0" dirty="0">
                <a:latin typeface="Aparajita" panose="02020603050405020304" pitchFamily="18" charset="0"/>
                <a:cs typeface="Aparajita" panose="02020603050405020304" pitchFamily="18" charset="0"/>
              </a:rPr>
              <a:t>2) Handsetwebcapable More than 90 percent of the people in the data have internet support on their phone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6C344D-79B6-52A2-A2C2-462452133840}"/>
              </a:ext>
            </a:extLst>
          </p:cNvPr>
          <p:cNvSpPr txBox="1"/>
          <p:nvPr/>
        </p:nvSpPr>
        <p:spPr>
          <a:xfrm>
            <a:off x="576943" y="1253336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Analysis:</a:t>
            </a:r>
          </a:p>
        </p:txBody>
      </p:sp>
    </p:spTree>
    <p:extLst>
      <p:ext uri="{BB962C8B-B14F-4D97-AF65-F5344CB8AC3E}">
        <p14:creationId xmlns:p14="http://schemas.microsoft.com/office/powerpoint/2010/main" val="3334114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803</Words>
  <Application>Microsoft Office PowerPoint</Application>
  <PresentationFormat>Widescreen</PresentationFormat>
  <Paragraphs>129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Aparajita</vt:lpstr>
      <vt:lpstr>Arial</vt:lpstr>
      <vt:lpstr>Calibri</vt:lpstr>
      <vt:lpstr>Calibri Light</vt:lpstr>
      <vt:lpstr>Helvetica Neue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Brief Overview</vt:lpstr>
      <vt:lpstr>Project Objective</vt:lpstr>
      <vt:lpstr>Dataset Information</vt:lpstr>
      <vt:lpstr>PowerPoint Presentation</vt:lpstr>
      <vt:lpstr>Exploratory Data Analysis (EDA)</vt:lpstr>
      <vt:lpstr>PowerPoint Presentation</vt:lpstr>
      <vt:lpstr>Exploratory Data Analysis (EDA)</vt:lpstr>
      <vt:lpstr>PowerPoint Presentation</vt:lpstr>
      <vt:lpstr>Bivariate and Multivariate Analysis</vt:lpstr>
      <vt:lpstr>PowerPoint Presentation</vt:lpstr>
      <vt:lpstr>PowerPoint Presentation</vt:lpstr>
      <vt:lpstr>Statistics</vt:lpstr>
      <vt:lpstr>Statistics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rajathjain95@gmail.com</dc:creator>
  <cp:lastModifiedBy>Shiva</cp:lastModifiedBy>
  <cp:revision>34</cp:revision>
  <dcterms:created xsi:type="dcterms:W3CDTF">2022-08-11T07:01:26Z</dcterms:created>
  <dcterms:modified xsi:type="dcterms:W3CDTF">2023-03-17T13:43:52Z</dcterms:modified>
</cp:coreProperties>
</file>