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EF8D9B-0B4D-4E93-BE38-1746D57E425F}">
  <a:tblStyle styleId="{95EF8D9B-0B4D-4E93-BE38-1746D57E425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0f81f56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0f81f56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0f81f562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0f81f562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f0f81f56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f0f81f56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0f81f562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0f81f562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f0f81f562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f0f81f562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f0f81f562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f0f81f562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0f81f562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0f81f562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0f81f562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0f81f562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0f81f562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0f81f562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978375" y="828825"/>
            <a:ext cx="5773800" cy="74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b="1" lang="en-GB" sz="3280"/>
              <a:t>EXPERIENCE LEARNING</a:t>
            </a:r>
            <a:endParaRPr b="1" sz="2680"/>
          </a:p>
        </p:txBody>
      </p:sp>
      <p:sp>
        <p:nvSpPr>
          <p:cNvPr id="55" name="Google Shape;55;p13"/>
          <p:cNvSpPr/>
          <p:nvPr/>
        </p:nvSpPr>
        <p:spPr>
          <a:xfrm rot="5400000">
            <a:off x="923925" y="-935775"/>
            <a:ext cx="2424600" cy="4272600"/>
          </a:xfrm>
          <a:prstGeom prst="rtTriangle">
            <a:avLst/>
          </a:prstGeom>
          <a:gradFill>
            <a:gsLst>
              <a:gs pos="0">
                <a:srgbClr val="DFE9FB"/>
              </a:gs>
              <a:gs pos="100000">
                <a:srgbClr val="6E9BE7"/>
              </a:gs>
            </a:gsLst>
            <a:path path="circle">
              <a:fillToRect b="50%" l="50%" r="50%" t="50%"/>
            </a:path>
            <a:tileRect/>
          </a:gradFill>
          <a:ln cap="flat" cmpd="sng" w="9525">
            <a:solidFill>
              <a:srgbClr val="595959"/>
            </a:solidFill>
            <a:prstDash val="solid"/>
            <a:round/>
            <a:headEnd len="sm" w="sm" type="none"/>
            <a:tailEnd len="sm" w="sm" type="none"/>
          </a:ln>
          <a:effectLst>
            <a:outerShdw blurRad="514350" rotWithShape="0" algn="bl">
              <a:srgbClr val="000000">
                <a:alpha val="525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13"/>
          <p:cNvPicPr preferRelativeResize="0"/>
          <p:nvPr/>
        </p:nvPicPr>
        <p:blipFill rotWithShape="1">
          <a:blip r:embed="rId3">
            <a:alphaModFix/>
          </a:blip>
          <a:srcRect b="0" l="0" r="0" t="0"/>
          <a:stretch/>
        </p:blipFill>
        <p:spPr>
          <a:xfrm>
            <a:off x="47098" y="36633"/>
            <a:ext cx="903575" cy="901250"/>
          </a:xfrm>
          <a:prstGeom prst="rect">
            <a:avLst/>
          </a:prstGeom>
          <a:noFill/>
          <a:ln>
            <a:noFill/>
          </a:ln>
        </p:spPr>
      </p:pic>
      <p:sp>
        <p:nvSpPr>
          <p:cNvPr id="57" name="Google Shape;57;p13"/>
          <p:cNvSpPr txBox="1"/>
          <p:nvPr/>
        </p:nvSpPr>
        <p:spPr>
          <a:xfrm>
            <a:off x="1028275" y="162175"/>
            <a:ext cx="2171700" cy="8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2"/>
                </a:solidFill>
              </a:rPr>
              <a:t>R V COLLEGE OF ENGINEERING</a:t>
            </a:r>
            <a:endParaRPr b="1" sz="1800">
              <a:solidFill>
                <a:schemeClr val="dk2"/>
              </a:solidFill>
            </a:endParaRPr>
          </a:p>
        </p:txBody>
      </p:sp>
      <p:sp>
        <p:nvSpPr>
          <p:cNvPr id="58" name="Google Shape;58;p13"/>
          <p:cNvSpPr txBox="1"/>
          <p:nvPr/>
        </p:nvSpPr>
        <p:spPr>
          <a:xfrm>
            <a:off x="5635275" y="1890850"/>
            <a:ext cx="352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graphicFrame>
        <p:nvGraphicFramePr>
          <p:cNvPr id="59" name="Google Shape;59;p13"/>
          <p:cNvGraphicFramePr/>
          <p:nvPr/>
        </p:nvGraphicFramePr>
        <p:xfrm>
          <a:off x="895875" y="2955000"/>
          <a:ext cx="3000000" cy="3000000"/>
        </p:xfrm>
        <a:graphic>
          <a:graphicData uri="http://schemas.openxmlformats.org/drawingml/2006/table">
            <a:tbl>
              <a:tblPr>
                <a:noFill/>
                <a:tableStyleId>{95EF8D9B-0B4D-4E93-BE38-1746D57E425F}</a:tableStyleId>
              </a:tblPr>
              <a:tblGrid>
                <a:gridCol w="2091950"/>
                <a:gridCol w="5147050"/>
              </a:tblGrid>
              <a:tr h="381000">
                <a:tc>
                  <a:txBody>
                    <a:bodyPr/>
                    <a:lstStyle/>
                    <a:p>
                      <a:pPr indent="0" lvl="0" marL="0" rtl="0" algn="l">
                        <a:spcBef>
                          <a:spcPts val="0"/>
                        </a:spcBef>
                        <a:spcAft>
                          <a:spcPts val="0"/>
                        </a:spcAft>
                        <a:buNone/>
                      </a:pPr>
                      <a:r>
                        <a:rPr b="1" lang="en-GB" sz="2000">
                          <a:solidFill>
                            <a:schemeClr val="dk1"/>
                          </a:solidFill>
                          <a:highlight>
                            <a:schemeClr val="lt1"/>
                          </a:highlight>
                          <a:latin typeface="Georgia"/>
                          <a:ea typeface="Georgia"/>
                          <a:cs typeface="Georgia"/>
                          <a:sym typeface="Georgia"/>
                        </a:rPr>
                        <a:t>NAME</a:t>
                      </a:r>
                      <a:endParaRPr b="1" sz="2000">
                        <a:solidFill>
                          <a:schemeClr val="dk1"/>
                        </a:solidFill>
                        <a:highlight>
                          <a:schemeClr val="lt1"/>
                        </a:highlight>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b="1" lang="en-GB" sz="1800">
                          <a:solidFill>
                            <a:schemeClr val="dk1"/>
                          </a:solidFill>
                          <a:highlight>
                            <a:schemeClr val="lt1"/>
                          </a:highlight>
                        </a:rPr>
                        <a:t>SHIVARAJ CHAWAN , VISHWANATH A D</a:t>
                      </a:r>
                      <a:endParaRPr b="1" sz="1800">
                        <a:solidFill>
                          <a:schemeClr val="dk1"/>
                        </a:solidFill>
                        <a:highlight>
                          <a:schemeClr val="lt1"/>
                        </a:highlight>
                      </a:endParaRPr>
                    </a:p>
                  </a:txBody>
                  <a:tcPr marT="91425" marB="91425" marR="91425" marL="91425">
                    <a:lnT cap="flat" cmpd="sng" w="9525">
                      <a:solidFill>
                        <a:schemeClr val="dk1"/>
                      </a:solidFill>
                      <a:prstDash val="solid"/>
                      <a:round/>
                      <a:headEnd len="sm" w="sm" type="none"/>
                      <a:tailEnd len="sm" w="sm" type="none"/>
                    </a:lnT>
                  </a:tcPr>
                </a:tc>
              </a:tr>
              <a:tr h="305500">
                <a:tc>
                  <a:txBody>
                    <a:bodyPr/>
                    <a:lstStyle/>
                    <a:p>
                      <a:pPr indent="0" lvl="0" marL="0" rtl="0" algn="l">
                        <a:spcBef>
                          <a:spcPts val="0"/>
                        </a:spcBef>
                        <a:spcAft>
                          <a:spcPts val="0"/>
                        </a:spcAft>
                        <a:buNone/>
                      </a:pPr>
                      <a:r>
                        <a:rPr b="1" lang="en-GB" sz="2000">
                          <a:highlight>
                            <a:schemeClr val="lt1"/>
                          </a:highlight>
                          <a:latin typeface="Georgia"/>
                          <a:ea typeface="Georgia"/>
                          <a:cs typeface="Georgia"/>
                          <a:sym typeface="Georgia"/>
                        </a:rPr>
                        <a:t>USN</a:t>
                      </a:r>
                      <a:endParaRPr b="1" sz="2000">
                        <a:highlight>
                          <a:schemeClr val="lt1"/>
                        </a:highlight>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b="1" lang="en-GB" sz="1800">
                          <a:highlight>
                            <a:schemeClr val="lt1"/>
                          </a:highlight>
                        </a:rPr>
                        <a:t>1RV2CS185, 1RV22CS</a:t>
                      </a:r>
                      <a:r>
                        <a:rPr b="1" lang="en-GB" sz="1800">
                          <a:highlight>
                            <a:schemeClr val="lt1"/>
                          </a:highlight>
                        </a:rPr>
                        <a:t>2</a:t>
                      </a:r>
                      <a:r>
                        <a:rPr b="1" lang="en-GB" sz="1800">
                          <a:highlight>
                            <a:schemeClr val="lt1"/>
                          </a:highlight>
                        </a:rPr>
                        <a:t>234</a:t>
                      </a:r>
                      <a:endParaRPr b="1" sz="1800">
                        <a:highlight>
                          <a:schemeClr val="lt1"/>
                        </a:highlight>
                      </a:endParaRPr>
                    </a:p>
                  </a:txBody>
                  <a:tcPr marT="91425" marB="91425" marR="91425" marL="91425"/>
                </a:tc>
              </a:tr>
              <a:tr h="381000">
                <a:tc>
                  <a:txBody>
                    <a:bodyPr/>
                    <a:lstStyle/>
                    <a:p>
                      <a:pPr indent="0" lvl="0" marL="0" rtl="0" algn="l">
                        <a:spcBef>
                          <a:spcPts val="0"/>
                        </a:spcBef>
                        <a:spcAft>
                          <a:spcPts val="0"/>
                        </a:spcAft>
                        <a:buNone/>
                      </a:pPr>
                      <a:r>
                        <a:rPr b="1" lang="en-GB" sz="2000">
                          <a:highlight>
                            <a:schemeClr val="lt1"/>
                          </a:highlight>
                          <a:latin typeface="Georgia"/>
                          <a:ea typeface="Georgia"/>
                          <a:cs typeface="Georgia"/>
                          <a:sym typeface="Georgia"/>
                        </a:rPr>
                        <a:t>CLASS</a:t>
                      </a:r>
                      <a:endParaRPr b="1" sz="2000">
                        <a:highlight>
                          <a:schemeClr val="lt1"/>
                        </a:highlight>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b="1" lang="en-GB" sz="1800">
                          <a:highlight>
                            <a:schemeClr val="lt1"/>
                          </a:highlight>
                        </a:rPr>
                        <a:t>CSE-D</a:t>
                      </a:r>
                      <a:endParaRPr b="1" sz="1800">
                        <a:highlight>
                          <a:schemeClr val="lt1"/>
                        </a:highlight>
                      </a:endParaRPr>
                    </a:p>
                  </a:txBody>
                  <a:tcPr marT="91425" marB="91425" marR="91425" marL="91425"/>
                </a:tc>
              </a:tr>
              <a:tr h="381000">
                <a:tc>
                  <a:txBody>
                    <a:bodyPr/>
                    <a:lstStyle/>
                    <a:p>
                      <a:pPr indent="0" lvl="0" marL="0" rtl="0" algn="l">
                        <a:spcBef>
                          <a:spcPts val="0"/>
                        </a:spcBef>
                        <a:spcAft>
                          <a:spcPts val="0"/>
                        </a:spcAft>
                        <a:buNone/>
                      </a:pPr>
                      <a:r>
                        <a:rPr b="1" lang="en-GB" sz="2000">
                          <a:highlight>
                            <a:schemeClr val="lt1"/>
                          </a:highlight>
                          <a:latin typeface="Georgia"/>
                          <a:ea typeface="Georgia"/>
                          <a:cs typeface="Georgia"/>
                          <a:sym typeface="Georgia"/>
                        </a:rPr>
                        <a:t>TOPIC</a:t>
                      </a:r>
                      <a:endParaRPr b="1" sz="2000">
                        <a:highlight>
                          <a:schemeClr val="lt1"/>
                        </a:highlight>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b="1" lang="en-GB" sz="1800">
                          <a:highlight>
                            <a:schemeClr val="lt1"/>
                          </a:highlight>
                        </a:rPr>
                        <a:t>IMPLEMENTING FIFO USING SECOND CHANCE PAGING POLICY</a:t>
                      </a:r>
                      <a:endParaRPr b="1" sz="1800">
                        <a:highlight>
                          <a:schemeClr val="lt1"/>
                        </a:highlight>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nvSpPr>
        <p:spPr>
          <a:xfrm>
            <a:off x="175900" y="119700"/>
            <a:ext cx="8724000" cy="45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14" name="Google Shape;114;p22"/>
          <p:cNvSpPr txBox="1"/>
          <p:nvPr/>
        </p:nvSpPr>
        <p:spPr>
          <a:xfrm>
            <a:off x="422375" y="944325"/>
            <a:ext cx="8437200" cy="22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en-GB" sz="4200">
                <a:solidFill>
                  <a:srgbClr val="FF0000"/>
                </a:solidFill>
                <a:latin typeface="Times New Roman"/>
                <a:ea typeface="Times New Roman"/>
                <a:cs typeface="Times New Roman"/>
                <a:sym typeface="Times New Roman"/>
              </a:rPr>
              <a:t>            THANK   YOU</a:t>
            </a:r>
            <a:endParaRPr sz="4200">
              <a:solidFill>
                <a:srgbClr val="FF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311700" y="217625"/>
            <a:ext cx="8520600" cy="698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2500" u="sng">
                <a:latin typeface="Georgia"/>
                <a:ea typeface="Georgia"/>
                <a:cs typeface="Georgia"/>
                <a:sym typeface="Georgia"/>
              </a:rPr>
              <a:t>PAGING CONCEPT</a:t>
            </a:r>
            <a:endParaRPr b="1" sz="2500" u="sng">
              <a:latin typeface="Georgia"/>
              <a:ea typeface="Georgia"/>
              <a:cs typeface="Georgia"/>
              <a:sym typeface="Georgia"/>
            </a:endParaRPr>
          </a:p>
        </p:txBody>
      </p:sp>
      <p:sp>
        <p:nvSpPr>
          <p:cNvPr id="65" name="Google Shape;65;p14"/>
          <p:cNvSpPr txBox="1"/>
          <p:nvPr/>
        </p:nvSpPr>
        <p:spPr>
          <a:xfrm>
            <a:off x="148750" y="849950"/>
            <a:ext cx="8890200" cy="4180800"/>
          </a:xfrm>
          <a:prstGeom prst="rect">
            <a:avLst/>
          </a:prstGeom>
          <a:noFill/>
          <a:ln>
            <a:noFill/>
          </a:ln>
        </p:spPr>
        <p:txBody>
          <a:bodyPr anchorCtr="0" anchor="t" bIns="91425" lIns="91425" spcFirstLastPara="1" rIns="91425" wrap="square" tIns="91425">
            <a:noAutofit/>
          </a:bodyPr>
          <a:lstStyle/>
          <a:p>
            <a:pPr indent="-355600" lvl="0" marL="457200" rtl="0" algn="just">
              <a:spcBef>
                <a:spcPts val="0"/>
              </a:spcBef>
              <a:spcAft>
                <a:spcPts val="0"/>
              </a:spcAft>
              <a:buClr>
                <a:schemeClr val="dk2"/>
              </a:buClr>
              <a:buSzPts val="2000"/>
              <a:buChar char="●"/>
            </a:pPr>
            <a:r>
              <a:rPr b="1" lang="en-GB" sz="1500">
                <a:solidFill>
                  <a:srgbClr val="273239"/>
                </a:solidFill>
                <a:highlight>
                  <a:srgbClr val="FFFFFF"/>
                </a:highlight>
              </a:rPr>
              <a:t>The process of retrieving processes in the form of pages from the secondary storage into the main memory is known as paging.</a:t>
            </a:r>
            <a:endParaRPr b="1" sz="1500">
              <a:solidFill>
                <a:srgbClr val="273239"/>
              </a:solidFill>
              <a:highlight>
                <a:srgbClr val="FFFFFF"/>
              </a:highlight>
            </a:endParaRPr>
          </a:p>
          <a:p>
            <a:pPr indent="0" lvl="0" marL="0" rtl="0" algn="just">
              <a:spcBef>
                <a:spcPts val="0"/>
              </a:spcBef>
              <a:spcAft>
                <a:spcPts val="0"/>
              </a:spcAft>
              <a:buNone/>
            </a:pPr>
            <a:r>
              <a:t/>
            </a:r>
            <a:endParaRPr b="1" sz="1500">
              <a:solidFill>
                <a:srgbClr val="273239"/>
              </a:solidFill>
              <a:highlight>
                <a:srgbClr val="FFFFFF"/>
              </a:highlight>
            </a:endParaRPr>
          </a:p>
          <a:p>
            <a:pPr indent="-323850" lvl="0" marL="457200" rtl="0" algn="just">
              <a:lnSpc>
                <a:spcPct val="115000"/>
              </a:lnSpc>
              <a:spcBef>
                <a:spcPts val="0"/>
              </a:spcBef>
              <a:spcAft>
                <a:spcPts val="0"/>
              </a:spcAft>
              <a:buClr>
                <a:srgbClr val="273239"/>
              </a:buClr>
              <a:buSzPts val="1500"/>
              <a:buChar char="●"/>
            </a:pPr>
            <a:r>
              <a:rPr b="1" lang="en-GB" sz="1500">
                <a:solidFill>
                  <a:srgbClr val="273239"/>
                </a:solidFill>
                <a:highlight>
                  <a:srgbClr val="FFFFFF"/>
                </a:highlight>
              </a:rPr>
              <a:t>Basic terms used in paging are page offset, paging table,logical address  space, physical  </a:t>
            </a:r>
            <a:r>
              <a:rPr b="1" lang="en-GB" sz="1500">
                <a:solidFill>
                  <a:srgbClr val="273239"/>
                </a:solidFill>
                <a:highlight>
                  <a:srgbClr val="FFFFFF"/>
                </a:highlight>
              </a:rPr>
              <a:t>address</a:t>
            </a:r>
            <a:r>
              <a:rPr b="1" lang="en-GB" sz="1500">
                <a:solidFill>
                  <a:srgbClr val="273239"/>
                </a:solidFill>
                <a:highlight>
                  <a:srgbClr val="FFFFFF"/>
                </a:highlight>
              </a:rPr>
              <a:t> space,frame size.</a:t>
            </a:r>
            <a:endParaRPr b="1" sz="1500">
              <a:solidFill>
                <a:srgbClr val="273239"/>
              </a:solidFill>
              <a:highlight>
                <a:srgbClr val="FFFFFF"/>
              </a:highlight>
            </a:endParaRPr>
          </a:p>
          <a:p>
            <a:pPr indent="0" lvl="0" marL="457200" rtl="0" algn="just">
              <a:lnSpc>
                <a:spcPct val="115000"/>
              </a:lnSpc>
              <a:spcBef>
                <a:spcPts val="0"/>
              </a:spcBef>
              <a:spcAft>
                <a:spcPts val="0"/>
              </a:spcAft>
              <a:buNone/>
            </a:pPr>
            <a:r>
              <a:t/>
            </a:r>
            <a:endParaRPr b="1" sz="1500">
              <a:solidFill>
                <a:srgbClr val="273239"/>
              </a:solidFill>
              <a:highlight>
                <a:srgbClr val="FFFFFF"/>
              </a:highlight>
            </a:endParaRPr>
          </a:p>
          <a:p>
            <a:pPr indent="-323850" lvl="0" marL="457200" rtl="0" algn="just">
              <a:lnSpc>
                <a:spcPct val="115000"/>
              </a:lnSpc>
              <a:spcBef>
                <a:spcPts val="0"/>
              </a:spcBef>
              <a:spcAft>
                <a:spcPts val="0"/>
              </a:spcAft>
              <a:buClr>
                <a:srgbClr val="273239"/>
              </a:buClr>
              <a:buSzPts val="1500"/>
              <a:buChar char="●"/>
            </a:pPr>
            <a:r>
              <a:rPr b="1" lang="en-GB" sz="1500">
                <a:solidFill>
                  <a:srgbClr val="273239"/>
                </a:solidFill>
                <a:highlight>
                  <a:srgbClr val="FFFFFF"/>
                </a:highlight>
              </a:rPr>
              <a:t>These are some </a:t>
            </a:r>
            <a:r>
              <a:rPr b="1" lang="en-GB" sz="1500">
                <a:solidFill>
                  <a:srgbClr val="273239"/>
                </a:solidFill>
                <a:highlight>
                  <a:srgbClr val="FFFFFF"/>
                </a:highlight>
              </a:rPr>
              <a:t>advantages</a:t>
            </a:r>
            <a:r>
              <a:rPr b="1" lang="en-GB" sz="1500">
                <a:solidFill>
                  <a:srgbClr val="273239"/>
                </a:solidFill>
                <a:highlight>
                  <a:srgbClr val="FFFFFF"/>
                </a:highlight>
              </a:rPr>
              <a:t> of using paging: </a:t>
            </a:r>
            <a:endParaRPr b="1" sz="1500">
              <a:solidFill>
                <a:srgbClr val="273239"/>
              </a:solidFill>
              <a:highlight>
                <a:srgbClr val="FFFFFF"/>
              </a:highlight>
            </a:endParaRPr>
          </a:p>
          <a:p>
            <a:pPr indent="0" lvl="0" marL="457200" rtl="0" algn="just">
              <a:lnSpc>
                <a:spcPct val="115000"/>
              </a:lnSpc>
              <a:spcBef>
                <a:spcPts val="0"/>
              </a:spcBef>
              <a:spcAft>
                <a:spcPts val="0"/>
              </a:spcAft>
              <a:buNone/>
            </a:pPr>
            <a:r>
              <a:rPr b="1" lang="en-GB" sz="1500">
                <a:solidFill>
                  <a:srgbClr val="273239"/>
                </a:solidFill>
                <a:highlight>
                  <a:srgbClr val="FFFFFF"/>
                </a:highlight>
              </a:rPr>
              <a:t>1.</a:t>
            </a:r>
            <a:r>
              <a:rPr b="1" lang="en-GB">
                <a:solidFill>
                  <a:srgbClr val="0D0D0D"/>
                </a:solidFill>
                <a:highlight>
                  <a:srgbClr val="FFFFFF"/>
                </a:highlight>
              </a:rPr>
              <a:t>Paging allows for efficient use of physical memory by dividing it into fixed-size blocks (page frames) and virtual memory into corresponding pages</a:t>
            </a:r>
            <a:r>
              <a:rPr b="1" lang="en-GB" sz="1500">
                <a:solidFill>
                  <a:srgbClr val="0D0D0D"/>
                </a:solidFill>
                <a:highlight>
                  <a:srgbClr val="FFFFFF"/>
                </a:highlight>
              </a:rPr>
              <a:t>. </a:t>
            </a:r>
            <a:endParaRPr b="1" sz="1500">
              <a:solidFill>
                <a:srgbClr val="0D0D0D"/>
              </a:solidFill>
              <a:highlight>
                <a:srgbClr val="FFFFFF"/>
              </a:highlight>
            </a:endParaRPr>
          </a:p>
          <a:p>
            <a:pPr indent="0" lvl="0" marL="457200" rtl="0" algn="just">
              <a:lnSpc>
                <a:spcPct val="115000"/>
              </a:lnSpc>
              <a:spcBef>
                <a:spcPts val="0"/>
              </a:spcBef>
              <a:spcAft>
                <a:spcPts val="0"/>
              </a:spcAft>
              <a:buNone/>
            </a:pPr>
            <a:r>
              <a:rPr b="1" lang="en-GB" sz="1500">
                <a:solidFill>
                  <a:srgbClr val="273239"/>
                </a:solidFill>
                <a:highlight>
                  <a:srgbClr val="FFFFFF"/>
                </a:highlight>
              </a:rPr>
              <a:t>       </a:t>
            </a:r>
            <a:endParaRPr b="1" sz="1500">
              <a:solidFill>
                <a:srgbClr val="273239"/>
              </a:solidFill>
              <a:highlight>
                <a:srgbClr val="FFFFFF"/>
              </a:highlight>
            </a:endParaRPr>
          </a:p>
          <a:p>
            <a:pPr indent="0" lvl="0" marL="457200" rtl="0" algn="just">
              <a:lnSpc>
                <a:spcPct val="115000"/>
              </a:lnSpc>
              <a:spcBef>
                <a:spcPts val="0"/>
              </a:spcBef>
              <a:spcAft>
                <a:spcPts val="0"/>
              </a:spcAft>
              <a:buNone/>
            </a:pPr>
            <a:r>
              <a:rPr b="1" lang="en-GB" sz="1500">
                <a:solidFill>
                  <a:srgbClr val="273239"/>
                </a:solidFill>
                <a:highlight>
                  <a:srgbClr val="FFFFFF"/>
                </a:highlight>
              </a:rPr>
              <a:t>2.</a:t>
            </a:r>
            <a:r>
              <a:rPr b="1" lang="en-GB">
                <a:solidFill>
                  <a:srgbClr val="0D0D0D"/>
                </a:solidFill>
                <a:highlight>
                  <a:srgbClr val="FFFFFF"/>
                </a:highlight>
              </a:rPr>
              <a:t>The operating system can easily allocate and deallocate memory pages without the need for contiguous physical memory blocks</a:t>
            </a:r>
            <a:endParaRPr b="1">
              <a:solidFill>
                <a:srgbClr val="0D0D0D"/>
              </a:solidFill>
              <a:highlight>
                <a:srgbClr val="FFFFFF"/>
              </a:highlight>
            </a:endParaRPr>
          </a:p>
          <a:p>
            <a:pPr indent="0" lvl="0" marL="457200" rtl="0" algn="just">
              <a:lnSpc>
                <a:spcPct val="115000"/>
              </a:lnSpc>
              <a:spcBef>
                <a:spcPts val="0"/>
              </a:spcBef>
              <a:spcAft>
                <a:spcPts val="0"/>
              </a:spcAft>
              <a:buNone/>
            </a:pPr>
            <a:r>
              <a:rPr b="1" lang="en-GB">
                <a:solidFill>
                  <a:srgbClr val="0D0D0D"/>
                </a:solidFill>
                <a:highlight>
                  <a:srgbClr val="FFFFFF"/>
                </a:highlight>
              </a:rPr>
              <a:t>.</a:t>
            </a:r>
            <a:endParaRPr b="1">
              <a:solidFill>
                <a:srgbClr val="0D0D0D"/>
              </a:solidFill>
              <a:highlight>
                <a:srgbClr val="FFFFFF"/>
              </a:highlight>
            </a:endParaRPr>
          </a:p>
          <a:p>
            <a:pPr indent="0" lvl="0" marL="457200" rtl="0" algn="just">
              <a:lnSpc>
                <a:spcPct val="115000"/>
              </a:lnSpc>
              <a:spcBef>
                <a:spcPts val="0"/>
              </a:spcBef>
              <a:spcAft>
                <a:spcPts val="0"/>
              </a:spcAft>
              <a:buNone/>
            </a:pPr>
            <a:r>
              <a:rPr b="1" lang="en-GB">
                <a:solidFill>
                  <a:srgbClr val="0D0D0D"/>
                </a:solidFill>
                <a:highlight>
                  <a:srgbClr val="FFFFFF"/>
                </a:highlight>
              </a:rPr>
              <a:t>3.Unlike some memory allocation strategies, such as contiguous memory allocation, paging eliminates external fragmentation</a:t>
            </a:r>
            <a:r>
              <a:rPr lang="en-GB" sz="1200">
                <a:solidFill>
                  <a:srgbClr val="0D0D0D"/>
                </a:solidFill>
                <a:highlight>
                  <a:srgbClr val="FFFFFF"/>
                </a:highlight>
                <a:latin typeface="Roboto"/>
                <a:ea typeface="Roboto"/>
                <a:cs typeface="Roboto"/>
                <a:sym typeface="Roboto"/>
              </a:rPr>
              <a:t>. </a:t>
            </a:r>
            <a:endParaRPr sz="1200">
              <a:solidFill>
                <a:srgbClr val="0D0D0D"/>
              </a:solidFill>
              <a:highlight>
                <a:srgbClr val="FFFFFF"/>
              </a:highlight>
              <a:latin typeface="Roboto"/>
              <a:ea typeface="Roboto"/>
              <a:cs typeface="Roboto"/>
              <a:sym typeface="Roboto"/>
            </a:endParaRPr>
          </a:p>
          <a:p>
            <a:pPr indent="0" lvl="0" marL="457200" rtl="0" algn="just">
              <a:lnSpc>
                <a:spcPct val="115000"/>
              </a:lnSpc>
              <a:spcBef>
                <a:spcPts val="0"/>
              </a:spcBef>
              <a:spcAft>
                <a:spcPts val="0"/>
              </a:spcAft>
              <a:buNone/>
            </a:pPr>
            <a:r>
              <a:rPr b="1" lang="en-GB">
                <a:solidFill>
                  <a:srgbClr val="0D0D0D"/>
                </a:solidFill>
                <a:highlight>
                  <a:srgbClr val="FFFFFF"/>
                </a:highlight>
              </a:rPr>
              <a:t>4Paging facilitates efficient multitasking by allowing the operating system to quickly switch between different processes. Each process can have its own set of pages, and the operating system can easily manage their execution.</a:t>
            </a:r>
            <a:endParaRPr b="1">
              <a:solidFill>
                <a:srgbClr val="0D0D0D"/>
              </a:solidFill>
              <a:highlight>
                <a:srgbClr val="FFFFFF"/>
              </a:highlight>
            </a:endParaRPr>
          </a:p>
          <a:p>
            <a:pPr indent="0" lvl="0" marL="0" rtl="0" algn="just">
              <a:lnSpc>
                <a:spcPct val="115000"/>
              </a:lnSpc>
              <a:spcBef>
                <a:spcPts val="0"/>
              </a:spcBef>
              <a:spcAft>
                <a:spcPts val="0"/>
              </a:spcAft>
              <a:buNone/>
            </a:pPr>
            <a:r>
              <a:t/>
            </a:r>
            <a:endParaRPr b="1">
              <a:solidFill>
                <a:srgbClr val="273239"/>
              </a:solidFill>
              <a:highlight>
                <a:srgbClr val="FFFFFF"/>
              </a:highlight>
            </a:endParaRPr>
          </a:p>
          <a:p>
            <a:pPr indent="0" lvl="0" marL="0" rtl="0" algn="just">
              <a:lnSpc>
                <a:spcPct val="115000"/>
              </a:lnSpc>
              <a:spcBef>
                <a:spcPts val="0"/>
              </a:spcBef>
              <a:spcAft>
                <a:spcPts val="0"/>
              </a:spcAft>
              <a:buNone/>
            </a:pPr>
            <a:r>
              <a:t/>
            </a:r>
            <a:endParaRPr b="1" sz="1500">
              <a:solidFill>
                <a:srgbClr val="273239"/>
              </a:solidFill>
              <a:highlight>
                <a:srgbClr val="FFFFFF"/>
              </a:highlight>
            </a:endParaRPr>
          </a:p>
          <a:p>
            <a:pPr indent="0" lvl="0" marL="0" rtl="0" algn="just">
              <a:lnSpc>
                <a:spcPct val="115000"/>
              </a:lnSpc>
              <a:spcBef>
                <a:spcPts val="0"/>
              </a:spcBef>
              <a:spcAft>
                <a:spcPts val="0"/>
              </a:spcAft>
              <a:buNone/>
            </a:pPr>
            <a:r>
              <a:rPr b="1" lang="en-GB" sz="1500">
                <a:solidFill>
                  <a:srgbClr val="273239"/>
                </a:solidFill>
                <a:highlight>
                  <a:srgbClr val="FFFFFF"/>
                </a:highlight>
              </a:rPr>
              <a:t>            </a:t>
            </a:r>
            <a:endParaRPr b="1" sz="1500">
              <a:solidFill>
                <a:srgbClr val="273239"/>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111000" y="151550"/>
            <a:ext cx="8918700" cy="48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rPr>
              <a:t>4</a:t>
            </a:r>
            <a:r>
              <a:rPr b="1" lang="en-GB" sz="1800">
                <a:solidFill>
                  <a:schemeClr val="dk2"/>
                </a:solidFill>
              </a:rPr>
              <a:t>.</a:t>
            </a:r>
            <a:r>
              <a:rPr b="1" lang="en-GB">
                <a:solidFill>
                  <a:srgbClr val="0D0D0D"/>
                </a:solidFill>
                <a:highlight>
                  <a:srgbClr val="FFFFFF"/>
                </a:highlight>
              </a:rPr>
              <a:t>Paging facilitates efficient multitasking by allowing the operating system to quickly switch between        </a:t>
            </a:r>
            <a:endParaRPr b="1">
              <a:solidFill>
                <a:srgbClr val="0D0D0D"/>
              </a:solidFill>
              <a:highlight>
                <a:srgbClr val="FFFFFF"/>
              </a:highlight>
            </a:endParaRPr>
          </a:p>
          <a:p>
            <a:pPr indent="0" lvl="0" marL="0" rtl="0" algn="l">
              <a:spcBef>
                <a:spcPts val="0"/>
              </a:spcBef>
              <a:spcAft>
                <a:spcPts val="0"/>
              </a:spcAft>
              <a:buNone/>
            </a:pPr>
            <a:r>
              <a:rPr b="1" lang="en-GB">
                <a:solidFill>
                  <a:srgbClr val="0D0D0D"/>
                </a:solidFill>
                <a:highlight>
                  <a:srgbClr val="FFFFFF"/>
                </a:highlight>
              </a:rPr>
              <a:t>  different processes. Each process can have its own set of pages, and the operating system can easily        </a:t>
            </a:r>
            <a:endParaRPr b="1">
              <a:solidFill>
                <a:srgbClr val="0D0D0D"/>
              </a:solidFill>
              <a:highlight>
                <a:srgbClr val="FFFFFF"/>
              </a:highlight>
            </a:endParaRPr>
          </a:p>
          <a:p>
            <a:pPr indent="0" lvl="0" marL="0" rtl="0" algn="l">
              <a:spcBef>
                <a:spcPts val="0"/>
              </a:spcBef>
              <a:spcAft>
                <a:spcPts val="0"/>
              </a:spcAft>
              <a:buNone/>
            </a:pPr>
            <a:r>
              <a:rPr b="1" lang="en-GB">
                <a:solidFill>
                  <a:srgbClr val="0D0D0D"/>
                </a:solidFill>
                <a:highlight>
                  <a:srgbClr val="FFFFFF"/>
                </a:highlight>
              </a:rPr>
              <a:t>  manage their execution.</a:t>
            </a:r>
            <a:endParaRPr b="1">
              <a:solidFill>
                <a:srgbClr val="0D0D0D"/>
              </a:solidFill>
              <a:highlight>
                <a:srgbClr val="FFFFFF"/>
              </a:highlight>
            </a:endParaRPr>
          </a:p>
          <a:p>
            <a:pPr indent="0" lvl="0" marL="0" rtl="0" algn="l">
              <a:spcBef>
                <a:spcPts val="0"/>
              </a:spcBef>
              <a:spcAft>
                <a:spcPts val="0"/>
              </a:spcAft>
              <a:buNone/>
            </a:pPr>
            <a:r>
              <a:t/>
            </a:r>
            <a:endParaRPr b="1">
              <a:solidFill>
                <a:srgbClr val="0D0D0D"/>
              </a:solidFill>
              <a:highlight>
                <a:srgbClr val="FFFFFF"/>
              </a:highlight>
            </a:endParaRPr>
          </a:p>
          <a:p>
            <a:pPr indent="0" lvl="0" marL="0" rtl="0" algn="l">
              <a:spcBef>
                <a:spcPts val="0"/>
              </a:spcBef>
              <a:spcAft>
                <a:spcPts val="0"/>
              </a:spcAft>
              <a:buNone/>
            </a:pPr>
            <a:r>
              <a:rPr b="1" lang="en-GB">
                <a:solidFill>
                  <a:srgbClr val="0D0D0D"/>
                </a:solidFill>
                <a:highlight>
                  <a:srgbClr val="FFFFFF"/>
                </a:highlight>
              </a:rPr>
              <a:t>5.Page tables can be used to implement memory protection mechanisms. Each page can be assigned     </a:t>
            </a:r>
            <a:endParaRPr b="1">
              <a:solidFill>
                <a:srgbClr val="0D0D0D"/>
              </a:solidFill>
              <a:highlight>
                <a:srgbClr val="FFFFFF"/>
              </a:highlight>
            </a:endParaRPr>
          </a:p>
          <a:p>
            <a:pPr indent="0" lvl="0" marL="0" rtl="0" algn="l">
              <a:spcBef>
                <a:spcPts val="0"/>
              </a:spcBef>
              <a:spcAft>
                <a:spcPts val="0"/>
              </a:spcAft>
              <a:buNone/>
            </a:pPr>
            <a:r>
              <a:rPr b="1" lang="en-GB">
                <a:solidFill>
                  <a:srgbClr val="0D0D0D"/>
                </a:solidFill>
                <a:highlight>
                  <a:srgbClr val="FFFFFF"/>
                </a:highlight>
              </a:rPr>
              <a:t>   specific access permissions (read-only, read-write, execute-only, etc.), providing a level of security   </a:t>
            </a:r>
            <a:endParaRPr b="1">
              <a:solidFill>
                <a:srgbClr val="0D0D0D"/>
              </a:solidFill>
              <a:highlight>
                <a:srgbClr val="FFFFFF"/>
              </a:highlight>
            </a:endParaRPr>
          </a:p>
          <a:p>
            <a:pPr indent="0" lvl="0" marL="0" rtl="0" algn="l">
              <a:spcBef>
                <a:spcPts val="0"/>
              </a:spcBef>
              <a:spcAft>
                <a:spcPts val="0"/>
              </a:spcAft>
              <a:buNone/>
            </a:pPr>
            <a:r>
              <a:rPr b="1" lang="en-GB">
                <a:solidFill>
                  <a:srgbClr val="0D0D0D"/>
                </a:solidFill>
                <a:highlight>
                  <a:srgbClr val="FFFFFF"/>
                </a:highlight>
              </a:rPr>
              <a:t>   and preventing unauthorized access.</a:t>
            </a:r>
            <a:endParaRPr b="1">
              <a:solidFill>
                <a:srgbClr val="0D0D0D"/>
              </a:solidFill>
              <a:highlight>
                <a:srgbClr val="FFFFFF"/>
              </a:highlight>
            </a:endParaRPr>
          </a:p>
          <a:p>
            <a:pPr indent="0" lvl="0" marL="0" rtl="0" algn="l">
              <a:spcBef>
                <a:spcPts val="0"/>
              </a:spcBef>
              <a:spcAft>
                <a:spcPts val="0"/>
              </a:spcAft>
              <a:buNone/>
            </a:pPr>
            <a:r>
              <a:t/>
            </a:r>
            <a:endParaRPr b="1">
              <a:solidFill>
                <a:srgbClr val="0D0D0D"/>
              </a:solidFill>
              <a:highlight>
                <a:srgbClr val="FFFFFF"/>
              </a:highlight>
            </a:endParaRPr>
          </a:p>
          <a:p>
            <a:pPr indent="0" lvl="0" marL="0" rtl="0" algn="l">
              <a:spcBef>
                <a:spcPts val="0"/>
              </a:spcBef>
              <a:spcAft>
                <a:spcPts val="0"/>
              </a:spcAft>
              <a:buNone/>
            </a:pPr>
            <a:r>
              <a:rPr b="1" lang="en-GB" sz="2100">
                <a:solidFill>
                  <a:srgbClr val="0D0D0D"/>
                </a:solidFill>
                <a:highlight>
                  <a:srgbClr val="FFFFFF"/>
                </a:highlight>
                <a:latin typeface="Georgia"/>
                <a:ea typeface="Georgia"/>
                <a:cs typeface="Georgia"/>
                <a:sym typeface="Georgia"/>
              </a:rPr>
              <a:t>Here are some paging replacement policies:</a:t>
            </a:r>
            <a:endParaRPr b="1" sz="2100">
              <a:solidFill>
                <a:srgbClr val="0D0D0D"/>
              </a:solidFill>
              <a:highlight>
                <a:srgbClr val="FFFFFF"/>
              </a:highlight>
              <a:latin typeface="Georgia"/>
              <a:ea typeface="Georgia"/>
              <a:cs typeface="Georgia"/>
              <a:sym typeface="Georgia"/>
            </a:endParaRPr>
          </a:p>
          <a:p>
            <a:pPr indent="0" lvl="0" marL="0" rtl="0" algn="l">
              <a:spcBef>
                <a:spcPts val="0"/>
              </a:spcBef>
              <a:spcAft>
                <a:spcPts val="0"/>
              </a:spcAft>
              <a:buNone/>
            </a:pPr>
            <a:r>
              <a:rPr b="1" lang="en-GB" sz="1600">
                <a:solidFill>
                  <a:srgbClr val="0D0D0D"/>
                </a:solidFill>
                <a:highlight>
                  <a:srgbClr val="FFFFFF"/>
                </a:highlight>
                <a:latin typeface="Georgia"/>
                <a:ea typeface="Georgia"/>
                <a:cs typeface="Georgia"/>
                <a:sym typeface="Georgia"/>
              </a:rPr>
              <a:t>   </a:t>
            </a:r>
            <a:r>
              <a:rPr b="1" lang="en-GB" sz="1600">
                <a:solidFill>
                  <a:srgbClr val="0D0D0D"/>
                </a:solidFill>
                <a:highlight>
                  <a:srgbClr val="FFFFFF"/>
                </a:highlight>
              </a:rPr>
              <a:t>1</a:t>
            </a:r>
            <a:r>
              <a:rPr b="1" lang="en-GB" sz="1600">
                <a:solidFill>
                  <a:srgbClr val="0D0D0D"/>
                </a:solidFill>
                <a:highlight>
                  <a:srgbClr val="FFFFFF"/>
                </a:highlight>
                <a:latin typeface="Georgia"/>
                <a:ea typeface="Georgia"/>
                <a:cs typeface="Georgia"/>
                <a:sym typeface="Georgia"/>
              </a:rPr>
              <a:t>.</a:t>
            </a:r>
            <a:r>
              <a:rPr b="1" lang="en-GB" sz="1600">
                <a:solidFill>
                  <a:srgbClr val="0D0D0D"/>
                </a:solidFill>
                <a:highlight>
                  <a:srgbClr val="FFFFFF"/>
                </a:highlight>
              </a:rPr>
              <a:t>Optimal Page Replacement.</a:t>
            </a:r>
            <a:endParaRPr b="1" sz="1600">
              <a:solidFill>
                <a:srgbClr val="0D0D0D"/>
              </a:solidFill>
              <a:highlight>
                <a:srgbClr val="FFFFFF"/>
              </a:highlight>
            </a:endParaRPr>
          </a:p>
          <a:p>
            <a:pPr indent="0" lvl="0" marL="0" rtl="0" algn="l">
              <a:spcBef>
                <a:spcPts val="0"/>
              </a:spcBef>
              <a:spcAft>
                <a:spcPts val="0"/>
              </a:spcAft>
              <a:buNone/>
            </a:pPr>
            <a:r>
              <a:t/>
            </a:r>
            <a:endParaRPr b="1" sz="1600">
              <a:solidFill>
                <a:srgbClr val="0D0D0D"/>
              </a:solidFill>
              <a:highlight>
                <a:srgbClr val="FFFFFF"/>
              </a:highlight>
            </a:endParaRPr>
          </a:p>
          <a:p>
            <a:pPr indent="0" lvl="0" marL="0" rtl="0" algn="l">
              <a:spcBef>
                <a:spcPts val="0"/>
              </a:spcBef>
              <a:spcAft>
                <a:spcPts val="0"/>
              </a:spcAft>
              <a:buNone/>
            </a:pPr>
            <a:r>
              <a:rPr b="1" lang="en-GB" sz="1600">
                <a:solidFill>
                  <a:srgbClr val="0D0D0D"/>
                </a:solidFill>
                <a:highlight>
                  <a:srgbClr val="FFFFFF"/>
                </a:highlight>
              </a:rPr>
              <a:t>   2.FIFO (First-In-First-Out)</a:t>
            </a:r>
            <a:endParaRPr b="1" sz="1600">
              <a:solidFill>
                <a:srgbClr val="0D0D0D"/>
              </a:solidFill>
              <a:highlight>
                <a:srgbClr val="FFFFFF"/>
              </a:highlight>
            </a:endParaRPr>
          </a:p>
          <a:p>
            <a:pPr indent="0" lvl="0" marL="0" rtl="0" algn="l">
              <a:spcBef>
                <a:spcPts val="0"/>
              </a:spcBef>
              <a:spcAft>
                <a:spcPts val="0"/>
              </a:spcAft>
              <a:buNone/>
            </a:pPr>
            <a:r>
              <a:rPr b="1" lang="en-GB" sz="1600">
                <a:solidFill>
                  <a:srgbClr val="0D0D0D"/>
                </a:solidFill>
                <a:highlight>
                  <a:srgbClr val="FFFFFF"/>
                </a:highlight>
              </a:rPr>
              <a:t>   </a:t>
            </a:r>
            <a:endParaRPr b="1" sz="1600">
              <a:solidFill>
                <a:srgbClr val="0D0D0D"/>
              </a:solidFill>
              <a:highlight>
                <a:srgbClr val="FFFFFF"/>
              </a:highlight>
            </a:endParaRPr>
          </a:p>
          <a:p>
            <a:pPr indent="0" lvl="0" marL="0" rtl="0" algn="l">
              <a:spcBef>
                <a:spcPts val="0"/>
              </a:spcBef>
              <a:spcAft>
                <a:spcPts val="0"/>
              </a:spcAft>
              <a:buNone/>
            </a:pPr>
            <a:r>
              <a:rPr b="1" lang="en-GB" sz="1600">
                <a:solidFill>
                  <a:srgbClr val="0D0D0D"/>
                </a:solidFill>
                <a:highlight>
                  <a:srgbClr val="FFFFFF"/>
                </a:highlight>
              </a:rPr>
              <a:t>   3.LRU (Least Recently Used)</a:t>
            </a:r>
            <a:endParaRPr b="1" sz="1600">
              <a:solidFill>
                <a:srgbClr val="0D0D0D"/>
              </a:solidFill>
              <a:highlight>
                <a:srgbClr val="FFFFFF"/>
              </a:highlight>
            </a:endParaRPr>
          </a:p>
          <a:p>
            <a:pPr indent="0" lvl="0" marL="0" rtl="0" algn="l">
              <a:spcBef>
                <a:spcPts val="0"/>
              </a:spcBef>
              <a:spcAft>
                <a:spcPts val="0"/>
              </a:spcAft>
              <a:buNone/>
            </a:pPr>
            <a:r>
              <a:t/>
            </a:r>
            <a:endParaRPr b="1" sz="1600">
              <a:solidFill>
                <a:srgbClr val="0D0D0D"/>
              </a:solidFill>
              <a:highlight>
                <a:srgbClr val="FFFFFF"/>
              </a:highlight>
            </a:endParaRPr>
          </a:p>
          <a:p>
            <a:pPr indent="0" lvl="0" marL="0" rtl="0" algn="l">
              <a:spcBef>
                <a:spcPts val="0"/>
              </a:spcBef>
              <a:spcAft>
                <a:spcPts val="0"/>
              </a:spcAft>
              <a:buNone/>
            </a:pPr>
            <a:r>
              <a:rPr b="1" lang="en-GB" sz="1600">
                <a:solidFill>
                  <a:srgbClr val="0D0D0D"/>
                </a:solidFill>
                <a:highlight>
                  <a:srgbClr val="FFFFFF"/>
                </a:highlight>
              </a:rPr>
              <a:t>   4.RANDOM PAGE REPLACEMENT</a:t>
            </a:r>
            <a:endParaRPr b="1" sz="1600">
              <a:solidFill>
                <a:srgbClr val="0D0D0D"/>
              </a:solidFill>
              <a:highlight>
                <a:srgbClr val="FFFFFF"/>
              </a:highlight>
            </a:endParaRPr>
          </a:p>
          <a:p>
            <a:pPr indent="0" lvl="0" marL="0" rtl="0" algn="l">
              <a:spcBef>
                <a:spcPts val="0"/>
              </a:spcBef>
              <a:spcAft>
                <a:spcPts val="0"/>
              </a:spcAft>
              <a:buNone/>
            </a:pPr>
            <a:r>
              <a:t/>
            </a:r>
            <a:endParaRPr b="1" sz="1600">
              <a:solidFill>
                <a:srgbClr val="0D0D0D"/>
              </a:solidFill>
              <a:highlight>
                <a:srgbClr val="FFFFFF"/>
              </a:highlight>
            </a:endParaRPr>
          </a:p>
          <a:p>
            <a:pPr indent="0" lvl="0" marL="0" rtl="0" algn="l">
              <a:spcBef>
                <a:spcPts val="0"/>
              </a:spcBef>
              <a:spcAft>
                <a:spcPts val="0"/>
              </a:spcAft>
              <a:buNone/>
            </a:pPr>
            <a:r>
              <a:rPr b="1" lang="en-GB" sz="1600">
                <a:solidFill>
                  <a:srgbClr val="0D0D0D"/>
                </a:solidFill>
                <a:highlight>
                  <a:srgbClr val="FFFFFF"/>
                </a:highlight>
              </a:rPr>
              <a:t>   5.LIFO(LAST IN FIRST OUT)</a:t>
            </a:r>
            <a:endParaRPr b="1" sz="1600">
              <a:solidFill>
                <a:srgbClr val="0D0D0D"/>
              </a:solidFill>
              <a:highlight>
                <a:srgbClr val="FFFFFF"/>
              </a:highlight>
            </a:endParaRPr>
          </a:p>
          <a:p>
            <a:pPr indent="0" lvl="0" marL="0" rtl="0" algn="l">
              <a:spcBef>
                <a:spcPts val="0"/>
              </a:spcBef>
              <a:spcAft>
                <a:spcPts val="0"/>
              </a:spcAft>
              <a:buNone/>
            </a:pPr>
            <a:r>
              <a:t/>
            </a:r>
            <a:endParaRPr b="1" sz="1700">
              <a:solidFill>
                <a:srgbClr val="0D0D0D"/>
              </a:solidFill>
              <a:highlight>
                <a:srgbClr val="FFFFFF"/>
              </a:highlight>
              <a:latin typeface="Georgia"/>
              <a:ea typeface="Georgia"/>
              <a:cs typeface="Georgia"/>
              <a:sym typeface="Georgia"/>
            </a:endParaRPr>
          </a:p>
        </p:txBody>
      </p:sp>
      <p:pic>
        <p:nvPicPr>
          <p:cNvPr id="71" name="Google Shape;71;p15"/>
          <p:cNvPicPr preferRelativeResize="0"/>
          <p:nvPr/>
        </p:nvPicPr>
        <p:blipFill>
          <a:blip r:embed="rId3">
            <a:alphaModFix/>
          </a:blip>
          <a:stretch>
            <a:fillRect/>
          </a:stretch>
        </p:blipFill>
        <p:spPr>
          <a:xfrm>
            <a:off x="3894525" y="2446825"/>
            <a:ext cx="5249474" cy="238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ctrTitle"/>
          </p:nvPr>
        </p:nvSpPr>
        <p:spPr>
          <a:xfrm>
            <a:off x="311700" y="87225"/>
            <a:ext cx="8520600" cy="74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2588">
                <a:latin typeface="Georgia"/>
                <a:ea typeface="Georgia"/>
                <a:cs typeface="Georgia"/>
                <a:sym typeface="Georgia"/>
              </a:rPr>
              <a:t>FIFO(FIRST IN FIRST OUT)</a:t>
            </a:r>
            <a:endParaRPr b="1" sz="2588">
              <a:latin typeface="Georgia"/>
              <a:ea typeface="Georgia"/>
              <a:cs typeface="Georgia"/>
              <a:sym typeface="Georgia"/>
            </a:endParaRPr>
          </a:p>
        </p:txBody>
      </p:sp>
      <p:sp>
        <p:nvSpPr>
          <p:cNvPr id="77" name="Google Shape;77;p16"/>
          <p:cNvSpPr txBox="1"/>
          <p:nvPr/>
        </p:nvSpPr>
        <p:spPr>
          <a:xfrm>
            <a:off x="132600" y="736650"/>
            <a:ext cx="8886300" cy="424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500">
                <a:solidFill>
                  <a:srgbClr val="0D0D0D"/>
                </a:solidFill>
                <a:highlight>
                  <a:srgbClr val="FFFFFF"/>
                </a:highlight>
              </a:rPr>
              <a:t>FIFO, which stands for First-In-First-Out, is a simple and straightforward page replacement algorithm used in operating systems. It operates on the principle of replacing the oldest page in memory when a page fault occurs. Here's how FIFO page replacement works:</a:t>
            </a:r>
            <a:endParaRPr b="1" sz="1500">
              <a:solidFill>
                <a:srgbClr val="0D0D0D"/>
              </a:solidFill>
              <a:highlight>
                <a:srgbClr val="FFFFFF"/>
              </a:highlight>
            </a:endParaRPr>
          </a:p>
          <a:p>
            <a:pPr indent="0" lvl="0" marL="0" rtl="0" algn="l">
              <a:lnSpc>
                <a:spcPct val="115000"/>
              </a:lnSpc>
              <a:spcBef>
                <a:spcPts val="0"/>
              </a:spcBef>
              <a:spcAft>
                <a:spcPts val="0"/>
              </a:spcAft>
              <a:buNone/>
            </a:pPr>
            <a:r>
              <a:t/>
            </a:r>
            <a:endParaRPr b="1" sz="1500">
              <a:solidFill>
                <a:srgbClr val="0D0D0D"/>
              </a:solidFill>
              <a:highlight>
                <a:srgbClr val="FFFFFF"/>
              </a:highlight>
            </a:endParaRPr>
          </a:p>
          <a:p>
            <a:pPr indent="0" lvl="0" marL="0" rtl="0" algn="l">
              <a:lnSpc>
                <a:spcPct val="115000"/>
              </a:lnSpc>
              <a:spcBef>
                <a:spcPts val="0"/>
              </a:spcBef>
              <a:spcAft>
                <a:spcPts val="0"/>
              </a:spcAft>
              <a:buNone/>
            </a:pPr>
            <a:r>
              <a:t/>
            </a:r>
            <a:endParaRPr b="1" sz="1500">
              <a:solidFill>
                <a:srgbClr val="0D0D0D"/>
              </a:solidFill>
              <a:highlight>
                <a:srgbClr val="FFFFFF"/>
              </a:highlight>
            </a:endParaRPr>
          </a:p>
          <a:p>
            <a:pPr indent="0" lvl="0" marL="0" rtl="0" algn="l">
              <a:lnSpc>
                <a:spcPct val="115000"/>
              </a:lnSpc>
              <a:spcBef>
                <a:spcPts val="0"/>
              </a:spcBef>
              <a:spcAft>
                <a:spcPts val="0"/>
              </a:spcAft>
              <a:buNone/>
            </a:pPr>
            <a:r>
              <a:rPr b="1" lang="en-GB" sz="1500">
                <a:solidFill>
                  <a:srgbClr val="0D0D0D"/>
                </a:solidFill>
                <a:highlight>
                  <a:srgbClr val="FFFFFF"/>
                </a:highlight>
              </a:rPr>
              <a:t>1.In these we need to know how many frames is assigned and now we should go the reference</a:t>
            </a:r>
            <a:endParaRPr b="1" sz="1500">
              <a:solidFill>
                <a:srgbClr val="0D0D0D"/>
              </a:solidFill>
              <a:highlight>
                <a:srgbClr val="FFFFFF"/>
              </a:highlight>
            </a:endParaRPr>
          </a:p>
          <a:p>
            <a:pPr indent="0" lvl="0" marL="0" rtl="0" algn="l">
              <a:lnSpc>
                <a:spcPct val="115000"/>
              </a:lnSpc>
              <a:spcBef>
                <a:spcPts val="0"/>
              </a:spcBef>
              <a:spcAft>
                <a:spcPts val="0"/>
              </a:spcAft>
              <a:buNone/>
            </a:pPr>
            <a:r>
              <a:rPr b="1" lang="en-GB" sz="1500">
                <a:solidFill>
                  <a:srgbClr val="0D0D0D"/>
                </a:solidFill>
                <a:highlight>
                  <a:srgbClr val="FFFFFF"/>
                </a:highlight>
              </a:rPr>
              <a:t>String  which consist set of pages of processes should be added in the frames.</a:t>
            </a:r>
            <a:endParaRPr b="1" sz="1500">
              <a:solidFill>
                <a:srgbClr val="0D0D0D"/>
              </a:solidFill>
              <a:highlight>
                <a:srgbClr val="FFFFFF"/>
              </a:highlight>
            </a:endParaRPr>
          </a:p>
          <a:p>
            <a:pPr indent="0" lvl="0" marL="0" rtl="0" algn="l">
              <a:lnSpc>
                <a:spcPct val="115000"/>
              </a:lnSpc>
              <a:spcBef>
                <a:spcPts val="0"/>
              </a:spcBef>
              <a:spcAft>
                <a:spcPts val="0"/>
              </a:spcAft>
              <a:buNone/>
            </a:pPr>
            <a:r>
              <a:t/>
            </a:r>
            <a:endParaRPr b="1" sz="1500">
              <a:solidFill>
                <a:srgbClr val="0D0D0D"/>
              </a:solidFill>
              <a:highlight>
                <a:srgbClr val="FFFFFF"/>
              </a:highlight>
            </a:endParaRPr>
          </a:p>
          <a:p>
            <a:pPr indent="0" lvl="0" marL="0" rtl="0" algn="l">
              <a:lnSpc>
                <a:spcPct val="115000"/>
              </a:lnSpc>
              <a:spcBef>
                <a:spcPts val="0"/>
              </a:spcBef>
              <a:spcAft>
                <a:spcPts val="0"/>
              </a:spcAft>
              <a:buNone/>
            </a:pPr>
            <a:r>
              <a:rPr b="1" lang="en-GB" sz="1500">
                <a:solidFill>
                  <a:srgbClr val="0D0D0D"/>
                </a:solidFill>
                <a:highlight>
                  <a:srgbClr val="FFFFFF"/>
                </a:highlight>
              </a:rPr>
              <a:t>2.Firstly we added the pages until all the frames in the main memory and all of them considered as page fault i.e all the pages of processes are brought from secondary memory which will take more time. </a:t>
            </a:r>
            <a:endParaRPr b="1" sz="1500">
              <a:solidFill>
                <a:srgbClr val="0D0D0D"/>
              </a:solidFill>
              <a:highlight>
                <a:srgbClr val="FFFFFF"/>
              </a:highlight>
            </a:endParaRPr>
          </a:p>
          <a:p>
            <a:pPr indent="0" lvl="0" marL="0" rtl="0" algn="l">
              <a:lnSpc>
                <a:spcPct val="115000"/>
              </a:lnSpc>
              <a:spcBef>
                <a:spcPts val="0"/>
              </a:spcBef>
              <a:spcAft>
                <a:spcPts val="0"/>
              </a:spcAft>
              <a:buNone/>
            </a:pPr>
            <a:r>
              <a:t/>
            </a:r>
            <a:endParaRPr b="1" sz="1500">
              <a:solidFill>
                <a:srgbClr val="0D0D0D"/>
              </a:solidFill>
              <a:highlight>
                <a:srgbClr val="FFFFFF"/>
              </a:highlight>
            </a:endParaRPr>
          </a:p>
          <a:p>
            <a:pPr indent="0" lvl="0" marL="0" rtl="0" algn="l">
              <a:lnSpc>
                <a:spcPct val="115000"/>
              </a:lnSpc>
              <a:spcBef>
                <a:spcPts val="0"/>
              </a:spcBef>
              <a:spcAft>
                <a:spcPts val="0"/>
              </a:spcAft>
              <a:buNone/>
            </a:pPr>
            <a:r>
              <a:rPr b="1" lang="en-GB" sz="1500">
                <a:solidFill>
                  <a:srgbClr val="0D0D0D"/>
                </a:solidFill>
                <a:highlight>
                  <a:srgbClr val="FFFFFF"/>
                </a:highlight>
              </a:rPr>
              <a:t>3,Then if the page coming is same as the page present in the first frame then no changes is done and it considered as page hit and next page is compared with same frame page and repeats for all the pages which are present in the list.</a:t>
            </a:r>
            <a:endParaRPr b="1" sz="1500">
              <a:solidFill>
                <a:srgbClr val="0D0D0D"/>
              </a:solidFill>
              <a:highlight>
                <a:srgbClr val="FFFFFF"/>
              </a:highlight>
            </a:endParaRPr>
          </a:p>
          <a:p>
            <a:pPr indent="0" lvl="0" marL="0" rtl="0" algn="l">
              <a:lnSpc>
                <a:spcPct val="115000"/>
              </a:lnSpc>
              <a:spcBef>
                <a:spcPts val="0"/>
              </a:spcBef>
              <a:spcAft>
                <a:spcPts val="0"/>
              </a:spcAft>
              <a:buNone/>
            </a:pPr>
            <a:r>
              <a:t/>
            </a:r>
            <a:endParaRPr b="1" sz="1500">
              <a:solidFill>
                <a:srgbClr val="0D0D0D"/>
              </a:solidFill>
              <a:highlight>
                <a:srgbClr val="FFFFFF"/>
              </a:highlight>
            </a:endParaRPr>
          </a:p>
          <a:p>
            <a:pPr indent="0" lvl="0" marL="0" rtl="0" algn="l">
              <a:lnSpc>
                <a:spcPct val="115000"/>
              </a:lnSpc>
              <a:spcBef>
                <a:spcPts val="0"/>
              </a:spcBef>
              <a:spcAft>
                <a:spcPts val="0"/>
              </a:spcAft>
              <a:buNone/>
            </a:pPr>
            <a:r>
              <a:t/>
            </a:r>
            <a:endParaRPr b="1" sz="1500">
              <a:solidFill>
                <a:srgbClr val="0D0D0D"/>
              </a:solidFill>
              <a:highlight>
                <a:srgbClr val="FFFFFF"/>
              </a:highlight>
            </a:endParaRPr>
          </a:p>
          <a:p>
            <a:pPr indent="0" lvl="0" marL="0" rtl="0" algn="l">
              <a:spcBef>
                <a:spcPts val="0"/>
              </a:spcBef>
              <a:spcAft>
                <a:spcPts val="0"/>
              </a:spcAft>
              <a:buNone/>
            </a:pPr>
            <a:r>
              <a:rPr b="1" lang="en-GB" sz="1500">
                <a:solidFill>
                  <a:srgbClr val="0D0D0D"/>
                </a:solidFill>
                <a:highlight>
                  <a:srgbClr val="FFFFFF"/>
                </a:highlight>
              </a:rPr>
              <a:t> </a:t>
            </a:r>
            <a:endParaRPr b="1" sz="1500">
              <a:solidFill>
                <a:srgbClr val="0D0D0D"/>
              </a:solidFill>
              <a:highlight>
                <a:srgbClr val="FFFFFF"/>
              </a:highlight>
            </a:endParaRPr>
          </a:p>
          <a:p>
            <a:pPr indent="0" lvl="0" marL="0" rtl="0" algn="l">
              <a:spcBef>
                <a:spcPts val="0"/>
              </a:spcBef>
              <a:spcAft>
                <a:spcPts val="0"/>
              </a:spcAft>
              <a:buNone/>
            </a:pPr>
            <a:r>
              <a:t/>
            </a:r>
            <a:endParaRPr b="1" sz="1500">
              <a:solidFill>
                <a:srgbClr val="0D0D0D"/>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89300" y="130525"/>
            <a:ext cx="8983800" cy="49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dk2"/>
                </a:solidFill>
              </a:rPr>
              <a:t>4.0therwise it considered as pagefault and page present in first frame is replaced by new page   </a:t>
            </a:r>
            <a:endParaRPr b="1" sz="1500">
              <a:solidFill>
                <a:schemeClr val="dk2"/>
              </a:solidFill>
            </a:endParaRPr>
          </a:p>
          <a:p>
            <a:pPr indent="0" lvl="0" marL="0" rtl="0" algn="l">
              <a:spcBef>
                <a:spcPts val="0"/>
              </a:spcBef>
              <a:spcAft>
                <a:spcPts val="0"/>
              </a:spcAft>
              <a:buNone/>
            </a:pPr>
            <a:r>
              <a:rPr b="1" lang="en-GB" sz="1500">
                <a:solidFill>
                  <a:schemeClr val="dk2"/>
                </a:solidFill>
              </a:rPr>
              <a:t>   and  next page in the set is compared to page present in the second frame if same its                  </a:t>
            </a:r>
            <a:endParaRPr b="1" sz="1500">
              <a:solidFill>
                <a:schemeClr val="dk2"/>
              </a:solidFill>
            </a:endParaRPr>
          </a:p>
          <a:p>
            <a:pPr indent="0" lvl="0" marL="0" rtl="0" algn="l">
              <a:spcBef>
                <a:spcPts val="0"/>
              </a:spcBef>
              <a:spcAft>
                <a:spcPts val="0"/>
              </a:spcAft>
              <a:buNone/>
            </a:pPr>
            <a:r>
              <a:rPr b="1" lang="en-GB" sz="1500">
                <a:solidFill>
                  <a:schemeClr val="dk2"/>
                </a:solidFill>
              </a:rPr>
              <a:t>   considered as page hit otherwise page fault and replaced .</a:t>
            </a:r>
            <a:endParaRPr b="1" sz="1500">
              <a:solidFill>
                <a:schemeClr val="dk2"/>
              </a:solidFill>
            </a:endParaRPr>
          </a:p>
          <a:p>
            <a:pPr indent="0" lvl="0" marL="0" rtl="0" algn="l">
              <a:spcBef>
                <a:spcPts val="0"/>
              </a:spcBef>
              <a:spcAft>
                <a:spcPts val="0"/>
              </a:spcAft>
              <a:buNone/>
            </a:pPr>
            <a:r>
              <a:rPr b="1" lang="en-GB" sz="1500">
                <a:solidFill>
                  <a:schemeClr val="dk2"/>
                </a:solidFill>
              </a:rPr>
              <a:t>  </a:t>
            </a:r>
            <a:endParaRPr b="1" sz="1500">
              <a:solidFill>
                <a:schemeClr val="dk2"/>
              </a:solidFill>
            </a:endParaRPr>
          </a:p>
          <a:p>
            <a:pPr indent="0" lvl="0" marL="0" rtl="0" algn="l">
              <a:spcBef>
                <a:spcPts val="0"/>
              </a:spcBef>
              <a:spcAft>
                <a:spcPts val="0"/>
              </a:spcAft>
              <a:buNone/>
            </a:pPr>
            <a:r>
              <a:rPr b="1" lang="en-GB" sz="1500">
                <a:solidFill>
                  <a:schemeClr val="dk2"/>
                </a:solidFill>
              </a:rPr>
              <a:t>5. Next each pages are compared to increment of the previous frame pages if they are same considered as page hit and new page is compared to same page frame and if its not same its known as page fault and replaced by new page.</a:t>
            </a:r>
            <a:endParaRPr b="1" sz="1500">
              <a:solidFill>
                <a:schemeClr val="dk2"/>
              </a:solidFill>
            </a:endParaRPr>
          </a:p>
          <a:p>
            <a:pPr indent="0" lvl="0" marL="0" rtl="0" algn="l">
              <a:spcBef>
                <a:spcPts val="0"/>
              </a:spcBef>
              <a:spcAft>
                <a:spcPts val="0"/>
              </a:spcAft>
              <a:buNone/>
            </a:pPr>
            <a:r>
              <a:rPr b="1" lang="en-GB" sz="1500">
                <a:solidFill>
                  <a:schemeClr val="dk2"/>
                </a:solidFill>
              </a:rPr>
              <a:t>  </a:t>
            </a:r>
            <a:endParaRPr b="1" sz="1500">
              <a:solidFill>
                <a:schemeClr val="dk2"/>
              </a:solidFill>
            </a:endParaRPr>
          </a:p>
          <a:p>
            <a:pPr indent="0" lvl="0" marL="0" rtl="0" algn="l">
              <a:spcBef>
                <a:spcPts val="0"/>
              </a:spcBef>
              <a:spcAft>
                <a:spcPts val="0"/>
              </a:spcAft>
              <a:buNone/>
            </a:pPr>
            <a:r>
              <a:rPr b="1" lang="en-GB" sz="1900">
                <a:solidFill>
                  <a:schemeClr val="dk2"/>
                </a:solidFill>
              </a:rPr>
              <a:t>Below  one is example for FIFO </a:t>
            </a:r>
            <a:endParaRPr b="1" sz="1900">
              <a:solidFill>
                <a:schemeClr val="dk2"/>
              </a:solidFill>
            </a:endParaRPr>
          </a:p>
          <a:p>
            <a:pPr indent="0" lvl="0" marL="0" rtl="0" algn="l">
              <a:spcBef>
                <a:spcPts val="0"/>
              </a:spcBef>
              <a:spcAft>
                <a:spcPts val="0"/>
              </a:spcAft>
              <a:buNone/>
            </a:pPr>
            <a:r>
              <a:t/>
            </a:r>
            <a:endParaRPr b="1" sz="1900">
              <a:solidFill>
                <a:schemeClr val="dk2"/>
              </a:solidFill>
            </a:endParaRPr>
          </a:p>
        </p:txBody>
      </p:sp>
      <p:pic>
        <p:nvPicPr>
          <p:cNvPr id="83" name="Google Shape;83;p17"/>
          <p:cNvPicPr preferRelativeResize="0"/>
          <p:nvPr/>
        </p:nvPicPr>
        <p:blipFill>
          <a:blip r:embed="rId3">
            <a:alphaModFix/>
          </a:blip>
          <a:stretch>
            <a:fillRect/>
          </a:stretch>
        </p:blipFill>
        <p:spPr>
          <a:xfrm>
            <a:off x="208350" y="2338150"/>
            <a:ext cx="6349625" cy="251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175900" y="119700"/>
            <a:ext cx="8724000" cy="45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9" name="Google Shape;89;p18"/>
          <p:cNvSpPr txBox="1"/>
          <p:nvPr/>
        </p:nvSpPr>
        <p:spPr>
          <a:xfrm>
            <a:off x="167550" y="119700"/>
            <a:ext cx="8899800" cy="49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a:p>
            <a:pPr indent="0" lvl="0" marL="0" rtl="0" algn="l">
              <a:lnSpc>
                <a:spcPct val="115000"/>
              </a:lnSpc>
              <a:spcBef>
                <a:spcPts val="1500"/>
              </a:spcBef>
              <a:spcAft>
                <a:spcPts val="0"/>
              </a:spcAft>
              <a:buClr>
                <a:schemeClr val="dk1"/>
              </a:buClr>
              <a:buSzPts val="1100"/>
              <a:buFont typeface="Arial"/>
              <a:buNone/>
            </a:pPr>
            <a:r>
              <a:rPr lang="en-GB">
                <a:solidFill>
                  <a:srgbClr val="0D0D0D"/>
                </a:solidFill>
                <a:highlight>
                  <a:srgbClr val="FFFFFF"/>
                </a:highlight>
              </a:rPr>
              <a:t>In a FIFO page replacement algorithm, the page that has been in memory the longest is the one selected for replacement when a page fault occurs. The anomaly occurs when increasing the number of page frames (the amount of available memory) leads to an increase in the number of page faults rather than a decrease, which is counterintuitive.</a:t>
            </a:r>
            <a:endParaRPr>
              <a:solidFill>
                <a:srgbClr val="0D0D0D"/>
              </a:solidFill>
              <a:highlight>
                <a:srgbClr val="FFFFFF"/>
              </a:highlight>
            </a:endParaRPr>
          </a:p>
          <a:p>
            <a:pPr indent="0" lvl="0" marL="0" rtl="0" algn="l">
              <a:spcBef>
                <a:spcPts val="150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0" name="Google Shape;90;p18"/>
          <p:cNvSpPr txBox="1"/>
          <p:nvPr/>
        </p:nvSpPr>
        <p:spPr>
          <a:xfrm>
            <a:off x="333300" y="217625"/>
            <a:ext cx="84774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dk2"/>
                </a:solidFill>
                <a:latin typeface="Georgia"/>
                <a:ea typeface="Georgia"/>
                <a:cs typeface="Georgia"/>
                <a:sym typeface="Georgia"/>
              </a:rPr>
              <a:t>                                        BELADY’S  ANAMOLY</a:t>
            </a:r>
            <a:endParaRPr b="1" sz="2100">
              <a:solidFill>
                <a:schemeClr val="dk2"/>
              </a:solidFill>
              <a:latin typeface="Georgia"/>
              <a:ea typeface="Georgia"/>
              <a:cs typeface="Georgia"/>
              <a:sym typeface="Georgia"/>
            </a:endParaRPr>
          </a:p>
        </p:txBody>
      </p:sp>
      <p:pic>
        <p:nvPicPr>
          <p:cNvPr id="91" name="Google Shape;91;p18"/>
          <p:cNvPicPr preferRelativeResize="0"/>
          <p:nvPr/>
        </p:nvPicPr>
        <p:blipFill>
          <a:blip r:embed="rId3">
            <a:alphaModFix/>
          </a:blip>
          <a:stretch>
            <a:fillRect/>
          </a:stretch>
        </p:blipFill>
        <p:spPr>
          <a:xfrm>
            <a:off x="261925" y="1793700"/>
            <a:ext cx="8724000" cy="312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ctrTitle"/>
          </p:nvPr>
        </p:nvSpPr>
        <p:spPr>
          <a:xfrm>
            <a:off x="73575" y="73500"/>
            <a:ext cx="8988600" cy="69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2500" u="sng">
                <a:latin typeface="Georgia"/>
                <a:ea typeface="Georgia"/>
                <a:cs typeface="Georgia"/>
                <a:sym typeface="Georgia"/>
              </a:rPr>
              <a:t>SECOND CHANCE PAGE REPLACEMENT(CLOCK)</a:t>
            </a:r>
            <a:endParaRPr b="1" sz="2500" u="sng">
              <a:latin typeface="Georgia"/>
              <a:ea typeface="Georgia"/>
              <a:cs typeface="Georgia"/>
              <a:sym typeface="Georgia"/>
            </a:endParaRPr>
          </a:p>
        </p:txBody>
      </p:sp>
      <p:sp>
        <p:nvSpPr>
          <p:cNvPr id="97" name="Google Shape;97;p19"/>
          <p:cNvSpPr txBox="1"/>
          <p:nvPr/>
        </p:nvSpPr>
        <p:spPr>
          <a:xfrm>
            <a:off x="100125" y="758300"/>
            <a:ext cx="8962200" cy="42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0D0D0D"/>
                </a:solidFill>
                <a:highlight>
                  <a:srgbClr val="FFFFFF"/>
                </a:highlight>
              </a:rPr>
              <a:t>The Second-Chance page replacement algorithm, also known as the Clock algorithm, is a modified version of the FIFO (First-In-First-Out) algorithm. It addresses some of the limitations of pure FIFO, particularly the "Belady's Anomaly," by introducing a notion of "second chance" for pages that are candidates for replacement.</a:t>
            </a:r>
            <a:endParaRPr b="1" sz="1500">
              <a:solidFill>
                <a:srgbClr val="0D0D0D"/>
              </a:solidFill>
              <a:highlight>
                <a:srgbClr val="FFFFFF"/>
              </a:highlight>
            </a:endParaRPr>
          </a:p>
          <a:p>
            <a:pPr indent="0" lvl="0" marL="0" rtl="0" algn="l">
              <a:spcBef>
                <a:spcPts val="0"/>
              </a:spcBef>
              <a:spcAft>
                <a:spcPts val="0"/>
              </a:spcAft>
              <a:buNone/>
            </a:pPr>
            <a:r>
              <a:t/>
            </a:r>
            <a:endParaRPr b="1" sz="1500">
              <a:solidFill>
                <a:srgbClr val="0D0D0D"/>
              </a:solidFill>
              <a:highlight>
                <a:srgbClr val="FFFFFF"/>
              </a:highlight>
            </a:endParaRPr>
          </a:p>
          <a:p>
            <a:pPr indent="0" lvl="0" marL="0" rtl="0" algn="l">
              <a:spcBef>
                <a:spcPts val="0"/>
              </a:spcBef>
              <a:spcAft>
                <a:spcPts val="0"/>
              </a:spcAft>
              <a:buNone/>
            </a:pPr>
            <a:r>
              <a:rPr b="1" lang="en-GB" sz="1500">
                <a:solidFill>
                  <a:srgbClr val="0D0D0D"/>
                </a:solidFill>
                <a:highlight>
                  <a:srgbClr val="FFFFFF"/>
                </a:highlight>
              </a:rPr>
              <a:t>Here's how the Second-Chance paging policy works:</a:t>
            </a:r>
            <a:endParaRPr b="1" sz="1500">
              <a:solidFill>
                <a:srgbClr val="0D0D0D"/>
              </a:solidFill>
              <a:highlight>
                <a:srgbClr val="FFFFFF"/>
              </a:highlight>
            </a:endParaRPr>
          </a:p>
          <a:p>
            <a:pPr indent="0" lvl="0" marL="0" rtl="0" algn="l">
              <a:spcBef>
                <a:spcPts val="0"/>
              </a:spcBef>
              <a:spcAft>
                <a:spcPts val="0"/>
              </a:spcAft>
              <a:buNone/>
            </a:pPr>
            <a:r>
              <a:t/>
            </a:r>
            <a:endParaRPr b="1" sz="1500">
              <a:solidFill>
                <a:srgbClr val="0D0D0D"/>
              </a:solidFill>
              <a:highlight>
                <a:srgbClr val="FFFFFF"/>
              </a:highlight>
            </a:endParaRPr>
          </a:p>
          <a:p>
            <a:pPr indent="0" lvl="0" marL="0" rtl="0" algn="l">
              <a:spcBef>
                <a:spcPts val="0"/>
              </a:spcBef>
              <a:spcAft>
                <a:spcPts val="0"/>
              </a:spcAft>
              <a:buNone/>
            </a:pPr>
            <a:r>
              <a:rPr b="1" lang="en-GB" sz="1500">
                <a:solidFill>
                  <a:srgbClr val="0D0D0D"/>
                </a:solidFill>
                <a:highlight>
                  <a:srgbClr val="FFFFFF"/>
                </a:highlight>
              </a:rPr>
              <a:t>1.</a:t>
            </a:r>
            <a:r>
              <a:rPr b="1" lang="en-GB">
                <a:solidFill>
                  <a:srgbClr val="0D0D0D"/>
                </a:solidFill>
                <a:highlight>
                  <a:srgbClr val="FFFFFF"/>
                </a:highlight>
              </a:rPr>
              <a:t>Page Frame Queue:</a:t>
            </a:r>
            <a:endParaRPr b="1">
              <a:solidFill>
                <a:srgbClr val="0D0D0D"/>
              </a:solidFill>
              <a:highlight>
                <a:srgbClr val="FFFFFF"/>
              </a:highlight>
            </a:endParaRPr>
          </a:p>
          <a:p>
            <a:pPr indent="-317500" lvl="0" marL="457200" rtl="0" algn="l">
              <a:lnSpc>
                <a:spcPct val="115000"/>
              </a:lnSpc>
              <a:spcBef>
                <a:spcPts val="0"/>
              </a:spcBef>
              <a:spcAft>
                <a:spcPts val="0"/>
              </a:spcAft>
              <a:buClr>
                <a:srgbClr val="0D0D0D"/>
              </a:buClr>
              <a:buSzPts val="1400"/>
              <a:buFont typeface="Arial"/>
              <a:buChar char="●"/>
            </a:pPr>
            <a:r>
              <a:rPr b="1" lang="en-GB">
                <a:solidFill>
                  <a:srgbClr val="0D0D0D"/>
                </a:solidFill>
                <a:highlight>
                  <a:srgbClr val="FFFFFF"/>
                </a:highlight>
              </a:rPr>
              <a:t>Maintain a circular queue (a data structure) that represents the order in which pages are brought into memory. Each page in the queue has an additional reference bit associated with it.</a:t>
            </a:r>
            <a:endParaRPr b="1">
              <a:solidFill>
                <a:srgbClr val="0D0D0D"/>
              </a:solidFill>
              <a:highlight>
                <a:srgbClr val="FFFFFF"/>
              </a:highlight>
            </a:endParaRPr>
          </a:p>
          <a:p>
            <a:pPr indent="0" lvl="0" marL="457200" rtl="0" algn="l">
              <a:lnSpc>
                <a:spcPct val="115000"/>
              </a:lnSpc>
              <a:spcBef>
                <a:spcPts val="0"/>
              </a:spcBef>
              <a:spcAft>
                <a:spcPts val="0"/>
              </a:spcAft>
              <a:buNone/>
            </a:pPr>
            <a:r>
              <a:t/>
            </a:r>
            <a:endParaRPr b="1">
              <a:solidFill>
                <a:srgbClr val="0D0D0D"/>
              </a:solidFill>
              <a:highlight>
                <a:srgbClr val="FFFFFF"/>
              </a:highlight>
            </a:endParaRPr>
          </a:p>
          <a:p>
            <a:pPr indent="0" lvl="0" marL="0" rtl="0" algn="l">
              <a:spcBef>
                <a:spcPts val="0"/>
              </a:spcBef>
              <a:spcAft>
                <a:spcPts val="0"/>
              </a:spcAft>
              <a:buNone/>
            </a:pPr>
            <a:r>
              <a:rPr b="1" lang="en-GB">
                <a:solidFill>
                  <a:srgbClr val="0D0D0D"/>
                </a:solidFill>
                <a:highlight>
                  <a:srgbClr val="FFFFFF"/>
                </a:highlight>
              </a:rPr>
              <a:t>2.Reference Bit:</a:t>
            </a:r>
            <a:endParaRPr b="1">
              <a:solidFill>
                <a:srgbClr val="0D0D0D"/>
              </a:solidFill>
              <a:highlight>
                <a:srgbClr val="FFFFFF"/>
              </a:highlight>
            </a:endParaRPr>
          </a:p>
          <a:p>
            <a:pPr indent="-317500" lvl="0" marL="457200" rtl="0" algn="l">
              <a:lnSpc>
                <a:spcPct val="115000"/>
              </a:lnSpc>
              <a:spcBef>
                <a:spcPts val="0"/>
              </a:spcBef>
              <a:spcAft>
                <a:spcPts val="0"/>
              </a:spcAft>
              <a:buClr>
                <a:srgbClr val="0D0D0D"/>
              </a:buClr>
              <a:buSzPts val="1400"/>
              <a:buFont typeface="Arial"/>
              <a:buChar char="●"/>
            </a:pPr>
            <a:r>
              <a:rPr b="1" lang="en-GB">
                <a:solidFill>
                  <a:srgbClr val="0D0D0D"/>
                </a:solidFill>
                <a:highlight>
                  <a:srgbClr val="FFFFFF"/>
                </a:highlight>
              </a:rPr>
              <a:t>Introduce a reference bit for each page in the page frame set. The reference bit is initially set to 0.</a:t>
            </a:r>
            <a:endParaRPr b="1">
              <a:solidFill>
                <a:srgbClr val="0D0D0D"/>
              </a:solidFill>
              <a:highlight>
                <a:srgbClr val="FFFFFF"/>
              </a:highlight>
            </a:endParaRPr>
          </a:p>
          <a:p>
            <a:pPr indent="0" lvl="0" marL="0" rtl="0" algn="l">
              <a:spcBef>
                <a:spcPts val="0"/>
              </a:spcBef>
              <a:spcAft>
                <a:spcPts val="0"/>
              </a:spcAft>
              <a:buNone/>
            </a:pPr>
            <a:r>
              <a:t/>
            </a:r>
            <a:endParaRPr b="1" sz="1500">
              <a:solidFill>
                <a:srgbClr val="0D0D0D"/>
              </a:solidFill>
              <a:highlight>
                <a:srgbClr val="FFFFFF"/>
              </a:highlight>
            </a:endParaRPr>
          </a:p>
          <a:p>
            <a:pPr indent="0" lvl="0" marL="0" rtl="0" algn="l">
              <a:spcBef>
                <a:spcPts val="0"/>
              </a:spcBef>
              <a:spcAft>
                <a:spcPts val="0"/>
              </a:spcAft>
              <a:buNone/>
            </a:pPr>
            <a:r>
              <a:rPr b="1" lang="en-GB" sz="1500">
                <a:solidFill>
                  <a:srgbClr val="0D0D0D"/>
                </a:solidFill>
                <a:highlight>
                  <a:srgbClr val="FFFFFF"/>
                </a:highlight>
              </a:rPr>
              <a:t>3.</a:t>
            </a:r>
            <a:r>
              <a:rPr lang="en-GB">
                <a:solidFill>
                  <a:srgbClr val="0D0D0D"/>
                </a:solidFill>
                <a:highlight>
                  <a:srgbClr val="FFFFFF"/>
                </a:highlight>
              </a:rPr>
              <a:t>Page Fault Occurs:</a:t>
            </a:r>
            <a:endParaRPr>
              <a:solidFill>
                <a:srgbClr val="0D0D0D"/>
              </a:solidFill>
              <a:highlight>
                <a:srgbClr val="FFFFFF"/>
              </a:highlight>
            </a:endParaRPr>
          </a:p>
          <a:p>
            <a:pPr indent="-317500" lvl="0" marL="457200" rtl="0" algn="l">
              <a:lnSpc>
                <a:spcPct val="115000"/>
              </a:lnSpc>
              <a:spcBef>
                <a:spcPts val="0"/>
              </a:spcBef>
              <a:spcAft>
                <a:spcPts val="0"/>
              </a:spcAft>
              <a:buClr>
                <a:srgbClr val="0D0D0D"/>
              </a:buClr>
              <a:buSzPts val="1400"/>
              <a:buFont typeface="Arial"/>
              <a:buChar char="●"/>
            </a:pPr>
            <a:r>
              <a:rPr lang="en-GB">
                <a:solidFill>
                  <a:srgbClr val="0D0D0D"/>
                </a:solidFill>
                <a:highlight>
                  <a:srgbClr val="FFFFFF"/>
                </a:highlight>
              </a:rPr>
              <a:t>When a page fault occurs (i.e., a program attempts to access a page not currently in physical memory), the operating system examines the page at the front of the queue.</a:t>
            </a:r>
            <a:endParaRPr>
              <a:solidFill>
                <a:srgbClr val="0D0D0D"/>
              </a:solidFill>
              <a:highlight>
                <a:srgbClr val="FFFFFF"/>
              </a:highlight>
            </a:endParaRPr>
          </a:p>
          <a:p>
            <a:pPr indent="0" lvl="0" marL="0" rtl="0" algn="l">
              <a:spcBef>
                <a:spcPts val="0"/>
              </a:spcBef>
              <a:spcAft>
                <a:spcPts val="0"/>
              </a:spcAft>
              <a:buNone/>
            </a:pPr>
            <a:r>
              <a:t/>
            </a:r>
            <a:endParaRPr b="1">
              <a:solidFill>
                <a:srgbClr val="0D0D0D"/>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nvSpPr>
        <p:spPr>
          <a:xfrm>
            <a:off x="121775" y="87225"/>
            <a:ext cx="8940600" cy="491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500">
                <a:solidFill>
                  <a:srgbClr val="0D0D0D"/>
                </a:solidFill>
                <a:highlight>
                  <a:srgbClr val="FFFFFF"/>
                </a:highlight>
              </a:rPr>
              <a:t>4.Check Reference Bit:</a:t>
            </a:r>
            <a:endParaRPr b="1" sz="1500">
              <a:solidFill>
                <a:srgbClr val="0D0D0D"/>
              </a:solidFill>
              <a:highlight>
                <a:srgbClr val="FFFFFF"/>
              </a:highlight>
            </a:endParaRPr>
          </a:p>
          <a:p>
            <a:pPr indent="-323850" lvl="0" marL="457200" rtl="0" algn="l">
              <a:lnSpc>
                <a:spcPct val="115000"/>
              </a:lnSpc>
              <a:spcBef>
                <a:spcPts val="0"/>
              </a:spcBef>
              <a:spcAft>
                <a:spcPts val="0"/>
              </a:spcAft>
              <a:buClr>
                <a:srgbClr val="0D0D0D"/>
              </a:buClr>
              <a:buSzPts val="1500"/>
              <a:buFont typeface="Arial"/>
              <a:buChar char="●"/>
            </a:pPr>
            <a:r>
              <a:rPr b="1" lang="en-GB" sz="1500">
                <a:solidFill>
                  <a:srgbClr val="0D0D0D"/>
                </a:solidFill>
                <a:highlight>
                  <a:srgbClr val="FFFFFF"/>
                </a:highlight>
              </a:rPr>
              <a:t>If the reference bit of the page at the front is 0, it is a candidate for replacement. The page is replaced, and the new page is added to the rear of the queue.</a:t>
            </a:r>
            <a:endParaRPr b="1" sz="1500">
              <a:solidFill>
                <a:srgbClr val="0D0D0D"/>
              </a:solidFill>
              <a:highlight>
                <a:srgbClr val="FFFFFF"/>
              </a:highlight>
            </a:endParaRPr>
          </a:p>
          <a:p>
            <a:pPr indent="0" lvl="0" marL="0" rtl="0" algn="l">
              <a:lnSpc>
                <a:spcPct val="115000"/>
              </a:lnSpc>
              <a:spcBef>
                <a:spcPts val="0"/>
              </a:spcBef>
              <a:spcAft>
                <a:spcPts val="0"/>
              </a:spcAft>
              <a:buNone/>
            </a:pPr>
            <a:r>
              <a:t/>
            </a:r>
            <a:endParaRPr b="1" sz="1500">
              <a:solidFill>
                <a:srgbClr val="0D0D0D"/>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GB" sz="1500">
                <a:solidFill>
                  <a:srgbClr val="0D0D0D"/>
                </a:solidFill>
                <a:highlight>
                  <a:srgbClr val="FFFFFF"/>
                </a:highlight>
              </a:rPr>
              <a:t>5.If Reference Bit is 1 (Second Chance):</a:t>
            </a:r>
            <a:endParaRPr b="1" sz="1500">
              <a:solidFill>
                <a:srgbClr val="0D0D0D"/>
              </a:solidFill>
              <a:highlight>
                <a:srgbClr val="FFFFFF"/>
              </a:highlight>
            </a:endParaRPr>
          </a:p>
          <a:p>
            <a:pPr indent="-323850" lvl="0" marL="457200" rtl="0" algn="l">
              <a:lnSpc>
                <a:spcPct val="115000"/>
              </a:lnSpc>
              <a:spcBef>
                <a:spcPts val="0"/>
              </a:spcBef>
              <a:spcAft>
                <a:spcPts val="0"/>
              </a:spcAft>
              <a:buClr>
                <a:srgbClr val="0D0D0D"/>
              </a:buClr>
              <a:buSzPts val="1500"/>
              <a:buFont typeface="Arial"/>
              <a:buChar char="●"/>
            </a:pPr>
            <a:r>
              <a:rPr b="1" lang="en-GB" sz="1500">
                <a:solidFill>
                  <a:srgbClr val="0D0D0D"/>
                </a:solidFill>
                <a:highlight>
                  <a:srgbClr val="FFFFFF"/>
                </a:highlight>
              </a:rPr>
              <a:t>If the reference bit is 1, indicating that the page has been referenced recently, the page is given a "second chance." The reference bit is cleared (set to 0), and the page is moved to the rear of the queue. The algorithm then checks the next page in the queue.</a:t>
            </a:r>
            <a:endParaRPr b="1" sz="1500">
              <a:solidFill>
                <a:srgbClr val="0D0D0D"/>
              </a:solidFill>
              <a:highlight>
                <a:srgbClr val="FFFFFF"/>
              </a:highlight>
            </a:endParaRPr>
          </a:p>
          <a:p>
            <a:pPr indent="0" lvl="0" marL="0" rtl="0" algn="l">
              <a:lnSpc>
                <a:spcPct val="115000"/>
              </a:lnSpc>
              <a:spcBef>
                <a:spcPts val="0"/>
              </a:spcBef>
              <a:spcAft>
                <a:spcPts val="0"/>
              </a:spcAft>
              <a:buNone/>
            </a:pPr>
            <a:r>
              <a:t/>
            </a:r>
            <a:endParaRPr b="1" sz="1500">
              <a:solidFill>
                <a:srgbClr val="0D0D0D"/>
              </a:solidFill>
              <a:highlight>
                <a:srgbClr val="FFFFFF"/>
              </a:highlight>
            </a:endParaRPr>
          </a:p>
          <a:p>
            <a:pPr indent="0" lvl="0" marL="0" rtl="0" algn="l">
              <a:spcBef>
                <a:spcPts val="0"/>
              </a:spcBef>
              <a:spcAft>
                <a:spcPts val="0"/>
              </a:spcAft>
              <a:buNone/>
            </a:pPr>
            <a:r>
              <a:rPr b="1" lang="en-GB" sz="1500">
                <a:solidFill>
                  <a:schemeClr val="dk2"/>
                </a:solidFill>
              </a:rPr>
              <a:t>6.</a:t>
            </a:r>
            <a:r>
              <a:rPr b="1" lang="en-GB" sz="1500">
                <a:solidFill>
                  <a:srgbClr val="0D0D0D"/>
                </a:solidFill>
                <a:highlight>
                  <a:srgbClr val="FFFFFF"/>
                </a:highlight>
              </a:rPr>
              <a:t>Repeat:</a:t>
            </a:r>
            <a:endParaRPr b="1" sz="1500">
              <a:solidFill>
                <a:srgbClr val="0D0D0D"/>
              </a:solidFill>
              <a:highlight>
                <a:srgbClr val="FFFFFF"/>
              </a:highlight>
            </a:endParaRPr>
          </a:p>
          <a:p>
            <a:pPr indent="-323850" lvl="0" marL="457200" rtl="0" algn="l">
              <a:lnSpc>
                <a:spcPct val="115000"/>
              </a:lnSpc>
              <a:spcBef>
                <a:spcPts val="0"/>
              </a:spcBef>
              <a:spcAft>
                <a:spcPts val="0"/>
              </a:spcAft>
              <a:buClr>
                <a:srgbClr val="0D0D0D"/>
              </a:buClr>
              <a:buSzPts val="1500"/>
              <a:buFont typeface="Arial"/>
              <a:buChar char="●"/>
            </a:pPr>
            <a:r>
              <a:rPr b="1" lang="en-GB" sz="1500">
                <a:solidFill>
                  <a:srgbClr val="0D0D0D"/>
                </a:solidFill>
                <a:highlight>
                  <a:srgbClr val="FFFFFF"/>
                </a:highlight>
              </a:rPr>
              <a:t>Steps 3-5 are repeated until a suitable page for replacement is found.</a:t>
            </a:r>
            <a:endParaRPr b="1" sz="1500">
              <a:solidFill>
                <a:srgbClr val="0D0D0D"/>
              </a:solidFill>
              <a:highlight>
                <a:srgbClr val="FFFFFF"/>
              </a:highlight>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GB" sz="1500">
                <a:solidFill>
                  <a:srgbClr val="0D0D0D"/>
                </a:solidFill>
                <a:highlight>
                  <a:srgbClr val="FFFFFF"/>
                </a:highlight>
              </a:rPr>
              <a:t>This algorithm essentially creates a circular queue with an additional reference bit for each page. When a page is considered for replacement, the reference bit is checked. If it's 0, the page is a candidate for replacement. If it's 1, the page is given a "second chance" by moving it to the rear of the queue.</a:t>
            </a:r>
            <a:endParaRPr b="1" sz="15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67650" y="141350"/>
            <a:ext cx="8994600" cy="49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08" name="Google Shape;108;p21"/>
          <p:cNvPicPr preferRelativeResize="0"/>
          <p:nvPr/>
        </p:nvPicPr>
        <p:blipFill>
          <a:blip r:embed="rId3">
            <a:alphaModFix/>
          </a:blip>
          <a:stretch>
            <a:fillRect/>
          </a:stretch>
        </p:blipFill>
        <p:spPr>
          <a:xfrm>
            <a:off x="1295400" y="152400"/>
            <a:ext cx="6858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