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31" r:id="rId3"/>
    <p:sldId id="256" r:id="rId4"/>
    <p:sldId id="257" r:id="rId5"/>
    <p:sldId id="258" r:id="rId6"/>
    <p:sldId id="259" r:id="rId7"/>
    <p:sldId id="282" r:id="rId8"/>
    <p:sldId id="260" r:id="rId10"/>
    <p:sldId id="261" r:id="rId11"/>
    <p:sldId id="381" r:id="rId12"/>
    <p:sldId id="383" r:id="rId13"/>
    <p:sldId id="384" r:id="rId14"/>
    <p:sldId id="262" r:id="rId15"/>
    <p:sldId id="263" r:id="rId16"/>
    <p:sldId id="266" r:id="rId17"/>
    <p:sldId id="268" r:id="rId18"/>
    <p:sldId id="474" r:id="rId19"/>
    <p:sldId id="489" r:id="rId20"/>
    <p:sldId id="490" r:id="rId21"/>
    <p:sldId id="267" r:id="rId22"/>
    <p:sldId id="269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346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2" userDrawn="1">
          <p15:clr>
            <a:srgbClr val="A4A3A4"/>
          </p15:clr>
        </p15:guide>
        <p15:guide id="2" pos="21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946" y="178"/>
      </p:cViewPr>
      <p:guideLst>
        <p:guide orient="horz" pos="2912"/>
        <p:guide pos="21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9294813" y="642938"/>
            <a:ext cx="3086100" cy="1736725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jpeg"/><Relationship Id="rId3" Type="http://schemas.openxmlformats.org/officeDocument/2006/relationships/image" Target="../media/image17.jpeg"/><Relationship Id="rId2" Type="http://schemas.openxmlformats.org/officeDocument/2006/relationships/image" Target="../media/image22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1.jpeg"/><Relationship Id="rId2" Type="http://schemas.openxmlformats.org/officeDocument/2006/relationships/image" Target="../media/image19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.jpeg"/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1.jpeg"/><Relationship Id="rId2" Type="http://schemas.openxmlformats.org/officeDocument/2006/relationships/image" Target="../media/image30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3.png"/><Relationship Id="rId3" Type="http://schemas.openxmlformats.org/officeDocument/2006/relationships/image" Target="../media/image1.jpeg"/><Relationship Id="rId2" Type="http://schemas.openxmlformats.org/officeDocument/2006/relationships/image" Target="../media/image30.jpe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image" Target="../media/image34.jpeg"/><Relationship Id="rId2" Type="http://schemas.openxmlformats.org/officeDocument/2006/relationships/image" Target="../media/image30.jpe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3.png"/><Relationship Id="rId3" Type="http://schemas.openxmlformats.org/officeDocument/2006/relationships/image" Target="../media/image1.jpeg"/><Relationship Id="rId2" Type="http://schemas.openxmlformats.org/officeDocument/2006/relationships/image" Target="../media/image30.jpe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.jpeg"/><Relationship Id="rId7" Type="http://schemas.openxmlformats.org/officeDocument/2006/relationships/image" Target="../media/image37.jpeg"/><Relationship Id="rId6" Type="http://schemas.openxmlformats.org/officeDocument/2006/relationships/hyperlink" Target="mailto:provider@gmail.com" TargetMode="External"/><Relationship Id="rId5" Type="http://schemas.openxmlformats.org/officeDocument/2006/relationships/hyperlink" Target="mailto:hospital@gmail.com" TargetMode="External"/><Relationship Id="rId4" Type="http://schemas.openxmlformats.org/officeDocument/2006/relationships/hyperlink" Target="mailto:connect@medverve.com" TargetMode="External"/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image" Target="../media/image1.jpeg"/><Relationship Id="rId2" Type="http://schemas.openxmlformats.org/officeDocument/2006/relationships/image" Target="../media/image46.jpe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1.jpeg"/><Relationship Id="rId2" Type="http://schemas.openxmlformats.org/officeDocument/2006/relationships/image" Target="../media/image49.jpe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8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1.jpeg"/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image" Target="../media/image49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.jpeg"/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image" Target="../media/image49.jpe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1.jpeg"/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1.jpeg"/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image" Target="../media/image4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.jpe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4"/>
          <p:cNvSpPr txBox="1">
            <a:spLocks noGrp="1"/>
          </p:cNvSpPr>
          <p:nvPr>
            <p:ph type="title"/>
          </p:nvPr>
        </p:nvSpPr>
        <p:spPr>
          <a:xfrm>
            <a:off x="2561107" y="2620213"/>
            <a:ext cx="7069786" cy="1078230"/>
          </a:xfrm>
          <a:prstGeom prst="rect">
            <a:avLst/>
          </a:prstGeom>
        </p:spPr>
        <p:txBody>
          <a:bodyPr vert="horz" wrap="square" lIns="0" tIns="114749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0" spc="-9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Health</a:t>
            </a:r>
            <a:r>
              <a:rPr lang="en-GB" sz="4000" b="0" spc="-9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Insure</a:t>
            </a:r>
            <a:r>
              <a:rPr sz="4000" b="0" spc="-9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Fintech Solutions</a:t>
            </a:r>
            <a:endParaRPr sz="4000" b="0" spc="-95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65405">
              <a:lnSpc>
                <a:spcPct val="100000"/>
              </a:lnSpc>
              <a:spcBef>
                <a:spcPts val="755"/>
              </a:spcBef>
            </a:pPr>
            <a:r>
              <a:rPr sz="1635" spc="10" dirty="0">
                <a:solidFill>
                  <a:schemeClr val="tx1"/>
                </a:solidFill>
              </a:rPr>
              <a:t>End</a:t>
            </a:r>
            <a:r>
              <a:rPr sz="1635" spc="-15" dirty="0">
                <a:solidFill>
                  <a:schemeClr val="tx1"/>
                </a:solidFill>
              </a:rPr>
              <a:t> to</a:t>
            </a:r>
            <a:r>
              <a:rPr sz="1635" spc="-10" dirty="0">
                <a:solidFill>
                  <a:schemeClr val="tx1"/>
                </a:solidFill>
              </a:rPr>
              <a:t> </a:t>
            </a:r>
            <a:r>
              <a:rPr sz="1635" spc="10" dirty="0">
                <a:solidFill>
                  <a:schemeClr val="tx1"/>
                </a:solidFill>
              </a:rPr>
              <a:t>End</a:t>
            </a:r>
            <a:r>
              <a:rPr sz="1635" spc="-15" dirty="0">
                <a:solidFill>
                  <a:schemeClr val="tx1"/>
                </a:solidFill>
              </a:rPr>
              <a:t> </a:t>
            </a:r>
            <a:r>
              <a:rPr lang="en-GB" sz="1635" spc="-15" dirty="0">
                <a:solidFill>
                  <a:schemeClr val="tx1"/>
                </a:solidFill>
              </a:rPr>
              <a:t>Health Insurance</a:t>
            </a:r>
            <a:r>
              <a:rPr sz="1635" spc="-10" dirty="0">
                <a:solidFill>
                  <a:schemeClr val="tx1"/>
                </a:solidFill>
              </a:rPr>
              <a:t> </a:t>
            </a:r>
            <a:r>
              <a:rPr sz="1635" spc="10" dirty="0">
                <a:solidFill>
                  <a:schemeClr val="tx1"/>
                </a:solidFill>
              </a:rPr>
              <a:t>Management</a:t>
            </a:r>
            <a:endParaRPr sz="1635" spc="10" dirty="0">
              <a:solidFill>
                <a:schemeClr val="tx1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4687861" y="6309030"/>
            <a:ext cx="2563333" cy="23177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15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215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5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ST</a:t>
            </a:r>
            <a:r>
              <a:rPr sz="1455" spc="-1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455" spc="-2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55" spc="-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455" spc="-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55" spc="-2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455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215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55" spc="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CO</a:t>
            </a:r>
            <a:r>
              <a:rPr sz="1455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55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455" spc="-2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55" spc="-4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455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455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455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455" spc="-2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455" spc="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455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lang="en-GB" sz="1455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455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1455" spc="-105" dirty="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28600" y="173990"/>
            <a:ext cx="921385" cy="10394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53260" y="304800"/>
            <a:ext cx="7787005" cy="824865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dirty="0">
                <a:solidFill>
                  <a:schemeClr val="tx1"/>
                </a:solidFill>
              </a:rPr>
              <a:t>OP </a:t>
            </a:r>
            <a:r>
              <a:rPr dirty="0">
                <a:solidFill>
                  <a:schemeClr val="tx1"/>
                </a:solidFill>
              </a:rPr>
              <a:t>Claim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Quality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Check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273" y="204597"/>
            <a:ext cx="12107162" cy="6540881"/>
            <a:chOff x="76073" y="195072"/>
            <a:chExt cx="12107162" cy="6540881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073" y="1447673"/>
              <a:ext cx="8071104" cy="52882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82071" y="195072"/>
              <a:ext cx="1701164" cy="1262380"/>
            </a:xfrm>
            <a:custGeom>
              <a:avLst/>
              <a:gdLst/>
              <a:ahLst/>
              <a:cxnLst/>
              <a:rect l="l" t="t" r="r" b="b"/>
              <a:pathLst>
                <a:path w="1701165" h="1262380">
                  <a:moveTo>
                    <a:pt x="1700783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1700783" y="1261872"/>
                  </a:lnTo>
                  <a:lnTo>
                    <a:pt x="1700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82071" y="195072"/>
              <a:ext cx="1701164" cy="1262380"/>
            </a:xfrm>
            <a:custGeom>
              <a:avLst/>
              <a:gdLst/>
              <a:ahLst/>
              <a:cxnLst/>
              <a:rect l="l" t="t" r="r" b="b"/>
              <a:pathLst>
                <a:path w="1701165" h="1262380">
                  <a:moveTo>
                    <a:pt x="0" y="1261872"/>
                  </a:moveTo>
                  <a:lnTo>
                    <a:pt x="1700783" y="1261872"/>
                  </a:lnTo>
                  <a:lnTo>
                    <a:pt x="1700783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5328" y="368807"/>
              <a:ext cx="1331976" cy="9113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195310" y="1527175"/>
            <a:ext cx="3845560" cy="50774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584835" indent="-28575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Char char="§"/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 Outpatient (OP) claim quality check involves an Automated/Dynamic Checklist to ensure the submission of a comprehensive document set to the Payers. </a:t>
            </a: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584835" indent="-28575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Char char="§"/>
            </a:pP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584835" indent="-28575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Char char="§"/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Additionally, we </a:t>
            </a:r>
            <a:r>
              <a:rPr lang="en-US"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can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cross-check the split bill and </a:t>
            </a:r>
            <a:r>
              <a:rPr lang="en-US"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medical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coding to guarantee accuracy and completeness</a:t>
            </a: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584835" indent="-28575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Char char="§"/>
            </a:pP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584835" indent="-28575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Char char="§"/>
            </a:pPr>
            <a:r>
              <a:rPr lang="en-US"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Rule Engine configuration</a:t>
            </a: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584835" indent="-28575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Char char="§"/>
            </a:pPr>
            <a:endParaRPr lang="en-US"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676400"/>
            <a:ext cx="7501255" cy="4432935"/>
          </a:xfrm>
          <a:prstGeom prst="rect">
            <a:avLst/>
          </a:prstGeom>
        </p:spPr>
      </p:pic>
      <p:pic>
        <p:nvPicPr>
          <p:cNvPr id="10" name="object 3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500698"/>
            <a:ext cx="10972800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dirty="0">
                <a:solidFill>
                  <a:schemeClr val="tx1"/>
                </a:solidFill>
              </a:rPr>
              <a:t>OP </a:t>
            </a:r>
            <a:r>
              <a:rPr dirty="0">
                <a:solidFill>
                  <a:schemeClr val="tx1"/>
                </a:solidFill>
              </a:rPr>
              <a:t>Claim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  <a:sym typeface="+mn-ea"/>
              </a:rPr>
              <a:t>Submission</a:t>
            </a:r>
            <a:endParaRPr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2273" y="204597"/>
            <a:ext cx="12107162" cy="6540881"/>
            <a:chOff x="76073" y="195072"/>
            <a:chExt cx="12107162" cy="6540881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6073" y="1447673"/>
              <a:ext cx="8071104" cy="52882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82071" y="195072"/>
              <a:ext cx="1701164" cy="1262380"/>
            </a:xfrm>
            <a:custGeom>
              <a:avLst/>
              <a:gdLst/>
              <a:ahLst/>
              <a:cxnLst/>
              <a:rect l="l" t="t" r="r" b="b"/>
              <a:pathLst>
                <a:path w="1701165" h="1262380">
                  <a:moveTo>
                    <a:pt x="1700783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1700783" y="1261872"/>
                  </a:lnTo>
                  <a:lnTo>
                    <a:pt x="1700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82071" y="195072"/>
              <a:ext cx="1701164" cy="1262380"/>
            </a:xfrm>
            <a:custGeom>
              <a:avLst/>
              <a:gdLst/>
              <a:ahLst/>
              <a:cxnLst/>
              <a:rect l="l" t="t" r="r" b="b"/>
              <a:pathLst>
                <a:path w="1701165" h="1262380">
                  <a:moveTo>
                    <a:pt x="0" y="1261872"/>
                  </a:moveTo>
                  <a:lnTo>
                    <a:pt x="1700783" y="1261872"/>
                  </a:lnTo>
                  <a:lnTo>
                    <a:pt x="1700783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5328" y="368807"/>
              <a:ext cx="1331976" cy="9113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301355" y="1499870"/>
            <a:ext cx="3739515" cy="510476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299085" marR="164465" indent="-287020">
              <a:lnSpc>
                <a:spcPct val="120000"/>
              </a:lnSpc>
              <a:spcBef>
                <a:spcPts val="9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RCM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Solution</a:t>
            </a:r>
            <a:r>
              <a:rPr sz="1400" b="1" spc="4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enables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tracking</a:t>
            </a:r>
            <a:r>
              <a:rPr sz="1400" b="1" spc="7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the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movement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of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Claim/Invoice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from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lang="en-US"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visit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till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Submission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of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the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Claim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0"/>
              </a:spcBef>
              <a:buFont typeface="Wingdings" panose="05000000000000000000" charset="0"/>
              <a:buChar char="§"/>
            </a:pP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All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Modes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of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Submission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are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tracked</a:t>
            </a:r>
            <a:r>
              <a:rPr lang="en-US"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with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Time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Stamping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§"/>
            </a:pP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Wingdings" panose="05000000000000000000" charset="0"/>
              <a:buChar char="§"/>
            </a:pP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1529715" marR="138811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Di</a:t>
            </a:r>
            <a:r>
              <a:rPr lang="en-US"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rect</a:t>
            </a:r>
            <a:endParaRPr lang="en-US"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1529715" marR="138811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C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o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ur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er  </a:t>
            </a: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  <a:sym typeface="+mn-ea"/>
            </a:endParaRPr>
          </a:p>
          <a:p>
            <a:pPr marL="1529715" marR="138811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Online</a:t>
            </a: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§"/>
            </a:pP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Wingdings" panose="05000000000000000000" charset="0"/>
              <a:buChar char="§"/>
            </a:pP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247015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Tracking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of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claims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are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made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easy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follow-up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becomes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more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convenient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>
              <a:lnSpc>
                <a:spcPct val="13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676400"/>
            <a:ext cx="7512685" cy="4441825"/>
          </a:xfrm>
          <a:prstGeom prst="rect">
            <a:avLst/>
          </a:prstGeom>
        </p:spPr>
      </p:pic>
      <p:pic>
        <p:nvPicPr>
          <p:cNvPr id="10" name="object 3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7365" y="485775"/>
            <a:ext cx="5549265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dirty="0">
                <a:solidFill>
                  <a:schemeClr val="tx1"/>
                </a:solidFill>
              </a:rPr>
              <a:t>IP </a:t>
            </a:r>
            <a:r>
              <a:rPr dirty="0">
                <a:solidFill>
                  <a:schemeClr val="tx1"/>
                </a:solidFill>
              </a:rPr>
              <a:t>Claim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Preparation</a:t>
            </a:r>
            <a:endParaRPr spc="-15" dirty="0">
              <a:solidFill>
                <a:schemeClr val="tx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968" y="1450847"/>
            <a:ext cx="8071104" cy="5288280"/>
            <a:chOff x="124968" y="1450847"/>
            <a:chExt cx="8071104" cy="5288280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7"/>
              <a:ext cx="8071104" cy="5288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36" y="3340607"/>
              <a:ext cx="7397496" cy="13898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361044" y="1480906"/>
            <a:ext cx="3082925" cy="5512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332740" indent="-285750">
              <a:lnSpc>
                <a:spcPct val="130000"/>
              </a:lnSpc>
              <a:spcBef>
                <a:spcPts val="9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Post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Discharge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Patient,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Invoice/Claim</a:t>
            </a:r>
            <a:r>
              <a:rPr sz="1400" b="1" spc="7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captured</a:t>
            </a:r>
            <a:r>
              <a:rPr sz="1400" b="1" spc="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achieved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Platform.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sz="18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7815" marR="79375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Minimal</a:t>
            </a:r>
            <a:r>
              <a:rPr sz="1400" b="1" spc="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need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training</a:t>
            </a:r>
            <a:r>
              <a:rPr sz="1400" b="1" spc="6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 staff </a:t>
            </a:r>
            <a:r>
              <a:rPr sz="1400" b="1" spc="-29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due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user-friendly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interface</a:t>
            </a: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7815" marR="79375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Wingdings" panose="05000000000000000000" charset="0"/>
              <a:buChar char="§"/>
            </a:pPr>
            <a:r>
              <a:rPr sz="1400" b="1" spc="-5" dirty="0">
                <a:latin typeface="Cambria" panose="02040503050406030204"/>
                <a:cs typeface="Cambria" panose="02040503050406030204"/>
                <a:sym typeface="+mn-ea"/>
              </a:rPr>
              <a:t>Capture Co-pay, Total Bill, Claimed amount</a:t>
            </a: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Wingdings" panose="05000000000000000000" charset="0"/>
              <a:buChar char="§"/>
            </a:pPr>
            <a:endParaRPr sz="22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7815" indent="-285750">
              <a:lnSpc>
                <a:spcPct val="10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Invoice/Claim</a:t>
            </a:r>
            <a:r>
              <a:rPr sz="1400" b="1" spc="6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Information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captured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consists of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Wingdings" panose="05000000000000000000" charset="0"/>
              <a:buChar char="§"/>
            </a:pPr>
            <a:endParaRPr sz="22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lvl="1" indent="-287020">
              <a:lnSpc>
                <a:spcPct val="100000"/>
              </a:lnSpc>
              <a:buFont typeface="Wingdings" panose="05000000000000000000" charset="0"/>
              <a:buChar char="§"/>
              <a:tabLst>
                <a:tab pos="756285" algn="l"/>
                <a:tab pos="7569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Patient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Demographic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details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lvl="1" indent="-287020">
              <a:lnSpc>
                <a:spcPct val="100000"/>
              </a:lnSpc>
              <a:spcBef>
                <a:spcPts val="510"/>
              </a:spcBef>
              <a:buFont typeface="Wingdings" panose="05000000000000000000" charset="0"/>
              <a:buChar char="§"/>
              <a:tabLst>
                <a:tab pos="756285" algn="l"/>
                <a:tab pos="756920" algn="l"/>
              </a:tabLst>
            </a:pP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details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96290" lvl="1" indent="-327025">
              <a:lnSpc>
                <a:spcPct val="100000"/>
              </a:lnSpc>
              <a:spcBef>
                <a:spcPts val="500"/>
              </a:spcBef>
              <a:buFont typeface="Wingdings" panose="05000000000000000000" charset="0"/>
              <a:buChar char="§"/>
              <a:tabLst>
                <a:tab pos="796290" algn="l"/>
                <a:tab pos="796925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Provider</a:t>
            </a: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details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96290" lvl="1" indent="-327025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Char char="§"/>
              <a:tabLst>
                <a:tab pos="796290" algn="l"/>
                <a:tab pos="796925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Bill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Details/Documents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meet</a:t>
            </a:r>
            <a:r>
              <a:rPr sz="1400" b="1" spc="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Specific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Format</a:t>
            </a:r>
            <a:endParaRPr sz="1400" b="1" spc="-1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endParaRPr lang="en-US" sz="1400" b="1" spc="-1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endParaRPr lang="en-US" sz="1400" b="1" spc="-1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94263" y="195072"/>
            <a:ext cx="1697989" cy="1268476"/>
            <a:chOff x="10494263" y="195072"/>
            <a:chExt cx="1697989" cy="1268476"/>
          </a:xfrm>
        </p:grpSpPr>
        <p:sp>
          <p:nvSpPr>
            <p:cNvPr id="17" name="object 17"/>
            <p:cNvSpPr/>
            <p:nvPr/>
          </p:nvSpPr>
          <p:spPr>
            <a:xfrm>
              <a:off x="10494263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0" y="1261872"/>
                  </a:moveTo>
                  <a:lnTo>
                    <a:pt x="1697735" y="126187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494263" y="1450848"/>
              <a:ext cx="1697989" cy="12700"/>
            </a:xfrm>
            <a:custGeom>
              <a:avLst/>
              <a:gdLst/>
              <a:ahLst/>
              <a:cxnLst/>
              <a:rect l="l" t="t" r="r" b="b"/>
              <a:pathLst>
                <a:path w="1697990" h="12700">
                  <a:moveTo>
                    <a:pt x="0" y="12192"/>
                  </a:moveTo>
                  <a:lnTo>
                    <a:pt x="1697735" y="1219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94263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1697735" y="0"/>
                  </a:moveTo>
                  <a:lnTo>
                    <a:pt x="0" y="0"/>
                  </a:lnTo>
                  <a:lnTo>
                    <a:pt x="0" y="12618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599" y="280415"/>
              <a:ext cx="1493520" cy="1021079"/>
            </a:xfrm>
            <a:prstGeom prst="rect">
              <a:avLst/>
            </a:prstGeom>
          </p:spPr>
        </p:pic>
      </p:grp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43" y="1675756"/>
            <a:ext cx="7427975" cy="3008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799" y="4797630"/>
            <a:ext cx="6376415" cy="11459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9800" y="457200"/>
            <a:ext cx="7305040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>
                <a:solidFill>
                  <a:schemeClr val="tx1"/>
                </a:solidFill>
              </a:rPr>
              <a:t>IP </a:t>
            </a:r>
            <a:r>
              <a:rPr dirty="0">
                <a:solidFill>
                  <a:schemeClr val="tx1"/>
                </a:solidFill>
              </a:rPr>
              <a:t>Claim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Quality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Check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968" y="195072"/>
            <a:ext cx="12058267" cy="6544056"/>
            <a:chOff x="124968" y="195072"/>
            <a:chExt cx="12058267" cy="6544056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8"/>
              <a:ext cx="8071104" cy="52882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82071" y="195072"/>
              <a:ext cx="1701164" cy="1262380"/>
            </a:xfrm>
            <a:custGeom>
              <a:avLst/>
              <a:gdLst/>
              <a:ahLst/>
              <a:cxnLst/>
              <a:rect l="l" t="t" r="r" b="b"/>
              <a:pathLst>
                <a:path w="1701165" h="1262380">
                  <a:moveTo>
                    <a:pt x="1700783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1700783" y="1261872"/>
                  </a:lnTo>
                  <a:lnTo>
                    <a:pt x="1700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482071" y="195072"/>
              <a:ext cx="1701164" cy="1262380"/>
            </a:xfrm>
            <a:custGeom>
              <a:avLst/>
              <a:gdLst/>
              <a:ahLst/>
              <a:cxnLst/>
              <a:rect l="l" t="t" r="r" b="b"/>
              <a:pathLst>
                <a:path w="1701165" h="1262380">
                  <a:moveTo>
                    <a:pt x="0" y="1261872"/>
                  </a:moveTo>
                  <a:lnTo>
                    <a:pt x="1700783" y="1261872"/>
                  </a:lnTo>
                  <a:lnTo>
                    <a:pt x="1700783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5328" y="368807"/>
              <a:ext cx="1331976" cy="9113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195310" y="1527175"/>
            <a:ext cx="3845560" cy="50774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299085" marR="5080" indent="-287020">
              <a:lnSpc>
                <a:spcPct val="13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Automated/Dynamic</a:t>
            </a:r>
            <a:r>
              <a:rPr sz="1400" b="1" spc="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Check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List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ensures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complete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documents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submitted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Payers.</a:t>
            </a:r>
            <a:endParaRPr sz="14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sz="185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2705" indent="-28702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No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possibility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missing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out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on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required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documents</a:t>
            </a:r>
            <a:endParaRPr sz="14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Wingdings" panose="05000000000000000000" charset="0"/>
              <a:buChar char="§"/>
            </a:pPr>
            <a:r>
              <a:rPr lang="en-US"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 </a:t>
            </a:r>
            <a:r>
              <a:rPr lang="en-US" sz="1400" b="1" spc="-10" dirty="0">
                <a:latin typeface="Cambria" panose="02040503050406030204"/>
                <a:cs typeface="Cambria" panose="02040503050406030204"/>
                <a:sym typeface="+mn-ea"/>
              </a:rPr>
              <a:t>Enhancement</a:t>
            </a: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Ensures</a:t>
            </a: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error-free,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complete</a:t>
            </a:r>
            <a:endParaRPr sz="14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submissions</a:t>
            </a: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584835" indent="-28575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Char char="§"/>
            </a:pP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After completing the Claim Quality Check (CQC),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 QC report is generated and an automated mail is triggered to 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hospital 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management.  </a:t>
            </a:r>
            <a:endParaRPr sz="1400" b="1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584835" indent="-28575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Char char="§"/>
            </a:pP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An automated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pre-dispatch tracker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mail is </a:t>
            </a:r>
            <a:r>
              <a:rPr lang="en-US" sz="1400" b="1" dirty="0">
                <a:latin typeface="Cambria" panose="02040503050406030204"/>
                <a:cs typeface="Cambria" panose="02040503050406030204"/>
                <a:sym typeface="+mn-ea"/>
              </a:rPr>
              <a:t>triggered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to 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the management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  for efficient handling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.</a:t>
            </a:r>
            <a:endParaRPr lang="en-US" sz="1400" b="1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584835" indent="-28575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Char char="§"/>
            </a:pPr>
            <a:endParaRPr lang="en-US" sz="1400" b="1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endParaRPr lang="en-US" sz="1400" b="1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732023"/>
            <a:ext cx="7452797" cy="1877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429000"/>
            <a:ext cx="7452797" cy="249749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762291" y="2739435"/>
            <a:ext cx="1821815" cy="689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62291" y="3039282"/>
            <a:ext cx="5791200" cy="389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s 2"/>
          <p:cNvSpPr/>
          <p:nvPr/>
        </p:nvSpPr>
        <p:spPr>
          <a:xfrm>
            <a:off x="6629400" y="2878603"/>
            <a:ext cx="1017057" cy="15240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s 2"/>
          <p:cNvSpPr/>
          <p:nvPr/>
        </p:nvSpPr>
        <p:spPr>
          <a:xfrm>
            <a:off x="2566903" y="2527923"/>
            <a:ext cx="1084708" cy="152400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Rectangles 2"/>
          <p:cNvSpPr/>
          <p:nvPr/>
        </p:nvSpPr>
        <p:spPr>
          <a:xfrm>
            <a:off x="415607" y="2520919"/>
            <a:ext cx="533400" cy="120351"/>
          </a:xfrm>
          <a:prstGeom prst="rect">
            <a:avLst/>
          </a:prstGeom>
          <a:noFill/>
          <a:ln w="3175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761973" y="2641559"/>
            <a:ext cx="304800" cy="78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85775"/>
            <a:ext cx="7673975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>
                <a:solidFill>
                  <a:schemeClr val="tx1"/>
                </a:solidFill>
              </a:rPr>
              <a:t>IP </a:t>
            </a:r>
            <a:r>
              <a:rPr dirty="0">
                <a:solidFill>
                  <a:schemeClr val="tx1"/>
                </a:solidFill>
              </a:rPr>
              <a:t>Claim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Submission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968" y="1450847"/>
            <a:ext cx="8071104" cy="5288280"/>
            <a:chOff x="124968" y="1450847"/>
            <a:chExt cx="8071104" cy="528828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7"/>
              <a:ext cx="8071104" cy="52882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5171693"/>
              <a:ext cx="1203959" cy="7040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0" y="5218175"/>
              <a:ext cx="1091184" cy="4480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07179" y="4844795"/>
              <a:ext cx="1262380" cy="905510"/>
            </a:xfrm>
            <a:custGeom>
              <a:avLst/>
              <a:gdLst/>
              <a:ahLst/>
              <a:cxnLst/>
              <a:rect l="l" t="t" r="r" b="b"/>
              <a:pathLst>
                <a:path w="1262379" h="905510">
                  <a:moveTo>
                    <a:pt x="0" y="905255"/>
                  </a:moveTo>
                  <a:lnTo>
                    <a:pt x="1261872" y="905255"/>
                  </a:lnTo>
                  <a:lnTo>
                    <a:pt x="1261872" y="0"/>
                  </a:lnTo>
                  <a:lnTo>
                    <a:pt x="0" y="0"/>
                  </a:lnTo>
                  <a:lnTo>
                    <a:pt x="0" y="905255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229600" y="1527175"/>
            <a:ext cx="3962400" cy="494665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299085" marR="164465" indent="-287020">
              <a:lnSpc>
                <a:spcPct val="120000"/>
              </a:lnSpc>
              <a:spcBef>
                <a:spcPts val="9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RCM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Solution</a:t>
            </a:r>
            <a:r>
              <a:rPr sz="1400" b="1" spc="4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enables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tracking</a:t>
            </a:r>
            <a:r>
              <a:rPr sz="1400" b="1" spc="7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movement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Claim/Invoice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from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Discharge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till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Submission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0"/>
              </a:spcBef>
              <a:buFont typeface="Wingdings" panose="05000000000000000000" charset="0"/>
              <a:buChar char="§"/>
            </a:pPr>
            <a:endParaRPr sz="20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All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Modes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Submission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tracked</a:t>
            </a:r>
            <a:r>
              <a:rPr lang="en-US"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Stamping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§"/>
            </a:pPr>
            <a:endParaRPr sz="16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Wingdings" panose="05000000000000000000" charset="0"/>
              <a:buChar char="§"/>
            </a:pPr>
            <a:endParaRPr sz="18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1529715" marR="138811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Di</a:t>
            </a:r>
            <a:r>
              <a:rPr lang="en-US"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rect</a:t>
            </a:r>
            <a:endParaRPr lang="en-US"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1529715" marR="138811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ur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er  </a:t>
            </a: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1529715" marR="138811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Online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§"/>
            </a:pPr>
            <a:endParaRPr sz="16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Wingdings" panose="05000000000000000000" charset="0"/>
              <a:buChar char="§"/>
            </a:pPr>
            <a:endParaRPr sz="18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247015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Tracking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claims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made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easy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follow-up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becomes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more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convenient</a:t>
            </a:r>
            <a:endParaRPr sz="1400" b="1" spc="-2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6240" y="1706880"/>
            <a:ext cx="7424928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74980"/>
            <a:ext cx="552259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</a:rPr>
              <a:t>Payer </a:t>
            </a:r>
            <a:r>
              <a:rPr spc="-10" dirty="0">
                <a:solidFill>
                  <a:schemeClr val="tx1"/>
                </a:solidFill>
              </a:rPr>
              <a:t>Reconciliation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968" y="195072"/>
            <a:ext cx="12067285" cy="6544056"/>
            <a:chOff x="124968" y="195072"/>
            <a:chExt cx="12067285" cy="6544056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8"/>
              <a:ext cx="8071104" cy="5288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94264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0" y="1261872"/>
                  </a:moveTo>
                  <a:lnTo>
                    <a:pt x="1697735" y="126187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94264" y="1450848"/>
              <a:ext cx="1697989" cy="12700"/>
            </a:xfrm>
            <a:custGeom>
              <a:avLst/>
              <a:gdLst/>
              <a:ahLst/>
              <a:cxnLst/>
              <a:rect l="l" t="t" r="r" b="b"/>
              <a:pathLst>
                <a:path w="1697990" h="12700">
                  <a:moveTo>
                    <a:pt x="0" y="12192"/>
                  </a:moveTo>
                  <a:lnTo>
                    <a:pt x="1697735" y="1219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94264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1697735" y="0"/>
                  </a:moveTo>
                  <a:lnTo>
                    <a:pt x="0" y="0"/>
                  </a:lnTo>
                  <a:lnTo>
                    <a:pt x="0" y="12618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0671" y="356615"/>
              <a:ext cx="1362455" cy="9265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398002" y="1601900"/>
            <a:ext cx="3441065" cy="468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9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econciliation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intelligently</a:t>
            </a:r>
            <a:r>
              <a:rPr sz="1400" b="1" spc="7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match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data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from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amounts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information</a:t>
            </a:r>
            <a:r>
              <a:rPr sz="1400" b="1" spc="7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confirm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are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accurate</a:t>
            </a:r>
            <a:r>
              <a:rPr sz="1400" b="1" spc="4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notify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outstanding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charges.</a:t>
            </a: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>
              <a:lnSpc>
                <a:spcPct val="120000"/>
              </a:lnSpc>
              <a:spcBef>
                <a:spcPts val="9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Data scraping from Payer portal and Mailbox.</a:t>
            </a:r>
            <a:endParaRPr sz="17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177165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We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reconcile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all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payments,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leaving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more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manage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business-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critical</a:t>
            </a:r>
            <a:r>
              <a:rPr sz="1400" b="1" spc="7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initiatives.</a:t>
            </a:r>
            <a:endParaRPr sz="14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charset="0"/>
              <a:buChar char="§"/>
            </a:pPr>
            <a:endParaRPr sz="17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94615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Settlement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Letter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from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along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Settlement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Date,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Mode,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Reference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Number,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Settled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Amount,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TDS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Net </a:t>
            </a:r>
            <a:r>
              <a:rPr sz="1400" b="1" spc="-29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captured.</a:t>
            </a:r>
            <a:endParaRPr sz="14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</a:pPr>
            <a:endParaRPr sz="20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Savings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Error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elimination</a:t>
            </a: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95327"/>
            <a:ext cx="7391400" cy="28053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133601"/>
            <a:ext cx="6324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</a:rPr>
              <a:t>Bank </a:t>
            </a:r>
            <a:r>
              <a:rPr spc="-10" dirty="0">
                <a:solidFill>
                  <a:schemeClr val="tx1"/>
                </a:solidFill>
              </a:rPr>
              <a:t>Reconciliation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968" y="195072"/>
            <a:ext cx="12067285" cy="6544056"/>
            <a:chOff x="124968" y="195072"/>
            <a:chExt cx="12067285" cy="6544056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8"/>
              <a:ext cx="8071104" cy="5288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94264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0" y="1261872"/>
                  </a:moveTo>
                  <a:lnTo>
                    <a:pt x="1697735" y="126187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94264" y="1450848"/>
              <a:ext cx="1697989" cy="12700"/>
            </a:xfrm>
            <a:custGeom>
              <a:avLst/>
              <a:gdLst/>
              <a:ahLst/>
              <a:cxnLst/>
              <a:rect l="l" t="t" r="r" b="b"/>
              <a:pathLst>
                <a:path w="1697990" h="12700">
                  <a:moveTo>
                    <a:pt x="0" y="12192"/>
                  </a:moveTo>
                  <a:lnTo>
                    <a:pt x="1697735" y="1219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94264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1697735" y="0"/>
                  </a:moveTo>
                  <a:lnTo>
                    <a:pt x="0" y="0"/>
                  </a:lnTo>
                  <a:lnTo>
                    <a:pt x="0" y="12618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0671" y="356615"/>
              <a:ext cx="1362455" cy="9265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398002" y="1601900"/>
            <a:ext cx="3441065" cy="339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9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rocess of comparing and matching the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Hospital/Clinic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's bank statement with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settlements 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ports.</a:t>
            </a:r>
            <a:endParaRPr lang="en-US" sz="1400" b="1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>
              <a:lnSpc>
                <a:spcPct val="120000"/>
              </a:lnSpc>
              <a:spcBef>
                <a:spcPts val="9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 dirty="0">
                <a:latin typeface="Cambria" panose="02040503050406030204"/>
                <a:cs typeface="Cambria" panose="02040503050406030204"/>
                <a:sym typeface="+mn-ea"/>
              </a:rPr>
              <a:t>Hospital/Clinic 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can effectively ensure the accuracy of </a:t>
            </a: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their 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financial records</a:t>
            </a:r>
            <a:endParaRPr sz="1400" b="1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charset="0"/>
              <a:buChar char="§"/>
            </a:pPr>
            <a:endParaRPr sz="17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94615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Settlement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Letter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from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along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Settlement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Date,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Mode,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Reference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Number,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Settled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Amount,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TDS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Net </a:t>
            </a:r>
            <a:r>
              <a:rPr sz="1400" b="1" spc="-29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captured.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</a:pPr>
            <a:endParaRPr sz="20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Savings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Error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elimination</a:t>
            </a: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2926080" y="3443605"/>
            <a:ext cx="74295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81000" y="1676400"/>
            <a:ext cx="7538720" cy="43745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74980"/>
            <a:ext cx="552259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</a:rPr>
              <a:t>Payer </a:t>
            </a:r>
            <a:r>
              <a:rPr spc="-10" dirty="0">
                <a:solidFill>
                  <a:schemeClr val="tx1"/>
                </a:solidFill>
              </a:rPr>
              <a:t>Reconciliation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968" y="195072"/>
            <a:ext cx="12067285" cy="6544056"/>
            <a:chOff x="124968" y="195072"/>
            <a:chExt cx="12067285" cy="6544056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8"/>
              <a:ext cx="8071104" cy="5288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94264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0" y="1261872"/>
                  </a:moveTo>
                  <a:lnTo>
                    <a:pt x="1697735" y="126187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94264" y="1450848"/>
              <a:ext cx="1697989" cy="12700"/>
            </a:xfrm>
            <a:custGeom>
              <a:avLst/>
              <a:gdLst/>
              <a:ahLst/>
              <a:cxnLst/>
              <a:rect l="l" t="t" r="r" b="b"/>
              <a:pathLst>
                <a:path w="1697990" h="12700">
                  <a:moveTo>
                    <a:pt x="0" y="12192"/>
                  </a:moveTo>
                  <a:lnTo>
                    <a:pt x="1697735" y="1219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94264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1697735" y="0"/>
                  </a:moveTo>
                  <a:lnTo>
                    <a:pt x="0" y="0"/>
                  </a:lnTo>
                  <a:lnTo>
                    <a:pt x="0" y="12618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0671" y="356615"/>
              <a:ext cx="1362455" cy="9265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783079"/>
              <a:ext cx="7193279" cy="40386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398002" y="1601900"/>
            <a:ext cx="3441065" cy="520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9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24/7 Automated reconciliation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intelligently</a:t>
            </a:r>
            <a:r>
              <a:rPr sz="1400" b="1" spc="7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match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data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from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amounts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information</a:t>
            </a:r>
            <a:r>
              <a:rPr sz="1400" b="1" spc="7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confirm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are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accurate</a:t>
            </a:r>
            <a:r>
              <a:rPr sz="1400" b="1" spc="4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notify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outstanding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charges.</a:t>
            </a: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>
              <a:lnSpc>
                <a:spcPct val="120000"/>
              </a:lnSpc>
              <a:spcBef>
                <a:spcPts val="9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Automatic Data scraping from Payer portal and Mailbox.</a:t>
            </a:r>
            <a:endParaRPr sz="17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177165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Our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system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automatically</a:t>
            </a:r>
            <a:r>
              <a:rPr sz="1400" b="1" spc="7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(BOTS)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reconcile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all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payments,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leaving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more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manage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business-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critical</a:t>
            </a:r>
            <a:r>
              <a:rPr sz="1400" b="1" spc="7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initiatives.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charset="0"/>
              <a:buChar char="§"/>
            </a:pPr>
            <a:endParaRPr sz="17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94615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Settlement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Letter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from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along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Settlement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Date,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Mode,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Reference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Number,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Settled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Amount,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TDS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Net </a:t>
            </a:r>
            <a:r>
              <a:rPr sz="1400" b="1" spc="-29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captured.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</a:pPr>
            <a:endParaRPr sz="20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Savings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Error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elimination</a:t>
            </a: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</a:rPr>
              <a:t>Bank </a:t>
            </a:r>
            <a:r>
              <a:rPr spc="-10" dirty="0">
                <a:solidFill>
                  <a:schemeClr val="tx1"/>
                </a:solidFill>
              </a:rPr>
              <a:t>Reconciliation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968" y="195072"/>
            <a:ext cx="12067285" cy="6544056"/>
            <a:chOff x="124968" y="195072"/>
            <a:chExt cx="12067285" cy="6544056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8"/>
              <a:ext cx="8071104" cy="5288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94264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0" y="1261872"/>
                  </a:moveTo>
                  <a:lnTo>
                    <a:pt x="1697735" y="126187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94264" y="1450848"/>
              <a:ext cx="1697989" cy="12700"/>
            </a:xfrm>
            <a:custGeom>
              <a:avLst/>
              <a:gdLst/>
              <a:ahLst/>
              <a:cxnLst/>
              <a:rect l="l" t="t" r="r" b="b"/>
              <a:pathLst>
                <a:path w="1697990" h="12700">
                  <a:moveTo>
                    <a:pt x="0" y="12192"/>
                  </a:moveTo>
                  <a:lnTo>
                    <a:pt x="1697735" y="1219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94264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1697735" y="0"/>
                  </a:moveTo>
                  <a:lnTo>
                    <a:pt x="0" y="0"/>
                  </a:lnTo>
                  <a:lnTo>
                    <a:pt x="0" y="12618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0671" y="356615"/>
              <a:ext cx="1362455" cy="9265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398002" y="1601900"/>
            <a:ext cx="3441065" cy="494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9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24/7 Automated reconciliation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intelligently</a:t>
            </a:r>
            <a:r>
              <a:rPr sz="1400" b="1" spc="7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match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data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from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amounts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information</a:t>
            </a:r>
            <a:r>
              <a:rPr sz="1400" b="1" spc="7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confirm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are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accurate</a:t>
            </a:r>
            <a:r>
              <a:rPr sz="1400" b="1" spc="4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notify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outstanding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charges.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charset="0"/>
              <a:buChar char="§"/>
            </a:pPr>
            <a:endParaRPr sz="17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177165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Our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system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automatically</a:t>
            </a:r>
            <a:r>
              <a:rPr sz="1400" b="1" spc="7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(BOTS)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reconcile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all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payments,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leaving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more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manage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business-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critical</a:t>
            </a:r>
            <a:r>
              <a:rPr sz="1400" b="1" spc="7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initiatives.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charset="0"/>
              <a:buChar char="§"/>
            </a:pPr>
            <a:endParaRPr sz="17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94615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Settlement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Letter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from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along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Settlement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Date,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Mode,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Reference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Number,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Settled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Amount,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TDS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Net </a:t>
            </a:r>
            <a:r>
              <a:rPr sz="1400" b="1" spc="-29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Amount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captured.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</a:pPr>
            <a:endParaRPr sz="20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Savings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Error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elimination</a:t>
            </a: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2926080" y="3443605"/>
            <a:ext cx="74295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81000" y="1676400"/>
            <a:ext cx="7538720" cy="4374515"/>
          </a:xfrm>
          <a:prstGeom prst="rect">
            <a:avLst/>
          </a:prstGeom>
        </p:spPr>
      </p:pic>
      <p:pic>
        <p:nvPicPr>
          <p:cNvPr id="5" name="object 3"/>
          <p:cNvPicPr>
            <a:picLocks noGrp="1"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56883"/>
            <a:ext cx="4562475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70" dirty="0">
                <a:solidFill>
                  <a:schemeClr val="tx1"/>
                </a:solidFill>
              </a:rPr>
              <a:t>Payer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Query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Mail</a:t>
            </a:r>
            <a:endParaRPr spc="-5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968" y="1450847"/>
            <a:ext cx="8994648" cy="5288280"/>
            <a:chOff x="124968" y="1450847"/>
            <a:chExt cx="8994648" cy="528828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7"/>
              <a:ext cx="8994648" cy="5288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576" y="1706880"/>
              <a:ext cx="8296656" cy="8351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" y="2328672"/>
              <a:ext cx="813816" cy="371551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67205" y="2570810"/>
            <a:ext cx="146494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  <a:hlinkClick r:id="rId4"/>
              </a:rPr>
              <a:t>connect@medverve.com</a:t>
            </a:r>
            <a:endParaRPr sz="1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7205" y="2876168"/>
            <a:ext cx="15525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01625" algn="l"/>
              </a:tabLst>
            </a:pPr>
            <a:r>
              <a:rPr sz="1000" b="1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To	</a:t>
            </a:r>
            <a:r>
              <a:rPr sz="1000" b="1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  <a:hlinkClick r:id="rId5"/>
              </a:rPr>
              <a:t>hospital@gmail.com </a:t>
            </a:r>
            <a:r>
              <a:rPr sz="1000" b="1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</a:rPr>
              <a:t> CC	</a:t>
            </a:r>
            <a:r>
              <a:rPr sz="1000" b="1" spc="-5" dirty="0">
                <a:solidFill>
                  <a:srgbClr val="A6A6A6"/>
                </a:solidFill>
                <a:latin typeface="Cambria" panose="02040503050406030204"/>
                <a:cs typeface="Cambria" panose="02040503050406030204"/>
                <a:hlinkClick r:id="rId6"/>
              </a:rPr>
              <a:t>provider@gmail.com</a:t>
            </a:r>
            <a:endParaRPr sz="10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3960" y="3758184"/>
            <a:ext cx="6739381" cy="2161539"/>
            <a:chOff x="1203960" y="3758184"/>
            <a:chExt cx="6739381" cy="2161539"/>
          </a:xfrm>
        </p:grpSpPr>
        <p:sp>
          <p:nvSpPr>
            <p:cNvPr id="12" name="object 12"/>
            <p:cNvSpPr/>
            <p:nvPr/>
          </p:nvSpPr>
          <p:spPr>
            <a:xfrm>
              <a:off x="1203960" y="5114543"/>
              <a:ext cx="1353820" cy="805180"/>
            </a:xfrm>
            <a:custGeom>
              <a:avLst/>
              <a:gdLst/>
              <a:ahLst/>
              <a:cxnLst/>
              <a:rect l="l" t="t" r="r" b="b"/>
              <a:pathLst>
                <a:path w="1353820" h="805179">
                  <a:moveTo>
                    <a:pt x="12192" y="128015"/>
                  </a:moveTo>
                  <a:lnTo>
                    <a:pt x="1353312" y="128015"/>
                  </a:lnTo>
                  <a:lnTo>
                    <a:pt x="1353312" y="0"/>
                  </a:lnTo>
                  <a:lnTo>
                    <a:pt x="12192" y="0"/>
                  </a:lnTo>
                  <a:lnTo>
                    <a:pt x="12192" y="128015"/>
                  </a:lnTo>
                  <a:close/>
                </a:path>
                <a:path w="1353820" h="805179">
                  <a:moveTo>
                    <a:pt x="0" y="804671"/>
                  </a:moveTo>
                  <a:lnTo>
                    <a:pt x="441959" y="804671"/>
                  </a:lnTo>
                  <a:lnTo>
                    <a:pt x="441959" y="731519"/>
                  </a:lnTo>
                  <a:lnTo>
                    <a:pt x="0" y="731519"/>
                  </a:lnTo>
                  <a:lnTo>
                    <a:pt x="0" y="80467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46632" y="3758184"/>
              <a:ext cx="6696709" cy="944880"/>
            </a:xfrm>
            <a:custGeom>
              <a:avLst/>
              <a:gdLst/>
              <a:ahLst/>
              <a:cxnLst/>
              <a:rect l="l" t="t" r="r" b="b"/>
              <a:pathLst>
                <a:path w="6696709" h="944879">
                  <a:moveTo>
                    <a:pt x="6696456" y="0"/>
                  </a:moveTo>
                  <a:lnTo>
                    <a:pt x="0" y="0"/>
                  </a:lnTo>
                  <a:lnTo>
                    <a:pt x="0" y="944880"/>
                  </a:lnTo>
                  <a:lnTo>
                    <a:pt x="6696456" y="944880"/>
                  </a:lnTo>
                  <a:lnTo>
                    <a:pt x="6696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46632" y="3758184"/>
              <a:ext cx="6696709" cy="944880"/>
            </a:xfrm>
            <a:custGeom>
              <a:avLst/>
              <a:gdLst/>
              <a:ahLst/>
              <a:cxnLst/>
              <a:rect l="l" t="t" r="r" b="b"/>
              <a:pathLst>
                <a:path w="6696709" h="944879">
                  <a:moveTo>
                    <a:pt x="0" y="944880"/>
                  </a:moveTo>
                  <a:lnTo>
                    <a:pt x="6696456" y="944880"/>
                  </a:lnTo>
                  <a:lnTo>
                    <a:pt x="6696456" y="0"/>
                  </a:lnTo>
                  <a:lnTo>
                    <a:pt x="0" y="0"/>
                  </a:lnTo>
                  <a:lnTo>
                    <a:pt x="0" y="94488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201150" y="1677035"/>
            <a:ext cx="2632710" cy="469074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Communication</a:t>
            </a:r>
            <a:r>
              <a:rPr sz="1400" b="1" spc="5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hospital</a:t>
            </a:r>
            <a:r>
              <a:rPr lang="en-US"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/Clinic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team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regarding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query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raised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by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post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submission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</a:t>
            </a: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>
              <a:lnSpc>
                <a:spcPct val="12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>
              <a:lnSpc>
                <a:spcPct val="12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 Query Mail </a:t>
            </a: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, </a:t>
            </a: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 automated </a:t>
            </a: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mail is generated </a:t>
            </a: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and triggered </a:t>
            </a: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 notify the hospital</a:t>
            </a:r>
            <a:r>
              <a:rPr lang="en-US"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/Clinic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and address the query promptly</a:t>
            </a:r>
            <a:r>
              <a: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."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>
              <a:lnSpc>
                <a:spcPct val="12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Trigger point in portal, 7 days alert mail for claim submission.</a:t>
            </a: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246631" y="3486934"/>
          <a:ext cx="7599677" cy="1205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25"/>
                <a:gridCol w="504190"/>
                <a:gridCol w="516890"/>
                <a:gridCol w="535305"/>
                <a:gridCol w="403225"/>
                <a:gridCol w="497839"/>
                <a:gridCol w="532764"/>
                <a:gridCol w="523239"/>
                <a:gridCol w="422275"/>
                <a:gridCol w="3260725"/>
              </a:tblGrid>
              <a:tr h="168940">
                <a:tc>
                  <a:txBody>
                    <a:bodyPr/>
                    <a:lstStyle/>
                    <a:p>
                      <a:pPr marL="15240">
                        <a:lnSpc>
                          <a:spcPts val="1185"/>
                        </a:lnSpc>
                        <a:spcBef>
                          <a:spcPts val="45"/>
                        </a:spcBef>
                      </a:pPr>
                      <a:r>
                        <a:rPr sz="1000" spc="-120" dirty="0">
                          <a:latin typeface="Calibri" panose="020F0502020204030204"/>
                          <a:cs typeface="Calibri" panose="020F0502020204030204"/>
                        </a:rPr>
                        <a:t>SNo.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1185"/>
                        </a:lnSpc>
                        <a:spcBef>
                          <a:spcPts val="45"/>
                        </a:spcBef>
                      </a:pP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5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185"/>
                        </a:lnSpc>
                        <a:spcBef>
                          <a:spcPts val="45"/>
                        </a:spcBef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ie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marR="12065">
                        <a:lnSpc>
                          <a:spcPts val="1185"/>
                        </a:lnSpc>
                        <a:spcBef>
                          <a:spcPts val="45"/>
                        </a:spcBef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il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000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5"/>
                        </a:lnSpc>
                        <a:spcBef>
                          <a:spcPts val="45"/>
                        </a:spcBef>
                      </a:pPr>
                      <a:r>
                        <a:rPr sz="1000" spc="-110" dirty="0">
                          <a:latin typeface="Calibri" panose="020F0502020204030204"/>
                          <a:cs typeface="Calibri" panose="020F0502020204030204"/>
                        </a:rPr>
                        <a:t>Authoriza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185"/>
                        </a:lnSpc>
                        <a:spcBef>
                          <a:spcPts val="45"/>
                        </a:spcBef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pe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marR="3175">
                        <a:lnSpc>
                          <a:spcPts val="1185"/>
                        </a:lnSpc>
                        <a:spcBef>
                          <a:spcPts val="45"/>
                        </a:spcBef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185"/>
                        </a:lnSpc>
                        <a:spcBef>
                          <a:spcPts val="45"/>
                        </a:spcBef>
                      </a:pP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St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us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185"/>
                        </a:lnSpc>
                        <a:spcBef>
                          <a:spcPts val="45"/>
                        </a:spcBef>
                      </a:pP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85"/>
                        </a:lnSpc>
                        <a:spcBef>
                          <a:spcPts val="45"/>
                        </a:spcBef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ks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940">
                <a:tc>
                  <a:txBody>
                    <a:bodyPr/>
                    <a:lstStyle/>
                    <a:p>
                      <a:pPr marR="3175" algn="r">
                        <a:lnSpc>
                          <a:spcPts val="1160"/>
                        </a:lnSpc>
                        <a:spcBef>
                          <a:spcPts val="65"/>
                        </a:spcBef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160"/>
                        </a:lnSpc>
                        <a:spcBef>
                          <a:spcPts val="65"/>
                        </a:spcBef>
                      </a:pPr>
                      <a:r>
                        <a:rPr sz="1000" spc="-165" dirty="0">
                          <a:latin typeface="Calibri" panose="020F0502020204030204"/>
                          <a:cs typeface="Calibri" panose="020F0502020204030204"/>
                        </a:rPr>
                        <a:t>1900409284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160"/>
                        </a:lnSpc>
                        <a:spcBef>
                          <a:spcPts val="65"/>
                        </a:spcBef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160"/>
                        </a:lnSpc>
                        <a:spcBef>
                          <a:spcPts val="65"/>
                        </a:spcBef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01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190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160"/>
                        </a:lnSpc>
                        <a:spcBef>
                          <a:spcPts val="65"/>
                        </a:spcBef>
                      </a:pPr>
                      <a:r>
                        <a:rPr sz="1000" spc="-165" dirty="0">
                          <a:latin typeface="Calibri" panose="020F0502020204030204"/>
                          <a:cs typeface="Calibri" panose="020F0502020204030204"/>
                        </a:rPr>
                        <a:t>4448801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160"/>
                        </a:lnSpc>
                        <a:spcBef>
                          <a:spcPts val="65"/>
                        </a:spcBef>
                      </a:pPr>
                      <a:r>
                        <a:rPr sz="1000" spc="-140" dirty="0">
                          <a:latin typeface="Calibri" panose="020F0502020204030204"/>
                          <a:cs typeface="Calibri" panose="020F0502020204030204"/>
                        </a:rPr>
                        <a:t>TPA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160"/>
                        </a:lnSpc>
                        <a:spcBef>
                          <a:spcPts val="65"/>
                        </a:spcBef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oun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60"/>
                        </a:lnSpc>
                        <a:spcBef>
                          <a:spcPts val="65"/>
                        </a:spcBef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Q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spc="-1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AI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SE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marR="12065" algn="ctr">
                        <a:lnSpc>
                          <a:spcPts val="1160"/>
                        </a:lnSpc>
                        <a:spcBef>
                          <a:spcPts val="65"/>
                        </a:spcBef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₹</a:t>
                      </a:r>
                      <a:r>
                        <a:rPr sz="1000" spc="-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42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403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60"/>
                        </a:lnSpc>
                        <a:spcBef>
                          <a:spcPts val="65"/>
                        </a:spcBef>
                      </a:pPr>
                      <a:r>
                        <a:rPr sz="1000" spc="-130" dirty="0">
                          <a:latin typeface="Calibri" panose="020F0502020204030204"/>
                          <a:cs typeface="Calibri" panose="020F0502020204030204"/>
                        </a:rPr>
                        <a:t>Bronchoscopy</a:t>
                      </a:r>
                      <a:r>
                        <a:rPr sz="1000" spc="-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110" dirty="0">
                          <a:latin typeface="Calibri" panose="020F0502020204030204"/>
                          <a:cs typeface="Calibri" panose="020F0502020204030204"/>
                        </a:rPr>
                        <a:t>with</a:t>
                      </a:r>
                      <a:r>
                        <a:rPr sz="1000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110" dirty="0">
                          <a:latin typeface="Calibri" panose="020F0502020204030204"/>
                          <a:cs typeface="Calibri" panose="020F0502020204030204"/>
                        </a:rPr>
                        <a:t>bal:Reports</a:t>
                      </a:r>
                      <a:r>
                        <a:rPr sz="1000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9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10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100" dirty="0">
                          <a:latin typeface="Calibri" panose="020F0502020204030204"/>
                          <a:cs typeface="Calibri" panose="020F0502020204030204"/>
                        </a:rPr>
                        <a:t>Investigations</a:t>
                      </a:r>
                      <a:r>
                        <a:rPr sz="1000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120" dirty="0">
                          <a:latin typeface="Calibri" panose="020F0502020204030204"/>
                          <a:cs typeface="Calibri" panose="020F0502020204030204"/>
                        </a:rPr>
                        <a:t>mentioned</a:t>
                      </a:r>
                      <a:r>
                        <a:rPr sz="1000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80" dirty="0">
                          <a:latin typeface="Calibri" panose="020F0502020204030204"/>
                          <a:cs typeface="Calibri" panose="020F0502020204030204"/>
                        </a:rPr>
                        <a:t>in</a:t>
                      </a:r>
                      <a:r>
                        <a:rPr sz="1000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85" dirty="0">
                          <a:latin typeface="Calibri" panose="020F0502020204030204"/>
                          <a:cs typeface="Calibri" panose="020F0502020204030204"/>
                        </a:rPr>
                        <a:t>final</a:t>
                      </a:r>
                      <a:r>
                        <a:rPr sz="10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70" dirty="0">
                          <a:latin typeface="Calibri" panose="020F0502020204030204"/>
                          <a:cs typeface="Calibri" panose="020F0502020204030204"/>
                        </a:rPr>
                        <a:t>bill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714">
                <a:tc>
                  <a:txBody>
                    <a:bodyPr/>
                    <a:lstStyle/>
                    <a:p>
                      <a:pPr marR="3175" algn="r">
                        <a:lnSpc>
                          <a:spcPts val="1110"/>
                        </a:lnSpc>
                        <a:spcBef>
                          <a:spcPts val="85"/>
                        </a:spcBef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110"/>
                        </a:lnSpc>
                        <a:spcBef>
                          <a:spcPts val="85"/>
                        </a:spcBef>
                      </a:pPr>
                      <a:r>
                        <a:rPr sz="1000" spc="-165" dirty="0">
                          <a:latin typeface="Calibri" panose="020F0502020204030204"/>
                          <a:cs typeface="Calibri" panose="020F0502020204030204"/>
                        </a:rPr>
                        <a:t>1900469285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110"/>
                        </a:lnSpc>
                        <a:spcBef>
                          <a:spcPts val="85"/>
                        </a:spcBef>
                      </a:pPr>
                      <a:r>
                        <a:rPr sz="1000" spc="-120" dirty="0">
                          <a:latin typeface="Calibri" panose="020F0502020204030204"/>
                          <a:cs typeface="Calibri" panose="020F0502020204030204"/>
                        </a:rPr>
                        <a:t>Danish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110"/>
                        </a:lnSpc>
                        <a:spcBef>
                          <a:spcPts val="85"/>
                        </a:spcBef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01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190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110"/>
                        </a:lnSpc>
                        <a:spcBef>
                          <a:spcPts val="85"/>
                        </a:spcBef>
                      </a:pPr>
                      <a:r>
                        <a:rPr sz="1000" spc="-165" dirty="0">
                          <a:latin typeface="Calibri" panose="020F0502020204030204"/>
                          <a:cs typeface="Calibri" panose="020F0502020204030204"/>
                        </a:rPr>
                        <a:t>2148802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110"/>
                        </a:lnSpc>
                        <a:spcBef>
                          <a:spcPts val="85"/>
                        </a:spcBef>
                      </a:pPr>
                      <a:r>
                        <a:rPr sz="1000" spc="-140" dirty="0">
                          <a:latin typeface="Calibri" panose="020F0502020204030204"/>
                          <a:cs typeface="Calibri" panose="020F0502020204030204"/>
                        </a:rPr>
                        <a:t>TPA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" marR="3175">
                        <a:lnSpc>
                          <a:spcPts val="1110"/>
                        </a:lnSpc>
                        <a:spcBef>
                          <a:spcPts val="85"/>
                        </a:spcBef>
                      </a:pPr>
                      <a:r>
                        <a:rPr sz="1000" spc="-5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st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10"/>
                        </a:lnSpc>
                        <a:spcBef>
                          <a:spcPts val="85"/>
                        </a:spcBef>
                      </a:pP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Q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000" spc="-2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000" spc="-1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AI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SE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marR="12065" algn="ctr">
                        <a:lnSpc>
                          <a:spcPts val="1110"/>
                        </a:lnSpc>
                        <a:spcBef>
                          <a:spcPts val="85"/>
                        </a:spcBef>
                      </a:pP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₹</a:t>
                      </a:r>
                      <a:r>
                        <a:rPr sz="1000" spc="-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20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000" spc="-40" dirty="0">
                          <a:latin typeface="Calibri" panose="020F0502020204030204"/>
                          <a:cs typeface="Calibri" panose="020F0502020204030204"/>
                        </a:rPr>
                        <a:t>500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10"/>
                        </a:lnSpc>
                        <a:spcBef>
                          <a:spcPts val="85"/>
                        </a:spcBef>
                      </a:pP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5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st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000" spc="-1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000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1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po</a:t>
                      </a:r>
                      <a:r>
                        <a:rPr sz="1000" spc="-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0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000" spc="-5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000" spc="2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000" spc="-5" dirty="0">
                          <a:latin typeface="Calibri" panose="020F0502020204030204"/>
                          <a:cs typeface="Calibri" panose="020F0502020204030204"/>
                        </a:rPr>
                        <a:t>ng</a:t>
                      </a:r>
                      <a:endParaRPr sz="1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6463" y="4821935"/>
            <a:ext cx="1008888" cy="960119"/>
          </a:xfrm>
          <a:prstGeom prst="rect">
            <a:avLst/>
          </a:prstGeom>
        </p:spPr>
      </p:pic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8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219200"/>
            <a:ext cx="5991225" cy="413893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6600" u="none" spc="-5" dirty="0">
                <a:ln w="158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/>
                </a:solidFill>
                <a:effectLst/>
              </a:rPr>
              <a:t>MEDVERVE</a:t>
            </a:r>
            <a:br>
              <a:rPr lang="en-US" sz="6600" u="none" spc="-5" dirty="0">
                <a:ln w="158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/>
                </a:solidFill>
                <a:effectLst/>
              </a:rPr>
            </a:br>
            <a:r>
              <a:rPr lang="en-IN" altLang="en-US" sz="6600" u="none" spc="-5" dirty="0">
                <a:ln w="158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/>
                </a:solidFill>
                <a:effectLst/>
              </a:rPr>
              <a:t>CLAIM</a:t>
            </a:r>
            <a:r>
              <a:rPr lang="en-US" sz="6600" u="none" spc="-5" dirty="0">
                <a:ln w="15875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/>
                </a:solidFill>
                <a:effectLst/>
              </a:rPr>
              <a:t> SOLUTION  </a:t>
            </a:r>
            <a:endParaRPr lang="en-US" sz="6600" u="none" spc="-5" dirty="0">
              <a:ln w="15875">
                <a:solidFill>
                  <a:schemeClr val="accent1">
                    <a:lumMod val="75000"/>
                  </a:schemeClr>
                </a:solidFill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5" name="object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28600" y="173990"/>
            <a:ext cx="921385" cy="10394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456883"/>
            <a:ext cx="394652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>
                <a:solidFill>
                  <a:schemeClr val="tx1"/>
                </a:solidFill>
              </a:rPr>
              <a:t>TDS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Mapping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4968" y="1450847"/>
            <a:ext cx="8071104" cy="52882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58326" y="2057399"/>
            <a:ext cx="2962275" cy="3124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TDS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Calculation</a:t>
            </a:r>
            <a:r>
              <a:rPr sz="1400" b="1" spc="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as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per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agreed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%</a:t>
            </a:r>
            <a:endParaRPr sz="14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</a:pPr>
            <a:endParaRPr sz="20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Specific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Provider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endParaRPr sz="1400" b="1" spc="-2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endParaRPr sz="1400" b="1" spc="-2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endParaRPr sz="14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 payer issues specific TDS (Tax Deducted at Source) to the provider based on the agreed percentage, </a:t>
            </a:r>
            <a:endParaRPr sz="1400" b="1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endParaRPr sz="1400" b="1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Specific to Payer and Hospital TDS % is mapped and set default.</a:t>
            </a:r>
            <a:endParaRPr lang="en-US" sz="1400" b="1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12065" indent="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None/>
              <a:tabLst>
                <a:tab pos="299085" algn="l"/>
                <a:tab pos="29972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endParaRPr lang="en-US" sz="1400" b="1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69116"/>
            <a:ext cx="7467600" cy="44268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545" y="380683"/>
            <a:ext cx="6519545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chemeClr val="tx1"/>
                </a:solidFill>
              </a:rPr>
              <a:t>Outstanding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Management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4968" y="195072"/>
            <a:ext cx="12067285" cy="6544056"/>
            <a:chOff x="124968" y="195072"/>
            <a:chExt cx="12067285" cy="6544056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8"/>
              <a:ext cx="8071104" cy="5288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344" y="1801367"/>
              <a:ext cx="6824472" cy="3688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104" y="2112264"/>
              <a:ext cx="4087367" cy="16459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623" y="3724655"/>
              <a:ext cx="7339583" cy="23256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4264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0" y="1261872"/>
                  </a:moveTo>
                  <a:lnTo>
                    <a:pt x="1697735" y="126187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494264" y="1450848"/>
              <a:ext cx="1697989" cy="12700"/>
            </a:xfrm>
            <a:custGeom>
              <a:avLst/>
              <a:gdLst/>
              <a:ahLst/>
              <a:cxnLst/>
              <a:rect l="l" t="t" r="r" b="b"/>
              <a:pathLst>
                <a:path w="1697990" h="12700">
                  <a:moveTo>
                    <a:pt x="0" y="12192"/>
                  </a:moveTo>
                  <a:lnTo>
                    <a:pt x="1697735" y="1219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494264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1697735" y="0"/>
                  </a:moveTo>
                  <a:lnTo>
                    <a:pt x="0" y="0"/>
                  </a:lnTo>
                  <a:lnTo>
                    <a:pt x="0" y="12618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4952" y="310896"/>
              <a:ext cx="1322831" cy="102107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371458" y="1671878"/>
            <a:ext cx="3518535" cy="41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Managing</a:t>
            </a:r>
            <a:r>
              <a:rPr sz="1400" b="1" spc="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Outstanding</a:t>
            </a:r>
            <a:r>
              <a:rPr sz="1400" b="1" spc="6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by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repeated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alerts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respective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Payers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regarding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Overdue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Payments.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charset="0"/>
              <a:buChar char="§"/>
            </a:pPr>
            <a:endParaRPr sz="17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173355" indent="-287020" algn="just">
              <a:lnSpc>
                <a:spcPct val="120000"/>
              </a:lnSpc>
              <a:buFont typeface="Wingdings" panose="05000000000000000000" charset="0"/>
              <a:buChar char="§"/>
              <a:tabLst>
                <a:tab pos="299720" algn="l"/>
              </a:tabLst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Dunning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Letter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Payers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as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follow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up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process for Outstanding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Payments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at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pre-defined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Intervals.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charset="0"/>
              <a:buChar char="§"/>
            </a:pPr>
            <a:endParaRPr sz="17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64770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Real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status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receivables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ageing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analysis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on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click</a:t>
            </a:r>
            <a:r>
              <a:rPr sz="1400" b="1" spc="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button</a:t>
            </a:r>
            <a:r>
              <a:rPr sz="1400" b="1" spc="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at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amazing</a:t>
            </a:r>
            <a:r>
              <a:rPr sz="1400" b="1" spc="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speed</a:t>
            </a:r>
            <a:r>
              <a:rPr sz="1400" b="1" spc="-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increases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efficiency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managing</a:t>
            </a:r>
            <a:r>
              <a:rPr sz="1400" b="1" spc="4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outstanding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charset="0"/>
              <a:buChar char="§"/>
            </a:pPr>
            <a:endParaRPr sz="17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29590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It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becomes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easy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follow-up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on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outstanding</a:t>
            </a:r>
            <a:r>
              <a:rPr sz="1400" b="1" spc="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payments,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saves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hundreds of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accounting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hours</a:t>
            </a:r>
            <a:endParaRPr sz="14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6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8225" y="304483"/>
            <a:ext cx="503555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chemeClr val="tx1"/>
                </a:solidFill>
              </a:rPr>
              <a:t>Transactional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Trial</a:t>
            </a:r>
            <a:endParaRPr spc="-3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4968" y="1450848"/>
            <a:ext cx="8071104" cy="52882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400033" y="1670252"/>
            <a:ext cx="3260090" cy="3391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2070" indent="-287020">
              <a:lnSpc>
                <a:spcPct val="130000"/>
              </a:lnSpc>
              <a:spcBef>
                <a:spcPts val="10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Helps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tracking</a:t>
            </a:r>
            <a:r>
              <a:rPr sz="1400" b="1" spc="6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entire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journey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accurate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details</a:t>
            </a:r>
            <a:r>
              <a:rPr sz="1400" b="1" spc="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at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any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stage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</a:t>
            </a:r>
            <a:endParaRPr sz="14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sz="185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 algn="just">
              <a:lnSpc>
                <a:spcPct val="130000"/>
              </a:lnSpc>
              <a:buFont typeface="Wingdings" panose="05000000000000000000" charset="0"/>
              <a:buChar char="§"/>
              <a:tabLst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Provides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objective,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trusted evidence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for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existence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data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at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any given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time.</a:t>
            </a:r>
            <a:endParaRPr sz="14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Wingdings" panose="05000000000000000000" charset="0"/>
              <a:buChar char="§"/>
            </a:pPr>
            <a:endParaRPr sz="225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Zero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data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manipulation</a:t>
            </a:r>
            <a:endParaRPr sz="14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sz="185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21590" indent="-287020" algn="just">
              <a:lnSpc>
                <a:spcPct val="130000"/>
              </a:lnSpc>
              <a:buFont typeface="Wingdings" panose="05000000000000000000" charset="0"/>
              <a:buChar char="§"/>
              <a:tabLst>
                <a:tab pos="299720" algn="l"/>
              </a:tabLst>
            </a:pP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Inputs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 modifications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are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logged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authors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noted</a:t>
            </a:r>
            <a:endParaRPr sz="1400" b="1" spc="-1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0252"/>
            <a:ext cx="7443215" cy="4349548"/>
          </a:xfrm>
          <a:prstGeom prst="rect">
            <a:avLst/>
          </a:prstGeom>
        </p:spPr>
      </p:pic>
      <p:sp>
        <p:nvSpPr>
          <p:cNvPr id="3" name="object 15"/>
          <p:cNvSpPr/>
          <p:nvPr/>
        </p:nvSpPr>
        <p:spPr>
          <a:xfrm>
            <a:off x="7075148" y="2002380"/>
            <a:ext cx="542925" cy="131445"/>
          </a:xfrm>
          <a:custGeom>
            <a:avLst/>
            <a:gdLst/>
            <a:ahLst/>
            <a:cxnLst/>
            <a:rect l="l" t="t" r="r" b="b"/>
            <a:pathLst>
              <a:path w="542925" h="131444">
                <a:moveTo>
                  <a:pt x="0" y="21844"/>
                </a:moveTo>
                <a:lnTo>
                  <a:pt x="1716" y="13340"/>
                </a:lnTo>
                <a:lnTo>
                  <a:pt x="6397" y="6397"/>
                </a:lnTo>
                <a:lnTo>
                  <a:pt x="13340" y="1716"/>
                </a:lnTo>
                <a:lnTo>
                  <a:pt x="21843" y="0"/>
                </a:lnTo>
                <a:lnTo>
                  <a:pt x="520700" y="0"/>
                </a:lnTo>
                <a:lnTo>
                  <a:pt x="529203" y="1716"/>
                </a:lnTo>
                <a:lnTo>
                  <a:pt x="536146" y="6397"/>
                </a:lnTo>
                <a:lnTo>
                  <a:pt x="540827" y="13340"/>
                </a:lnTo>
                <a:lnTo>
                  <a:pt x="542543" y="21844"/>
                </a:lnTo>
                <a:lnTo>
                  <a:pt x="542543" y="109220"/>
                </a:lnTo>
                <a:lnTo>
                  <a:pt x="540827" y="117723"/>
                </a:lnTo>
                <a:lnTo>
                  <a:pt x="536146" y="124666"/>
                </a:lnTo>
                <a:lnTo>
                  <a:pt x="529203" y="129347"/>
                </a:lnTo>
                <a:lnTo>
                  <a:pt x="520700" y="131063"/>
                </a:lnTo>
                <a:lnTo>
                  <a:pt x="21843" y="131063"/>
                </a:lnTo>
                <a:lnTo>
                  <a:pt x="13340" y="129347"/>
                </a:lnTo>
                <a:lnTo>
                  <a:pt x="6397" y="124666"/>
                </a:lnTo>
                <a:lnTo>
                  <a:pt x="1716" y="117723"/>
                </a:lnTo>
                <a:lnTo>
                  <a:pt x="0" y="109220"/>
                </a:lnTo>
                <a:lnTo>
                  <a:pt x="0" y="21844"/>
                </a:lnTo>
                <a:close/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629400" y="2133825"/>
            <a:ext cx="717210" cy="251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580" y="380683"/>
            <a:ext cx="4688840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>
                <a:solidFill>
                  <a:schemeClr val="tx1"/>
                </a:solidFill>
              </a:rPr>
              <a:t>Turn</a:t>
            </a:r>
            <a:r>
              <a:rPr spc="-7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Around</a:t>
            </a:r>
            <a:r>
              <a:rPr spc="-95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Time</a:t>
            </a:r>
            <a:endParaRPr spc="5" dirty="0">
              <a:solidFill>
                <a:schemeClr val="tx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4968" y="1450848"/>
            <a:ext cx="8071104" cy="528828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71458" y="2285349"/>
            <a:ext cx="3348990" cy="2896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10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Real-time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calculation</a:t>
            </a:r>
            <a:r>
              <a:rPr sz="1400" b="1" spc="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Turn Around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all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status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helps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understanding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trace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claims</a:t>
            </a:r>
            <a:r>
              <a:rPr lang="en-US"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.</a:t>
            </a:r>
            <a:endParaRPr lang="en-US"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>
              <a:lnSpc>
                <a:spcPct val="120000"/>
              </a:lnSpc>
              <a:spcBef>
                <a:spcPts val="10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endParaRPr lang="en-US"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>
              <a:lnSpc>
                <a:spcPct val="120000"/>
              </a:lnSpc>
              <a:spcBef>
                <a:spcPts val="10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>
              <a:lnSpc>
                <a:spcPct val="120000"/>
              </a:lnSpc>
              <a:spcBef>
                <a:spcPts val="10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Turn Around Time (TAT) </a:t>
            </a: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calculati</a:t>
            </a: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on</a:t>
            </a: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 real-time for all status,</a:t>
            </a: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gives us a </a:t>
            </a: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clear understanding of how claims are progressing, improving our insight into their journey and processing efficiency</a:t>
            </a:r>
            <a:endParaRPr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0395"/>
            <a:ext cx="7543800" cy="44556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51095" y="381000"/>
            <a:ext cx="228981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M</a:t>
            </a:r>
            <a:r>
              <a:rPr spc="-20" dirty="0">
                <a:solidFill>
                  <a:schemeClr val="tx1"/>
                </a:solidFill>
              </a:rPr>
              <a:t>I</a:t>
            </a:r>
            <a:r>
              <a:rPr dirty="0">
                <a:solidFill>
                  <a:schemeClr val="tx1"/>
                </a:solidFill>
              </a:rPr>
              <a:t>S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968" y="195071"/>
            <a:ext cx="12067413" cy="6544056"/>
            <a:chOff x="124968" y="195071"/>
            <a:chExt cx="12067413" cy="6544056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7"/>
              <a:ext cx="8071104" cy="52882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506456" y="195071"/>
              <a:ext cx="1685925" cy="1262380"/>
            </a:xfrm>
            <a:custGeom>
              <a:avLst/>
              <a:gdLst/>
              <a:ahLst/>
              <a:cxnLst/>
              <a:rect l="l" t="t" r="r" b="b"/>
              <a:pathLst>
                <a:path w="1685925" h="1262380">
                  <a:moveTo>
                    <a:pt x="0" y="1261872"/>
                  </a:moveTo>
                  <a:lnTo>
                    <a:pt x="1685544" y="1261872"/>
                  </a:lnTo>
                  <a:lnTo>
                    <a:pt x="1685544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06456" y="1450847"/>
              <a:ext cx="1685925" cy="12700"/>
            </a:xfrm>
            <a:custGeom>
              <a:avLst/>
              <a:gdLst/>
              <a:ahLst/>
              <a:cxnLst/>
              <a:rect l="l" t="t" r="r" b="b"/>
              <a:pathLst>
                <a:path w="1685925" h="12700">
                  <a:moveTo>
                    <a:pt x="0" y="12192"/>
                  </a:moveTo>
                  <a:lnTo>
                    <a:pt x="1685544" y="12192"/>
                  </a:lnTo>
                  <a:lnTo>
                    <a:pt x="1685544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06456" y="195071"/>
              <a:ext cx="1685925" cy="1262380"/>
            </a:xfrm>
            <a:custGeom>
              <a:avLst/>
              <a:gdLst/>
              <a:ahLst/>
              <a:cxnLst/>
              <a:rect l="l" t="t" r="r" b="b"/>
              <a:pathLst>
                <a:path w="1685925" h="1262380">
                  <a:moveTo>
                    <a:pt x="1685544" y="0"/>
                  </a:moveTo>
                  <a:lnTo>
                    <a:pt x="0" y="0"/>
                  </a:lnTo>
                  <a:lnTo>
                    <a:pt x="0" y="12618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400033" y="1405076"/>
            <a:ext cx="3373754" cy="507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191135" indent="-287020">
              <a:lnSpc>
                <a:spcPct val="130000"/>
              </a:lnSpc>
              <a:spcBef>
                <a:spcPts val="10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Computerized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database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financial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information</a:t>
            </a:r>
            <a:r>
              <a:rPr sz="1400" b="1" spc="6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organized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programmed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produce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regular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reports.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Wingdings" panose="05000000000000000000" charset="0"/>
              <a:buChar char="§"/>
            </a:pPr>
            <a:endParaRPr sz="22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Collection</a:t>
            </a:r>
            <a:r>
              <a:rPr sz="1400" b="1" spc="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Outstanding</a:t>
            </a:r>
            <a:r>
              <a:rPr sz="1400" b="1" spc="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Ageing</a:t>
            </a:r>
            <a:r>
              <a:rPr sz="1400" b="1" spc="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–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Bill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wise reports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Font typeface="Wingdings" panose="05000000000000000000" charset="0"/>
              <a:buChar char="§"/>
            </a:pPr>
            <a:endParaRPr sz="18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880110" indent="-28702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8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400" b="1" spc="-1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calc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lat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400" b="1" spc="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  Submission 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Payment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sz="18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158115" indent="-28702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Countless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combinations</a:t>
            </a:r>
            <a:r>
              <a:rPr sz="1400" b="1" spc="8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generate </a:t>
            </a:r>
            <a:r>
              <a:rPr sz="1400" b="1" spc="-29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numerous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kinds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reports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column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selections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sz="18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5080" indent="-287020" algn="just">
              <a:lnSpc>
                <a:spcPct val="130000"/>
              </a:lnSpc>
              <a:buFont typeface="Wingdings" panose="05000000000000000000" charset="0"/>
              <a:buChar char="§"/>
              <a:tabLst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Dedicated section for Claims reports,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reports,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Ageing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reports and Bill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reports.</a:t>
            </a: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0712"/>
            <a:ext cx="7467600" cy="44552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800" y="381000"/>
            <a:ext cx="476186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chemeClr val="tx1"/>
                </a:solidFill>
              </a:rPr>
              <a:t>Column</a:t>
            </a:r>
            <a:r>
              <a:rPr spc="-120" dirty="0">
                <a:solidFill>
                  <a:schemeClr val="tx1"/>
                </a:solidFill>
              </a:rPr>
              <a:t> </a:t>
            </a:r>
            <a:r>
              <a:rPr spc="5" dirty="0">
                <a:solidFill>
                  <a:schemeClr val="tx1"/>
                </a:solidFill>
              </a:rPr>
              <a:t>Selection</a:t>
            </a:r>
            <a:endParaRPr spc="5" dirty="0">
              <a:solidFill>
                <a:schemeClr val="tx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968" y="195072"/>
            <a:ext cx="12067413" cy="6544056"/>
            <a:chOff x="124968" y="195072"/>
            <a:chExt cx="12067413" cy="6544056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8"/>
              <a:ext cx="8071104" cy="52882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506456" y="195072"/>
              <a:ext cx="1685925" cy="1262380"/>
            </a:xfrm>
            <a:custGeom>
              <a:avLst/>
              <a:gdLst/>
              <a:ahLst/>
              <a:cxnLst/>
              <a:rect l="l" t="t" r="r" b="b"/>
              <a:pathLst>
                <a:path w="1685925" h="1262380">
                  <a:moveTo>
                    <a:pt x="0" y="1261872"/>
                  </a:moveTo>
                  <a:lnTo>
                    <a:pt x="1685544" y="1261872"/>
                  </a:lnTo>
                  <a:lnTo>
                    <a:pt x="1685544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06456" y="1450848"/>
              <a:ext cx="1685925" cy="12700"/>
            </a:xfrm>
            <a:custGeom>
              <a:avLst/>
              <a:gdLst/>
              <a:ahLst/>
              <a:cxnLst/>
              <a:rect l="l" t="t" r="r" b="b"/>
              <a:pathLst>
                <a:path w="1685925" h="12700">
                  <a:moveTo>
                    <a:pt x="0" y="12192"/>
                  </a:moveTo>
                  <a:lnTo>
                    <a:pt x="1685544" y="12192"/>
                  </a:lnTo>
                  <a:lnTo>
                    <a:pt x="1685544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06456" y="195072"/>
              <a:ext cx="1685925" cy="1262380"/>
            </a:xfrm>
            <a:custGeom>
              <a:avLst/>
              <a:gdLst/>
              <a:ahLst/>
              <a:cxnLst/>
              <a:rect l="l" t="t" r="r" b="b"/>
              <a:pathLst>
                <a:path w="1685925" h="1262380">
                  <a:moveTo>
                    <a:pt x="1685544" y="0"/>
                  </a:moveTo>
                  <a:lnTo>
                    <a:pt x="0" y="0"/>
                  </a:lnTo>
                  <a:lnTo>
                    <a:pt x="0" y="12618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82656" y="399287"/>
              <a:ext cx="1487424" cy="83515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400033" y="2554350"/>
            <a:ext cx="3374390" cy="1921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User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can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choose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desired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columns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sz="18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139065" indent="-287020">
              <a:lnSpc>
                <a:spcPct val="13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Multiple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reports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can</a:t>
            </a:r>
            <a:r>
              <a:rPr sz="1400" b="1" spc="4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extracted</a:t>
            </a:r>
            <a:r>
              <a:rPr sz="1400" b="1" spc="5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as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per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column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selection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0"/>
              </a:spcBef>
              <a:buFont typeface="Wingdings" panose="05000000000000000000" charset="0"/>
              <a:buChar char="§"/>
            </a:pPr>
            <a:endParaRPr sz="22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Line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items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could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aligned</a:t>
            </a:r>
            <a:r>
              <a:rPr sz="1400" b="1" spc="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as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per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convenience</a:t>
            </a:r>
            <a:endParaRPr sz="1400" b="1" spc="-1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20" y="1678420"/>
            <a:ext cx="7433380" cy="44175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6395" y="281623"/>
            <a:ext cx="330771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5" dirty="0">
                <a:solidFill>
                  <a:schemeClr val="tx1"/>
                </a:solidFill>
              </a:rPr>
              <a:t>BI Tools</a:t>
            </a:r>
            <a:endParaRPr lang="en-IN" spc="-5" dirty="0">
              <a:solidFill>
                <a:schemeClr val="tx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095" y="1438910"/>
            <a:ext cx="8070850" cy="53003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78443" y="1540002"/>
            <a:ext cx="3390900" cy="535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92405" indent="-287020">
              <a:lnSpc>
                <a:spcPct val="12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Specifically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designed </a:t>
            </a:r>
            <a:r>
              <a:rPr sz="12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combine multiple </a:t>
            </a:r>
            <a:r>
              <a:rPr sz="1200" b="1" spc="-25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data 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sources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find 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correlations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necessary </a:t>
            </a:r>
            <a:r>
              <a:rPr sz="12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make critical 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healthcare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decisions.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Wingdings" panose="05000000000000000000" charset="0"/>
              <a:buChar char="§"/>
            </a:pPr>
            <a:endParaRPr sz="145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115570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12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mm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iz</a:t>
            </a:r>
            <a:r>
              <a:rPr sz="12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200" b="1" spc="-7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 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vi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sua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l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z</a:t>
            </a:r>
            <a:r>
              <a:rPr sz="12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200" b="1" spc="-5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12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200" b="1" spc="-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 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h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h</a:t>
            </a:r>
            <a:r>
              <a:rPr sz="12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ee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12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mm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200" b="1" spc="-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1200" b="1" spc="-6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200" b="1" spc="-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Wingdings" panose="05000000000000000000" charset="0"/>
              <a:buChar char="§"/>
            </a:pPr>
            <a:endParaRPr sz="145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96520" indent="-287020">
              <a:lnSpc>
                <a:spcPct val="12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Shows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organizational and departmental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performance which can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be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drilled </a:t>
            </a:r>
            <a:r>
              <a:rPr sz="12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down 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further</a:t>
            </a:r>
            <a:r>
              <a:rPr sz="1200" b="1" spc="-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any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KPI</a:t>
            </a:r>
            <a:r>
              <a:rPr sz="12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to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get</a:t>
            </a:r>
            <a:r>
              <a:rPr sz="12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more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information.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charset="0"/>
              <a:buChar char="§"/>
            </a:pPr>
            <a:endParaRPr sz="17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Data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could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be </a:t>
            </a:r>
            <a:r>
              <a:rPr sz="12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converted</a:t>
            </a:r>
            <a:r>
              <a:rPr sz="12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as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PPT</a:t>
            </a:r>
            <a:r>
              <a:rPr sz="1200" b="1" spc="-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2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PDF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panose="05000000000000000000" charset="0"/>
              <a:buChar char="§"/>
            </a:pPr>
            <a:endParaRPr sz="17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Cash</a:t>
            </a:r>
            <a:r>
              <a:rPr sz="1200" b="1" spc="-6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flow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28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-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Top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Management</a:t>
            </a:r>
            <a:r>
              <a:rPr sz="1200" b="1" spc="-6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200" b="1" spc="2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Financial</a:t>
            </a:r>
            <a:r>
              <a:rPr sz="12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Dashboards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Outstanding</a:t>
            </a:r>
            <a:r>
              <a:rPr sz="1200" b="1" spc="229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 Settlement</a:t>
            </a:r>
            <a:r>
              <a:rPr sz="1200" b="1" spc="-3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Ageing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Disallowance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Dashboards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28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</a:t>
            </a:r>
            <a:r>
              <a:rPr sz="1200" b="1" spc="-4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2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y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</a:t>
            </a:r>
            <a:r>
              <a:rPr sz="1200" b="1" spc="-5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g</a:t>
            </a:r>
            <a:r>
              <a:rPr sz="12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 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Se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ttl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12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</a:t>
            </a:r>
            <a:r>
              <a:rPr sz="12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</a:t>
            </a: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Clinical</a:t>
            </a:r>
            <a:r>
              <a:rPr sz="1200" b="1" spc="-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Dashboards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Operational</a:t>
            </a:r>
            <a:r>
              <a:rPr sz="1200" b="1" spc="-5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Dashboards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Marketing</a:t>
            </a:r>
            <a:r>
              <a:rPr sz="1200" b="1" spc="-6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Dashboards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285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Business</a:t>
            </a:r>
            <a:r>
              <a:rPr sz="1200" b="1" spc="-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Intelligence</a:t>
            </a:r>
            <a:r>
              <a:rPr sz="12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Dashboards</a:t>
            </a:r>
            <a:endParaRPr sz="120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2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Productivity</a:t>
            </a:r>
            <a:r>
              <a:rPr sz="1200" b="1" spc="-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Dashboards</a:t>
            </a:r>
            <a:endParaRPr sz="12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18647" y="188976"/>
            <a:ext cx="1667510" cy="1274445"/>
            <a:chOff x="10518647" y="188976"/>
            <a:chExt cx="1667510" cy="1274445"/>
          </a:xfrm>
        </p:grpSpPr>
        <p:sp>
          <p:nvSpPr>
            <p:cNvPr id="10" name="object 10"/>
            <p:cNvSpPr/>
            <p:nvPr/>
          </p:nvSpPr>
          <p:spPr>
            <a:xfrm>
              <a:off x="10524743" y="195072"/>
              <a:ext cx="1655445" cy="1262380"/>
            </a:xfrm>
            <a:custGeom>
              <a:avLst/>
              <a:gdLst/>
              <a:ahLst/>
              <a:cxnLst/>
              <a:rect l="l" t="t" r="r" b="b"/>
              <a:pathLst>
                <a:path w="1655445" h="1262380">
                  <a:moveTo>
                    <a:pt x="1655063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1655063" y="1261872"/>
                  </a:lnTo>
                  <a:lnTo>
                    <a:pt x="1655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24743" y="195072"/>
              <a:ext cx="1655445" cy="1262380"/>
            </a:xfrm>
            <a:custGeom>
              <a:avLst/>
              <a:gdLst/>
              <a:ahLst/>
              <a:cxnLst/>
              <a:rect l="l" t="t" r="r" b="b"/>
              <a:pathLst>
                <a:path w="1655445" h="1262380">
                  <a:moveTo>
                    <a:pt x="0" y="1261872"/>
                  </a:moveTo>
                  <a:lnTo>
                    <a:pt x="1655063" y="1261872"/>
                  </a:lnTo>
                  <a:lnTo>
                    <a:pt x="1655063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6287" y="347471"/>
              <a:ext cx="1222248" cy="1027176"/>
            </a:xfrm>
            <a:prstGeom prst="rect">
              <a:avLst/>
            </a:prstGeom>
          </p:spPr>
        </p:pic>
      </p:grp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7548" y="1663533"/>
            <a:ext cx="7425943" cy="702557"/>
          </a:xfrm>
          <a:prstGeom prst="rect">
            <a:avLst/>
          </a:prstGeom>
          <a:noFill/>
          <a:ln w="9525">
            <a:solidFill>
              <a:srgbClr val="B5B7F5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7547" y="2398680"/>
            <a:ext cx="7407562" cy="590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7548" y="2946660"/>
            <a:ext cx="2436358" cy="1469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83907" y="2956773"/>
            <a:ext cx="2473156" cy="14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25640" y="2982940"/>
            <a:ext cx="2547851" cy="143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83906" y="4415852"/>
            <a:ext cx="2473156" cy="14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65929" y="4415852"/>
            <a:ext cx="2417977" cy="154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57064" y="4442019"/>
            <a:ext cx="2516428" cy="146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0540" y="347028"/>
            <a:ext cx="355155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5" dirty="0">
                <a:solidFill>
                  <a:schemeClr val="tx1"/>
                </a:solidFill>
                <a:sym typeface="+mn-ea"/>
              </a:rPr>
              <a:t>BI Tools</a:t>
            </a:r>
            <a:endParaRPr spc="-5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335" y="195072"/>
            <a:ext cx="12158853" cy="2249804"/>
            <a:chOff x="21335" y="195072"/>
            <a:chExt cx="12158853" cy="2249804"/>
          </a:xfrm>
        </p:grpSpPr>
        <p:sp>
          <p:nvSpPr>
            <p:cNvPr id="6" name="object 6"/>
            <p:cNvSpPr/>
            <p:nvPr/>
          </p:nvSpPr>
          <p:spPr>
            <a:xfrm>
              <a:off x="21335" y="1368551"/>
              <a:ext cx="12149455" cy="1076325"/>
            </a:xfrm>
            <a:custGeom>
              <a:avLst/>
              <a:gdLst/>
              <a:ahLst/>
              <a:cxnLst/>
              <a:rect l="l" t="t" r="r" b="b"/>
              <a:pathLst>
                <a:path w="12149455" h="1076325">
                  <a:moveTo>
                    <a:pt x="0" y="1075944"/>
                  </a:moveTo>
                  <a:lnTo>
                    <a:pt x="12149328" y="1075944"/>
                  </a:lnTo>
                  <a:lnTo>
                    <a:pt x="12149328" y="0"/>
                  </a:lnTo>
                  <a:lnTo>
                    <a:pt x="0" y="0"/>
                  </a:lnTo>
                  <a:lnTo>
                    <a:pt x="0" y="10759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24743" y="195072"/>
              <a:ext cx="1655445" cy="1262380"/>
            </a:xfrm>
            <a:custGeom>
              <a:avLst/>
              <a:gdLst/>
              <a:ahLst/>
              <a:cxnLst/>
              <a:rect l="l" t="t" r="r" b="b"/>
              <a:pathLst>
                <a:path w="1655445" h="1262380">
                  <a:moveTo>
                    <a:pt x="1655063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1655063" y="1261872"/>
                  </a:lnTo>
                  <a:lnTo>
                    <a:pt x="1655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24743" y="195072"/>
              <a:ext cx="1655445" cy="1262380"/>
            </a:xfrm>
            <a:custGeom>
              <a:avLst/>
              <a:gdLst/>
              <a:ahLst/>
              <a:cxnLst/>
              <a:rect l="l" t="t" r="r" b="b"/>
              <a:pathLst>
                <a:path w="1655445" h="1262380">
                  <a:moveTo>
                    <a:pt x="0" y="1261872"/>
                  </a:moveTo>
                  <a:lnTo>
                    <a:pt x="1655063" y="1261872"/>
                  </a:lnTo>
                  <a:lnTo>
                    <a:pt x="1655063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86288" y="347471"/>
              <a:ext cx="1222248" cy="102717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" y="2633472"/>
            <a:ext cx="5982550" cy="38892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2719" y="2633472"/>
            <a:ext cx="5385816" cy="38892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801114" y="2060575"/>
            <a:ext cx="3051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Top</a:t>
            </a:r>
            <a:r>
              <a:rPr sz="1800" b="1" u="heavy" spc="-5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Management</a:t>
            </a:r>
            <a:r>
              <a:rPr sz="1800" b="1" u="heavy" spc="-4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Dashboard</a:t>
            </a:r>
            <a:endParaRPr sz="1800" b="1" u="heavy" spc="-5" dirty="0">
              <a:solidFill>
                <a:schemeClr val="tx1"/>
              </a:solidFill>
              <a:uFill>
                <a:solidFill>
                  <a:srgbClr val="006FC0"/>
                </a:solidFill>
              </a:u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5309" y="2060575"/>
            <a:ext cx="204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Finance</a:t>
            </a:r>
            <a:r>
              <a:rPr sz="1800" b="1" u="heavy" spc="-8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Dashboard</a:t>
            </a:r>
            <a:endParaRPr sz="1800" b="1" u="heavy" spc="-10" dirty="0">
              <a:solidFill>
                <a:schemeClr val="tx1"/>
              </a:solidFill>
              <a:uFill>
                <a:solidFill>
                  <a:srgbClr val="006FC0"/>
                </a:solidFill>
              </a:u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714971"/>
            <a:ext cx="5715000" cy="3304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319" y="2776154"/>
            <a:ext cx="5025481" cy="324364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347028"/>
            <a:ext cx="350456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5" dirty="0">
                <a:solidFill>
                  <a:schemeClr val="tx1"/>
                </a:solidFill>
                <a:sym typeface="+mn-ea"/>
              </a:rPr>
              <a:t>BI Tools</a:t>
            </a:r>
            <a:endParaRPr spc="-5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335" y="195072"/>
            <a:ext cx="12158853" cy="2249804"/>
            <a:chOff x="21335" y="195072"/>
            <a:chExt cx="12158853" cy="2249804"/>
          </a:xfrm>
        </p:grpSpPr>
        <p:sp>
          <p:nvSpPr>
            <p:cNvPr id="6" name="object 6"/>
            <p:cNvSpPr/>
            <p:nvPr/>
          </p:nvSpPr>
          <p:spPr>
            <a:xfrm>
              <a:off x="21335" y="1368551"/>
              <a:ext cx="12149455" cy="1076325"/>
            </a:xfrm>
            <a:custGeom>
              <a:avLst/>
              <a:gdLst/>
              <a:ahLst/>
              <a:cxnLst/>
              <a:rect l="l" t="t" r="r" b="b"/>
              <a:pathLst>
                <a:path w="12149455" h="1076325">
                  <a:moveTo>
                    <a:pt x="0" y="1075944"/>
                  </a:moveTo>
                  <a:lnTo>
                    <a:pt x="12149328" y="1075944"/>
                  </a:lnTo>
                  <a:lnTo>
                    <a:pt x="12149328" y="0"/>
                  </a:lnTo>
                  <a:lnTo>
                    <a:pt x="0" y="0"/>
                  </a:lnTo>
                  <a:lnTo>
                    <a:pt x="0" y="10759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24743" y="195072"/>
              <a:ext cx="1655445" cy="1262380"/>
            </a:xfrm>
            <a:custGeom>
              <a:avLst/>
              <a:gdLst/>
              <a:ahLst/>
              <a:cxnLst/>
              <a:rect l="l" t="t" r="r" b="b"/>
              <a:pathLst>
                <a:path w="1655445" h="1262380">
                  <a:moveTo>
                    <a:pt x="1655063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1655063" y="1261872"/>
                  </a:lnTo>
                  <a:lnTo>
                    <a:pt x="1655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24743" y="195072"/>
              <a:ext cx="1655445" cy="1262380"/>
            </a:xfrm>
            <a:custGeom>
              <a:avLst/>
              <a:gdLst/>
              <a:ahLst/>
              <a:cxnLst/>
              <a:rect l="l" t="t" r="r" b="b"/>
              <a:pathLst>
                <a:path w="1655445" h="1262380">
                  <a:moveTo>
                    <a:pt x="0" y="1261872"/>
                  </a:moveTo>
                  <a:lnTo>
                    <a:pt x="1655063" y="1261872"/>
                  </a:lnTo>
                  <a:lnTo>
                    <a:pt x="1655063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86288" y="347471"/>
              <a:ext cx="1222248" cy="102717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420" y="2577190"/>
            <a:ext cx="5736336" cy="38892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3576" y="2633472"/>
            <a:ext cx="5394960" cy="38892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241042" y="2013026"/>
            <a:ext cx="2007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Clinical</a:t>
            </a:r>
            <a:r>
              <a:rPr sz="1800" b="1" u="heavy" spc="-8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Dashboard</a:t>
            </a:r>
            <a:endParaRPr sz="1800" b="1" u="heavy" spc="-5" dirty="0">
              <a:solidFill>
                <a:schemeClr val="tx1"/>
              </a:solidFill>
              <a:uFill>
                <a:solidFill>
                  <a:srgbClr val="006FC0"/>
                </a:solidFill>
              </a:u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3078" y="2070861"/>
            <a:ext cx="247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Op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e</a:t>
            </a:r>
            <a:r>
              <a:rPr sz="1800" b="1" u="heavy" spc="-2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r</a:t>
            </a: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a</a:t>
            </a:r>
            <a:r>
              <a:rPr sz="1800" b="1" u="heavy" spc="-1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t</a:t>
            </a:r>
            <a:r>
              <a:rPr sz="1800" b="1" u="heavy" spc="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i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o</a:t>
            </a: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n</a:t>
            </a: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a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l</a:t>
            </a:r>
            <a:r>
              <a:rPr sz="1800" b="1" u="heavy" spc="-9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Da</a:t>
            </a:r>
            <a:r>
              <a:rPr sz="1800" b="1" u="heavy" spc="-1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s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h</a:t>
            </a: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b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o</a:t>
            </a: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a</a:t>
            </a:r>
            <a:r>
              <a:rPr sz="1800" b="1" u="heavy" spc="-2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r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</a:t>
            </a:r>
            <a:endParaRPr sz="1800" b="1" u="heavy" dirty="0">
              <a:solidFill>
                <a:schemeClr val="tx1"/>
              </a:solidFill>
              <a:uFill>
                <a:solidFill>
                  <a:srgbClr val="006FC0"/>
                </a:solidFill>
              </a:u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743200"/>
            <a:ext cx="5442016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2752344"/>
            <a:ext cx="5181600" cy="326745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347028"/>
            <a:ext cx="324612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5" dirty="0">
                <a:solidFill>
                  <a:schemeClr val="tx1"/>
                </a:solidFill>
                <a:sym typeface="+mn-ea"/>
              </a:rPr>
              <a:t>BI Tools</a:t>
            </a:r>
            <a:endParaRPr spc="-5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335" y="195072"/>
            <a:ext cx="12158853" cy="2249804"/>
            <a:chOff x="21335" y="195072"/>
            <a:chExt cx="12158853" cy="2249804"/>
          </a:xfrm>
        </p:grpSpPr>
        <p:sp>
          <p:nvSpPr>
            <p:cNvPr id="6" name="object 6"/>
            <p:cNvSpPr/>
            <p:nvPr/>
          </p:nvSpPr>
          <p:spPr>
            <a:xfrm>
              <a:off x="21335" y="1368551"/>
              <a:ext cx="12149455" cy="1076325"/>
            </a:xfrm>
            <a:custGeom>
              <a:avLst/>
              <a:gdLst/>
              <a:ahLst/>
              <a:cxnLst/>
              <a:rect l="l" t="t" r="r" b="b"/>
              <a:pathLst>
                <a:path w="12149455" h="1076325">
                  <a:moveTo>
                    <a:pt x="0" y="1075944"/>
                  </a:moveTo>
                  <a:lnTo>
                    <a:pt x="12149328" y="1075944"/>
                  </a:lnTo>
                  <a:lnTo>
                    <a:pt x="12149328" y="0"/>
                  </a:lnTo>
                  <a:lnTo>
                    <a:pt x="0" y="0"/>
                  </a:lnTo>
                  <a:lnTo>
                    <a:pt x="0" y="10759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24743" y="195072"/>
              <a:ext cx="1655445" cy="1262380"/>
            </a:xfrm>
            <a:custGeom>
              <a:avLst/>
              <a:gdLst/>
              <a:ahLst/>
              <a:cxnLst/>
              <a:rect l="l" t="t" r="r" b="b"/>
              <a:pathLst>
                <a:path w="1655445" h="1262380">
                  <a:moveTo>
                    <a:pt x="1655063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1655063" y="1261872"/>
                  </a:lnTo>
                  <a:lnTo>
                    <a:pt x="1655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24743" y="195072"/>
              <a:ext cx="1655445" cy="1262380"/>
            </a:xfrm>
            <a:custGeom>
              <a:avLst/>
              <a:gdLst/>
              <a:ahLst/>
              <a:cxnLst/>
              <a:rect l="l" t="t" r="r" b="b"/>
              <a:pathLst>
                <a:path w="1655445" h="1262380">
                  <a:moveTo>
                    <a:pt x="0" y="1261872"/>
                  </a:moveTo>
                  <a:lnTo>
                    <a:pt x="1655063" y="1261872"/>
                  </a:lnTo>
                  <a:lnTo>
                    <a:pt x="1655063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86288" y="347471"/>
              <a:ext cx="1222248" cy="102717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79" y="2633472"/>
            <a:ext cx="5739384" cy="38892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4808" y="2633472"/>
            <a:ext cx="5443728" cy="38892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786508" y="2019122"/>
            <a:ext cx="3430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B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u</a:t>
            </a:r>
            <a:r>
              <a:rPr sz="1800" b="1" u="heavy" spc="-1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s</a:t>
            </a:r>
            <a:r>
              <a:rPr sz="1800" b="1" u="heavy" spc="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i</a:t>
            </a: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n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e</a:t>
            </a: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s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s</a:t>
            </a:r>
            <a:r>
              <a:rPr sz="1800" b="1" u="heavy" spc="-5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In</a:t>
            </a:r>
            <a:r>
              <a:rPr sz="1800" b="1" u="heavy" spc="-3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t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ell</a:t>
            </a:r>
            <a:r>
              <a:rPr sz="1800" b="1" u="heavy" spc="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i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ge</a:t>
            </a: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n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ce</a:t>
            </a:r>
            <a:r>
              <a:rPr sz="1800" b="1" u="heavy" spc="-9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Da</a:t>
            </a:r>
            <a:r>
              <a:rPr sz="1800" b="1" u="heavy" spc="-1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s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hboa</a:t>
            </a:r>
            <a:r>
              <a:rPr sz="1800" b="1" u="heavy" spc="-2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r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</a:t>
            </a:r>
            <a:endParaRPr sz="1800" b="1" u="heavy" dirty="0">
              <a:solidFill>
                <a:schemeClr val="tx1"/>
              </a:solidFill>
              <a:uFill>
                <a:solidFill>
                  <a:srgbClr val="006FC0"/>
                </a:solidFill>
              </a:u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46517" y="2013026"/>
            <a:ext cx="2580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P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e</a:t>
            </a:r>
            <a:r>
              <a:rPr sz="1800" b="1" u="heavy" spc="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r</a:t>
            </a:r>
            <a:r>
              <a:rPr sz="1800" b="1" u="heavy" spc="-1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f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o</a:t>
            </a:r>
            <a:r>
              <a:rPr sz="1800" b="1" u="heavy" spc="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r</a:t>
            </a: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ma</a:t>
            </a: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n</a:t>
            </a:r>
            <a:r>
              <a:rPr sz="1800" b="1" u="heavy" spc="-3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c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e</a:t>
            </a:r>
            <a:r>
              <a:rPr sz="1800" b="1" u="heavy" spc="-8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Da</a:t>
            </a:r>
            <a:r>
              <a:rPr sz="1800" b="1" u="heavy" spc="-1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s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hboa</a:t>
            </a:r>
            <a:r>
              <a:rPr sz="1800" b="1" u="heavy" spc="-2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r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</a:t>
            </a:r>
            <a:endParaRPr sz="1800" b="1" u="heavy" dirty="0">
              <a:solidFill>
                <a:schemeClr val="tx1"/>
              </a:solidFill>
              <a:uFill>
                <a:solidFill>
                  <a:srgbClr val="006FC0"/>
                </a:solidFill>
              </a:u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91" y="2766600"/>
            <a:ext cx="5445760" cy="325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208" y="2766600"/>
            <a:ext cx="5071701" cy="325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0200" y="1395730"/>
            <a:ext cx="4062984" cy="203301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600200" y="1395730"/>
            <a:ext cx="8839200" cy="4369816"/>
            <a:chOff x="1828800" y="1600200"/>
            <a:chExt cx="8839200" cy="4369816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3633216"/>
              <a:ext cx="8839200" cy="2336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1784" y="1600200"/>
              <a:ext cx="4776216" cy="203301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42235" y="6223203"/>
            <a:ext cx="81457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Turn</a:t>
            </a:r>
            <a:r>
              <a:rPr sz="1600" b="1" spc="-5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Clinical</a:t>
            </a:r>
            <a:r>
              <a:rPr sz="16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600" b="1" spc="-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Operational</a:t>
            </a:r>
            <a:r>
              <a:rPr sz="1600" b="1" spc="-6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Data</a:t>
            </a:r>
            <a:r>
              <a:rPr sz="16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into</a:t>
            </a:r>
            <a:r>
              <a:rPr sz="16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Evidence-Based</a:t>
            </a:r>
            <a:r>
              <a:rPr sz="1600" b="1" spc="-10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Knowledge</a:t>
            </a:r>
            <a:r>
              <a:rPr sz="1600" b="1" spc="-4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that </a:t>
            </a:r>
            <a:r>
              <a:rPr sz="16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you</a:t>
            </a:r>
            <a:r>
              <a:rPr sz="1600" b="1" spc="-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can</a:t>
            </a:r>
            <a:r>
              <a:rPr sz="16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Act</a:t>
            </a:r>
            <a:r>
              <a:rPr sz="16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On.</a:t>
            </a:r>
            <a:endParaRPr sz="1600" b="1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95400" y="173990"/>
            <a:ext cx="10785475" cy="1046480"/>
          </a:xfrm>
          <a:prstGeom prst="rect">
            <a:avLst/>
          </a:prstGeom>
          <a:solidFill>
            <a:srgbClr val="006FC0"/>
          </a:solidFill>
          <a:ln w="12192">
            <a:solidFill>
              <a:srgbClr val="5B9BD4"/>
            </a:solidFill>
          </a:ln>
        </p:spPr>
        <p:txBody>
          <a:bodyPr vert="horz" wrap="square" lIns="0" tIns="26289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2070"/>
              </a:spcBef>
            </a:pPr>
            <a:r>
              <a:rPr lang="en-IN" sz="3600" u="none" spc="-5" dirty="0">
                <a:solidFill>
                  <a:schemeClr val="tx1"/>
                </a:solidFill>
              </a:rPr>
              <a:t>Claim </a:t>
            </a:r>
            <a:r>
              <a:rPr sz="3600" u="none" spc="-5" dirty="0">
                <a:solidFill>
                  <a:schemeClr val="tx1"/>
                </a:solidFill>
              </a:rPr>
              <a:t>Solution</a:t>
            </a:r>
            <a:endParaRPr sz="3600" u="none" spc="-5" dirty="0">
              <a:solidFill>
                <a:schemeClr val="tx1"/>
              </a:solidFill>
            </a:endParaRPr>
          </a:p>
        </p:txBody>
      </p:sp>
      <p:pic>
        <p:nvPicPr>
          <p:cNvPr id="15" name="object 3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28600" y="173990"/>
            <a:ext cx="921385" cy="10394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2615" y="380683"/>
            <a:ext cx="336740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5" dirty="0">
                <a:solidFill>
                  <a:schemeClr val="tx1"/>
                </a:solidFill>
                <a:sym typeface="+mn-ea"/>
              </a:rPr>
              <a:t>BI Tools</a:t>
            </a:r>
            <a:endParaRPr spc="-5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335" y="195072"/>
            <a:ext cx="12158853" cy="2249804"/>
            <a:chOff x="21335" y="195072"/>
            <a:chExt cx="12158853" cy="2249804"/>
          </a:xfrm>
        </p:grpSpPr>
        <p:sp>
          <p:nvSpPr>
            <p:cNvPr id="6" name="object 6"/>
            <p:cNvSpPr/>
            <p:nvPr/>
          </p:nvSpPr>
          <p:spPr>
            <a:xfrm>
              <a:off x="21335" y="1368551"/>
              <a:ext cx="12149455" cy="1076325"/>
            </a:xfrm>
            <a:custGeom>
              <a:avLst/>
              <a:gdLst/>
              <a:ahLst/>
              <a:cxnLst/>
              <a:rect l="l" t="t" r="r" b="b"/>
              <a:pathLst>
                <a:path w="12149455" h="1076325">
                  <a:moveTo>
                    <a:pt x="0" y="1075944"/>
                  </a:moveTo>
                  <a:lnTo>
                    <a:pt x="12149328" y="1075944"/>
                  </a:lnTo>
                  <a:lnTo>
                    <a:pt x="12149328" y="0"/>
                  </a:lnTo>
                  <a:lnTo>
                    <a:pt x="0" y="0"/>
                  </a:lnTo>
                  <a:lnTo>
                    <a:pt x="0" y="10759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24743" y="195072"/>
              <a:ext cx="1655445" cy="1262380"/>
            </a:xfrm>
            <a:custGeom>
              <a:avLst/>
              <a:gdLst/>
              <a:ahLst/>
              <a:cxnLst/>
              <a:rect l="l" t="t" r="r" b="b"/>
              <a:pathLst>
                <a:path w="1655445" h="1262380">
                  <a:moveTo>
                    <a:pt x="1655063" y="0"/>
                  </a:moveTo>
                  <a:lnTo>
                    <a:pt x="0" y="0"/>
                  </a:lnTo>
                  <a:lnTo>
                    <a:pt x="0" y="1261872"/>
                  </a:lnTo>
                  <a:lnTo>
                    <a:pt x="1655063" y="1261872"/>
                  </a:lnTo>
                  <a:lnTo>
                    <a:pt x="1655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524743" y="195072"/>
              <a:ext cx="1655445" cy="1262380"/>
            </a:xfrm>
            <a:custGeom>
              <a:avLst/>
              <a:gdLst/>
              <a:ahLst/>
              <a:cxnLst/>
              <a:rect l="l" t="t" r="r" b="b"/>
              <a:pathLst>
                <a:path w="1655445" h="1262380">
                  <a:moveTo>
                    <a:pt x="0" y="1261872"/>
                  </a:moveTo>
                  <a:lnTo>
                    <a:pt x="1655063" y="1261872"/>
                  </a:lnTo>
                  <a:lnTo>
                    <a:pt x="1655063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86288" y="347471"/>
              <a:ext cx="1222248" cy="102717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2633472"/>
            <a:ext cx="5897880" cy="38892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6520" y="2633472"/>
            <a:ext cx="5562600" cy="38892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75230" y="2127250"/>
            <a:ext cx="260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</a:t>
            </a:r>
            <a:r>
              <a:rPr sz="1800" b="1" u="heavy" spc="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i</a:t>
            </a:r>
            <a:r>
              <a:rPr sz="1800" b="1" u="heavy" spc="-1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s</a:t>
            </a: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a</a:t>
            </a: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l</a:t>
            </a: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l</a:t>
            </a:r>
            <a:r>
              <a:rPr sz="1800" b="1" u="heavy" spc="-4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o</a:t>
            </a:r>
            <a:r>
              <a:rPr sz="1800" b="1" u="heavy" spc="-2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w</a:t>
            </a: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a</a:t>
            </a:r>
            <a:r>
              <a:rPr sz="1800" b="1" u="heavy" spc="-1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n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ce</a:t>
            </a:r>
            <a:r>
              <a:rPr sz="1800" b="1" u="heavy" spc="-8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Da</a:t>
            </a:r>
            <a:r>
              <a:rPr sz="1800" b="1" u="heavy" spc="-1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s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h</a:t>
            </a: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b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o</a:t>
            </a:r>
            <a:r>
              <a:rPr sz="1800" b="1" u="heavy" spc="-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a</a:t>
            </a:r>
            <a:r>
              <a:rPr sz="1800" b="1" u="heavy" spc="-2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r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</a:t>
            </a:r>
            <a:endParaRPr sz="1800" b="1" u="heavy" dirty="0">
              <a:solidFill>
                <a:schemeClr val="tx1"/>
              </a:solidFill>
              <a:uFill>
                <a:solidFill>
                  <a:srgbClr val="006FC0"/>
                </a:solidFill>
              </a:u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0200" y="2098294"/>
            <a:ext cx="2304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Marketing</a:t>
            </a:r>
            <a:r>
              <a:rPr sz="1800" b="1" u="heavy" spc="-85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1800" b="1" u="heavy" spc="-10" dirty="0">
                <a:solidFill>
                  <a:schemeClr val="tx1"/>
                </a:solidFill>
                <a:uFill>
                  <a:solidFill>
                    <a:srgbClr val="006FC0"/>
                  </a:solidFill>
                </a:uFill>
                <a:latin typeface="Cambria" panose="02040503050406030204"/>
                <a:cs typeface="Cambria" panose="02040503050406030204"/>
              </a:rPr>
              <a:t>Dashboard</a:t>
            </a:r>
            <a:endParaRPr sz="1800" b="1" u="heavy" spc="-10" dirty="0">
              <a:solidFill>
                <a:schemeClr val="tx1"/>
              </a:solidFill>
              <a:uFill>
                <a:solidFill>
                  <a:srgbClr val="006FC0"/>
                </a:solidFill>
              </a:u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1" name="object 3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2733859"/>
            <a:ext cx="5486400" cy="32097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635500" y="1455103"/>
            <a:ext cx="3357245" cy="83820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12700" algn="ctr" defTabSz="1508125" rtl="0">
              <a:lnSpc>
                <a:spcPct val="100000"/>
              </a:lnSpc>
              <a:spcBef>
                <a:spcPts val="95"/>
              </a:spcBef>
              <a:defRPr/>
            </a:pPr>
            <a:r>
              <a:rPr sz="5400" u="sng" kern="1200" spc="-9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Thank You</a:t>
            </a:r>
            <a:endParaRPr sz="5400" u="sng" kern="1200" spc="-95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3"/>
          <p:cNvGrpSpPr/>
          <p:nvPr/>
        </p:nvGrpSpPr>
        <p:grpSpPr>
          <a:xfrm>
            <a:off x="5010368" y="2917272"/>
            <a:ext cx="1823281" cy="2091286"/>
            <a:chOff x="8559313" y="6150513"/>
            <a:chExt cx="3006725" cy="3448685"/>
          </a:xfrm>
        </p:grpSpPr>
        <p:pic>
          <p:nvPicPr>
            <p:cNvPr id="7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559313" y="6150513"/>
              <a:ext cx="3006414" cy="3448376"/>
            </a:xfrm>
            <a:prstGeom prst="rect">
              <a:avLst/>
            </a:prstGeom>
          </p:spPr>
        </p:pic>
        <p:pic>
          <p:nvPicPr>
            <p:cNvPr id="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725" y="6174260"/>
              <a:ext cx="2922647" cy="3364609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714105" y="5138420"/>
            <a:ext cx="3227705" cy="68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40" b="1" dirty="0">
                <a:solidFill>
                  <a:schemeClr val="tx1"/>
                </a:solidFill>
              </a:rPr>
              <a:t>Contact -  </a:t>
            </a:r>
            <a:r>
              <a:rPr lang="en-US" altLang="en-GB" sz="1940" b="1" dirty="0">
                <a:solidFill>
                  <a:schemeClr val="tx1"/>
                </a:solidFill>
              </a:rPr>
              <a:t>info</a:t>
            </a:r>
            <a:r>
              <a:rPr lang="en-GB" sz="1940" b="1" dirty="0">
                <a:solidFill>
                  <a:schemeClr val="tx1"/>
                </a:solidFill>
              </a:rPr>
              <a:t>@medverve.com</a:t>
            </a:r>
            <a:endParaRPr lang="en-GB" sz="194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1289685" y="167640"/>
            <a:ext cx="10720705" cy="1112520"/>
            <a:chOff x="1347216" y="106679"/>
            <a:chExt cx="10850880" cy="1112520"/>
          </a:xfrm>
        </p:grpSpPr>
        <p:sp>
          <p:nvSpPr>
            <p:cNvPr id="8" name="object 8"/>
            <p:cNvSpPr/>
            <p:nvPr/>
          </p:nvSpPr>
          <p:spPr>
            <a:xfrm>
              <a:off x="1353312" y="112775"/>
              <a:ext cx="10838815" cy="1100455"/>
            </a:xfrm>
            <a:custGeom>
              <a:avLst/>
              <a:gdLst/>
              <a:ahLst/>
              <a:cxnLst/>
              <a:rect l="l" t="t" r="r" b="b"/>
              <a:pathLst>
                <a:path w="10838815" h="1100455">
                  <a:moveTo>
                    <a:pt x="10838688" y="0"/>
                  </a:moveTo>
                  <a:lnTo>
                    <a:pt x="0" y="0"/>
                  </a:lnTo>
                  <a:lnTo>
                    <a:pt x="0" y="1100327"/>
                  </a:lnTo>
                  <a:lnTo>
                    <a:pt x="10838688" y="1100327"/>
                  </a:lnTo>
                  <a:lnTo>
                    <a:pt x="1083868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53312" y="112775"/>
              <a:ext cx="10838815" cy="1100455"/>
            </a:xfrm>
            <a:custGeom>
              <a:avLst/>
              <a:gdLst/>
              <a:ahLst/>
              <a:cxnLst/>
              <a:rect l="l" t="t" r="r" b="b"/>
              <a:pathLst>
                <a:path w="10838815" h="1100455">
                  <a:moveTo>
                    <a:pt x="0" y="1100327"/>
                  </a:moveTo>
                  <a:lnTo>
                    <a:pt x="10838688" y="1100327"/>
                  </a:lnTo>
                  <a:lnTo>
                    <a:pt x="10838688" y="0"/>
                  </a:lnTo>
                  <a:lnTo>
                    <a:pt x="0" y="0"/>
                  </a:lnTo>
                  <a:lnTo>
                    <a:pt x="0" y="1100327"/>
                  </a:lnTo>
                  <a:close/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74445" y="407670"/>
            <a:ext cx="1072261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sz="3600" u="none" spc="-5" dirty="0">
                <a:solidFill>
                  <a:schemeClr val="tx1"/>
                </a:solidFill>
              </a:rPr>
              <a:t>Claim </a:t>
            </a:r>
            <a:r>
              <a:rPr sz="3600" u="none" spc="-5" dirty="0">
                <a:solidFill>
                  <a:schemeClr val="tx1"/>
                </a:solidFill>
              </a:rPr>
              <a:t>Solution</a:t>
            </a:r>
            <a:endParaRPr sz="3600" u="none" spc="-5" dirty="0">
              <a:solidFill>
                <a:schemeClr val="tx1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9546" y="912825"/>
            <a:ext cx="1075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[Modules]</a:t>
            </a:r>
            <a:endParaRPr sz="1800" b="1" spc="-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2" name="object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28600" y="173990"/>
            <a:ext cx="921385" cy="103949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524000" y="1447800"/>
            <a:ext cx="3446780" cy="5092065"/>
            <a:chOff x="2400" y="2280"/>
            <a:chExt cx="5428" cy="8019"/>
          </a:xfrm>
        </p:grpSpPr>
        <p:sp>
          <p:nvSpPr>
            <p:cNvPr id="6" name="object 6"/>
            <p:cNvSpPr txBox="1"/>
            <p:nvPr/>
          </p:nvSpPr>
          <p:spPr>
            <a:xfrm>
              <a:off x="2400" y="2280"/>
              <a:ext cx="4789" cy="5247"/>
            </a:xfrm>
            <a:prstGeom prst="rect">
              <a:avLst/>
            </a:prstGeom>
          </p:spPr>
          <p:txBody>
            <a:bodyPr vert="horz" wrap="square" lIns="0" tIns="97790" rIns="0" bIns="0" rtlCol="0">
              <a:spAutoFit/>
            </a:bodyPr>
            <a:lstStyle/>
            <a:p>
              <a:pPr marL="338455" indent="-326390">
                <a:lnSpc>
                  <a:spcPct val="100000"/>
                </a:lnSpc>
                <a:spcBef>
                  <a:spcPts val="770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sz="1400" b="1" spc="-3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Payer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1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Contracting</a:t>
              </a:r>
              <a:endPara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0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Preauthorization</a:t>
              </a:r>
              <a:endPara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lang="en-IN"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  <a:sym typeface="+mn-ea"/>
                </a:rPr>
                <a:t>OP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  <a:sym typeface="+mn-ea"/>
                </a:rPr>
                <a:t>Claim</a:t>
              </a:r>
              <a:r>
                <a:rPr lang="en-US"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  <a:sym typeface="+mn-ea"/>
                </a:rPr>
                <a:t>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  <a:sym typeface="+mn-ea"/>
                </a:rPr>
                <a:t>Preparation</a:t>
              </a:r>
              <a:endPara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lang="en-IN"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OP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Claim</a:t>
              </a:r>
              <a:r>
                <a:rPr sz="1400" b="1" spc="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Quality</a:t>
              </a:r>
              <a:r>
                <a:rPr sz="1400" b="1" spc="3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Check</a:t>
              </a:r>
              <a:endPara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lang="en-IN"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OP </a:t>
              </a:r>
              <a:r>
                <a:rPr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Claim</a:t>
              </a:r>
              <a:r>
                <a:rPr sz="1400" b="1" spc="5" dirty="0">
                  <a:latin typeface="Cambria" panose="02040503050406030204"/>
                  <a:cs typeface="Cambria" panose="02040503050406030204"/>
                  <a:sym typeface="+mn-ea"/>
                </a:rPr>
                <a:t> </a:t>
              </a:r>
              <a:r>
                <a:rPr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Submission</a:t>
              </a:r>
              <a:endPara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lang="en-IN"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IP </a:t>
              </a:r>
              <a:r>
                <a:rPr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Claim</a:t>
              </a:r>
              <a:r>
                <a:rPr lang="en-US"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 </a:t>
              </a:r>
              <a:r>
                <a:rPr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Preparation</a:t>
              </a:r>
              <a:endPara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lang="en-IN"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OP </a:t>
              </a:r>
              <a:r>
                <a:rPr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Claim</a:t>
              </a:r>
              <a:r>
                <a:rPr sz="1400" b="1" spc="5" dirty="0">
                  <a:latin typeface="Cambria" panose="02040503050406030204"/>
                  <a:cs typeface="Cambria" panose="02040503050406030204"/>
                  <a:sym typeface="+mn-ea"/>
                </a:rPr>
                <a:t> </a:t>
              </a:r>
              <a:r>
                <a:rPr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Quality</a:t>
              </a:r>
              <a:r>
                <a:rPr sz="1400" b="1" spc="35" dirty="0">
                  <a:latin typeface="Cambria" panose="02040503050406030204"/>
                  <a:cs typeface="Cambria" panose="02040503050406030204"/>
                  <a:sym typeface="+mn-ea"/>
                </a:rPr>
                <a:t> </a:t>
              </a:r>
              <a:r>
                <a:rPr sz="1400" b="1" spc="-5" dirty="0">
                  <a:latin typeface="Cambria" panose="02040503050406030204"/>
                  <a:cs typeface="Cambria" panose="02040503050406030204"/>
                  <a:sym typeface="+mn-ea"/>
                </a:rPr>
                <a:t>Check</a:t>
              </a:r>
              <a:endPara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lang="en-IN"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IP </a:t>
              </a:r>
              <a:r>
                <a:rPr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Claim</a:t>
              </a:r>
              <a:r>
                <a:rPr sz="1400" b="1" spc="5" dirty="0">
                  <a:latin typeface="Cambria" panose="02040503050406030204"/>
                  <a:cs typeface="Cambria" panose="02040503050406030204"/>
                  <a:sym typeface="+mn-ea"/>
                </a:rPr>
                <a:t> </a:t>
              </a:r>
              <a:r>
                <a:rPr sz="1400" b="1" spc="-10" dirty="0">
                  <a:latin typeface="Cambria" panose="02040503050406030204"/>
                  <a:cs typeface="Cambria" panose="02040503050406030204"/>
                  <a:sym typeface="+mn-ea"/>
                </a:rPr>
                <a:t>Submission</a:t>
              </a:r>
              <a:endPara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sz="1400" b="1" spc="-3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  <a:sym typeface="+mn-ea"/>
                </a:rPr>
                <a:t>Payer</a:t>
              </a:r>
              <a:r>
                <a:rPr sz="1400" b="1" spc="-2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  <a:sym typeface="+mn-ea"/>
                </a:rPr>
                <a:t> </a:t>
              </a:r>
              <a:r>
                <a:rPr sz="1400" b="1" spc="-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  <a:sym typeface="+mn-ea"/>
                </a:rPr>
                <a:t>Query</a:t>
              </a:r>
              <a:r>
                <a:rPr sz="1400" b="1" spc="-1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  <a:sym typeface="+mn-ea"/>
                </a:rPr>
                <a:t>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  <a:sym typeface="+mn-ea"/>
                </a:rPr>
                <a:t>Mail</a:t>
              </a:r>
              <a:endPara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12065" indent="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None/>
                <a:tabLst>
                  <a:tab pos="338455" algn="l"/>
                  <a:tab pos="339090" algn="l"/>
                </a:tabLst>
              </a:pPr>
              <a:endPara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0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endPara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</p:txBody>
        </p:sp>
        <p:sp>
          <p:nvSpPr>
            <p:cNvPr id="13" name="object 6"/>
            <p:cNvSpPr txBox="1"/>
            <p:nvPr/>
          </p:nvSpPr>
          <p:spPr>
            <a:xfrm>
              <a:off x="2400" y="6480"/>
              <a:ext cx="5428" cy="3819"/>
            </a:xfrm>
            <a:prstGeom prst="rect">
              <a:avLst/>
            </a:prstGeom>
          </p:spPr>
          <p:txBody>
            <a:bodyPr vert="horz" wrap="square" lIns="0" tIns="97790" rIns="0" bIns="0" rtlCol="0">
              <a:spAutoFit/>
            </a:bodyPr>
            <a:lstStyle/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sz="1400" b="1" spc="-1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Reconciliation</a:t>
              </a:r>
              <a:endPara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0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TDS</a:t>
              </a:r>
              <a:r>
                <a:rPr sz="1400" b="1" spc="-2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Mapping</a:t>
              </a:r>
              <a:endPara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lang="en-US" sz="1400" b="1" spc="-15" dirty="0">
                  <a:latin typeface="Cambria" panose="02040503050406030204"/>
                  <a:cs typeface="Cambria" panose="02040503050406030204"/>
                  <a:sym typeface="+mn-ea"/>
                </a:rPr>
                <a:t>Denial/</a:t>
              </a:r>
              <a:r>
                <a:rPr sz="1400" b="1" spc="-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Short</a:t>
              </a:r>
              <a:r>
                <a:rPr sz="1400" b="1" spc="-1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Paid</a:t>
              </a:r>
              <a:r>
                <a:rPr sz="1400" b="1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Contest</a:t>
              </a:r>
              <a:r>
                <a:rPr sz="1400" b="1" spc="1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2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Recovery</a:t>
              </a:r>
              <a:endPara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Outstanding</a:t>
              </a:r>
              <a:r>
                <a:rPr sz="1400" b="1" spc="3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Management</a:t>
              </a:r>
              <a:endPara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0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sz="1400" b="1" spc="-1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Transactional</a:t>
              </a:r>
              <a:r>
                <a:rPr sz="1400" b="1" spc="7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2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Trial</a:t>
              </a:r>
              <a:endPara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Turn</a:t>
              </a:r>
              <a:r>
                <a:rPr sz="1400" b="1" spc="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Around</a:t>
              </a:r>
              <a:r>
                <a:rPr sz="1400" b="1" spc="-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Time</a:t>
              </a:r>
              <a:r>
                <a:rPr sz="1400" b="1" spc="1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Measurement</a:t>
              </a:r>
              <a:endPara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0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MIS</a:t>
              </a:r>
              <a:r>
                <a:rPr sz="1400" b="1" spc="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&amp;</a:t>
              </a:r>
              <a:r>
                <a:rPr sz="1400" b="1" spc="-1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5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Column</a:t>
              </a:r>
              <a:r>
                <a:rPr sz="1400" b="1" spc="2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 </a:t>
              </a:r>
              <a:r>
                <a:rPr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Selection</a:t>
              </a:r>
              <a:endPara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  <a:p>
              <a:pPr marL="338455" indent="-326390">
                <a:lnSpc>
                  <a:spcPct val="100000"/>
                </a:lnSpc>
                <a:spcBef>
                  <a:spcPts val="675"/>
                </a:spcBef>
                <a:buFont typeface="Wingdings" panose="05000000000000000000"/>
                <a:buChar char=""/>
                <a:tabLst>
                  <a:tab pos="338455" algn="l"/>
                  <a:tab pos="339090" algn="l"/>
                </a:tabLst>
              </a:pPr>
              <a:r>
                <a:rPr lang="en-IN" altLang="en-US" sz="1400" b="1" spc="-10" dirty="0">
                  <a:solidFill>
                    <a:schemeClr val="tx1"/>
                  </a:solidFill>
                  <a:latin typeface="Cambria" panose="02040503050406030204"/>
                  <a:cs typeface="Cambria" panose="02040503050406030204"/>
                </a:rPr>
                <a:t>BI Tools</a:t>
              </a:r>
              <a:endParaRPr lang="en-IN" altLang="en-US"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7400" y="173990"/>
            <a:ext cx="6232525" cy="803275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/>
          <a:p>
            <a:pPr marL="605790">
              <a:lnSpc>
                <a:spcPct val="100000"/>
              </a:lnSpc>
              <a:spcBef>
                <a:spcPts val="110"/>
              </a:spcBef>
            </a:pPr>
            <a:r>
              <a:rPr spc="-70" dirty="0">
                <a:solidFill>
                  <a:schemeClr val="tx1"/>
                </a:solidFill>
              </a:rPr>
              <a:t>Pay</a:t>
            </a:r>
            <a:r>
              <a:rPr lang="en-US" spc="-70" dirty="0">
                <a:solidFill>
                  <a:schemeClr val="tx1"/>
                </a:solidFill>
              </a:rPr>
              <a:t>er </a:t>
            </a:r>
            <a:r>
              <a:rPr spc="-10" dirty="0">
                <a:solidFill>
                  <a:schemeClr val="tx1"/>
                </a:solidFill>
              </a:rPr>
              <a:t>Contracting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9700" y="216408"/>
            <a:ext cx="12035790" cy="6477000"/>
            <a:chOff x="125095" y="262128"/>
            <a:chExt cx="12035790" cy="6477000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095" y="1643253"/>
              <a:ext cx="7771130" cy="50958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195" y="1874393"/>
              <a:ext cx="7352030" cy="41300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2290" y="262128"/>
              <a:ext cx="1458595" cy="7493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848600" y="990600"/>
            <a:ext cx="4281805" cy="559435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299085" marR="5080" indent="-287020">
              <a:lnSpc>
                <a:spcPct val="13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Contracting</a:t>
            </a:r>
            <a:r>
              <a:rPr sz="1400" b="1" spc="7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helps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tracking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mechanism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MOU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Renewals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 panose="05000000000000000000"/>
              <a:buChar char=""/>
            </a:pPr>
            <a:endParaRPr sz="18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492760" indent="-28702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Provision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Capturing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MOU/Agreed</a:t>
            </a:r>
            <a:r>
              <a:rPr sz="1400" b="1" spc="4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Tariff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Details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Payers.</a:t>
            </a:r>
            <a:endParaRPr sz="1400" b="1" spc="-2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492760" indent="-287020">
              <a:lnSpc>
                <a:spcPct val="130000"/>
              </a:lnSpc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492760" indent="-28702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We systematically record the</a:t>
            </a: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commencement and termination dates of agreements. This enables us to proactively generate reminder emails for the upcoming renewal of agreements, ensuring timely and seamless management of contractual obligations.</a:t>
            </a:r>
            <a:endParaRPr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492760" indent="-287020">
              <a:lnSpc>
                <a:spcPct val="130000"/>
              </a:lnSpc>
              <a:buFont typeface="Wingdings" panose="05000000000000000000"/>
              <a:buChar char=""/>
              <a:tabLst>
                <a:tab pos="299085" algn="l"/>
                <a:tab pos="299720" algn="l"/>
              </a:tabLst>
            </a:pPr>
            <a:endParaRPr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marR="492760" indent="-28702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We systematically document both the credit limit and credit period negotiated between two entities. This encompasses the mutually agreed-upon monetary threshold and the specified time duration, fostering clarity and adherence to the agreed terms between the involved parties</a:t>
            </a:r>
            <a:endParaRPr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0" name="object 3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28600" y="173990"/>
            <a:ext cx="921385" cy="1039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1800" y="228600"/>
            <a:ext cx="5873115" cy="1035685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/>
          <a:p>
            <a:pPr marL="605790">
              <a:lnSpc>
                <a:spcPct val="100000"/>
              </a:lnSpc>
              <a:spcBef>
                <a:spcPts val="110"/>
              </a:spcBef>
            </a:pPr>
            <a:r>
              <a:rPr spc="-70" dirty="0">
                <a:solidFill>
                  <a:schemeClr val="tx1"/>
                </a:solidFill>
              </a:rPr>
              <a:t>Payer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Contracting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712" y="287401"/>
            <a:ext cx="12192634" cy="6295009"/>
            <a:chOff x="125095" y="444373"/>
            <a:chExt cx="12322916" cy="6295009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095" y="1566672"/>
              <a:ext cx="7877810" cy="51727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73843" y="1485773"/>
              <a:ext cx="1685925" cy="12700"/>
            </a:xfrm>
            <a:custGeom>
              <a:avLst/>
              <a:gdLst/>
              <a:ahLst/>
              <a:cxnLst/>
              <a:rect l="l" t="t" r="r" b="b"/>
              <a:pathLst>
                <a:path w="1685925" h="12700">
                  <a:moveTo>
                    <a:pt x="0" y="12192"/>
                  </a:moveTo>
                  <a:lnTo>
                    <a:pt x="1685544" y="12192"/>
                  </a:lnTo>
                  <a:lnTo>
                    <a:pt x="1685544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194" y="1712976"/>
              <a:ext cx="7391400" cy="42915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1013" y="444373"/>
              <a:ext cx="1796998" cy="10541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994015" y="1447800"/>
            <a:ext cx="4197985" cy="52552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The agreement includes a notice period, like three months, for termination between the parties involved</a:t>
            </a: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.</a:t>
            </a: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TAT Dispatch refers to the Turnaround Time from claim submission to dispatch, measuring the duration it takes to process and send out a claim</a:t>
            </a: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.</a:t>
            </a: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TAT Settlement stands for Turnaround Time for settlement, representing the duration it takes to process and complete the settlement</a:t>
            </a:r>
            <a:endParaRPr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r>
              <a:rPr lang="en-US" sz="1400" b="1">
                <a:latin typeface="Cambria" panose="02040503050406030204"/>
                <a:cs typeface="Cambria" panose="02040503050406030204"/>
                <a:sym typeface="+mn-ea"/>
              </a:rPr>
              <a:t>Historical/Existing data can also be uploded to understand the previous MIS, and also if there is any existing outstanding previous data can be carryforward</a:t>
            </a:r>
            <a:endParaRPr lang="en-US" sz="1400" b="1">
              <a:latin typeface="Cambria" panose="02040503050406030204"/>
              <a:cs typeface="Cambria" panose="02040503050406030204"/>
              <a:sym typeface="+mn-ea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Historical data can be coded and stored in the platform</a:t>
            </a: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Co-pay guidelines can be captured and automated in the platform</a:t>
            </a:r>
            <a:endParaRPr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0" name="object 3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28600" y="173990"/>
            <a:ext cx="921385" cy="1039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28283"/>
            <a:ext cx="10972800" cy="1143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5790">
              <a:lnSpc>
                <a:spcPct val="100000"/>
              </a:lnSpc>
              <a:spcBef>
                <a:spcPts val="110"/>
              </a:spcBef>
            </a:pPr>
            <a:r>
              <a:rPr spc="-70" dirty="0">
                <a:solidFill>
                  <a:schemeClr val="tx1"/>
                </a:solidFill>
              </a:rPr>
              <a:t>Payer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Contracting</a:t>
            </a:r>
            <a:endParaRPr spc="-10" dirty="0">
              <a:solidFill>
                <a:schemeClr val="tx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968" y="195072"/>
            <a:ext cx="12067413" cy="6544056"/>
            <a:chOff x="124968" y="195072"/>
            <a:chExt cx="12067413" cy="6544056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8"/>
              <a:ext cx="8071104" cy="52882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506456" y="195072"/>
              <a:ext cx="1685925" cy="1262380"/>
            </a:xfrm>
            <a:custGeom>
              <a:avLst/>
              <a:gdLst/>
              <a:ahLst/>
              <a:cxnLst/>
              <a:rect l="l" t="t" r="r" b="b"/>
              <a:pathLst>
                <a:path w="1685925" h="1262380">
                  <a:moveTo>
                    <a:pt x="0" y="1261872"/>
                  </a:moveTo>
                  <a:lnTo>
                    <a:pt x="1685544" y="1261872"/>
                  </a:lnTo>
                  <a:lnTo>
                    <a:pt x="1685544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06456" y="1450848"/>
              <a:ext cx="1685925" cy="12700"/>
            </a:xfrm>
            <a:custGeom>
              <a:avLst/>
              <a:gdLst/>
              <a:ahLst/>
              <a:cxnLst/>
              <a:rect l="l" t="t" r="r" b="b"/>
              <a:pathLst>
                <a:path w="1685925" h="12700">
                  <a:moveTo>
                    <a:pt x="0" y="12192"/>
                  </a:moveTo>
                  <a:lnTo>
                    <a:pt x="1685544" y="12192"/>
                  </a:lnTo>
                  <a:lnTo>
                    <a:pt x="1685544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06456" y="195072"/>
              <a:ext cx="1685925" cy="1262380"/>
            </a:xfrm>
            <a:custGeom>
              <a:avLst/>
              <a:gdLst/>
              <a:ahLst/>
              <a:cxnLst/>
              <a:rect l="l" t="t" r="r" b="b"/>
              <a:pathLst>
                <a:path w="1685925" h="1262380">
                  <a:moveTo>
                    <a:pt x="1685544" y="0"/>
                  </a:moveTo>
                  <a:lnTo>
                    <a:pt x="0" y="0"/>
                  </a:lnTo>
                  <a:lnTo>
                    <a:pt x="0" y="12618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3511" y="332231"/>
              <a:ext cx="1615440" cy="98755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448802" y="2224582"/>
            <a:ext cx="3100070" cy="1689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3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Platform</a:t>
            </a:r>
            <a:r>
              <a:rPr sz="1400" b="1" spc="5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enabled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tracking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mechanism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real-time 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graphical</a:t>
            </a:r>
            <a:r>
              <a:rPr sz="1400" b="1" spc="5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representation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understand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deviations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Settlements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Dispatches</a:t>
            </a:r>
            <a:r>
              <a:rPr sz="1400" b="1" spc="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as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per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agreed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contractual</a:t>
            </a:r>
            <a:r>
              <a:rPr sz="1400" b="1" spc="7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obligations</a:t>
            </a:r>
            <a:endParaRPr sz="1400" b="1" spc="-1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8" name="object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73990"/>
            <a:ext cx="921385" cy="103949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57600" y="1811274"/>
            <a:ext cx="7238599" cy="3979925"/>
            <a:chOff x="457600" y="1811274"/>
            <a:chExt cx="7238599" cy="39799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180" y="3801236"/>
              <a:ext cx="6986019" cy="198996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600" y="1892267"/>
              <a:ext cx="3812648" cy="190897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1000" y="1811274"/>
              <a:ext cx="3505199" cy="1974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2985" y="380683"/>
            <a:ext cx="4633595" cy="690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chemeClr val="tx1"/>
                </a:solidFill>
              </a:rPr>
              <a:t>Preauthorization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600" y="139954"/>
            <a:ext cx="12067413" cy="6544056"/>
            <a:chOff x="124968" y="195072"/>
            <a:chExt cx="12067413" cy="6544056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968" y="1450848"/>
              <a:ext cx="8071104" cy="52882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506456" y="195072"/>
              <a:ext cx="1685925" cy="1262380"/>
            </a:xfrm>
            <a:custGeom>
              <a:avLst/>
              <a:gdLst/>
              <a:ahLst/>
              <a:cxnLst/>
              <a:rect l="l" t="t" r="r" b="b"/>
              <a:pathLst>
                <a:path w="1685925" h="1262380">
                  <a:moveTo>
                    <a:pt x="0" y="1261872"/>
                  </a:moveTo>
                  <a:lnTo>
                    <a:pt x="1685544" y="1261872"/>
                  </a:lnTo>
                  <a:lnTo>
                    <a:pt x="1685544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06456" y="1450848"/>
              <a:ext cx="1685925" cy="12700"/>
            </a:xfrm>
            <a:custGeom>
              <a:avLst/>
              <a:gdLst/>
              <a:ahLst/>
              <a:cxnLst/>
              <a:rect l="l" t="t" r="r" b="b"/>
              <a:pathLst>
                <a:path w="1685925" h="12700">
                  <a:moveTo>
                    <a:pt x="0" y="12192"/>
                  </a:moveTo>
                  <a:lnTo>
                    <a:pt x="1685544" y="12192"/>
                  </a:lnTo>
                  <a:lnTo>
                    <a:pt x="1685544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06456" y="195072"/>
              <a:ext cx="1685925" cy="1262380"/>
            </a:xfrm>
            <a:custGeom>
              <a:avLst/>
              <a:gdLst/>
              <a:ahLst/>
              <a:cxnLst/>
              <a:rect l="l" t="t" r="r" b="b"/>
              <a:pathLst>
                <a:path w="1685925" h="1262380">
                  <a:moveTo>
                    <a:pt x="1685544" y="0"/>
                  </a:moveTo>
                  <a:lnTo>
                    <a:pt x="0" y="0"/>
                  </a:lnTo>
                  <a:lnTo>
                    <a:pt x="0" y="12618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4576" y="420623"/>
              <a:ext cx="1255776" cy="8321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4136135"/>
              <a:ext cx="3608832" cy="18501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9752" y="3931920"/>
              <a:ext cx="1319784" cy="74066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196580" y="1393190"/>
            <a:ext cx="3926840" cy="546481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297815" marR="227330" indent="-285750">
              <a:lnSpc>
                <a:spcPct val="13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complete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paperless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solution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submit,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manage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track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preauthorization,</a:t>
            </a:r>
            <a:r>
              <a:rPr sz="1400" b="1" spc="5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enhancements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discharge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requests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all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TPA/Insurance</a:t>
            </a:r>
            <a:r>
              <a:rPr sz="1400" b="1" spc="4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companies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receive</a:t>
            </a:r>
            <a:r>
              <a:rPr sz="1400" b="1" spc="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approvals</a:t>
            </a:r>
            <a:r>
              <a:rPr sz="1400" b="1" spc="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quickest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turnaround</a:t>
            </a:r>
            <a:r>
              <a:rPr sz="1400" b="1" spc="4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7815" marR="227330" indent="-285750">
              <a:lnSpc>
                <a:spcPct val="130000"/>
              </a:lnSpc>
              <a:spcBef>
                <a:spcPts val="100"/>
              </a:spcBef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PreAuth Enhancement</a:t>
            </a:r>
            <a:endParaRPr sz="18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7815" marR="5080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Scope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rework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re-present 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preauth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400" b="1" spc="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no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possibility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missing </a:t>
            </a:r>
            <a:r>
              <a:rPr sz="1400" b="1" spc="-29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out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on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required</a:t>
            </a:r>
            <a:r>
              <a:rPr sz="1400" b="1" spc="5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documents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Font typeface="Wingdings" panose="05000000000000000000" charset="0"/>
              <a:buChar char="§"/>
            </a:pPr>
            <a:endParaRPr sz="18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7815" marR="116840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Real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time</a:t>
            </a:r>
            <a:r>
              <a:rPr sz="1400" b="1" spc="-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notifications</a:t>
            </a:r>
            <a:r>
              <a:rPr sz="1400" b="1" spc="8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from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 </a:t>
            </a:r>
            <a:r>
              <a:rPr sz="1400" b="1" spc="-29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with</a:t>
            </a:r>
            <a:r>
              <a:rPr sz="1400" b="1" spc="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integrated</a:t>
            </a:r>
            <a:r>
              <a:rPr sz="1400" b="1" spc="5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email</a:t>
            </a:r>
            <a:r>
              <a:rPr sz="1400" b="1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tracking</a:t>
            </a:r>
            <a:endParaRPr sz="1400" b="1" spc="-1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7815" marR="116840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endParaRPr sz="1400" b="1" spc="-1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7815" marR="116840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Pre-authorization allows us to verify the authenticity of a patient, ensuring the validity of their information before proceeding with any transactions or services</a:t>
            </a:r>
            <a:r>
              <a:rPr sz="140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.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0" name="object 3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228600" y="173990"/>
            <a:ext cx="921385" cy="1039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9888" y="1697903"/>
            <a:ext cx="3608831" cy="217889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45592" y="1694520"/>
            <a:ext cx="7408421" cy="3861729"/>
            <a:chOff x="545592" y="1694520"/>
            <a:chExt cx="7408421" cy="38617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5592" y="1694520"/>
              <a:ext cx="3608831" cy="233163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2012" y="3876802"/>
              <a:ext cx="3302001" cy="1679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378460"/>
            <a:ext cx="8010525" cy="676275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dirty="0">
                <a:solidFill>
                  <a:schemeClr val="tx1"/>
                </a:solidFill>
              </a:rPr>
              <a:t>OP </a:t>
            </a:r>
            <a:r>
              <a:rPr dirty="0">
                <a:solidFill>
                  <a:schemeClr val="tx1"/>
                </a:solidFill>
              </a:rPr>
              <a:t>Claim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15" dirty="0">
                <a:solidFill>
                  <a:schemeClr val="tx1"/>
                </a:solidFill>
              </a:rPr>
              <a:t>Preparation</a:t>
            </a:r>
            <a:endParaRPr spc="-15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095" y="1450975"/>
            <a:ext cx="8070850" cy="5288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361045" y="1480820"/>
            <a:ext cx="3082925" cy="525272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Wingdings" panose="05000000000000000000" charset="0"/>
              <a:buChar char="§"/>
            </a:pPr>
            <a:endParaRPr sz="18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7815" marR="79375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 spc="-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  <a:sym typeface="+mn-ea"/>
              </a:rPr>
              <a:t>The captured information includes patient demographic details</a:t>
            </a:r>
            <a:r>
              <a:rPr lang="en-US"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endParaRPr lang="en-US"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5015" marR="79375" lvl="1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Doctor Consultation</a:t>
            </a:r>
            <a:endParaRPr lang="en-US"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5015" marR="79375" lvl="1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Pharmacy</a:t>
            </a:r>
            <a:endParaRPr lang="en-US"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5015" marR="79375" lvl="1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Investigation Reports</a:t>
            </a:r>
            <a:endParaRPr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5015" marR="79375" lvl="1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Dental</a:t>
            </a: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5015" marR="79375" lvl="1" indent="-285750">
              <a:lnSpc>
                <a:spcPct val="13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lang="en-US" sz="1400" b="1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Ophthalmology</a:t>
            </a:r>
            <a:endParaRPr lang="en-US" sz="1400" b="1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Wingdings" panose="05000000000000000000" charset="0"/>
              <a:buChar char="§"/>
            </a:pPr>
            <a:endParaRPr sz="22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7815" indent="-285750">
              <a:lnSpc>
                <a:spcPct val="100000"/>
              </a:lnSpc>
              <a:buFont typeface="Wingdings" panose="05000000000000000000" charset="0"/>
              <a:buChar char="§"/>
              <a:tabLst>
                <a:tab pos="299085" algn="l"/>
                <a:tab pos="299720" algn="l"/>
              </a:tabLst>
            </a:pP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Invoice/Claim</a:t>
            </a:r>
            <a:r>
              <a:rPr sz="1400" b="1" spc="6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Information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2990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captured</a:t>
            </a:r>
            <a:r>
              <a:rPr sz="1400" b="1" spc="15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consists of</a:t>
            </a:r>
            <a:r>
              <a:rPr lang="en-US"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endParaRPr sz="225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lvl="1" indent="-287020">
              <a:lnSpc>
                <a:spcPct val="100000"/>
              </a:lnSpc>
              <a:buFont typeface="Wingdings" panose="05000000000000000000" charset="0"/>
              <a:buChar char="§"/>
              <a:tabLst>
                <a:tab pos="756285" algn="l"/>
                <a:tab pos="756920" algn="l"/>
              </a:tabLst>
            </a:pPr>
            <a:r>
              <a:rPr lang="en-US" sz="1400" b="1" spc="-10" dirty="0">
                <a:latin typeface="Cambria" panose="02040503050406030204"/>
                <a:cs typeface="Cambria" panose="02040503050406030204"/>
                <a:sym typeface="+mn-ea"/>
              </a:rPr>
              <a:t>Pre defined payer package rates.</a:t>
            </a:r>
            <a:endParaRPr lang="en-US" sz="1400" b="1" spc="-10" dirty="0">
              <a:latin typeface="Cambria" panose="02040503050406030204"/>
              <a:cs typeface="Cambria" panose="02040503050406030204"/>
              <a:sym typeface="+mn-ea"/>
            </a:endParaRPr>
          </a:p>
          <a:p>
            <a:pPr marL="756285" lvl="1" indent="-287020">
              <a:lnSpc>
                <a:spcPct val="100000"/>
              </a:lnSpc>
              <a:buFont typeface="Wingdings" panose="05000000000000000000" charset="0"/>
              <a:buChar char="§"/>
              <a:tabLst>
                <a:tab pos="756285" algn="l"/>
                <a:tab pos="756920" algn="l"/>
              </a:tabLst>
            </a:pPr>
            <a:r>
              <a:rPr sz="1400" b="1" spc="-10" dirty="0">
                <a:latin typeface="Cambria" panose="02040503050406030204"/>
                <a:cs typeface="Cambria" panose="02040503050406030204"/>
                <a:sym typeface="+mn-ea"/>
              </a:rPr>
              <a:t>Patient</a:t>
            </a:r>
            <a:r>
              <a:rPr sz="1400" b="1" dirty="0"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latin typeface="Cambria" panose="02040503050406030204"/>
                <a:cs typeface="Cambria" panose="02040503050406030204"/>
                <a:sym typeface="+mn-ea"/>
              </a:rPr>
              <a:t>Demographic</a:t>
            </a:r>
            <a:r>
              <a:rPr sz="1400" b="1" spc="5" dirty="0"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latin typeface="Cambria" panose="02040503050406030204"/>
                <a:cs typeface="Cambria" panose="02040503050406030204"/>
                <a:sym typeface="+mn-ea"/>
              </a:rPr>
              <a:t>details</a:t>
            </a: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lvl="1" indent="-287020">
              <a:lnSpc>
                <a:spcPct val="100000"/>
              </a:lnSpc>
              <a:buFont typeface="Wingdings" panose="05000000000000000000" charset="0"/>
              <a:buChar char="§"/>
              <a:tabLst>
                <a:tab pos="756285" algn="l"/>
                <a:tab pos="756920" algn="l"/>
              </a:tabLst>
            </a:pPr>
            <a:r>
              <a:rPr sz="1400" b="1" spc="-3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Payer</a:t>
            </a:r>
            <a:r>
              <a:rPr sz="1400" b="1" spc="-2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details</a:t>
            </a:r>
            <a:r>
              <a:rPr lang="en-US" sz="1400" b="1" spc="-10" dirty="0">
                <a:solidFill>
                  <a:schemeClr val="tx1"/>
                </a:solidFill>
                <a:latin typeface="Cambria" panose="02040503050406030204"/>
                <a:cs typeface="Cambria" panose="02040503050406030204"/>
              </a:rPr>
              <a:t>.</a:t>
            </a:r>
            <a:endParaRPr lang="en-US"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lvl="1" indent="-287020">
              <a:lnSpc>
                <a:spcPct val="100000"/>
              </a:lnSpc>
              <a:buFont typeface="Wingdings" panose="05000000000000000000" charset="0"/>
              <a:buChar char="§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mbria" panose="02040503050406030204"/>
                <a:cs typeface="Cambria" panose="02040503050406030204"/>
                <a:sym typeface="+mn-ea"/>
              </a:rPr>
              <a:t>Capture Co-pay, Total Bill, Claimed amount</a:t>
            </a:r>
            <a:endParaRPr sz="1400" b="1" spc="-5" dirty="0">
              <a:latin typeface="Cambria" panose="02040503050406030204"/>
              <a:cs typeface="Cambria" panose="02040503050406030204"/>
              <a:sym typeface="+mn-ea"/>
            </a:endParaRPr>
          </a:p>
          <a:p>
            <a:pPr marL="756285" lvl="1" indent="-287020">
              <a:lnSpc>
                <a:spcPct val="100000"/>
              </a:lnSpc>
              <a:buFont typeface="Wingdings" panose="05000000000000000000" charset="0"/>
              <a:buChar char="§"/>
              <a:tabLst>
                <a:tab pos="756285" algn="l"/>
                <a:tab pos="756920" algn="l"/>
              </a:tabLst>
            </a:pPr>
            <a:r>
              <a:rPr sz="1400" b="1" spc="-10" dirty="0">
                <a:latin typeface="Cambria" panose="02040503050406030204"/>
                <a:cs typeface="Cambria" panose="02040503050406030204"/>
                <a:sym typeface="+mn-ea"/>
              </a:rPr>
              <a:t>Bill</a:t>
            </a:r>
            <a:r>
              <a:rPr sz="1400" b="1" spc="5" dirty="0"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5" dirty="0">
                <a:latin typeface="Cambria" panose="02040503050406030204"/>
                <a:cs typeface="Cambria" panose="02040503050406030204"/>
                <a:sym typeface="+mn-ea"/>
              </a:rPr>
              <a:t>Details/Documents</a:t>
            </a:r>
            <a:r>
              <a:rPr sz="1400" b="1" spc="25" dirty="0"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20" dirty="0">
                <a:latin typeface="Cambria" panose="02040503050406030204"/>
                <a:cs typeface="Cambria" panose="02040503050406030204"/>
                <a:sym typeface="+mn-ea"/>
              </a:rPr>
              <a:t>to</a:t>
            </a: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r>
              <a:rPr sz="1400" b="1" spc="-5" dirty="0">
                <a:latin typeface="Cambria" panose="02040503050406030204"/>
                <a:cs typeface="Cambria" panose="02040503050406030204"/>
                <a:sym typeface="+mn-ea"/>
              </a:rPr>
              <a:t>meet</a:t>
            </a:r>
            <a:r>
              <a:rPr sz="1400" b="1" spc="295" dirty="0"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30" dirty="0">
                <a:latin typeface="Cambria" panose="02040503050406030204"/>
                <a:cs typeface="Cambria" panose="02040503050406030204"/>
                <a:sym typeface="+mn-ea"/>
              </a:rPr>
              <a:t>Payer</a:t>
            </a:r>
            <a:r>
              <a:rPr sz="1400" b="1" dirty="0"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0" dirty="0">
                <a:latin typeface="Cambria" panose="02040503050406030204"/>
                <a:cs typeface="Cambria" panose="02040503050406030204"/>
                <a:sym typeface="+mn-ea"/>
              </a:rPr>
              <a:t>Specific</a:t>
            </a:r>
            <a:r>
              <a:rPr sz="1400" b="1" spc="5" dirty="0">
                <a:latin typeface="Cambria" panose="02040503050406030204"/>
                <a:cs typeface="Cambria" panose="02040503050406030204"/>
                <a:sym typeface="+mn-ea"/>
              </a:rPr>
              <a:t> </a:t>
            </a:r>
            <a:r>
              <a:rPr sz="1400" b="1" spc="-15" dirty="0">
                <a:latin typeface="Cambria" panose="02040503050406030204"/>
                <a:cs typeface="Cambria" panose="02040503050406030204"/>
                <a:sym typeface="+mn-ea"/>
              </a:rPr>
              <a:t>Format.</a:t>
            </a:r>
            <a:endParaRPr sz="1400" b="1" spc="-15" dirty="0">
              <a:latin typeface="Cambria" panose="02040503050406030204"/>
              <a:cs typeface="Cambria" panose="02040503050406030204"/>
              <a:sym typeface="+mn-ea"/>
            </a:endParaRPr>
          </a:p>
          <a:p>
            <a:pPr marL="7562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endParaRPr sz="1400" b="1" spc="-1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lvl="1" indent="-287020">
              <a:lnSpc>
                <a:spcPct val="100000"/>
              </a:lnSpc>
              <a:spcBef>
                <a:spcPts val="510"/>
              </a:spcBef>
              <a:buFont typeface="Wingdings" panose="05000000000000000000" charset="0"/>
              <a:buChar char="§"/>
              <a:tabLst>
                <a:tab pos="756285" algn="l"/>
                <a:tab pos="756920" algn="l"/>
              </a:tabLst>
            </a:pPr>
            <a:endParaRPr sz="1400" b="1" spc="-10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lvl="1" indent="-287020">
              <a:lnSpc>
                <a:spcPct val="100000"/>
              </a:lnSpc>
              <a:spcBef>
                <a:spcPts val="510"/>
              </a:spcBef>
              <a:buFont typeface="Wingdings" panose="05000000000000000000" charset="0"/>
              <a:buChar char="§"/>
              <a:tabLst>
                <a:tab pos="756285" algn="l"/>
                <a:tab pos="756920" algn="l"/>
              </a:tabLst>
            </a:pPr>
            <a:endParaRPr sz="140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endParaRPr sz="1400" b="1" spc="-1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  <a:p>
            <a:pPr marL="756285" indent="0">
              <a:lnSpc>
                <a:spcPct val="100000"/>
              </a:lnSpc>
              <a:spcBef>
                <a:spcPts val="505"/>
              </a:spcBef>
              <a:buFont typeface="Wingdings" panose="05000000000000000000" charset="0"/>
              <a:buNone/>
            </a:pPr>
            <a:endParaRPr sz="1400" b="1" spc="-15" dirty="0">
              <a:solidFill>
                <a:schemeClr val="tx1"/>
              </a:solidFill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94263" y="195072"/>
            <a:ext cx="1697989" cy="1268476"/>
            <a:chOff x="10494263" y="195072"/>
            <a:chExt cx="1697989" cy="1268476"/>
          </a:xfrm>
        </p:grpSpPr>
        <p:sp>
          <p:nvSpPr>
            <p:cNvPr id="17" name="object 17"/>
            <p:cNvSpPr/>
            <p:nvPr/>
          </p:nvSpPr>
          <p:spPr>
            <a:xfrm>
              <a:off x="10494263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0" y="1261872"/>
                  </a:moveTo>
                  <a:lnTo>
                    <a:pt x="1697735" y="126187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618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494263" y="1450848"/>
              <a:ext cx="1697989" cy="12700"/>
            </a:xfrm>
            <a:custGeom>
              <a:avLst/>
              <a:gdLst/>
              <a:ahLst/>
              <a:cxnLst/>
              <a:rect l="l" t="t" r="r" b="b"/>
              <a:pathLst>
                <a:path w="1697990" h="12700">
                  <a:moveTo>
                    <a:pt x="0" y="12192"/>
                  </a:moveTo>
                  <a:lnTo>
                    <a:pt x="1697735" y="12192"/>
                  </a:lnTo>
                  <a:lnTo>
                    <a:pt x="1697735" y="0"/>
                  </a:lnTo>
                  <a:lnTo>
                    <a:pt x="0" y="0"/>
                  </a:lnTo>
                  <a:lnTo>
                    <a:pt x="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494263" y="195072"/>
              <a:ext cx="1697989" cy="1262380"/>
            </a:xfrm>
            <a:custGeom>
              <a:avLst/>
              <a:gdLst/>
              <a:ahLst/>
              <a:cxnLst/>
              <a:rect l="l" t="t" r="r" b="b"/>
              <a:pathLst>
                <a:path w="1697990" h="1262380">
                  <a:moveTo>
                    <a:pt x="1697735" y="0"/>
                  </a:moveTo>
                  <a:lnTo>
                    <a:pt x="0" y="0"/>
                  </a:lnTo>
                  <a:lnTo>
                    <a:pt x="0" y="126187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99" y="280415"/>
              <a:ext cx="1493520" cy="1021079"/>
            </a:xfrm>
            <a:prstGeom prst="rect">
              <a:avLst/>
            </a:prstGeom>
          </p:spPr>
        </p:pic>
      </p:grpSp>
      <p:pic>
        <p:nvPicPr>
          <p:cNvPr id="21" name="Content Placeholder 2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752600"/>
            <a:ext cx="7350760" cy="4284980"/>
          </a:xfrm>
          <a:prstGeom prst="rect">
            <a:avLst/>
          </a:prstGeom>
        </p:spPr>
      </p:pic>
      <p:pic>
        <p:nvPicPr>
          <p:cNvPr id="10" name="object 3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228600" y="228600"/>
            <a:ext cx="907415" cy="1032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10109</Words>
  <Application>WPS Presentation</Application>
  <PresentationFormat>Widescreen</PresentationFormat>
  <Paragraphs>391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Arial</vt:lpstr>
      <vt:lpstr>Verdana</vt:lpstr>
      <vt:lpstr>Arial MT</vt:lpstr>
      <vt:lpstr>Cambria</vt:lpstr>
      <vt:lpstr>Calibri</vt:lpstr>
      <vt:lpstr>Wingdings</vt:lpstr>
      <vt:lpstr>Wingdings</vt:lpstr>
      <vt:lpstr>Microsoft YaHei</vt:lpstr>
      <vt:lpstr>Arial Unicode MS</vt:lpstr>
      <vt:lpstr>Default Design</vt:lpstr>
      <vt:lpstr>End to End Health Insurance Management</vt:lpstr>
      <vt:lpstr>MEDVERVE RCM SOLUTION  </vt:lpstr>
      <vt:lpstr>RCM Solution</vt:lpstr>
      <vt:lpstr>RCM Solution</vt:lpstr>
      <vt:lpstr>Payer Contracting</vt:lpstr>
      <vt:lpstr>Payer Contracting</vt:lpstr>
      <vt:lpstr>Payer Contracting</vt:lpstr>
      <vt:lpstr>Preauthorization</vt:lpstr>
      <vt:lpstr>OP Claim Preparation</vt:lpstr>
      <vt:lpstr>OP Claim Quality Check</vt:lpstr>
      <vt:lpstr>OP Claim Submission</vt:lpstr>
      <vt:lpstr>IP Claim Preparation</vt:lpstr>
      <vt:lpstr>Claim Quality Check</vt:lpstr>
      <vt:lpstr>Claim Submission</vt:lpstr>
      <vt:lpstr>Payer Reconciliation</vt:lpstr>
      <vt:lpstr>Bank Reconciliation</vt:lpstr>
      <vt:lpstr>Payer Reconciliation</vt:lpstr>
      <vt:lpstr>Bank Reconciliation</vt:lpstr>
      <vt:lpstr>Payer Query Mail</vt:lpstr>
      <vt:lpstr>TDS Mapping</vt:lpstr>
      <vt:lpstr>Outstanding Management</vt:lpstr>
      <vt:lpstr>Transactional Trial</vt:lpstr>
      <vt:lpstr>Turn Around Time</vt:lpstr>
      <vt:lpstr>MIS</vt:lpstr>
      <vt:lpstr>Column Selection</vt:lpstr>
      <vt:lpstr>Dashboards</vt:lpstr>
      <vt:lpstr>Dashboards</vt:lpstr>
      <vt:lpstr>Dashboards</vt:lpstr>
      <vt:lpstr>Dashboards</vt:lpstr>
      <vt:lpstr>Dashboards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MEDVERVE  RCM  SOLUTION</dc:title>
  <dc:creator>shivaraj patil</dc:creator>
  <cp:lastModifiedBy>shivaraj patil</cp:lastModifiedBy>
  <cp:revision>121</cp:revision>
  <dcterms:created xsi:type="dcterms:W3CDTF">2024-02-05T08:19:00Z</dcterms:created>
  <dcterms:modified xsi:type="dcterms:W3CDTF">2024-09-17T09:55:57Z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2020-01-09T08:30:00Z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2023-12-04T08:30:00Z</vt:filetime>
  </property>
  <property fmtid="{D5CDD505-2E9C-101B-9397-08002B2CF9AE}" pid="5" name="ICV">
    <vt:lpwstr>74578D0E630142A89C535295B48AE5DB_13</vt:lpwstr>
  </property>
  <property fmtid="{D5CDD505-2E9C-101B-9397-08002B2CF9AE}" pid="6" name="KSOProductBuildVer">
    <vt:lpwstr>1033-12.2.0.18283</vt:lpwstr>
  </property>
</Properties>
</file>