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1" r:id="rId4"/>
    <p:sldId id="272" r:id="rId5"/>
    <p:sldId id="296" r:id="rId6"/>
    <p:sldId id="273" r:id="rId7"/>
    <p:sldId id="282" r:id="rId8"/>
    <p:sldId id="259" r:id="rId9"/>
    <p:sldId id="260" r:id="rId10"/>
    <p:sldId id="261" r:id="rId11"/>
    <p:sldId id="280"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WEBSITE DESIGN</a:t>
            </a:r>
            <a:br>
              <a:rPr lang="en-US"/>
            </a:b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4945" y="214630"/>
            <a:ext cx="11729085" cy="6489700"/>
          </a:xfrm>
        </p:spPr>
        <p:txBody>
          <a:bodyPr>
            <a:normAutofit/>
          </a:bodyPr>
          <a:p>
            <a:pPr marL="0" indent="0">
              <a:buNone/>
            </a:pPr>
            <a:r>
              <a:rPr lang="en-US" altLang="en-US" sz="2000" b="1"/>
              <a:t>"Effectively managing social schemes for seamless efficiency.</a:t>
            </a:r>
            <a:endParaRPr lang="en-US" altLang="en-US" sz="2000" b="1"/>
          </a:p>
          <a:p>
            <a:pPr marL="0" indent="0">
              <a:buNone/>
            </a:pPr>
            <a:endParaRPr lang="en-US" altLang="en-US" sz="2000" b="1"/>
          </a:p>
          <a:p>
            <a:pPr marL="0" indent="0">
              <a:buNone/>
            </a:pPr>
            <a:r>
              <a:rPr lang="en-US" altLang="en-US" sz="2000" b="1">
                <a:sym typeface="+mn-ea"/>
              </a:rPr>
              <a:t>"Issues We Address" :</a:t>
            </a:r>
            <a:endParaRPr lang="en-US" altLang="en-US" sz="2000" b="1"/>
          </a:p>
          <a:p>
            <a:pPr>
              <a:buFont typeface="Arial" panose="020B0604020202020204" pitchFamily="34" charset="0"/>
              <a:buChar char="•"/>
            </a:pPr>
            <a:r>
              <a:rPr lang="en-US" altLang="en-US" sz="2000"/>
              <a:t>Incomplete documents submission which leads to NMI’s and delayed payments</a:t>
            </a:r>
            <a:endParaRPr lang="en-US" altLang="en-US" sz="2000"/>
          </a:p>
          <a:p>
            <a:pPr>
              <a:buFont typeface="Arial" panose="020B0604020202020204" pitchFamily="34" charset="0"/>
              <a:buChar char="•"/>
            </a:pPr>
            <a:r>
              <a:rPr lang="en-US" altLang="en-US" sz="2000">
                <a:sym typeface="+mn-ea"/>
              </a:rPr>
              <a:t>Hospitals often face challenges with inaccurate deductions  in claim settlements</a:t>
            </a:r>
            <a:endParaRPr lang="en-US" altLang="en-US" sz="2000">
              <a:sym typeface="+mn-ea"/>
            </a:endParaRPr>
          </a:p>
          <a:p>
            <a:pPr>
              <a:buFont typeface="Arial" panose="020B0604020202020204" pitchFamily="34" charset="0"/>
              <a:buChar char="•"/>
            </a:pPr>
            <a:endParaRPr lang="en-US" altLang="en-US" sz="2000">
              <a:sym typeface="+mn-ea"/>
            </a:endParaRPr>
          </a:p>
          <a:p>
            <a:pPr>
              <a:buFont typeface="Arial" panose="020B0604020202020204" pitchFamily="34" charset="0"/>
              <a:buChar char="•"/>
            </a:pPr>
            <a:endParaRPr lang="en-US" altLang="en-US" sz="2000"/>
          </a:p>
          <a:p>
            <a:pPr marL="0" indent="0" algn="ctr">
              <a:buFont typeface="Arial" panose="020B0604020202020204" pitchFamily="34" charset="0"/>
              <a:buNone/>
            </a:pPr>
            <a:endParaRPr lang="en-US" altLang="en-US" sz="2000"/>
          </a:p>
          <a:p>
            <a:pPr marL="0" indent="0">
              <a:buFont typeface="Arial" panose="020B0604020202020204" pitchFamily="34" charset="0"/>
              <a:buNone/>
            </a:pPr>
            <a:r>
              <a:rPr lang="en-US" altLang="en-US" sz="2000" b="1">
                <a:sym typeface="+mn-ea"/>
              </a:rPr>
              <a:t>"How We Help":</a:t>
            </a:r>
            <a:endParaRPr lang="en-US" altLang="en-US" sz="2000" b="1"/>
          </a:p>
          <a:p>
            <a:pPr>
              <a:buFont typeface="Arial" panose="020B0604020202020204" pitchFamily="34" charset="0"/>
              <a:buChar char="•"/>
            </a:pPr>
            <a:r>
              <a:rPr lang="en-US" altLang="en-US" sz="2000"/>
              <a:t>A thorough  CQC is done to reduce NMI’S and delayed payments.</a:t>
            </a:r>
            <a:endParaRPr lang="en-US" altLang="en-US" sz="2000"/>
          </a:p>
          <a:p>
            <a:pPr>
              <a:buFont typeface="Arial" panose="020B0604020202020204" pitchFamily="34" charset="0"/>
              <a:buChar char="•"/>
            </a:pPr>
            <a:r>
              <a:rPr lang="en-US" altLang="en-US" sz="2000"/>
              <a:t>Review request is done on specific payer to contest  on </a:t>
            </a:r>
            <a:r>
              <a:rPr lang="en-US" altLang="en-US" sz="2000">
                <a:sym typeface="+mn-ea"/>
              </a:rPr>
              <a:t>inaccurate </a:t>
            </a:r>
            <a:r>
              <a:rPr lang="en-US" altLang="en-US" sz="2000"/>
              <a:t>deductions.</a:t>
            </a:r>
            <a:endParaRPr lang="en-US" altLang="en-US" sz="2000"/>
          </a:p>
          <a:p>
            <a:pPr>
              <a:buFont typeface="Arial" panose="020B0604020202020204" pitchFamily="34" charset="0"/>
              <a:buChar char="•"/>
            </a:pPr>
            <a:r>
              <a:rPr lang="en-US" altLang="en-US" sz="2000">
                <a:sym typeface="+mn-ea"/>
              </a:rPr>
              <a:t>Strong Relationships with Payers:Medverve leverages its strong relationships with all payers to expedite payments.</a:t>
            </a:r>
            <a:endParaRPr lang="en-US" altLang="en-US" sz="2000">
              <a:sym typeface="+mn-ea"/>
            </a:endParaRPr>
          </a:p>
          <a:p>
            <a:pPr marL="69850" indent="-285750">
              <a:lnSpc>
                <a:spcPct val="100000"/>
              </a:lnSpc>
              <a:spcBef>
                <a:spcPts val="105"/>
              </a:spcBef>
              <a:buFont typeface="Arial" panose="020B0604020202020204" pitchFamily="34" charset="0"/>
              <a:buChar char="•"/>
            </a:pPr>
            <a:endParaRPr sz="2000" dirty="0">
              <a:latin typeface="Cambria" panose="02040503050406030204" charset="0"/>
              <a:cs typeface="Cambria" panose="02040503050406030204" charset="0"/>
              <a:sym typeface="+mn-ea"/>
            </a:endParaRPr>
          </a:p>
          <a:p>
            <a:pPr>
              <a:buFont typeface="Arial" panose="020B0604020202020204" pitchFamily="34" charset="0"/>
              <a:buChar char="•"/>
            </a:pPr>
            <a:endParaRPr lang="en-US" altLang="en-US" sz="2000"/>
          </a:p>
          <a:p>
            <a:pPr>
              <a:buFont typeface="Arial" panose="020B0604020202020204" pitchFamily="34" charset="0"/>
              <a:buChar char="•"/>
            </a:pPr>
            <a:endParaRPr lang="en-US" altLang="en-US" sz="2000"/>
          </a:p>
          <a:p>
            <a:pPr marL="0" indent="0" algn="ctr">
              <a:buFont typeface="Arial" panose="020B0604020202020204" pitchFamily="34" charset="0"/>
              <a:buNone/>
            </a:pPr>
            <a:endParaRPr lang="en-US" altLang="en-US" sz="2000"/>
          </a:p>
          <a:p>
            <a:endParaRPr lang="en-US" altLang="en-US"/>
          </a:p>
          <a:p>
            <a:endParaRPr lang="en-US" altLang="en-US"/>
          </a:p>
          <a:p>
            <a:endParaRPr lang="en-US" altLang="en-US"/>
          </a:p>
          <a:p>
            <a:endParaRPr lang="en-US" altLang="en-US"/>
          </a:p>
          <a:p>
            <a:endParaRPr lang="en-US" altLang="en-US"/>
          </a:p>
          <a:p>
            <a:endParaRPr lang="en-US" altLang="en-US"/>
          </a:p>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74675" y="273050"/>
            <a:ext cx="10983595" cy="5904230"/>
          </a:xfrm>
        </p:spPr>
        <p:txBody>
          <a:bodyPr>
            <a:normAutofit/>
          </a:bodyPr>
          <a:p>
            <a:pPr marL="0" indent="0">
              <a:buNone/>
            </a:pPr>
            <a:r>
              <a:rPr lang="en-US" altLang="en-US" sz="2000" b="1"/>
              <a:t>Reimbursement Financing</a:t>
            </a:r>
            <a:endParaRPr lang="en-US" altLang="en-US" sz="2000" b="1"/>
          </a:p>
          <a:p>
            <a:pPr marL="0" indent="0">
              <a:buNone/>
            </a:pPr>
            <a:r>
              <a:rPr lang="en-US" altLang="en-US" sz="2000" b="1">
                <a:sym typeface="+mn-ea"/>
              </a:rPr>
              <a:t>"Issues We Address"  :</a:t>
            </a:r>
            <a:endParaRPr lang="en-US" altLang="en-US" sz="2000" b="1"/>
          </a:p>
          <a:p>
            <a:r>
              <a:rPr lang="en-US" altLang="en-US" sz="2000"/>
              <a:t>Hospital may lose the revenue with  non-empanelled payers.</a:t>
            </a:r>
            <a:endParaRPr lang="en-US" altLang="en-US" sz="2000"/>
          </a:p>
          <a:p>
            <a:endParaRPr lang="en-US" altLang="en-US" sz="2000"/>
          </a:p>
          <a:p>
            <a:pPr marL="0" indent="0">
              <a:buNone/>
            </a:pPr>
            <a:r>
              <a:rPr lang="en-US" altLang="en-US" sz="2000" b="1">
                <a:sym typeface="+mn-ea"/>
              </a:rPr>
              <a:t>"How We Help"</a:t>
            </a:r>
            <a:r>
              <a:rPr lang="en-US" altLang="en-US" sz="2000" b="1">
                <a:sym typeface="+mn-ea"/>
              </a:rPr>
              <a:t>:</a:t>
            </a:r>
            <a:endParaRPr lang="en-US" altLang="en-US" sz="2000" b="1"/>
          </a:p>
          <a:p>
            <a:r>
              <a:rPr lang="en-US" altLang="en-US" sz="2000"/>
              <a:t>Cashless Service to the patient for non-empanelled payers.</a:t>
            </a:r>
            <a:endParaRPr lang="en-US" altLang="en-US" sz="2000"/>
          </a:p>
          <a:p>
            <a:r>
              <a:rPr lang="en-US" altLang="en-US" sz="2000"/>
              <a:t>Immediate payment to hospitals.</a:t>
            </a:r>
            <a:endParaRPr lang="en-US" altLang="en-US" sz="2000"/>
          </a:p>
          <a:p>
            <a:endParaRPr lang="en-US"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65785"/>
            <a:ext cx="10515600" cy="5611495"/>
          </a:xfrm>
        </p:spPr>
        <p:txBody>
          <a:bodyPr>
            <a:normAutofit lnSpcReduction="20000"/>
          </a:bodyPr>
          <a:p>
            <a:pPr marL="0" indent="0">
              <a:buNone/>
            </a:pPr>
            <a:r>
              <a:rPr lang="en-US" altLang="en-US" sz="2000" b="1"/>
              <a:t>Home Page Content for Medverve Healthcare Pvt Ltd</a:t>
            </a:r>
            <a:endParaRPr lang="en-US" altLang="en-US" sz="2000" b="1"/>
          </a:p>
          <a:p>
            <a:endParaRPr lang="en-US" altLang="en-US" sz="2000"/>
          </a:p>
          <a:p>
            <a:r>
              <a:rPr lang="en-US" altLang="en-US" sz="2000"/>
              <a:t>Tagline (Headline)</a:t>
            </a:r>
            <a:endParaRPr lang="en-US" altLang="en-US" sz="2000"/>
          </a:p>
          <a:p>
            <a:r>
              <a:rPr lang="zh-CN" altLang="en-US" sz="2000"/>
              <a:t>🚀</a:t>
            </a:r>
            <a:r>
              <a:rPr lang="en-US" altLang="en-US" sz="2000"/>
              <a:t> "Empowering Hospitals, while we handle complex credit business"</a:t>
            </a:r>
            <a:endParaRPr lang="en-US" altLang="en-US" sz="2000"/>
          </a:p>
          <a:p>
            <a:pPr marL="0" indent="0" algn="ctr">
              <a:buNone/>
            </a:pPr>
            <a:r>
              <a:rPr lang="en-US" altLang="en-US" sz="2000"/>
              <a:t>OR</a:t>
            </a:r>
            <a:endParaRPr lang="en-US" altLang="en-US" sz="2000"/>
          </a:p>
          <a:p>
            <a:r>
              <a:rPr lang="en-US" altLang="en-US" sz="2000">
                <a:sym typeface="+mn-ea"/>
              </a:rPr>
              <a:t>"Simplifing claim process, accelerate payments, reduce disallowance and optimize your hospital’s revenue cycle management  with Medverve."</a:t>
            </a:r>
            <a:endParaRPr lang="en-US" altLang="en-US" sz="2000">
              <a:sym typeface="+mn-ea"/>
            </a:endParaRPr>
          </a:p>
          <a:p>
            <a:endParaRPr lang="en-US" altLang="en-US" sz="2000">
              <a:sym typeface="+mn-ea"/>
            </a:endParaRPr>
          </a:p>
          <a:p>
            <a:endParaRPr lang="en-US" altLang="en-US" sz="2000"/>
          </a:p>
          <a:p>
            <a:pPr marL="0" indent="0">
              <a:buNone/>
            </a:pPr>
            <a:endParaRPr lang="en-US" altLang="en-US" sz="2000"/>
          </a:p>
          <a:p>
            <a:endParaRPr lang="en-US" altLang="en-US" sz="2000"/>
          </a:p>
          <a:p>
            <a:r>
              <a:rPr lang="en-US" altLang="en-US" sz="2000"/>
              <a:t>Total value of claims managed till date   - </a:t>
            </a:r>
            <a:r>
              <a:rPr lang="en-US" altLang="en-US" sz="2000">
                <a:sym typeface="+mn-ea"/>
              </a:rPr>
              <a:t>₹</a:t>
            </a:r>
            <a:r>
              <a:rPr lang="en-US" altLang="en-US" sz="2000"/>
              <a:t>10,000+ Cr</a:t>
            </a:r>
            <a:endParaRPr lang="en-US" altLang="en-US" sz="2000"/>
          </a:p>
          <a:p>
            <a:r>
              <a:rPr lang="en-US" altLang="en-US" sz="2000"/>
              <a:t>Total No of claims managed till date - 12,00,000+</a:t>
            </a:r>
            <a:endParaRPr lang="en-US" altLang="en-US" sz="2000"/>
          </a:p>
          <a:p>
            <a:endParaRPr lang="en-US" altLang="en-US" sz="2000"/>
          </a:p>
          <a:p>
            <a:pPr marL="0" indent="0">
              <a:buNone/>
            </a:pPr>
            <a:endParaRPr lang="en-US"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419100"/>
            <a:ext cx="10515600" cy="5758180"/>
          </a:xfrm>
        </p:spPr>
        <p:txBody>
          <a:bodyPr/>
          <a:p>
            <a:pPr marL="0" indent="0">
              <a:buNone/>
            </a:pPr>
            <a:r>
              <a:rPr lang="en-US" altLang="en-US" sz="2000" b="1"/>
              <a:t>Our Mission &amp; Value Proposition</a:t>
            </a:r>
            <a:endParaRPr lang="en-US" altLang="en-US" sz="2000" b="1"/>
          </a:p>
          <a:p>
            <a:endParaRPr lang="en-US" altLang="en-US" sz="2000"/>
          </a:p>
          <a:p>
            <a:r>
              <a:rPr lang="zh-CN" altLang="en-US" sz="2000" b="1"/>
              <a:t>📌</a:t>
            </a:r>
            <a:r>
              <a:rPr lang="en-US" altLang="en-US" sz="2000" b="1"/>
              <a:t> Why Choose Medverve?</a:t>
            </a:r>
            <a:endParaRPr lang="en-US" altLang="en-US" sz="2000" b="1"/>
          </a:p>
          <a:p>
            <a:endParaRPr lang="en-US" altLang="en-US" sz="2000" b="1"/>
          </a:p>
          <a:p>
            <a:r>
              <a:rPr lang="en-US" altLang="en-US" sz="2000">
                <a:sym typeface="+mn-ea"/>
              </a:rPr>
              <a:t>AI-Powered Analytics</a:t>
            </a:r>
            <a:endParaRPr lang="en-US" altLang="en-US" sz="2000" b="1"/>
          </a:p>
          <a:p>
            <a:r>
              <a:rPr lang="en-US" altLang="en-US" sz="2000"/>
              <a:t>Claim quality check as per payer specific guidelines</a:t>
            </a:r>
            <a:endParaRPr lang="en-US" altLang="en-US" sz="2000"/>
          </a:p>
          <a:p>
            <a:r>
              <a:rPr lang="en-US" altLang="en-US" sz="2000"/>
              <a:t>Ensures timely dispatches and prompt query resolution within the defined TAT.</a:t>
            </a:r>
            <a:endParaRPr lang="en-US" altLang="en-US" sz="2000"/>
          </a:p>
          <a:p>
            <a:r>
              <a:rPr lang="en-US" altLang="en-US" sz="2000"/>
              <a:t>Real-Time tracking of claims</a:t>
            </a:r>
            <a:endParaRPr lang="en-US" altLang="en-US" sz="2000"/>
          </a:p>
          <a:p>
            <a:r>
              <a:rPr lang="en-US" altLang="en-US" sz="2000"/>
              <a:t>Minimizes  Disallowances &amp;  Rejections </a:t>
            </a:r>
            <a:endParaRPr lang="en-US" altLang="en-US" sz="2000"/>
          </a:p>
          <a:p>
            <a:r>
              <a:rPr lang="en-US" altLang="en-US" sz="2000"/>
              <a:t>Accelarate the payments    </a:t>
            </a:r>
            <a:endParaRPr lang="en-US" altLang="en-US" sz="2000"/>
          </a:p>
          <a:p>
            <a:r>
              <a:rPr lang="en-US" altLang="en-US" sz="2000"/>
              <a:t>Real-time payment tracking integrated with bank reconciliation.</a:t>
            </a:r>
            <a:endParaRPr lang="en-US" altLang="en-US" sz="2000"/>
          </a:p>
          <a:p>
            <a:r>
              <a:rPr lang="en-US" altLang="en-US" sz="2000"/>
              <a:t>Financing services for Non-Empanelled Payers</a:t>
            </a:r>
            <a:endParaRPr lang="en-US" altLang="en-US" sz="2000"/>
          </a:p>
          <a:p>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8435" y="97155"/>
            <a:ext cx="11819255" cy="6650990"/>
          </a:xfrm>
        </p:spPr>
        <p:txBody>
          <a:bodyPr>
            <a:normAutofit/>
          </a:bodyPr>
          <a:p>
            <a:endParaRPr lang="en-US" altLang="en-US"/>
          </a:p>
          <a:p>
            <a:pPr marL="0" indent="0">
              <a:buNone/>
            </a:pPr>
            <a:r>
              <a:rPr lang="en-US" altLang="en-US" sz="2355" b="1">
                <a:sym typeface="+mn-ea"/>
              </a:rPr>
              <a:t>Our Advanced  Platform: Streamlining Hospital  creidt Operations</a:t>
            </a:r>
            <a:endParaRPr lang="en-US" altLang="en-US" sz="4365"/>
          </a:p>
          <a:p>
            <a:pPr marL="0" indent="0">
              <a:buNone/>
            </a:pPr>
            <a:endParaRPr lang="en-US" altLang="en-US" sz="6000"/>
          </a:p>
          <a:p>
            <a:r>
              <a:rPr lang="en-US" altLang="en-US" sz="2105" b="1"/>
              <a:t>Why Choose Our Platform?</a:t>
            </a:r>
            <a:endParaRPr lang="en-US" altLang="en-US" sz="2105" b="1"/>
          </a:p>
          <a:p>
            <a:r>
              <a:rPr lang="en-US" altLang="en-US" sz="2105">
                <a:sym typeface="+mn-ea"/>
              </a:rPr>
              <a:t>User-Friendly Dashboards for easy access.</a:t>
            </a:r>
            <a:endParaRPr lang="en-US" altLang="en-US" sz="2105">
              <a:sym typeface="+mn-ea"/>
            </a:endParaRPr>
          </a:p>
          <a:p>
            <a:r>
              <a:rPr lang="en-US" altLang="en-US" sz="2105">
                <a:sym typeface="+mn-ea"/>
              </a:rPr>
              <a:t>Download dashboards easily in PPT or PDF format.</a:t>
            </a:r>
            <a:endParaRPr lang="en-US" altLang="en-US" sz="2105">
              <a:sym typeface="+mn-ea"/>
            </a:endParaRPr>
          </a:p>
          <a:p>
            <a:r>
              <a:rPr lang="en-US" altLang="en-US" sz="2105">
                <a:sym typeface="+mn-ea"/>
              </a:rPr>
              <a:t>Download any reports with one click.</a:t>
            </a:r>
            <a:endParaRPr lang="en-US" altLang="en-US" sz="2105">
              <a:sym typeface="+mn-ea"/>
            </a:endParaRPr>
          </a:p>
          <a:p>
            <a:r>
              <a:rPr lang="en-US" altLang="en-US" sz="2105">
                <a:sym typeface="+mn-ea"/>
              </a:rPr>
              <a:t>Automated email alerts to payers on OS.</a:t>
            </a:r>
            <a:endParaRPr lang="en-US" altLang="en-US" sz="2105">
              <a:sym typeface="+mn-ea"/>
            </a:endParaRPr>
          </a:p>
          <a:p>
            <a:r>
              <a:rPr lang="en-US" altLang="en-US" sz="2105">
                <a:sym typeface="+mn-ea"/>
              </a:rPr>
              <a:t>AI-Integrated Reconciliation with  advanced AI Algorithms .</a:t>
            </a:r>
            <a:endParaRPr lang="en-US" altLang="en-US" sz="2105"/>
          </a:p>
          <a:p>
            <a:endParaRPr lang="en-US" altLang="en-US" sz="4365"/>
          </a:p>
          <a:p>
            <a:endParaRPr lang="en-US" altLang="en-US" sz="4365"/>
          </a:p>
          <a:p>
            <a:endParaRPr lang="en-US" altLang="en-US" sz="4365" b="1"/>
          </a:p>
          <a:p>
            <a:endParaRPr lang="en-US" altLang="en-US" sz="3635"/>
          </a:p>
          <a:p>
            <a:endParaRPr lang="en-US" altLang="en-US" sz="3635"/>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8930" y="591185"/>
            <a:ext cx="11598275" cy="5675630"/>
          </a:xfrm>
        </p:spPr>
        <p:txBody>
          <a:bodyPr>
            <a:normAutofit lnSpcReduction="10000"/>
          </a:bodyPr>
          <a:p>
            <a:pPr marL="0" indent="0">
              <a:buNone/>
            </a:pPr>
            <a:r>
              <a:rPr lang="en-US" altLang="en-US" sz="2355" b="1"/>
              <a:t>Key Achievements &amp; Metrics (With Motion Effects)</a:t>
            </a:r>
            <a:endParaRPr lang="en-US" altLang="en-US" sz="2355" b="1"/>
          </a:p>
          <a:p>
            <a:pPr marL="0" indent="0">
              <a:buNone/>
            </a:pPr>
            <a:endParaRPr lang="en-US" altLang="en-US" sz="4445" b="1"/>
          </a:p>
          <a:p>
            <a:r>
              <a:rPr lang="en-US" altLang="en-US" sz="2000">
                <a:sym typeface="+mn-ea"/>
              </a:rPr>
              <a:t>Total value of claims managed till date   - ₹10,000 +Cr.</a:t>
            </a:r>
            <a:endParaRPr lang="en-US" altLang="en-US" sz="2000"/>
          </a:p>
          <a:p>
            <a:r>
              <a:rPr lang="en-US" altLang="en-US" sz="2000">
                <a:sym typeface="+mn-ea"/>
              </a:rPr>
              <a:t>Total No of claims managed till date -  12,00,000+</a:t>
            </a:r>
            <a:endParaRPr lang="en-US" altLang="en-US" sz="2000"/>
          </a:p>
          <a:p>
            <a:r>
              <a:rPr lang="en-US" altLang="en-US" sz="2000"/>
              <a:t>Trusted by  Leading Hospitals in the country</a:t>
            </a:r>
            <a:endParaRPr lang="en-US" altLang="en-US" sz="2000"/>
          </a:p>
          <a:p>
            <a:r>
              <a:rPr lang="en-US" altLang="en-US" sz="2000"/>
              <a:t> Faster Claim Settlement</a:t>
            </a:r>
            <a:endParaRPr lang="en-US" altLang="en-US" sz="2000"/>
          </a:p>
          <a:p>
            <a:r>
              <a:rPr lang="en-US" altLang="en-US" sz="2000"/>
              <a:t>Reduced Disallowances</a:t>
            </a:r>
            <a:endParaRPr lang="en-US" altLang="en-US" sz="2000"/>
          </a:p>
          <a:p>
            <a:endParaRPr lang="en-US" altLang="en-US" sz="1800"/>
          </a:p>
          <a:p>
            <a:endParaRPr lang="en-US" altLang="en-US" sz="5145"/>
          </a:p>
          <a:p>
            <a:pPr marL="0" indent="0" algn="ctr">
              <a:buNone/>
            </a:pPr>
            <a:r>
              <a:rPr lang="en-US" altLang="en-US" sz="2000">
                <a:sym typeface="+mn-ea"/>
              </a:rPr>
              <a:t> </a:t>
            </a:r>
            <a:endParaRPr lang="en-US" altLang="en-US" sz="2000">
              <a:sym typeface="+mn-ea"/>
            </a:endParaRPr>
          </a:p>
          <a:p>
            <a:pPr marL="0" indent="0" algn="ctr">
              <a:buNone/>
            </a:pPr>
            <a:endParaRPr lang="en-US" alt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08280" y="198755"/>
            <a:ext cx="11819890" cy="6505575"/>
          </a:xfrm>
        </p:spPr>
        <p:txBody>
          <a:bodyPr>
            <a:normAutofit/>
          </a:bodyPr>
          <a:p>
            <a:pPr marL="0" indent="0" algn="l">
              <a:buNone/>
            </a:pPr>
            <a:r>
              <a:rPr lang="en-US" altLang="en-US" sz="2000" b="1"/>
              <a:t>About Us:</a:t>
            </a:r>
            <a:endParaRPr lang="en-US" altLang="en-US" sz="2000" b="1"/>
          </a:p>
          <a:p>
            <a:pPr marL="0" indent="0" algn="l">
              <a:buNone/>
            </a:pPr>
            <a:endParaRPr lang="en-US" altLang="en-US" sz="2000" b="1"/>
          </a:p>
          <a:p>
            <a:pPr marL="0" indent="0" algn="l">
              <a:buNone/>
            </a:pPr>
            <a:r>
              <a:rPr lang="en-US" altLang="en-US" sz="2000"/>
              <a:t>Medverve is a Healthcare Fintech Company,</a:t>
            </a:r>
            <a:r>
              <a:rPr lang="en-US" altLang="en-US" sz="2000"/>
              <a:t> </a:t>
            </a:r>
            <a:r>
              <a:rPr lang="en-US" altLang="en-US" sz="2000"/>
              <a:t>aggregating data across Payers and Providers to assist</a:t>
            </a:r>
            <a:r>
              <a:rPr lang="en-US" altLang="en-US" sz="2000"/>
              <a:t> </a:t>
            </a:r>
            <a:r>
              <a:rPr lang="en-US" altLang="en-US" sz="2000"/>
              <a:t>its clients to achieve comprehensive access, rigorous analysis and productivity utilization of Healthcare information necessary to improve Credit Business and Delivering since a</a:t>
            </a:r>
            <a:r>
              <a:rPr lang="en-US" altLang="en-US" sz="2000"/>
              <a:t> </a:t>
            </a:r>
            <a:r>
              <a:rPr lang="en-US" altLang="en-US" sz="2000"/>
              <a:t>decade.</a:t>
            </a:r>
            <a:endParaRPr lang="en-US" altLang="en-US" sz="2000"/>
          </a:p>
          <a:p>
            <a:pPr marL="0" indent="0" algn="ctr">
              <a:buNone/>
            </a:pPr>
            <a:endParaRPr lang="en-US" altLang="en-US" sz="2000"/>
          </a:p>
          <a:p>
            <a:pPr marL="0" indent="0" algn="ctr">
              <a:buNone/>
            </a:pPr>
            <a:r>
              <a:rPr lang="en-US" altLang="en-US" sz="2000">
                <a:sym typeface="+mn-ea"/>
              </a:rPr>
              <a:t>By leveraging advanced technology and industry insights, we proactively address common challenges such as claim denials, documentation errors, delayed payments, and outstanding receivables. Our team works closely with payers to ensure compliance with specific guidelines, minimizing disallowances and accelerating claim settlements. Additionally, we provide continuous monitoring, automated reporting, and training to help hospitals strengthen their financial operations.</a:t>
            </a:r>
            <a:endParaRPr lang="en-US" altLang="en-US" sz="2000"/>
          </a:p>
          <a:p>
            <a:pPr marL="0" indent="0" algn="ctr">
              <a:buNone/>
            </a:pPr>
            <a:endParaRPr lang="en-US" altLang="en-US" sz="2000"/>
          </a:p>
          <a:p>
            <a:pPr marL="0" indent="0" algn="ctr">
              <a:buNone/>
            </a:pPr>
            <a:r>
              <a:rPr lang="en-US" altLang="en-US" sz="2000">
                <a:sym typeface="+mn-ea"/>
              </a:rPr>
              <a:t>At Medverve, we go beyond claim processing—we empower hospitals to enhance operational efficiency, mitigate risks, and maximize revenue potential through strategic data-driven solutions.</a:t>
            </a:r>
            <a:endParaRPr lang="en-US" altLang="en-US" sz="2000"/>
          </a:p>
          <a:p>
            <a:pPr marL="0" indent="0" algn="ctr">
              <a:buNone/>
            </a:pPr>
            <a:endParaRPr lang="en-US" sz="2000"/>
          </a:p>
          <a:p>
            <a:pPr marL="0" indent="0" algn="ctr">
              <a:buNone/>
            </a:pPr>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4160" y="160655"/>
            <a:ext cx="11927205" cy="6807200"/>
          </a:xfrm>
        </p:spPr>
        <p:txBody>
          <a:bodyPr>
            <a:noAutofit/>
          </a:bodyPr>
          <a:p>
            <a:pPr marL="0" indent="0">
              <a:buNone/>
            </a:pPr>
            <a:r>
              <a:rPr lang="en-US" altLang="en-US" sz="2000" b="1"/>
              <a:t> Our Services:                   Tagline-            </a:t>
            </a:r>
            <a:r>
              <a:rPr lang="en-US" altLang="en-US" sz="1800" b="1"/>
              <a:t>We Handle Claims, So You Can Focus on Care."</a:t>
            </a:r>
            <a:endParaRPr lang="en-US" altLang="en-US" sz="1800" b="1"/>
          </a:p>
          <a:p>
            <a:pPr marL="0" indent="0" algn="ctr">
              <a:buNone/>
            </a:pPr>
            <a:r>
              <a:rPr lang="en-US" altLang="en-US" sz="1800" b="1"/>
              <a:t>or</a:t>
            </a:r>
            <a:endParaRPr lang="en-US" altLang="en-US" sz="1800" b="1"/>
          </a:p>
          <a:p>
            <a:pPr marL="0" indent="0" algn="ctr">
              <a:buNone/>
            </a:pPr>
            <a:r>
              <a:rPr lang="en-US" altLang="en-US" sz="1800" b="1"/>
              <a:t>"Your Claims, Our Priority."</a:t>
            </a:r>
            <a:endParaRPr lang="en-US" altLang="en-US" sz="1800" b="1"/>
          </a:p>
          <a:p>
            <a:pPr marL="0" indent="0" algn="ctr">
              <a:buNone/>
            </a:pPr>
            <a:r>
              <a:rPr lang="en-US" altLang="en-US" sz="1800" b="1"/>
              <a:t>or</a:t>
            </a:r>
            <a:endParaRPr lang="en-US" altLang="en-US" sz="1800" b="1"/>
          </a:p>
          <a:p>
            <a:pPr marL="0" indent="0" algn="ctr">
              <a:buNone/>
            </a:pPr>
            <a:r>
              <a:rPr lang="en-US" altLang="en-US" sz="1800" b="1"/>
              <a:t>"We see possibilities where others see a full stop. We Deliver."</a:t>
            </a:r>
            <a:endParaRPr lang="en-US" altLang="en-US" sz="1800" b="1"/>
          </a:p>
          <a:p>
            <a:pPr marL="0" indent="0" algn="l">
              <a:buNone/>
            </a:pPr>
            <a:r>
              <a:rPr lang="en-US" altLang="en-US" sz="2000"/>
              <a:t>Claim Quality Check (CQC)</a:t>
            </a:r>
            <a:endParaRPr lang="en-US" altLang="en-US" sz="2000"/>
          </a:p>
          <a:p>
            <a:pPr marL="0" indent="0">
              <a:buNone/>
            </a:pPr>
            <a:r>
              <a:rPr lang="en-US" altLang="en-US" sz="2000" b="1">
                <a:sym typeface="+mn-ea"/>
              </a:rPr>
              <a:t>"Issues We Address"  </a:t>
            </a:r>
            <a:r>
              <a:rPr lang="en-US" altLang="en-US" sz="2000" b="1"/>
              <a:t>:</a:t>
            </a:r>
            <a:endParaRPr lang="en-US" altLang="en-US" sz="2000" b="1"/>
          </a:p>
          <a:p>
            <a:pPr>
              <a:buFont typeface="Arial" panose="020B0604020202020204" pitchFamily="34" charset="0"/>
              <a:buChar char="•"/>
            </a:pPr>
            <a:r>
              <a:rPr lang="en-US" altLang="en-US" sz="2000">
                <a:sym typeface="+mn-ea"/>
              </a:rPr>
              <a:t>Non-submission of claim documents.</a:t>
            </a:r>
            <a:endParaRPr lang="en-US" altLang="en-US" sz="2000" b="1"/>
          </a:p>
          <a:p>
            <a:r>
              <a:rPr lang="en-US" altLang="en-US" sz="2000"/>
              <a:t>Incomplete document submission.</a:t>
            </a:r>
            <a:endParaRPr lang="en-US" altLang="en-US" sz="2000"/>
          </a:p>
          <a:p>
            <a:r>
              <a:rPr lang="en-US" altLang="en-US" sz="2000">
                <a:sym typeface="+mn-ea"/>
              </a:rPr>
              <a:t>Code errors causing denials.</a:t>
            </a:r>
            <a:endParaRPr lang="en-US" altLang="en-US" sz="2000">
              <a:sym typeface="+mn-ea"/>
            </a:endParaRPr>
          </a:p>
          <a:p>
            <a:r>
              <a:rPr lang="en-US" altLang="en-US" sz="2000">
                <a:sym typeface="+mn-ea"/>
              </a:rPr>
              <a:t>Missed billing opportunities.</a:t>
            </a:r>
            <a:endParaRPr lang="en-US" altLang="en-US" sz="2000">
              <a:sym typeface="+mn-ea"/>
            </a:endParaRPr>
          </a:p>
          <a:p>
            <a:r>
              <a:rPr lang="en-US" altLang="en-US" sz="2000">
                <a:sym typeface="+mn-ea"/>
              </a:rPr>
              <a:t>Short payments from payers.</a:t>
            </a:r>
            <a:endParaRPr lang="en-US" altLang="en-US" sz="2000"/>
          </a:p>
          <a:p>
            <a:r>
              <a:rPr lang="en-US" altLang="en-US" sz="2000"/>
              <a:t>Unanswered post-dispatch queries within stipulated time.</a:t>
            </a:r>
            <a:endParaRPr lang="en-US" altLang="en-US" sz="2000"/>
          </a:p>
          <a:p>
            <a:pPr marL="0" indent="0">
              <a:buNone/>
            </a:pPr>
            <a:r>
              <a:rPr lang="en-US" altLang="en-US" sz="2000" b="1">
                <a:sym typeface="+mn-ea"/>
              </a:rPr>
              <a:t>"How We Help"</a:t>
            </a:r>
            <a:r>
              <a:rPr lang="en-US" altLang="en-US" sz="2000" b="1"/>
              <a:t>:</a:t>
            </a:r>
            <a:endParaRPr lang="en-US" altLang="en-US" sz="2000" b="1"/>
          </a:p>
          <a:p>
            <a:r>
              <a:rPr lang="en-US" altLang="en-US" sz="2000"/>
              <a:t>Dynamic Checklist:</a:t>
            </a:r>
            <a:r>
              <a:rPr lang="en-US" altLang="en-US" sz="2000">
                <a:solidFill>
                  <a:schemeClr val="tx1"/>
                </a:solidFill>
              </a:rPr>
              <a:t> Secures the complete and accurate submission of documents.</a:t>
            </a:r>
            <a:endParaRPr lang="en-US" altLang="en-US" sz="2000">
              <a:solidFill>
                <a:schemeClr val="tx1"/>
              </a:solidFill>
            </a:endParaRPr>
          </a:p>
          <a:p>
            <a:r>
              <a:rPr lang="en-US" altLang="en-US" sz="2000">
                <a:solidFill>
                  <a:schemeClr val="tx1"/>
                </a:solidFill>
              </a:rPr>
              <a:t>Error-Free Processing: Guarantees precision for seamless claim approvals.</a:t>
            </a:r>
            <a:endParaRPr lang="en-US" altLang="en-US" sz="2000">
              <a:solidFill>
                <a:schemeClr val="tx1"/>
              </a:solidFill>
            </a:endParaRPr>
          </a:p>
          <a:p>
            <a:r>
              <a:rPr lang="en-US" altLang="en-US" sz="2000">
                <a:solidFill>
                  <a:schemeClr val="tx1"/>
                </a:solidFill>
              </a:rPr>
              <a:t>Automated QC Report: Generated and emailed to hospital management.</a:t>
            </a:r>
            <a:endParaRPr lang="en-US" altLang="en-US" sz="200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65100" y="111125"/>
            <a:ext cx="11544300" cy="6577965"/>
          </a:xfrm>
        </p:spPr>
        <p:txBody>
          <a:bodyPr>
            <a:noAutofit/>
          </a:bodyPr>
          <a:p>
            <a:pPr marL="0" indent="0">
              <a:buNone/>
            </a:pPr>
            <a:r>
              <a:rPr lang="en-US" altLang="en-US" sz="2000" b="1"/>
              <a:t>Reconciliation Services</a:t>
            </a:r>
            <a:endParaRPr lang="en-US" altLang="en-US" sz="2000" b="1"/>
          </a:p>
          <a:p>
            <a:pPr marL="0" indent="0">
              <a:buNone/>
            </a:pPr>
            <a:r>
              <a:rPr lang="en-US" altLang="en-US" sz="2000" b="1">
                <a:sym typeface="+mn-ea"/>
              </a:rPr>
              <a:t>"Issues We Address"  </a:t>
            </a:r>
            <a:r>
              <a:rPr lang="en-US" altLang="en-US" sz="2000" b="1">
                <a:sym typeface="+mn-ea"/>
              </a:rPr>
              <a:t>:</a:t>
            </a:r>
            <a:endParaRPr lang="en-US" altLang="en-US" sz="2000" b="1"/>
          </a:p>
          <a:p>
            <a:r>
              <a:rPr lang="en-US" altLang="en-US" sz="2000"/>
              <a:t>Missing or incorrectly recorded claim IDs.</a:t>
            </a:r>
            <a:endParaRPr lang="en-US" altLang="en-US" sz="2000"/>
          </a:p>
          <a:p>
            <a:r>
              <a:rPr lang="en-US" altLang="en-US" sz="2000"/>
              <a:t>Inaccurate reconciliation can lead to misinterpretation of financial data.</a:t>
            </a:r>
            <a:endParaRPr lang="en-US" altLang="en-US" sz="2000"/>
          </a:p>
          <a:p>
            <a:r>
              <a:rPr lang="en-US" altLang="en-US" sz="2000"/>
              <a:t>Delayed responses to post-dispatch queries.</a:t>
            </a:r>
            <a:endParaRPr lang="en-US" altLang="en-US" sz="2000"/>
          </a:p>
          <a:p>
            <a:r>
              <a:rPr lang="en-US" altLang="en-US" sz="2000"/>
              <a:t>Unresolved transactions result in increased suspense amounts.</a:t>
            </a:r>
            <a:endParaRPr lang="en-US" altLang="en-US" sz="2000"/>
          </a:p>
          <a:p>
            <a:r>
              <a:rPr lang="en-US" altLang="en-US" sz="2000"/>
              <a:t>Lack of clarity on disallowance reasons from payers.</a:t>
            </a:r>
            <a:endParaRPr lang="en-US" altLang="en-US" sz="2000"/>
          </a:p>
          <a:p>
            <a:pPr marL="0" indent="0">
              <a:buNone/>
            </a:pPr>
            <a:r>
              <a:rPr lang="en-US" altLang="en-US" sz="2000" b="1">
                <a:sym typeface="+mn-ea"/>
              </a:rPr>
              <a:t>"How We Help"</a:t>
            </a:r>
            <a:r>
              <a:rPr lang="en-US" altLang="en-US" sz="2000" b="1">
                <a:sym typeface="+mn-ea"/>
              </a:rPr>
              <a:t>:</a:t>
            </a:r>
            <a:endParaRPr lang="en-US" altLang="en-US" sz="2000" b="1">
              <a:sym typeface="+mn-ea"/>
            </a:endParaRPr>
          </a:p>
          <a:p>
            <a:pPr>
              <a:buFont typeface="Arial" panose="020B0604020202020204" pitchFamily="34" charset="0"/>
              <a:buChar char="•"/>
            </a:pPr>
            <a:r>
              <a:rPr lang="en-US" altLang="en-US" sz="2000"/>
              <a:t>We correct missing or misrecorded claim IDs.</a:t>
            </a:r>
            <a:endParaRPr lang="en-US" altLang="en-US" sz="2000"/>
          </a:p>
          <a:p>
            <a:r>
              <a:rPr lang="en-US" altLang="en-US" sz="2000"/>
              <a:t>AI-Powered Reconciliation: Precisely captures settlement details.</a:t>
            </a:r>
            <a:endParaRPr lang="en-US" altLang="en-US" sz="2000"/>
          </a:p>
          <a:p>
            <a:r>
              <a:rPr lang="en-US" altLang="en-US" sz="2000"/>
              <a:t>Automated Notifications: Notifies hospitals via automated emails for query resolution.</a:t>
            </a:r>
            <a:endParaRPr lang="en-US" altLang="en-US" sz="2000"/>
          </a:p>
          <a:p>
            <a:r>
              <a:rPr lang="en-US" altLang="en-US" sz="2000"/>
              <a:t>Real-Time Tracking: Ensures precise claim and bank reconciliation.</a:t>
            </a:r>
            <a:endParaRPr lang="en-US" altLang="en-US" sz="2000"/>
          </a:p>
          <a:p>
            <a:r>
              <a:rPr lang="en-US" altLang="en-US" sz="2000"/>
              <a:t>Medverve identifies and explains disallowances.</a:t>
            </a:r>
            <a:endParaRPr lang="en-US" altLang="en-US" sz="2000"/>
          </a:p>
          <a:p>
            <a:endParaRPr lang="en-US"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1760200" cy="6563995"/>
          </a:xfrm>
        </p:spPr>
        <p:txBody>
          <a:bodyPr>
            <a:normAutofit/>
          </a:bodyPr>
          <a:p>
            <a:pPr marL="0" indent="0">
              <a:buNone/>
            </a:pPr>
            <a:r>
              <a:rPr lang="en-US" altLang="en-US" sz="2000" b="1"/>
              <a:t>Accounts Receivable Management</a:t>
            </a:r>
            <a:endParaRPr lang="en-US" altLang="en-US" sz="2000" b="1"/>
          </a:p>
          <a:p>
            <a:pPr marL="0" indent="0">
              <a:buNone/>
            </a:pPr>
            <a:endParaRPr lang="en-US" altLang="en-US" sz="2000" b="1"/>
          </a:p>
          <a:p>
            <a:pPr marL="0" indent="0">
              <a:buNone/>
            </a:pPr>
            <a:r>
              <a:rPr lang="en-US" altLang="en-US" sz="2000" b="1">
                <a:sym typeface="+mn-ea"/>
              </a:rPr>
              <a:t>"Issues We Address" :</a:t>
            </a:r>
            <a:endParaRPr lang="en-US" altLang="en-US" sz="2000" b="1"/>
          </a:p>
          <a:p>
            <a:pPr>
              <a:buFont typeface="Arial" panose="020B0604020202020204" pitchFamily="34" charset="0"/>
              <a:buChar char="•"/>
            </a:pPr>
            <a:r>
              <a:rPr lang="en-US" altLang="en-US" sz="2000"/>
              <a:t> Delay in settlement</a:t>
            </a:r>
            <a:endParaRPr lang="en-US" altLang="en-US" sz="2000"/>
          </a:p>
          <a:p>
            <a:pPr marL="0" indent="0">
              <a:buNone/>
            </a:pPr>
            <a:endParaRPr lang="en-US" altLang="en-US" sz="2000" b="1">
              <a:sym typeface="+mn-ea"/>
            </a:endParaRPr>
          </a:p>
          <a:p>
            <a:pPr marL="0" indent="0">
              <a:buNone/>
            </a:pPr>
            <a:r>
              <a:rPr lang="en-US" altLang="en-US" sz="2000" b="1">
                <a:sym typeface="+mn-ea"/>
              </a:rPr>
              <a:t>"How We Help":</a:t>
            </a:r>
            <a:endParaRPr lang="en-US" altLang="en-US" sz="2000" b="1"/>
          </a:p>
          <a:p>
            <a:pPr marL="0" indent="0">
              <a:buNone/>
            </a:pPr>
            <a:r>
              <a:rPr lang="en-US" altLang="en-US" sz="2000" b="1">
                <a:sym typeface="+mn-ea"/>
              </a:rPr>
              <a:t>Advanced Technology Platform:</a:t>
            </a:r>
            <a:endParaRPr lang="en-US" altLang="en-US" sz="2000" b="1"/>
          </a:p>
          <a:p>
            <a:pPr>
              <a:buFont typeface="Arial" panose="020B0604020202020204" pitchFamily="34" charset="0"/>
              <a:buChar char="•"/>
            </a:pPr>
            <a:r>
              <a:rPr lang="en-US" altLang="en-US" sz="2000">
                <a:sym typeface="+mn-ea"/>
              </a:rPr>
              <a:t>Our RCM platform tracks the entire journey of a claim, providing real-time updates and actionable insights.</a:t>
            </a:r>
            <a:endParaRPr lang="en-US" altLang="en-US" sz="2000"/>
          </a:p>
          <a:p>
            <a:pPr>
              <a:buFont typeface="Arial" panose="020B0604020202020204" pitchFamily="34" charset="0"/>
              <a:buChar char="•"/>
            </a:pPr>
            <a:r>
              <a:rPr lang="en-US" altLang="en-US" sz="2000">
                <a:sym typeface="+mn-ea"/>
              </a:rPr>
              <a:t>Strong Relationships with Payers:Medverve leverages its strong relationships with all payers to expedite payments.</a:t>
            </a:r>
            <a:endParaRPr lang="en-US" altLang="en-US" sz="2000">
              <a:sym typeface="+mn-ea"/>
            </a:endParaRPr>
          </a:p>
          <a:p>
            <a:pPr marL="69850" indent="-285750">
              <a:lnSpc>
                <a:spcPct val="100000"/>
              </a:lnSpc>
              <a:spcBef>
                <a:spcPts val="105"/>
              </a:spcBef>
              <a:buFont typeface="Arial" panose="020B0604020202020204" pitchFamily="34" charset="0"/>
              <a:buChar char="•"/>
            </a:pPr>
            <a:endParaRPr sz="2000" dirty="0">
              <a:latin typeface="Cambria" panose="02040503050406030204" charset="0"/>
              <a:cs typeface="Cambria" panose="02040503050406030204" charset="0"/>
              <a:sym typeface="+mn-ea"/>
            </a:endParaRPr>
          </a:p>
          <a:p>
            <a:endParaRPr lang="en-US" sz="2000"/>
          </a:p>
          <a:p>
            <a:endParaRPr lang="en-US" altLang="en-US" sz="2000"/>
          </a:p>
          <a:p>
            <a:pPr marL="0" indent="0">
              <a:buNone/>
            </a:pPr>
            <a:endParaRPr lang="en-US" altLang="en-US" sz="2000"/>
          </a:p>
          <a:p>
            <a:endParaRPr lang="en-US"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4657</Words>
  <Application>WPS Presentation</Application>
  <PresentationFormat>Widescreen</PresentationFormat>
  <Paragraphs>148</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Cambria</vt:lpstr>
      <vt:lpstr>Calibri Light</vt:lpstr>
      <vt:lpstr>Microsoft YaHei</vt:lpstr>
      <vt:lpstr>Arial Unicode MS</vt:lpstr>
      <vt:lpstr>Calibri</vt:lpstr>
      <vt:lpstr>Office Theme</vt:lpstr>
      <vt:lpstr>WEBSITE DESIGN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SERVICES </dc:title>
  <dc:creator>admin</dc:creator>
  <cp:lastModifiedBy>WPS_1718602330</cp:lastModifiedBy>
  <cp:revision>331</cp:revision>
  <dcterms:created xsi:type="dcterms:W3CDTF">2025-01-28T05:17:00Z</dcterms:created>
  <dcterms:modified xsi:type="dcterms:W3CDTF">2025-02-24T11:45:18Z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B11B13B8B7984AD49F4C355A705F32D3_13</vt:lpwstr>
  </property>
  <property fmtid="{D5CDD505-2E9C-101B-9397-08002B2CF9AE}" pid="3" name="KSOProductBuildVer">
    <vt:lpwstr>1033-12.2.0.20323</vt:lpwstr>
  </property>
</Properties>
</file>