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78" r:id="rId29"/>
    <p:sldId id="279"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26-05-2021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26-05-2021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26-05-2021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26-05-2021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26-05-2021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teacher.com/csharp/csharp-object-initializer" TargetMode="External"/><Relationship Id="rId2" Type="http://schemas.openxmlformats.org/officeDocument/2006/relationships/hyperlink" Target="https://www.tutorialsteacher.com/csharp/array-cshar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teacher.com/csharp/csharp-arraylist#insert-elements" TargetMode="External"/><Relationship Id="rId2" Type="http://schemas.openxmlformats.org/officeDocument/2006/relationships/hyperlink" Target="https://www.tutorialsteacher.com/csharp/csharp-arraylist#add-elements"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arraylist#contains" TargetMode="External"/><Relationship Id="rId4" Type="http://schemas.openxmlformats.org/officeDocument/2006/relationships/hyperlink" Target="https://www.tutorialsteacher.com/csharp/csharp-arraylist#remove-elem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S</a:t>
            </a:r>
            <a:r>
              <a:rPr lang="en-US" sz="44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sz="4400"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9FB-A0BB-49A2-9E5F-9AEEAB23886B}"/>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M</a:t>
            </a:r>
            <a:r>
              <a:rPr lang="en-US" sz="4400" b="0" i="0" dirty="0">
                <a:solidFill>
                  <a:srgbClr val="181717"/>
                </a:solidFill>
                <a:effectLst/>
                <a:latin typeface="Times New Roman" panose="02020603050405020304" pitchFamily="18" charset="0"/>
                <a:cs typeface="Times New Roman" panose="02020603050405020304" pitchFamily="18" charset="0"/>
              </a:rPr>
              <a:t>ultidimensional Array :</a:t>
            </a:r>
            <a:endParaRPr lang="en-IN" sz="4400" dirty="0"/>
          </a:p>
        </p:txBody>
      </p:sp>
      <p:sp>
        <p:nvSpPr>
          <p:cNvPr id="3" name="Content Placeholder 2">
            <a:extLst>
              <a:ext uri="{FF2B5EF4-FFF2-40B4-BE49-F238E27FC236}">
                <a16:creationId xmlns:a16="http://schemas.microsoft.com/office/drawing/2014/main" id="{B6B7156D-4497-4209-A75D-6215458C8B64}"/>
              </a:ext>
            </a:extLst>
          </p:cNvPr>
          <p:cNvSpPr>
            <a:spLocks noGrp="1"/>
          </p:cNvSpPr>
          <p:nvPr>
            <p:ph idx="1"/>
          </p:nvPr>
        </p:nvSpPr>
        <p:spPr/>
        <p:txBody>
          <a:bodyPr>
            <a:normAutofit/>
          </a:bodyPr>
          <a:lstStyle/>
          <a:p>
            <a:r>
              <a:rPr lang="en-US" sz="1900" b="0" i="0" dirty="0">
                <a:solidFill>
                  <a:srgbClr val="171717"/>
                </a:solidFill>
                <a:effectLst/>
                <a:latin typeface="Times New Roman" panose="02020603050405020304" pitchFamily="18" charset="0"/>
                <a:cs typeface="Times New Roman" panose="02020603050405020304" pitchFamily="18" charset="0"/>
              </a:rPr>
              <a:t>Arrays can have more than one dimension. For example, the following declaration creates a two-dimensional array of four rows and two columns.</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The following declaration creates an array of three dimensions, 4, 2, and 3.</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 3];</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dirty="0">
                <a:solidFill>
                  <a:srgbClr val="171717"/>
                </a:solidFill>
                <a:latin typeface="Times New Roman" panose="02020603050405020304" pitchFamily="18" charset="0"/>
                <a:cs typeface="Times New Roman" panose="02020603050405020304" pitchFamily="18" charset="0"/>
              </a:rPr>
              <a:t>A</a:t>
            </a:r>
            <a:r>
              <a:rPr lang="en-US" sz="1900" b="0" i="0" dirty="0">
                <a:solidFill>
                  <a:srgbClr val="171717"/>
                </a:solidFill>
                <a:effectLst/>
                <a:latin typeface="Times New Roman" panose="02020603050405020304" pitchFamily="18" charset="0"/>
                <a:cs typeface="Times New Roman" panose="02020603050405020304" pitchFamily="18" charset="0"/>
              </a:rPr>
              <a:t>ssigning a value to a particular array element.</a:t>
            </a:r>
          </a:p>
          <a:p>
            <a:pPr lvl="1"/>
            <a:r>
              <a:rPr lang="en-IN" sz="1900" b="0" i="0" dirty="0">
                <a:solidFill>
                  <a:srgbClr val="171717"/>
                </a:solidFill>
                <a:effectLst/>
                <a:latin typeface="Times New Roman" panose="02020603050405020304" pitchFamily="18" charset="0"/>
                <a:cs typeface="Times New Roman" panose="02020603050405020304" pitchFamily="18" charset="0"/>
              </a:rPr>
              <a:t>array[2, 1] = 25;</a:t>
            </a:r>
          </a:p>
          <a:p>
            <a:r>
              <a:rPr lang="en-IN" sz="1900" dirty="0">
                <a:latin typeface="Times New Roman" panose="02020603050405020304" pitchFamily="18" charset="0"/>
                <a:cs typeface="Times New Roman" panose="02020603050405020304" pitchFamily="18" charset="0"/>
              </a:rPr>
              <a:t>Getting value of a particular element and assigns it to a variable.</a:t>
            </a:r>
          </a:p>
          <a:p>
            <a:pPr lvl="1"/>
            <a:r>
              <a:rPr lang="en-IN" sz="1900" dirty="0">
                <a:latin typeface="Times New Roman" panose="02020603050405020304" pitchFamily="18" charset="0"/>
                <a:cs typeface="Times New Roman" panose="02020603050405020304" pitchFamily="18" charset="0"/>
              </a:rPr>
              <a:t>int </a:t>
            </a:r>
            <a:r>
              <a:rPr lang="en-IN" sz="1900" dirty="0" err="1">
                <a:latin typeface="Times New Roman" panose="02020603050405020304" pitchFamily="18" charset="0"/>
                <a:cs typeface="Times New Roman" panose="02020603050405020304" pitchFamily="18" charset="0"/>
              </a:rPr>
              <a:t>ele</a:t>
            </a:r>
            <a:r>
              <a:rPr lang="en-IN" sz="1900" dirty="0">
                <a:latin typeface="Times New Roman" panose="02020603050405020304" pitchFamily="18" charset="0"/>
                <a:cs typeface="Times New Roman" panose="02020603050405020304" pitchFamily="18" charset="0"/>
              </a:rPr>
              <a:t> =array[2,1];</a:t>
            </a:r>
          </a:p>
        </p:txBody>
      </p:sp>
    </p:spTree>
    <p:extLst>
      <p:ext uri="{BB962C8B-B14F-4D97-AF65-F5344CB8AC3E}">
        <p14:creationId xmlns:p14="http://schemas.microsoft.com/office/powerpoint/2010/main" val="60905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8250-CD56-4288-943A-8CB1E8515C2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Jagged Array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C14F8-D8D7-488D-AAA0-456D650A2458}"/>
              </a:ext>
            </a:extLst>
          </p:cNvPr>
          <p:cNvSpPr>
            <a:spLocks noGrp="1"/>
          </p:cNvSpPr>
          <p:nvPr>
            <p:ph idx="1"/>
          </p:nvPr>
        </p:nvSpPr>
        <p:spPr/>
        <p:txBody>
          <a:bodyPr>
            <a:normAutofit fontScale="92500" lnSpcReduction="20000"/>
          </a:bodyPr>
          <a:lstStyle/>
          <a:p>
            <a:r>
              <a:rPr lang="en-US" sz="1900" b="0" i="0" dirty="0">
                <a:solidFill>
                  <a:srgbClr val="171717"/>
                </a:solidFill>
                <a:effectLst/>
                <a:latin typeface="Times New Roman" panose="02020603050405020304" pitchFamily="18" charset="0"/>
                <a:cs typeface="Times New Roman" panose="02020603050405020304" pitchFamily="18" charset="0"/>
              </a:rPr>
              <a:t>A jagged array is an array whose elements are arrays, possibly of different sizes. A jagged array is sometimes called an “array of arrays”.</a:t>
            </a:r>
          </a:p>
          <a:p>
            <a:pPr algn="l"/>
            <a:r>
              <a:rPr lang="en-US" sz="1900" b="0" i="0" dirty="0">
                <a:solidFill>
                  <a:srgbClr val="171717"/>
                </a:solidFill>
                <a:effectLst/>
                <a:latin typeface="Times New Roman" panose="02020603050405020304" pitchFamily="18" charset="0"/>
                <a:cs typeface="Times New Roman" panose="02020603050405020304" pitchFamily="18" charset="0"/>
              </a:rPr>
              <a:t>The following is a declaration of a single-dimensional array that has three elements, each of which is a single-dimensional array of integers:</a:t>
            </a:r>
            <a:endParaRPr lang="en-IN" sz="1900" b="0" i="0" dirty="0">
              <a:solidFill>
                <a:srgbClr val="171717"/>
              </a:solidFill>
              <a:effectLst/>
              <a:latin typeface="Times New Roman" panose="02020603050405020304" pitchFamily="18" charset="0"/>
              <a:cs typeface="Times New Roman" panose="02020603050405020304" pitchFamily="18" charset="0"/>
            </a:endParaRP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[3][];</a:t>
            </a:r>
            <a:endParaRPr lang="en-IN" sz="1900" dirty="0">
              <a:solidFill>
                <a:srgbClr val="171717"/>
              </a:solidFill>
              <a:latin typeface="Times New Roman" panose="02020603050405020304" pitchFamily="18" charset="0"/>
              <a:cs typeface="Times New Roman" panose="02020603050405020304" pitchFamily="18" charset="0"/>
            </a:endParaRPr>
          </a:p>
          <a:p>
            <a:pPr marL="274320" lvl="1" indent="0">
              <a:buNone/>
            </a:pPr>
            <a:r>
              <a:rPr lang="en-IN" sz="20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[0]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[5];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[2]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It is also possible to use initializers to fill the array elements with values, in which case you do not need the array size. For example:</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[0]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 3, 5, 7, 9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[1]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0, 2, 4, 6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[2]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11, 22 };</a:t>
            </a:r>
            <a:endParaRPr lang="en-US" sz="1700" b="0" i="0" dirty="0">
              <a:solidFill>
                <a:srgbClr val="17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71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183C-E6C8-4D47-A0B2-F6DBEA6D4106}"/>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Lists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0F7595-4E03-4B55-8E35-2ED64440B6F4}"/>
              </a:ext>
            </a:extLst>
          </p:cNvPr>
          <p:cNvSpPr>
            <a:spLocks noGrp="1"/>
          </p:cNvSpPr>
          <p:nvPr>
            <p:ph idx="1"/>
          </p:nvPr>
        </p:nvSpPr>
        <p:spPr/>
        <p:txBody>
          <a:bodyPr>
            <a:normAutofit/>
          </a:bodyPr>
          <a:lstStyle/>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List&lt;T&gt;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is a collection of strongly typed objects that can be accessed by index and having methods for sorting, searching, and modifying list.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It comes under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System.Collections.Generic</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namespace.</a:t>
            </a:r>
          </a:p>
          <a:p>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List&lt;T&gt;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can contain elements of the specified type.</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Elements can be added using 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AddRange</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methods or collection-initializer syntax.</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Elements can be accessed by passing an index e.g.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Indexes start from zero.</a:t>
            </a:r>
          </a:p>
          <a:p>
            <a:r>
              <a:rPr lang="en-US" altLang="en-US" sz="1900" dirty="0">
                <a:solidFill>
                  <a:srgbClr val="181717"/>
                </a:solidFill>
                <a:latin typeface="Times New Roman" panose="02020603050405020304" pitchFamily="18" charset="0"/>
                <a:cs typeface="Times New Roman" panose="02020603050405020304" pitchFamily="18" charset="0"/>
              </a:rPr>
              <a:t>Count property returns the number of elements exists in the List.</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To pass List as an argument to a method , we follow th</a:t>
            </a:r>
            <a:r>
              <a:rPr lang="en-US" altLang="en-US" sz="1900" dirty="0">
                <a:solidFill>
                  <a:srgbClr val="181717"/>
                </a:solidFill>
                <a:latin typeface="Times New Roman" panose="02020603050405020304" pitchFamily="18" charset="0"/>
                <a:cs typeface="Times New Roman" panose="02020603050405020304" pitchFamily="18" charset="0"/>
              </a:rPr>
              <a:t>e syntax </a:t>
            </a:r>
          </a:p>
          <a:p>
            <a:pPr lvl="1"/>
            <a:r>
              <a:rPr lang="en-IN" sz="1900" b="0" dirty="0">
                <a:effectLst/>
                <a:latin typeface="Times New Roman" panose="02020603050405020304" pitchFamily="18" charset="0"/>
                <a:cs typeface="Times New Roman" panose="02020603050405020304" pitchFamily="18" charset="0"/>
              </a:rPr>
              <a:t>public static void Display&lt;T&gt;(List&lt;T&gt; list)</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8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5B2778-6678-45B6-9A79-C0910CFCA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94C951-3DD3-4FEF-9926-B1574C71DAD1}"/>
              </a:ext>
            </a:extLst>
          </p:cNvPr>
          <p:cNvSpPr>
            <a:spLocks noGrp="1"/>
          </p:cNvSpPr>
          <p:nvPr>
            <p:ph type="title"/>
          </p:nvPr>
        </p:nvSpPr>
        <p:spPr>
          <a:xfrm>
            <a:off x="868680" y="642593"/>
            <a:ext cx="6281928" cy="1744183"/>
          </a:xfrm>
        </p:spPr>
        <p:txBody>
          <a:bodyPr>
            <a:normAutofit/>
          </a:bodyPr>
          <a:lstStyle/>
          <a:p>
            <a:r>
              <a:rPr lang="en-US">
                <a:latin typeface="Times New Roman" panose="02020603050405020304" pitchFamily="18" charset="0"/>
                <a:cs typeface="Times New Roman" panose="02020603050405020304" pitchFamily="18" charset="0"/>
              </a:rPr>
              <a:t>Class Hierarchy :</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56B3E30-7DF2-4A97-958C-C0A7755B764B}"/>
              </a:ext>
            </a:extLst>
          </p:cNvPr>
          <p:cNvSpPr>
            <a:spLocks noGrp="1"/>
          </p:cNvSpPr>
          <p:nvPr>
            <p:ph idx="1"/>
          </p:nvPr>
        </p:nvSpPr>
        <p:spPr>
          <a:xfrm>
            <a:off x="868680" y="2386584"/>
            <a:ext cx="6281928" cy="3648456"/>
          </a:xfrm>
        </p:spPr>
        <p:txBody>
          <a:bodyPr>
            <a:normAutofit/>
          </a:bodyPr>
          <a:lstStyle/>
          <a:p>
            <a:r>
              <a:rPr lang="en-US" dirty="0">
                <a:latin typeface="Times New Roman" panose="02020603050405020304" pitchFamily="18" charset="0"/>
                <a:cs typeface="Times New Roman" panose="02020603050405020304" pitchFamily="18" charset="0"/>
              </a:rPr>
              <a:t>Add		: To add elements to the list.</a:t>
            </a:r>
          </a:p>
          <a:p>
            <a:r>
              <a:rPr lang="en-US" dirty="0" err="1">
                <a:latin typeface="Times New Roman" panose="02020603050405020304" pitchFamily="18" charset="0"/>
                <a:cs typeface="Times New Roman" panose="02020603050405020304" pitchFamily="18" charset="0"/>
              </a:rPr>
              <a:t>AddRange</a:t>
            </a:r>
            <a:r>
              <a:rPr lang="en-US" dirty="0">
                <a:latin typeface="Times New Roman" panose="02020603050405020304" pitchFamily="18" charset="0"/>
                <a:cs typeface="Times New Roman" panose="02020603050405020304" pitchFamily="18" charset="0"/>
              </a:rPr>
              <a:t>	: </a:t>
            </a:r>
            <a:r>
              <a:rPr lang="en-US" b="0" i="0" dirty="0">
                <a:solidFill>
                  <a:srgbClr val="414141"/>
                </a:solidFill>
                <a:effectLst/>
                <a:latin typeface="Times New Roman" panose="02020603050405020304" pitchFamily="18" charset="0"/>
                <a:cs typeface="Times New Roman" panose="02020603050405020304" pitchFamily="18" charset="0"/>
              </a:rPr>
              <a:t>Adds elements of the specified collection at the end of a List&lt;T&gt;.</a:t>
            </a:r>
          </a:p>
          <a:p>
            <a:r>
              <a:rPr lang="en-US" dirty="0">
                <a:solidFill>
                  <a:srgbClr val="414141"/>
                </a:solidFill>
                <a:latin typeface="Times New Roman" panose="02020603050405020304" pitchFamily="18" charset="0"/>
                <a:cs typeface="Times New Roman" panose="02020603050405020304" pitchFamily="18" charset="0"/>
              </a:rPr>
              <a:t>Clear		: </a:t>
            </a:r>
            <a:r>
              <a:rPr lang="en-US" b="0" i="0" dirty="0">
                <a:solidFill>
                  <a:srgbClr val="414141"/>
                </a:solidFill>
                <a:effectLst/>
                <a:latin typeface="Times New Roman" panose="02020603050405020304" pitchFamily="18" charset="0"/>
                <a:cs typeface="Times New Roman" panose="02020603050405020304" pitchFamily="18" charset="0"/>
              </a:rPr>
              <a:t>Removes all the elements from a List&lt;T&gt;.</a:t>
            </a:r>
          </a:p>
          <a:p>
            <a:r>
              <a:rPr lang="en-US" dirty="0">
                <a:solidFill>
                  <a:srgbClr val="414141"/>
                </a:solidFill>
                <a:latin typeface="Times New Roman" panose="02020603050405020304" pitchFamily="18" charset="0"/>
                <a:cs typeface="Times New Roman" panose="02020603050405020304" pitchFamily="18" charset="0"/>
              </a:rPr>
              <a:t>Contains	: </a:t>
            </a:r>
            <a:r>
              <a:rPr lang="en-US" b="0" i="0" dirty="0">
                <a:solidFill>
                  <a:srgbClr val="414141"/>
                </a:solidFill>
                <a:effectLst/>
                <a:latin typeface="Times New Roman" panose="02020603050405020304" pitchFamily="18" charset="0"/>
                <a:cs typeface="Times New Roman" panose="02020603050405020304" pitchFamily="18" charset="0"/>
              </a:rPr>
              <a:t>Checks whether the specified element exists or not in a List&lt;T&gt;.</a:t>
            </a:r>
          </a:p>
          <a:p>
            <a:r>
              <a:rPr lang="en-US" dirty="0">
                <a:solidFill>
                  <a:srgbClr val="414141"/>
                </a:solidFill>
                <a:latin typeface="Times New Roman" panose="02020603050405020304" pitchFamily="18" charset="0"/>
                <a:cs typeface="Times New Roman" panose="02020603050405020304" pitchFamily="18" charset="0"/>
              </a:rPr>
              <a:t>Insert		: </a:t>
            </a:r>
            <a:r>
              <a:rPr lang="en-US" b="0" i="0" dirty="0">
                <a:solidFill>
                  <a:srgbClr val="414141"/>
                </a:solidFill>
                <a:effectLst/>
                <a:latin typeface="Times New Roman" panose="02020603050405020304" pitchFamily="18" charset="0"/>
                <a:cs typeface="Times New Roman" panose="02020603050405020304" pitchFamily="18" charset="0"/>
              </a:rPr>
              <a:t>Inserts an element at the specified index in a List&lt;T&gt;.</a:t>
            </a:r>
            <a:endParaRPr lang="en-US" dirty="0">
              <a:solidFill>
                <a:srgbClr val="414141"/>
              </a:solidFill>
              <a:latin typeface="Times New Roman" panose="02020603050405020304" pitchFamily="18" charset="0"/>
              <a:cs typeface="Times New Roman" panose="02020603050405020304" pitchFamily="18" charset="0"/>
            </a:endParaRPr>
          </a:p>
          <a:p>
            <a:r>
              <a:rPr lang="en-IN" b="0" i="0" dirty="0">
                <a:solidFill>
                  <a:srgbClr val="414141"/>
                </a:solidFill>
                <a:effectLst/>
                <a:latin typeface="Times New Roman" panose="02020603050405020304" pitchFamily="18" charset="0"/>
                <a:cs typeface="Times New Roman" panose="02020603050405020304" pitchFamily="18" charset="0"/>
              </a:rPr>
              <a:t>Remove</a:t>
            </a:r>
            <a:r>
              <a:rPr lang="en-US" b="0" i="0" dirty="0">
                <a:solidFill>
                  <a:srgbClr val="414141"/>
                </a:solidFill>
                <a:effectLst/>
                <a:latin typeface="Times New Roman" panose="02020603050405020304" pitchFamily="18" charset="0"/>
                <a:cs typeface="Times New Roman" panose="02020603050405020304" pitchFamily="18" charset="0"/>
              </a:rPr>
              <a:t>	: Removes the first occurrence of the specified element.</a:t>
            </a:r>
            <a:endParaRPr lang="en-US" dirty="0">
              <a:latin typeface="Times New Roman" panose="02020603050405020304" pitchFamily="18" charset="0"/>
              <a:cs typeface="Times New Roman" panose="02020603050405020304" pitchFamily="18" charset="0"/>
            </a:endParaRPr>
          </a:p>
        </p:txBody>
      </p:sp>
      <p:sp useBgFill="1">
        <p:nvSpPr>
          <p:cNvPr id="14" name="Rectangle 13">
            <a:extLst>
              <a:ext uri="{FF2B5EF4-FFF2-40B4-BE49-F238E27FC236}">
                <a16:creationId xmlns:a16="http://schemas.microsoft.com/office/drawing/2014/main" id="{82C57F61-3F6E-4BE5-B964-003AA9B35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9B91F64-43DD-4A02-A7E4-AE3191E1C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636" y="882398"/>
            <a:ext cx="3298620" cy="5094394"/>
          </a:xfrm>
          <a:prstGeom prst="rect">
            <a:avLst/>
          </a:prstGeom>
        </p:spPr>
      </p:pic>
    </p:spTree>
    <p:extLst>
      <p:ext uri="{BB962C8B-B14F-4D97-AF65-F5344CB8AC3E}">
        <p14:creationId xmlns:p14="http://schemas.microsoft.com/office/powerpoint/2010/main" val="67248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8F5E-4398-4A34-A2A4-E1DC5988A9F6}"/>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ArrayList</a:t>
            </a:r>
            <a:r>
              <a:rPr lang="en-US" sz="4400" dirty="0">
                <a:latin typeface="Times New Roman" panose="02020603050405020304" pitchFamily="18" charset="0"/>
                <a:cs typeface="Times New Roman" panose="02020603050405020304" pitchFamily="18" charset="0"/>
              </a:rPr>
              <a:t>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FAF3C6-A753-4B5F-B8F4-DCF12CB43726}"/>
              </a:ext>
            </a:extLst>
          </p:cNvPr>
          <p:cNvSpPr>
            <a:spLocks noGrp="1"/>
          </p:cNvSpPr>
          <p:nvPr>
            <p:ph idx="1"/>
          </p:nvPr>
        </p:nvSpPr>
        <p:spPr/>
        <p:txBody>
          <a:bodyPr>
            <a:normAutofit/>
          </a:bodyPr>
          <a:lstStyle/>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In C#, the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is a non-generic collection of objects whose size increases dynamically. It is the same as </a:t>
            </a:r>
            <a:r>
              <a:rPr kumimoji="0" lang="en-US" altLang="en-US" sz="1900" b="0" i="0" u="none" strike="noStrike" cap="none" normalizeH="0" baseline="0" dirty="0">
                <a:ln>
                  <a:noFill/>
                </a:ln>
                <a:solidFill>
                  <a:srgbClr val="007BFF"/>
                </a:solidFill>
                <a:effectLst/>
                <a:latin typeface="Times New Roman" panose="02020603050405020304" pitchFamily="18" charset="0"/>
                <a:cs typeface="Times New Roman" panose="02020603050405020304" pitchFamily="18" charset="0"/>
                <a:hlinkClick r:id="rId2"/>
              </a:rPr>
              <a:t>Array</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except that its size increases dynamically.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An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can be used to add unknown data where you don't know the types and the size of the data.</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An ArrayList can be created by using the syntax –</a:t>
            </a:r>
          </a:p>
          <a:p>
            <a:pPr lvl="1"/>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new</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or </a:t>
            </a:r>
          </a:p>
          <a:p>
            <a:pPr lvl="1"/>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new</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Use 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method or </a:t>
            </a:r>
            <a:r>
              <a:rPr kumimoji="0" lang="en-US" altLang="en-US" sz="1900" b="0" i="0" u="none" strike="noStrike" cap="none" normalizeH="0" baseline="0" dirty="0">
                <a:ln>
                  <a:noFill/>
                </a:ln>
                <a:solidFill>
                  <a:srgbClr val="007BFF"/>
                </a:solidFill>
                <a:effectLst/>
                <a:latin typeface="Times New Roman" panose="02020603050405020304" pitchFamily="18" charset="0"/>
                <a:cs typeface="Times New Roman" panose="02020603050405020304" pitchFamily="18" charset="0"/>
                <a:hlinkClick r:id="rId3"/>
              </a:rPr>
              <a:t>object initializer syntax</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to add elements in an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US" altLang="en-US" sz="1900" dirty="0">
                <a:latin typeface="Times New Roman" panose="02020603050405020304" pitchFamily="18" charset="0"/>
                <a:cs typeface="Times New Roman" panose="02020603050405020304" pitchFamily="18" charset="0"/>
              </a:rPr>
              <a:t>We can access the elements in the </a:t>
            </a:r>
            <a:r>
              <a:rPr lang="en-US" altLang="en-US" sz="1900" dirty="0" err="1">
                <a:latin typeface="Times New Roman" panose="02020603050405020304" pitchFamily="18" charset="0"/>
                <a:cs typeface="Times New Roman" panose="02020603050405020304" pitchFamily="18" charset="0"/>
              </a:rPr>
              <a:t>ArrayList</a:t>
            </a:r>
            <a:r>
              <a:rPr lang="en-US" altLang="en-US" sz="1900" dirty="0">
                <a:latin typeface="Times New Roman" panose="02020603050405020304" pitchFamily="18" charset="0"/>
                <a:cs typeface="Times New Roman" panose="02020603050405020304" pitchFamily="18" charset="0"/>
              </a:rPr>
              <a:t> by using the index of the elements.</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867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569D-1B8C-4858-8B17-E10A76456F8E}"/>
              </a:ext>
            </a:extLst>
          </p:cNvPr>
          <p:cNvSpPr>
            <a:spLocks noGrp="1"/>
          </p:cNvSpPr>
          <p:nvPr>
            <p:ph type="title"/>
          </p:nvPr>
        </p:nvSpPr>
        <p:spPr>
          <a:xfrm>
            <a:off x="1066800" y="642594"/>
            <a:ext cx="10058400" cy="1371600"/>
          </a:xfrm>
        </p:spPr>
        <p:txBody>
          <a:bodyPr>
            <a:normAutofit/>
          </a:bodyPr>
          <a:lstStyle/>
          <a:p>
            <a:r>
              <a:rPr lang="en-IN" sz="4400" b="0" i="0" dirty="0">
                <a:effectLst/>
                <a:latin typeface="Times New Roman" panose="02020603050405020304" pitchFamily="18" charset="0"/>
                <a:cs typeface="Times New Roman" panose="02020603050405020304" pitchFamily="18" charset="0"/>
              </a:rPr>
              <a:t>ArrayList</a:t>
            </a:r>
            <a:r>
              <a:rPr lang="en-IN" b="0" i="0" dirty="0">
                <a:effectLst/>
                <a:latin typeface="Times New Roman" panose="02020603050405020304" pitchFamily="18" charset="0"/>
                <a:cs typeface="Times New Roman" panose="02020603050405020304" pitchFamily="18" charset="0"/>
              </a:rPr>
              <a:t> Properties :</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857BFAB-0CCD-49DA-8D48-389BDD88C181}"/>
              </a:ext>
            </a:extLst>
          </p:cNvPr>
          <p:cNvGraphicFramePr>
            <a:graphicFrameLocks noGrp="1"/>
          </p:cNvGraphicFramePr>
          <p:nvPr>
            <p:ph idx="1"/>
            <p:extLst>
              <p:ext uri="{D42A27DB-BD31-4B8C-83A1-F6EECF244321}">
                <p14:modId xmlns:p14="http://schemas.microsoft.com/office/powerpoint/2010/main" val="2508887671"/>
              </p:ext>
            </p:extLst>
          </p:nvPr>
        </p:nvGraphicFramePr>
        <p:xfrm>
          <a:off x="1127464" y="2310063"/>
          <a:ext cx="9943185" cy="3009030"/>
        </p:xfrm>
        <a:graphic>
          <a:graphicData uri="http://schemas.openxmlformats.org/drawingml/2006/table">
            <a:tbl>
              <a:tblPr firstRow="1" bandRow="1"/>
              <a:tblGrid>
                <a:gridCol w="4348816">
                  <a:extLst>
                    <a:ext uri="{9D8B030D-6E8A-4147-A177-3AD203B41FA5}">
                      <a16:colId xmlns:a16="http://schemas.microsoft.com/office/drawing/2014/main" val="2566589166"/>
                    </a:ext>
                  </a:extLst>
                </a:gridCol>
                <a:gridCol w="5594369">
                  <a:extLst>
                    <a:ext uri="{9D8B030D-6E8A-4147-A177-3AD203B41FA5}">
                      <a16:colId xmlns:a16="http://schemas.microsoft.com/office/drawing/2014/main" val="3942294225"/>
                    </a:ext>
                  </a:extLst>
                </a:gridCol>
              </a:tblGrid>
              <a:tr h="429639">
                <a:tc>
                  <a:txBody>
                    <a:bodyPr/>
                    <a:lstStyle/>
                    <a:p>
                      <a:pPr algn="l" fontAlgn="b"/>
                      <a:r>
                        <a:rPr lang="en-IN" sz="1900" b="0" dirty="0">
                          <a:solidFill>
                            <a:srgbClr val="FFFFFF"/>
                          </a:solidFill>
                          <a:effectLst/>
                          <a:latin typeface="Times New Roman" panose="02020603050405020304" pitchFamily="18" charset="0"/>
                          <a:cs typeface="Times New Roman" panose="02020603050405020304" pitchFamily="18" charset="0"/>
                        </a:rPr>
                        <a:t>Properties</a:t>
                      </a:r>
                    </a:p>
                  </a:txBody>
                  <a:tcPr marL="96782" marR="96782" marT="48390" marB="4839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900" b="0">
                          <a:solidFill>
                            <a:srgbClr val="FFFFFF"/>
                          </a:solidFill>
                          <a:effectLst/>
                          <a:latin typeface="Times New Roman" panose="02020603050405020304" pitchFamily="18" charset="0"/>
                          <a:cs typeface="Times New Roman" panose="02020603050405020304" pitchFamily="18" charset="0"/>
                        </a:rPr>
                        <a:t>Description</a:t>
                      </a:r>
                    </a:p>
                  </a:txBody>
                  <a:tcPr marL="96782" marR="96782" marT="48390" marB="4839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801038183"/>
                  </a:ext>
                </a:extLst>
              </a:tr>
              <a:tr h="716584">
                <a:tc>
                  <a:txBody>
                    <a:bodyPr/>
                    <a:lstStyle/>
                    <a:p>
                      <a:pPr fontAlgn="t"/>
                      <a:r>
                        <a:rPr lang="en-IN" sz="1900" dirty="0">
                          <a:solidFill>
                            <a:srgbClr val="414141"/>
                          </a:solidFill>
                          <a:effectLst/>
                          <a:latin typeface="Times New Roman" panose="02020603050405020304" pitchFamily="18" charset="0"/>
                          <a:cs typeface="Times New Roman" panose="02020603050405020304" pitchFamily="18" charset="0"/>
                        </a:rPr>
                        <a:t>Count</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900" dirty="0">
                          <a:solidFill>
                            <a:srgbClr val="414141"/>
                          </a:solidFill>
                          <a:effectLst/>
                          <a:latin typeface="Times New Roman" panose="02020603050405020304" pitchFamily="18" charset="0"/>
                          <a:cs typeface="Times New Roman" panose="02020603050405020304" pitchFamily="18" charset="0"/>
                        </a:rPr>
                        <a:t>Gets the number of elements actually contained in the </a:t>
                      </a:r>
                      <a:r>
                        <a:rPr lang="en-US" sz="1900" dirty="0" err="1">
                          <a:solidFill>
                            <a:srgbClr val="414141"/>
                          </a:solidFill>
                          <a:effectLst/>
                          <a:latin typeface="Times New Roman" panose="02020603050405020304" pitchFamily="18" charset="0"/>
                          <a:cs typeface="Times New Roman" panose="02020603050405020304" pitchFamily="18" charset="0"/>
                        </a:rPr>
                        <a:t>ArrayList</a:t>
                      </a:r>
                      <a:r>
                        <a:rPr lang="en-US" sz="1900" dirty="0">
                          <a:solidFill>
                            <a:srgbClr val="414141"/>
                          </a:solidFill>
                          <a:effectLst/>
                          <a:latin typeface="Times New Roman" panose="02020603050405020304" pitchFamily="18" charset="0"/>
                          <a:cs typeface="Times New Roman" panose="02020603050405020304" pitchFamily="18" charset="0"/>
                        </a:rPr>
                        <a:t>.</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75701390"/>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IsFixedSize</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a value indicating whether the ArrayList has a fixed size.</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9604138"/>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IsReadOnly</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a value indicating whether the ArrayList is read-only.</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09808578"/>
                  </a:ext>
                </a:extLst>
              </a:tr>
              <a:tr h="429639">
                <a:tc>
                  <a:txBody>
                    <a:bodyPr/>
                    <a:lstStyle/>
                    <a:p>
                      <a:pPr fontAlgn="t"/>
                      <a:r>
                        <a:rPr lang="en-IN" sz="1900" dirty="0">
                          <a:solidFill>
                            <a:srgbClr val="414141"/>
                          </a:solidFill>
                          <a:effectLst/>
                          <a:latin typeface="Times New Roman" panose="02020603050405020304" pitchFamily="18" charset="0"/>
                          <a:cs typeface="Times New Roman" panose="02020603050405020304" pitchFamily="18" charset="0"/>
                        </a:rPr>
                        <a:t>Item</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900" dirty="0">
                          <a:solidFill>
                            <a:srgbClr val="414141"/>
                          </a:solidFill>
                          <a:effectLst/>
                          <a:latin typeface="Times New Roman" panose="02020603050405020304" pitchFamily="18" charset="0"/>
                          <a:cs typeface="Times New Roman" panose="02020603050405020304" pitchFamily="18" charset="0"/>
                        </a:rPr>
                        <a:t>Gets or sets the element at the specified index.</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58849021"/>
                  </a:ext>
                </a:extLst>
              </a:tr>
            </a:tbl>
          </a:graphicData>
        </a:graphic>
      </p:graphicFrame>
    </p:spTree>
    <p:extLst>
      <p:ext uri="{BB962C8B-B14F-4D97-AF65-F5344CB8AC3E}">
        <p14:creationId xmlns:p14="http://schemas.microsoft.com/office/powerpoint/2010/main" val="3070216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F46F07C7-911D-4B83-9D1F-C786334CCD26}"/>
              </a:ext>
            </a:extLst>
          </p:cNvPr>
          <p:cNvSpPr>
            <a:spLocks noGrp="1"/>
          </p:cNvSpPr>
          <p:nvPr>
            <p:ph type="title"/>
          </p:nvPr>
        </p:nvSpPr>
        <p:spPr>
          <a:xfrm>
            <a:off x="573409" y="559477"/>
            <a:ext cx="2760100" cy="5709931"/>
          </a:xfrm>
        </p:spPr>
        <p:txBody>
          <a:bodyPr>
            <a:normAutofit/>
          </a:bodyPr>
          <a:lstStyle/>
          <a:p>
            <a:pPr algn="ctr"/>
            <a:r>
              <a:rPr lang="en-IN" b="0" i="0" dirty="0">
                <a:effectLst/>
                <a:latin typeface="Times New Roman" panose="02020603050405020304" pitchFamily="18" charset="0"/>
                <a:cs typeface="Times New Roman" panose="02020603050405020304" pitchFamily="18" charset="0"/>
              </a:rPr>
              <a:t>ArrayList Methods :</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BBCE4A3-FB07-4D21-9CEA-6D60AAC4E15B}"/>
              </a:ext>
            </a:extLst>
          </p:cNvPr>
          <p:cNvGraphicFramePr>
            <a:graphicFrameLocks noGrp="1"/>
          </p:cNvGraphicFramePr>
          <p:nvPr>
            <p:ph idx="1"/>
            <p:extLst>
              <p:ext uri="{D42A27DB-BD31-4B8C-83A1-F6EECF244321}">
                <p14:modId xmlns:p14="http://schemas.microsoft.com/office/powerpoint/2010/main" val="2378300649"/>
              </p:ext>
            </p:extLst>
          </p:nvPr>
        </p:nvGraphicFramePr>
        <p:xfrm>
          <a:off x="3553428" y="237741"/>
          <a:ext cx="8403876" cy="6382514"/>
        </p:xfrm>
        <a:graphic>
          <a:graphicData uri="http://schemas.openxmlformats.org/drawingml/2006/table">
            <a:tbl>
              <a:tblPr firstRow="1" bandRow="1"/>
              <a:tblGrid>
                <a:gridCol w="2438936">
                  <a:extLst>
                    <a:ext uri="{9D8B030D-6E8A-4147-A177-3AD203B41FA5}">
                      <a16:colId xmlns:a16="http://schemas.microsoft.com/office/drawing/2014/main" val="1632443969"/>
                    </a:ext>
                  </a:extLst>
                </a:gridCol>
                <a:gridCol w="5964940">
                  <a:extLst>
                    <a:ext uri="{9D8B030D-6E8A-4147-A177-3AD203B41FA5}">
                      <a16:colId xmlns:a16="http://schemas.microsoft.com/office/drawing/2014/main" val="1479775180"/>
                    </a:ext>
                  </a:extLst>
                </a:gridCol>
              </a:tblGrid>
              <a:tr h="293513">
                <a:tc>
                  <a:txBody>
                    <a:bodyPr/>
                    <a:lstStyle/>
                    <a:p>
                      <a:pPr algn="l" fontAlgn="b"/>
                      <a:r>
                        <a:rPr lang="en-IN" sz="1200" b="0">
                          <a:solidFill>
                            <a:srgbClr val="FFFFFF"/>
                          </a:solidFill>
                          <a:effectLst/>
                          <a:latin typeface="Times New Roman" panose="02020603050405020304" pitchFamily="18" charset="0"/>
                          <a:cs typeface="Times New Roman" panose="02020603050405020304" pitchFamily="18" charset="0"/>
                        </a:rPr>
                        <a:t>Methods</a:t>
                      </a:r>
                    </a:p>
                  </a:txBody>
                  <a:tcPr marL="19461" marR="19461" marT="9731" marB="973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200" b="0">
                          <a:solidFill>
                            <a:srgbClr val="FFFFFF"/>
                          </a:solidFill>
                          <a:effectLst/>
                          <a:latin typeface="Times New Roman" panose="02020603050405020304" pitchFamily="18" charset="0"/>
                          <a:cs typeface="Times New Roman" panose="02020603050405020304" pitchFamily="18" charset="0"/>
                        </a:rPr>
                        <a:t>Description</a:t>
                      </a:r>
                    </a:p>
                  </a:txBody>
                  <a:tcPr marL="19461" marR="19461" marT="9731" marB="973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816685247"/>
                  </a:ext>
                </a:extLst>
              </a:tr>
              <a:tr h="759130">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2"/>
                        </a:rPr>
                        <a:t>Add()/AddRange()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Add() method adds single elements at the end of ArrayList.</a:t>
                      </a:r>
                      <a:br>
                        <a:rPr lang="en-US" sz="1200">
                          <a:solidFill>
                            <a:srgbClr val="414141"/>
                          </a:solidFill>
                          <a:effectLst/>
                          <a:latin typeface="Times New Roman" panose="02020603050405020304" pitchFamily="18" charset="0"/>
                          <a:cs typeface="Times New Roman" panose="02020603050405020304" pitchFamily="18" charset="0"/>
                        </a:rPr>
                      </a:br>
                      <a:r>
                        <a:rPr lang="en-US" sz="1200">
                          <a:solidFill>
                            <a:srgbClr val="414141"/>
                          </a:solidFill>
                          <a:effectLst/>
                          <a:latin typeface="Times New Roman" panose="02020603050405020304" pitchFamily="18" charset="0"/>
                          <a:cs typeface="Times New Roman" panose="02020603050405020304" pitchFamily="18" charset="0"/>
                        </a:rPr>
                        <a:t>AddRange() method adds all the elements from the specified collection into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6734392"/>
                  </a:ext>
                </a:extLst>
              </a:tr>
              <a:tr h="994915">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3"/>
                        </a:rPr>
                        <a:t>Insert()/InsertRange()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Insert() method insert a single elements at the specified index in ArrayList.</a:t>
                      </a:r>
                      <a:br>
                        <a:rPr lang="en-US" sz="1200">
                          <a:solidFill>
                            <a:srgbClr val="414141"/>
                          </a:solidFill>
                          <a:effectLst/>
                          <a:latin typeface="Times New Roman" panose="02020603050405020304" pitchFamily="18" charset="0"/>
                          <a:cs typeface="Times New Roman" panose="02020603050405020304" pitchFamily="18" charset="0"/>
                        </a:rPr>
                      </a:br>
                      <a:r>
                        <a:rPr lang="en-US" sz="1200">
                          <a:solidFill>
                            <a:srgbClr val="414141"/>
                          </a:solidFill>
                          <a:effectLst/>
                          <a:latin typeface="Times New Roman" panose="02020603050405020304" pitchFamily="18" charset="0"/>
                          <a:cs typeface="Times New Roman" panose="02020603050405020304" pitchFamily="18" charset="0"/>
                        </a:rPr>
                        <a:t>InsertRange() method insert all the elements of the specified collection starting from specified index in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6167138"/>
                  </a:ext>
                </a:extLst>
              </a:tr>
              <a:tr h="994915">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4"/>
                        </a:rPr>
                        <a:t>Remove()/RemoveRange()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dirty="0">
                          <a:solidFill>
                            <a:srgbClr val="414141"/>
                          </a:solidFill>
                          <a:effectLst/>
                          <a:latin typeface="Times New Roman" panose="02020603050405020304" pitchFamily="18" charset="0"/>
                          <a:cs typeface="Times New Roman" panose="02020603050405020304" pitchFamily="18" charset="0"/>
                        </a:rPr>
                        <a:t>Remove() method removes the specified element from the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br>
                        <a:rPr lang="en-US" sz="1200" dirty="0">
                          <a:solidFill>
                            <a:srgbClr val="414141"/>
                          </a:solidFill>
                          <a:effectLst/>
                          <a:latin typeface="Times New Roman" panose="02020603050405020304" pitchFamily="18" charset="0"/>
                          <a:cs typeface="Times New Roman" panose="02020603050405020304" pitchFamily="18" charset="0"/>
                        </a:rPr>
                      </a:br>
                      <a:r>
                        <a:rPr lang="en-US" sz="1200" dirty="0" err="1">
                          <a:solidFill>
                            <a:srgbClr val="414141"/>
                          </a:solidFill>
                          <a:effectLst/>
                          <a:latin typeface="Times New Roman" panose="02020603050405020304" pitchFamily="18" charset="0"/>
                          <a:cs typeface="Times New Roman" panose="02020603050405020304" pitchFamily="18" charset="0"/>
                        </a:rPr>
                        <a:t>RemoveRange</a:t>
                      </a:r>
                      <a:r>
                        <a:rPr lang="en-US" sz="1200" dirty="0">
                          <a:solidFill>
                            <a:srgbClr val="414141"/>
                          </a:solidFill>
                          <a:effectLst/>
                          <a:latin typeface="Times New Roman" panose="02020603050405020304" pitchFamily="18" charset="0"/>
                          <a:cs typeface="Times New Roman" panose="02020603050405020304" pitchFamily="18" charset="0"/>
                        </a:rPr>
                        <a:t>() method removes a range of elements from the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704751"/>
                  </a:ext>
                </a:extLst>
              </a:tr>
              <a:tr h="293513">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4"/>
                        </a:rPr>
                        <a:t>RemoveAt()</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Removes the element at the specified index from the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77941895"/>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Sort()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Sorts entire elements of the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9523452"/>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Reverse()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Reverses the order of the elements in the entire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52269137"/>
                  </a:ext>
                </a:extLst>
              </a:tr>
              <a:tr h="526321">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5"/>
                        </a:rPr>
                        <a:t>Contains</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Checks whether specified element exists in the ArrayList or not. Returns true if exists otherwise false.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06605901"/>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Clear</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Removes all the elements in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332460064"/>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CopyTo</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Copies all the elements or range of elements to compitible Array.</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2150822"/>
                  </a:ext>
                </a:extLst>
              </a:tr>
              <a:tr h="526321">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GetRange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Returns specified number of elements from specified index from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59480564"/>
                  </a:ext>
                </a:extLst>
              </a:tr>
              <a:tr h="526321">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IndexOf</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Search specified element and returns zero based index if found. Returns -1 if element not found.</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74997830"/>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ToArray</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dirty="0">
                          <a:solidFill>
                            <a:srgbClr val="414141"/>
                          </a:solidFill>
                          <a:effectLst/>
                          <a:latin typeface="Times New Roman" panose="02020603050405020304" pitchFamily="18" charset="0"/>
                          <a:cs typeface="Times New Roman" panose="02020603050405020304" pitchFamily="18" charset="0"/>
                        </a:rPr>
                        <a:t>Returns </a:t>
                      </a:r>
                      <a:r>
                        <a:rPr lang="en-US" sz="1200" dirty="0" err="1">
                          <a:solidFill>
                            <a:srgbClr val="414141"/>
                          </a:solidFill>
                          <a:effectLst/>
                          <a:latin typeface="Times New Roman" panose="02020603050405020304" pitchFamily="18" charset="0"/>
                          <a:cs typeface="Times New Roman" panose="02020603050405020304" pitchFamily="18" charset="0"/>
                        </a:rPr>
                        <a:t>compitible</a:t>
                      </a:r>
                      <a:r>
                        <a:rPr lang="en-US" sz="1200" dirty="0">
                          <a:solidFill>
                            <a:srgbClr val="414141"/>
                          </a:solidFill>
                          <a:effectLst/>
                          <a:latin typeface="Times New Roman" panose="02020603050405020304" pitchFamily="18" charset="0"/>
                          <a:cs typeface="Times New Roman" panose="02020603050405020304" pitchFamily="18" charset="0"/>
                        </a:rPr>
                        <a:t> array from an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476221136"/>
                  </a:ext>
                </a:extLst>
              </a:tr>
            </a:tbl>
          </a:graphicData>
        </a:graphic>
      </p:graphicFrame>
    </p:spTree>
    <p:extLst>
      <p:ext uri="{BB962C8B-B14F-4D97-AF65-F5344CB8AC3E}">
        <p14:creationId xmlns:p14="http://schemas.microsoft.com/office/powerpoint/2010/main" val="190203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05E6-41F9-46F0-AB65-ED42147DDA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Structures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951819-EB44-4475-846C-B4E9889C3D17}"/>
              </a:ext>
            </a:extLst>
          </p:cNvPr>
          <p:cNvSpPr>
            <a:spLocks noGrp="1"/>
          </p:cNvSpPr>
          <p:nvPr>
            <p:ph idx="1"/>
          </p:nvPr>
        </p:nvSpPr>
        <p:spPr>
          <a:xfrm>
            <a:off x="1066800" y="1819922"/>
            <a:ext cx="10058400" cy="4172505"/>
          </a:xfrm>
        </p:spPr>
        <p:txBody>
          <a:bodyPr>
            <a:normAutofit fontScale="25000" lnSpcReduction="20000"/>
          </a:bodyPr>
          <a:lstStyle/>
          <a:p>
            <a:r>
              <a:rPr lang="en-US" sz="7200" dirty="0">
                <a:solidFill>
                  <a:srgbClr val="000000"/>
                </a:solidFill>
                <a:latin typeface="Times New Roman" panose="02020603050405020304" pitchFamily="18" charset="0"/>
                <a:cs typeface="Times New Roman" panose="02020603050405020304" pitchFamily="18" charset="0"/>
              </a:rPr>
              <a:t>A</a:t>
            </a:r>
            <a:r>
              <a:rPr lang="en-US" sz="7200" b="0" i="0" dirty="0">
                <a:solidFill>
                  <a:srgbClr val="000000"/>
                </a:solidFill>
                <a:effectLst/>
                <a:latin typeface="Times New Roman" panose="02020603050405020304" pitchFamily="18" charset="0"/>
                <a:cs typeface="Times New Roman" panose="02020603050405020304" pitchFamily="18" charset="0"/>
              </a:rPr>
              <a:t> structure is a value type data type. It helps you to make a single variable hold related data of various data types. The </a:t>
            </a:r>
            <a:r>
              <a:rPr lang="en-US" sz="7200" b="1" i="0" dirty="0">
                <a:solidFill>
                  <a:srgbClr val="000000"/>
                </a:solidFill>
                <a:effectLst/>
                <a:latin typeface="Times New Roman" panose="02020603050405020304" pitchFamily="18" charset="0"/>
                <a:cs typeface="Times New Roman" panose="02020603050405020304" pitchFamily="18" charset="0"/>
              </a:rPr>
              <a:t>struct</a:t>
            </a:r>
            <a:r>
              <a:rPr lang="en-US" sz="7200" b="0" i="0" dirty="0">
                <a:solidFill>
                  <a:srgbClr val="000000"/>
                </a:solidFill>
                <a:effectLst/>
                <a:latin typeface="Times New Roman" panose="02020603050405020304" pitchFamily="18" charset="0"/>
                <a:cs typeface="Times New Roman" panose="02020603050405020304" pitchFamily="18" charset="0"/>
              </a:rPr>
              <a:t> keyword is used for creating a structure.</a:t>
            </a:r>
          </a:p>
          <a:p>
            <a:r>
              <a:rPr lang="en-US" sz="7200" dirty="0">
                <a:solidFill>
                  <a:srgbClr val="000000"/>
                </a:solidFill>
                <a:latin typeface="Times New Roman" panose="02020603050405020304" pitchFamily="18" charset="0"/>
                <a:cs typeface="Times New Roman" panose="02020603050405020304" pitchFamily="18" charset="0"/>
              </a:rPr>
              <a:t>Structures can have methods, fields, indexers, properties, operator methods, and events.</a:t>
            </a:r>
          </a:p>
          <a:p>
            <a:r>
              <a:rPr lang="en-US" sz="7200" b="0" i="0" dirty="0">
                <a:solidFill>
                  <a:srgbClr val="000000"/>
                </a:solidFill>
                <a:effectLst/>
                <a:latin typeface="Times New Roman" panose="02020603050405020304" pitchFamily="18" charset="0"/>
                <a:cs typeface="Times New Roman" panose="02020603050405020304" pitchFamily="18" charset="0"/>
              </a:rPr>
              <a:t>Unlike classes, structures cannot inherit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Structures cannot be used as a base for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When you create a struct object using the </a:t>
            </a:r>
            <a:r>
              <a:rPr lang="en-US" sz="7200" b="1" i="0" dirty="0">
                <a:solidFill>
                  <a:srgbClr val="000000"/>
                </a:solidFill>
                <a:effectLst/>
                <a:latin typeface="Times New Roman" panose="02020603050405020304" pitchFamily="18" charset="0"/>
                <a:cs typeface="Times New Roman" panose="02020603050405020304" pitchFamily="18" charset="0"/>
              </a:rPr>
              <a:t>New</a:t>
            </a:r>
            <a:r>
              <a:rPr lang="en-US" sz="7200" b="0" i="0" dirty="0">
                <a:solidFill>
                  <a:srgbClr val="000000"/>
                </a:solidFill>
                <a:effectLst/>
                <a:latin typeface="Times New Roman" panose="02020603050405020304" pitchFamily="18" charset="0"/>
                <a:cs typeface="Times New Roman" panose="02020603050405020304" pitchFamily="18" charset="0"/>
              </a:rPr>
              <a:t> operator, it gets created and the appropriate constructor is called. Unlike classes, structs can be instantiated without using the New operator.</a:t>
            </a:r>
          </a:p>
          <a:p>
            <a:r>
              <a:rPr lang="en-US" sz="7200" b="0" i="0" dirty="0">
                <a:solidFill>
                  <a:srgbClr val="000000"/>
                </a:solidFill>
                <a:effectLst/>
                <a:latin typeface="Times New Roman" panose="02020603050405020304" pitchFamily="18" charset="0"/>
                <a:cs typeface="Times New Roman" panose="02020603050405020304" pitchFamily="18" charset="0"/>
              </a:rPr>
              <a:t>For example, here is the way you can declare the Book structure −</a:t>
            </a:r>
          </a:p>
          <a:p>
            <a:pPr marL="0" indent="0">
              <a:buNone/>
            </a:pPr>
            <a:r>
              <a:rPr lang="en-US" sz="7200" dirty="0">
                <a:solidFill>
                  <a:srgbClr val="000000"/>
                </a:solidFill>
                <a:latin typeface="Arial" panose="020B0604020202020204" pitchFamily="34"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struct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Books</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title</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author</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subject</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br>
              <a:rPr lang="en-US" dirty="0"/>
            </a:br>
            <a:br>
              <a:rPr lang="en-US" dirty="0">
                <a:solidFill>
                  <a:srgbClr val="000000"/>
                </a:solidFill>
                <a:latin typeface="Arial" panose="020B0604020202020204" pitchFamily="34" charset="0"/>
              </a:rPr>
            </a:b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503100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4DA9-525F-43B4-AD35-5A72A832B62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Enumerations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F0C43-A4D2-4A90-96A9-87EBCBB1F2A0}"/>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An enumeration is a set of named integer constants. An enumerated type is declared using the </a:t>
            </a:r>
            <a:r>
              <a:rPr lang="en-US" sz="1900" b="1" i="0" dirty="0">
                <a:solidFill>
                  <a:srgbClr val="000000"/>
                </a:solidFill>
                <a:effectLst/>
                <a:latin typeface="Times New Roman" panose="02020603050405020304" pitchFamily="18" charset="0"/>
                <a:cs typeface="Times New Roman" panose="02020603050405020304" pitchFamily="18" charset="0"/>
              </a:rPr>
              <a:t>enum</a:t>
            </a:r>
            <a:r>
              <a:rPr lang="en-US" sz="1900" b="0" i="0" dirty="0">
                <a:solidFill>
                  <a:srgbClr val="000000"/>
                </a:solidFill>
                <a:effectLst/>
                <a:latin typeface="Times New Roman" panose="02020603050405020304" pitchFamily="18" charset="0"/>
                <a:cs typeface="Times New Roman" panose="02020603050405020304" pitchFamily="18" charset="0"/>
              </a:rPr>
              <a:t> keyword.</a:t>
            </a:r>
          </a:p>
          <a:p>
            <a:pPr algn="just"/>
            <a:r>
              <a:rPr lang="en-US" sz="1900" b="0" i="0" dirty="0">
                <a:solidFill>
                  <a:srgbClr val="000000"/>
                </a:solidFill>
                <a:effectLst/>
                <a:latin typeface="Times New Roman" panose="02020603050405020304" pitchFamily="18" charset="0"/>
                <a:cs typeface="Times New Roman" panose="02020603050405020304" pitchFamily="18" charset="0"/>
              </a:rPr>
              <a:t>C# enumerations are value data type. In other words, enumeration contains its own values and cannot inherit or cannot pass inheritance.</a:t>
            </a:r>
          </a:p>
          <a:p>
            <a:r>
              <a:rPr lang="en-US" sz="1900" b="0" i="0" dirty="0">
                <a:solidFill>
                  <a:srgbClr val="000000"/>
                </a:solidFill>
                <a:effectLst/>
                <a:latin typeface="Times New Roman" panose="02020603050405020304" pitchFamily="18" charset="0"/>
                <a:cs typeface="Times New Roman" panose="02020603050405020304" pitchFamily="18" charset="0"/>
              </a:rPr>
              <a:t>The general syntax for declaring an enumeration is </a:t>
            </a:r>
          </a:p>
          <a:p>
            <a:pPr lvl="1"/>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enum &lt;</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enum_name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 enumeration list }; </a:t>
            </a:r>
            <a:endParaRPr lang="en-IN" altLang="en-US" sz="1900" dirty="0">
              <a:latin typeface="Times New Roman" panose="02020603050405020304" pitchFamily="18" charset="0"/>
              <a:cs typeface="Times New Roman" panose="02020603050405020304" pitchFamily="18" charset="0"/>
            </a:endParaRP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err="1">
                <a:solidFill>
                  <a:srgbClr val="000000"/>
                </a:solidFill>
                <a:effectLst/>
                <a:latin typeface="Times New Roman" panose="02020603050405020304" pitchFamily="18" charset="0"/>
                <a:cs typeface="Times New Roman" panose="02020603050405020304" pitchFamily="18" charset="0"/>
              </a:rPr>
              <a:t>enum_name</a:t>
            </a:r>
            <a:r>
              <a:rPr lang="en-US" sz="1900" b="0" i="0" dirty="0">
                <a:solidFill>
                  <a:srgbClr val="000000"/>
                </a:solidFill>
                <a:effectLst/>
                <a:latin typeface="Times New Roman" panose="02020603050405020304" pitchFamily="18" charset="0"/>
                <a:cs typeface="Times New Roman" panose="02020603050405020304" pitchFamily="18" charset="0"/>
              </a:rPr>
              <a:t> specifies the enumeration type name.</a:t>
            </a: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a:solidFill>
                  <a:srgbClr val="000000"/>
                </a:solidFill>
                <a:effectLst/>
                <a:latin typeface="Times New Roman" panose="02020603050405020304" pitchFamily="18" charset="0"/>
                <a:cs typeface="Times New Roman" panose="02020603050405020304" pitchFamily="18" charset="0"/>
              </a:rPr>
              <a:t>enumeration list</a:t>
            </a:r>
            <a:r>
              <a:rPr lang="en-US" sz="1900" b="0" i="0" dirty="0">
                <a:solidFill>
                  <a:srgbClr val="000000"/>
                </a:solidFill>
                <a:effectLst/>
                <a:latin typeface="Times New Roman" panose="02020603050405020304" pitchFamily="18" charset="0"/>
                <a:cs typeface="Times New Roman" panose="02020603050405020304" pitchFamily="18" charset="0"/>
              </a:rPr>
              <a:t> is a comma-separated list of identifiers.</a:t>
            </a:r>
          </a:p>
          <a:p>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8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E1EC-A877-49CE-8825-4A1132CDF752}"/>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Inheritence</a:t>
            </a:r>
            <a:r>
              <a:rPr lang="en-US" sz="4400" dirty="0">
                <a:latin typeface="Times New Roman" panose="02020603050405020304" pitchFamily="18" charset="0"/>
                <a:cs typeface="Times New Roman" panose="02020603050405020304" pitchFamily="18" charset="0"/>
              </a:rPr>
              <a:t>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FBF6C6-E279-4558-BE55-A2AF14145EA0}"/>
              </a:ext>
            </a:extLst>
          </p:cNvPr>
          <p:cNvSpPr>
            <a:spLocks noGrp="1"/>
          </p:cNvSpPr>
          <p:nvPr>
            <p:ph idx="1"/>
          </p:nvPr>
        </p:nvSpPr>
        <p:spPr/>
        <p:txBody>
          <a:bodyPr/>
          <a:lstStyle/>
          <a:p>
            <a:r>
              <a:rPr lang="en-US"/>
              <a:t>Its a mechanism of consuming the members of one class in another class by establishing parent/child relationship between classes. </a:t>
            </a:r>
          </a:p>
          <a:p>
            <a:endParaRPr lang="en-IN"/>
          </a:p>
        </p:txBody>
      </p:sp>
    </p:spTree>
    <p:extLst>
      <p:ext uri="{BB962C8B-B14F-4D97-AF65-F5344CB8AC3E}">
        <p14:creationId xmlns:p14="http://schemas.microsoft.com/office/powerpoint/2010/main" val="66414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5460</TotalTime>
  <Words>2448</Words>
  <Application>Microsoft Office PowerPoint</Application>
  <PresentationFormat>Widescreen</PresentationFormat>
  <Paragraphs>235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Garamond</vt:lpstr>
      <vt:lpstr>SFMono-Regular</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lpstr>Multidimensional Array :</vt:lpstr>
      <vt:lpstr>Jagged Array :</vt:lpstr>
      <vt:lpstr>Lists in C# :</vt:lpstr>
      <vt:lpstr>Class Hierarchy :</vt:lpstr>
      <vt:lpstr>ArrayList in C# :</vt:lpstr>
      <vt:lpstr>ArrayList Properties :</vt:lpstr>
      <vt:lpstr>ArrayList Methods :</vt:lpstr>
      <vt:lpstr>Structures in C#:</vt:lpstr>
      <vt:lpstr>Enumerations in C# :</vt:lpstr>
      <vt:lpstr>Inheritence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49</cp:revision>
  <dcterms:created xsi:type="dcterms:W3CDTF">2021-05-18T09:39:37Z</dcterms:created>
  <dcterms:modified xsi:type="dcterms:W3CDTF">2021-05-26T12:09:33Z</dcterms:modified>
</cp:coreProperties>
</file>