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1" r:id="rId4"/>
    <p:sldId id="285" r:id="rId5"/>
    <p:sldId id="265" r:id="rId6"/>
    <p:sldId id="259" r:id="rId7"/>
    <p:sldId id="263" r:id="rId8"/>
    <p:sldId id="266" r:id="rId9"/>
    <p:sldId id="282" r:id="rId10"/>
    <p:sldId id="284" r:id="rId11"/>
    <p:sldId id="283" r:id="rId12"/>
    <p:sldId id="276" r:id="rId13"/>
    <p:sldId id="278" r:id="rId14"/>
    <p:sldId id="277" r:id="rId15"/>
    <p:sldId id="279" r:id="rId16"/>
    <p:sldId id="280" r:id="rId17"/>
    <p:sldId id="267" r:id="rId18"/>
    <p:sldId id="268" r:id="rId19"/>
    <p:sldId id="269" r:id="rId20"/>
    <p:sldId id="274" r:id="rId21"/>
    <p:sldId id="275" r:id="rId22"/>
    <p:sldId id="271" r:id="rId23"/>
    <p:sldId id="273" r:id="rId24"/>
    <p:sldId id="272" r:id="rId25"/>
    <p:sldId id="289" r:id="rId26"/>
    <p:sldId id="290" r:id="rId27"/>
    <p:sldId id="293" r:id="rId28"/>
    <p:sldId id="292" r:id="rId29"/>
    <p:sldId id="26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0" autoAdjust="0"/>
    <p:restoredTop sz="94660"/>
  </p:normalViewPr>
  <p:slideViewPr>
    <p:cSldViewPr snapToGrid="0">
      <p:cViewPr varScale="1">
        <p:scale>
          <a:sx n="86" d="100"/>
          <a:sy n="86" d="100"/>
        </p:scale>
        <p:origin x="61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7370-0129-4AD5-B781-B23E11454599}"/>
              </a:ext>
            </a:extLst>
          </p:cNvPr>
          <p:cNvSpPr>
            <a:spLocks noGrp="1"/>
          </p:cNvSpPr>
          <p:nvPr>
            <p:ph type="ctrTitle"/>
          </p:nvPr>
        </p:nvSpPr>
        <p:spPr>
          <a:xfrm>
            <a:off x="2417779" y="816366"/>
            <a:ext cx="8637073" cy="2541431"/>
          </a:xfrm>
        </p:spPr>
        <p:txBody>
          <a:bodyPr>
            <a:normAutofit/>
          </a:bodyPr>
          <a:lstStyle/>
          <a:p>
            <a:r>
              <a:rPr lang="en-US" sz="6000" dirty="0">
                <a:latin typeface="Times New Roman" panose="02020603050405020304" pitchFamily="18" charset="0"/>
                <a:cs typeface="Times New Roman" panose="02020603050405020304" pitchFamily="18" charset="0"/>
              </a:rPr>
              <a:t>Basics of C#</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98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AAF96-F5EB-4E1E-8E13-257AF06478B6}"/>
              </a:ext>
            </a:extLst>
          </p:cNvPr>
          <p:cNvSpPr>
            <a:spLocks noGrp="1"/>
          </p:cNvSpPr>
          <p:nvPr>
            <p:ph type="title"/>
          </p:nvPr>
        </p:nvSpPr>
        <p:spPr>
          <a:xfrm>
            <a:off x="849683" y="2560320"/>
            <a:ext cx="2727813" cy="3264283"/>
          </a:xfrm>
        </p:spPr>
        <p:txBody>
          <a:bodyPr>
            <a:normAutofit/>
          </a:bodyPr>
          <a:lstStyle/>
          <a:p>
            <a:r>
              <a:rPr lang="en-US" dirty="0" err="1">
                <a:solidFill>
                  <a:srgbClr val="FFFFFF"/>
                </a:solidFill>
              </a:rPr>
              <a:t>Fearures</a:t>
            </a:r>
            <a:r>
              <a:rPr lang="en-US" dirty="0">
                <a:solidFill>
                  <a:srgbClr val="FFFFFF"/>
                </a:solidFill>
              </a:rPr>
              <a:t> of </a:t>
            </a:r>
            <a:r>
              <a:rPr lang="en-US" dirty="0" err="1">
                <a:solidFill>
                  <a:srgbClr val="FFFFFF"/>
                </a:solidFill>
              </a:rPr>
              <a:t>c#</a:t>
            </a:r>
            <a:endParaRPr lang="en-IN" dirty="0">
              <a:solidFill>
                <a:srgbClr val="FFFFFF"/>
              </a:solidFill>
            </a:endParaRPr>
          </a:p>
        </p:txBody>
      </p:sp>
      <p:sp>
        <p:nvSpPr>
          <p:cNvPr id="3" name="Content Placeholder 2">
            <a:extLst>
              <a:ext uri="{FF2B5EF4-FFF2-40B4-BE49-F238E27FC236}">
                <a16:creationId xmlns:a16="http://schemas.microsoft.com/office/drawing/2014/main" id="{FD3762B9-02F5-4527-ADC7-0895EB8F684B}"/>
              </a:ext>
            </a:extLst>
          </p:cNvPr>
          <p:cNvSpPr>
            <a:spLocks noGrp="1"/>
          </p:cNvSpPr>
          <p:nvPr>
            <p:ph idx="1"/>
          </p:nvPr>
        </p:nvSpPr>
        <p:spPr>
          <a:xfrm>
            <a:off x="4240696" y="0"/>
            <a:ext cx="7951304" cy="6956475"/>
          </a:xfrm>
        </p:spPr>
        <p:txBody>
          <a:bodyPr anchor="t">
            <a:normAutofit/>
          </a:bodyPr>
          <a:lstStyle/>
          <a:p>
            <a:pPr marL="0" indent="0">
              <a:lnSpc>
                <a:spcPct val="110000"/>
              </a:lnSpc>
              <a:buNone/>
            </a:pPr>
            <a:r>
              <a:rPr lang="en-US" sz="2400" b="0" i="0" dirty="0">
                <a:effectLst/>
                <a:latin typeface="erdana"/>
              </a:rPr>
              <a:t>1) Simple</a:t>
            </a:r>
          </a:p>
          <a:p>
            <a:pPr marL="0" indent="0">
              <a:lnSpc>
                <a:spcPct val="110000"/>
              </a:lnSpc>
              <a:buNone/>
            </a:pPr>
            <a:r>
              <a:rPr lang="en-US" sz="1800" b="0" i="0" dirty="0">
                <a:effectLst/>
                <a:latin typeface="verdana" panose="020B0604030504040204" pitchFamily="34" charset="0"/>
              </a:rPr>
              <a:t>       C# is a simple language in the sense that it provides structured approach (to break the problem into parts), rich set of library functions, data types etc.</a:t>
            </a:r>
          </a:p>
          <a:p>
            <a:pPr marL="0" indent="0">
              <a:lnSpc>
                <a:spcPct val="110000"/>
              </a:lnSpc>
              <a:buNone/>
            </a:pPr>
            <a:r>
              <a:rPr lang="en-US" sz="2400" b="0" i="0" dirty="0">
                <a:effectLst/>
                <a:latin typeface="erdana"/>
              </a:rPr>
              <a:t>2) Modern Programming Language</a:t>
            </a:r>
          </a:p>
          <a:p>
            <a:pPr marL="0" indent="0">
              <a:lnSpc>
                <a:spcPct val="110000"/>
              </a:lnSpc>
              <a:buNone/>
            </a:pPr>
            <a:r>
              <a:rPr lang="en-US" sz="1800" b="0" i="0" dirty="0">
                <a:effectLst/>
                <a:latin typeface="verdana" panose="020B0604030504040204" pitchFamily="34" charset="0"/>
              </a:rPr>
              <a:t>        C# programming is based upon the current trend and it is very powerful and simple for building scalable, interoperable and robust applications.</a:t>
            </a:r>
          </a:p>
          <a:p>
            <a:pPr marL="0" indent="0">
              <a:lnSpc>
                <a:spcPct val="110000"/>
              </a:lnSpc>
              <a:buNone/>
            </a:pPr>
            <a:br>
              <a:rPr lang="en-US" sz="1100" b="0" i="0" dirty="0">
                <a:effectLst/>
                <a:latin typeface="verdana" panose="020B0604030504040204" pitchFamily="34" charset="0"/>
              </a:rPr>
            </a:br>
            <a:r>
              <a:rPr lang="en-US" sz="2400" b="0" i="0" dirty="0">
                <a:effectLst/>
                <a:latin typeface="erdana"/>
              </a:rPr>
              <a:t>3) Object Oriented</a:t>
            </a:r>
          </a:p>
          <a:p>
            <a:pPr marL="0" indent="0">
              <a:lnSpc>
                <a:spcPct val="110000"/>
              </a:lnSpc>
              <a:buNone/>
            </a:pPr>
            <a:r>
              <a:rPr lang="en-US" sz="1800" b="0" i="0" dirty="0">
                <a:effectLst/>
                <a:latin typeface="verdana" panose="020B0604030504040204" pitchFamily="34" charset="0"/>
              </a:rPr>
              <a:t>           C# is object oriented programming language. </a:t>
            </a:r>
          </a:p>
          <a:p>
            <a:pPr marL="0" indent="0">
              <a:lnSpc>
                <a:spcPct val="110000"/>
              </a:lnSpc>
              <a:buNone/>
            </a:pPr>
            <a:r>
              <a:rPr lang="en-US" sz="2400" dirty="0">
                <a:latin typeface="erdana"/>
              </a:rPr>
              <a:t>4</a:t>
            </a:r>
            <a:r>
              <a:rPr lang="en-US" sz="2400" b="0" i="0" dirty="0">
                <a:effectLst/>
                <a:latin typeface="erdana"/>
              </a:rPr>
              <a:t>) Interoperability</a:t>
            </a:r>
          </a:p>
          <a:p>
            <a:pPr marL="0" indent="0">
              <a:lnSpc>
                <a:spcPct val="110000"/>
              </a:lnSpc>
              <a:buNone/>
            </a:pPr>
            <a:r>
              <a:rPr lang="en-US" sz="1800" b="0" i="0" dirty="0">
                <a:effectLst/>
                <a:latin typeface="verdana" panose="020B0604030504040204" pitchFamily="34" charset="0"/>
              </a:rPr>
              <a:t>        Interoperability process enables the C# programs to do almost anything that a native C++ application can do.</a:t>
            </a:r>
          </a:p>
          <a:p>
            <a:pPr marL="0" indent="0">
              <a:lnSpc>
                <a:spcPct val="110000"/>
              </a:lnSpc>
              <a:buNone/>
            </a:pPr>
            <a:r>
              <a:rPr lang="en-US" sz="1800" dirty="0">
                <a:latin typeface="verdana" panose="020B0604030504040204" pitchFamily="34" charset="0"/>
              </a:rPr>
              <a:t>         </a:t>
            </a:r>
            <a:r>
              <a:rPr lang="en-US" sz="1800" i="0" dirty="0">
                <a:solidFill>
                  <a:srgbClr val="202124"/>
                </a:solidFill>
                <a:effectLst/>
                <a:latin typeface="Verdana" panose="020B0604030504040204" pitchFamily="34" charset="0"/>
                <a:ea typeface="Verdana" panose="020B0604030504040204" pitchFamily="34" charset="0"/>
              </a:rPr>
              <a:t>Interoperability</a:t>
            </a:r>
            <a:r>
              <a:rPr lang="en-US" sz="1800" b="0" i="0" dirty="0">
                <a:solidFill>
                  <a:srgbClr val="202124"/>
                </a:solidFill>
                <a:effectLst/>
                <a:latin typeface="Verdana" panose="020B0604030504040204" pitchFamily="34" charset="0"/>
                <a:ea typeface="Verdana" panose="020B0604030504040204" pitchFamily="34" charset="0"/>
              </a:rPr>
              <a:t> of </a:t>
            </a:r>
            <a:r>
              <a:rPr lang="en-US" sz="1800" i="0" dirty="0">
                <a:solidFill>
                  <a:srgbClr val="202124"/>
                </a:solidFill>
                <a:effectLst/>
                <a:latin typeface="Verdana" panose="020B0604030504040204" pitchFamily="34" charset="0"/>
                <a:ea typeface="Verdana" panose="020B0604030504040204" pitchFamily="34" charset="0"/>
              </a:rPr>
              <a:t>programming</a:t>
            </a:r>
            <a:r>
              <a:rPr lang="en-US" sz="1800" b="0" i="0" dirty="0">
                <a:solidFill>
                  <a:srgbClr val="202124"/>
                </a:solidFill>
                <a:effectLst/>
                <a:latin typeface="Verdana" panose="020B0604030504040204" pitchFamily="34" charset="0"/>
                <a:ea typeface="Verdana" panose="020B0604030504040204" pitchFamily="34" charset="0"/>
              </a:rPr>
              <a:t> languages is the ability for two or more languages to interact as part of the same system. Frequently, this means passing messages and data between potentially very different languages.</a:t>
            </a:r>
            <a:endParaRPr lang="en-US" sz="1800" b="0" i="0" dirty="0">
              <a:effectLst/>
              <a:latin typeface="Verdana" panose="020B0604030504040204" pitchFamily="34" charset="0"/>
              <a:ea typeface="Verdana" panose="020B0604030504040204" pitchFamily="34" charset="0"/>
            </a:endParaRPr>
          </a:p>
          <a:p>
            <a:pPr>
              <a:lnSpc>
                <a:spcPct val="110000"/>
              </a:lnSpc>
            </a:pPr>
            <a:endParaRPr lang="en-IN" sz="1100" dirty="0"/>
          </a:p>
        </p:txBody>
      </p:sp>
    </p:spTree>
    <p:extLst>
      <p:ext uri="{BB962C8B-B14F-4D97-AF65-F5344CB8AC3E}">
        <p14:creationId xmlns:p14="http://schemas.microsoft.com/office/powerpoint/2010/main" val="59299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7AFE4-0F47-44A2-A3C9-F87F79F0D943}"/>
              </a:ext>
            </a:extLst>
          </p:cNvPr>
          <p:cNvSpPr>
            <a:spLocks noGrp="1"/>
          </p:cNvSpPr>
          <p:nvPr>
            <p:ph type="title"/>
          </p:nvPr>
        </p:nvSpPr>
        <p:spPr>
          <a:xfrm>
            <a:off x="1" y="2602523"/>
            <a:ext cx="3559126" cy="998806"/>
          </a:xfrm>
        </p:spPr>
        <p:txBody>
          <a:bodyPr>
            <a:normAutofit/>
          </a:bodyPr>
          <a:lstStyle/>
          <a:p>
            <a:r>
              <a:rPr lang="en-US" dirty="0">
                <a:solidFill>
                  <a:srgbClr val="FFFFFF"/>
                </a:solidFill>
              </a:rPr>
              <a:t>Features of </a:t>
            </a:r>
            <a:r>
              <a:rPr lang="en-US" dirty="0" err="1">
                <a:solidFill>
                  <a:srgbClr val="FFFFFF"/>
                </a:solidFill>
              </a:rPr>
              <a:t>c#</a:t>
            </a:r>
            <a:endParaRPr lang="en-IN" dirty="0">
              <a:solidFill>
                <a:srgbClr val="FFFFFF"/>
              </a:solidFill>
            </a:endParaRPr>
          </a:p>
        </p:txBody>
      </p:sp>
      <p:sp>
        <p:nvSpPr>
          <p:cNvPr id="15" name="Content Placeholder 2">
            <a:extLst>
              <a:ext uri="{FF2B5EF4-FFF2-40B4-BE49-F238E27FC236}">
                <a16:creationId xmlns:a16="http://schemas.microsoft.com/office/drawing/2014/main" id="{EDD896C8-8946-4011-814A-2583CCE012FE}"/>
              </a:ext>
            </a:extLst>
          </p:cNvPr>
          <p:cNvSpPr>
            <a:spLocks noGrp="1"/>
          </p:cNvSpPr>
          <p:nvPr>
            <p:ph idx="1"/>
          </p:nvPr>
        </p:nvSpPr>
        <p:spPr>
          <a:xfrm>
            <a:off x="4062127" y="-2"/>
            <a:ext cx="8129873" cy="8046721"/>
          </a:xfrm>
        </p:spPr>
        <p:txBody>
          <a:bodyPr anchor="t">
            <a:normAutofit/>
          </a:bodyPr>
          <a:lstStyle/>
          <a:p>
            <a:pPr>
              <a:lnSpc>
                <a:spcPct val="110000"/>
              </a:lnSpc>
            </a:pPr>
            <a:r>
              <a:rPr lang="en-US" sz="2400" dirty="0">
                <a:latin typeface="erdana"/>
              </a:rPr>
              <a:t>5</a:t>
            </a:r>
            <a:r>
              <a:rPr lang="en-US" sz="2400" b="0" i="0" dirty="0">
                <a:effectLst/>
                <a:latin typeface="erdana"/>
              </a:rPr>
              <a:t>) Scalable and Updateable</a:t>
            </a:r>
          </a:p>
          <a:p>
            <a:pPr marL="0" indent="0">
              <a:lnSpc>
                <a:spcPct val="110000"/>
              </a:lnSpc>
              <a:buNone/>
            </a:pPr>
            <a:r>
              <a:rPr lang="en-US" sz="1600" b="0" i="0" dirty="0">
                <a:effectLst/>
                <a:latin typeface="verdana" panose="020B0604030504040204" pitchFamily="34" charset="0"/>
              </a:rPr>
              <a:t>   </a:t>
            </a:r>
            <a:r>
              <a:rPr lang="en-US" sz="1800" b="0" i="0" dirty="0">
                <a:effectLst/>
                <a:latin typeface="verdana" panose="020B0604030504040204" pitchFamily="34" charset="0"/>
              </a:rPr>
              <a:t>C# is automatic scalable and updateable programming language. For updating our application we delete the old files and update them with new ones.</a:t>
            </a:r>
          </a:p>
          <a:p>
            <a:pPr marL="0" indent="0">
              <a:lnSpc>
                <a:spcPct val="110000"/>
              </a:lnSpc>
              <a:buNone/>
            </a:pPr>
            <a:r>
              <a:rPr lang="en-US" sz="1800" dirty="0">
                <a:latin typeface="verdana" panose="020B0604030504040204" pitchFamily="34" charset="0"/>
              </a:rPr>
              <a:t>   Scalability in the sense it supports for future </a:t>
            </a:r>
            <a:r>
              <a:rPr lang="en-US" sz="1800" dirty="0" err="1">
                <a:latin typeface="verdana" panose="020B0604030504040204" pitchFamily="34" charset="0"/>
              </a:rPr>
              <a:t>extenstability</a:t>
            </a:r>
            <a:endParaRPr lang="en-US" sz="1800" b="0" i="0" dirty="0">
              <a:effectLst/>
              <a:latin typeface="verdana" panose="020B0604030504040204" pitchFamily="34" charset="0"/>
            </a:endParaRPr>
          </a:p>
          <a:p>
            <a:pPr>
              <a:lnSpc>
                <a:spcPct val="110000"/>
              </a:lnSpc>
            </a:pPr>
            <a:r>
              <a:rPr lang="en-US" sz="2400" dirty="0">
                <a:latin typeface="erdana"/>
              </a:rPr>
              <a:t>6</a:t>
            </a:r>
            <a:r>
              <a:rPr lang="en-US" sz="2400" b="0" i="0" dirty="0">
                <a:effectLst/>
                <a:latin typeface="erdana"/>
              </a:rPr>
              <a:t>) Structured Programming Language</a:t>
            </a:r>
          </a:p>
          <a:p>
            <a:pPr marL="0" indent="0">
              <a:lnSpc>
                <a:spcPct val="110000"/>
              </a:lnSpc>
              <a:buNone/>
            </a:pPr>
            <a:r>
              <a:rPr lang="en-US" sz="1800" b="0" i="0" dirty="0">
                <a:effectLst/>
                <a:latin typeface="verdana" panose="020B0604030504040204" pitchFamily="34" charset="0"/>
              </a:rPr>
              <a:t>    C# is a structured programming language in the sense that we can break the program into parts using functions. So, it is easy to understand and modify.</a:t>
            </a:r>
          </a:p>
          <a:p>
            <a:pPr>
              <a:lnSpc>
                <a:spcPct val="110000"/>
              </a:lnSpc>
            </a:pPr>
            <a:r>
              <a:rPr lang="en-US" sz="2400" dirty="0">
                <a:latin typeface="erdana"/>
              </a:rPr>
              <a:t>7</a:t>
            </a:r>
            <a:r>
              <a:rPr lang="en-US" sz="2400" b="0" i="0" dirty="0">
                <a:effectLst/>
                <a:latin typeface="erdana"/>
              </a:rPr>
              <a:t>) Rich Library</a:t>
            </a:r>
          </a:p>
          <a:p>
            <a:pPr marL="0" indent="0">
              <a:lnSpc>
                <a:spcPct val="110000"/>
              </a:lnSpc>
              <a:buNone/>
            </a:pPr>
            <a:r>
              <a:rPr lang="en-US" sz="1800" b="0" i="0" dirty="0">
                <a:effectLst/>
                <a:latin typeface="verdana" panose="020B0604030504040204" pitchFamily="34" charset="0"/>
              </a:rPr>
              <a:t>    C# provides a lot of inbuilt functions that makes the development fast.</a:t>
            </a:r>
          </a:p>
          <a:p>
            <a:pPr>
              <a:lnSpc>
                <a:spcPct val="110000"/>
              </a:lnSpc>
            </a:pPr>
            <a:r>
              <a:rPr lang="en-US" sz="2400" dirty="0">
                <a:latin typeface="erdana"/>
              </a:rPr>
              <a:t>8</a:t>
            </a:r>
            <a:r>
              <a:rPr lang="en-US" sz="2400" b="0" i="0" dirty="0">
                <a:effectLst/>
                <a:latin typeface="erdana"/>
              </a:rPr>
              <a:t>) Fast Speed</a:t>
            </a:r>
          </a:p>
          <a:p>
            <a:pPr marL="0" indent="0">
              <a:lnSpc>
                <a:spcPct val="110000"/>
              </a:lnSpc>
              <a:buNone/>
            </a:pPr>
            <a:r>
              <a:rPr lang="en-US" sz="1800" b="0" i="0" dirty="0">
                <a:effectLst/>
                <a:latin typeface="verdana" panose="020B0604030504040204" pitchFamily="34" charset="0"/>
              </a:rPr>
              <a:t>     The compilation and execution time of C# language is fast.</a:t>
            </a:r>
          </a:p>
          <a:p>
            <a:pPr>
              <a:lnSpc>
                <a:spcPct val="110000"/>
              </a:lnSpc>
            </a:pPr>
            <a:endParaRPr lang="en-IN" sz="1100" dirty="0"/>
          </a:p>
        </p:txBody>
      </p:sp>
    </p:spTree>
    <p:extLst>
      <p:ext uri="{BB962C8B-B14F-4D97-AF65-F5344CB8AC3E}">
        <p14:creationId xmlns:p14="http://schemas.microsoft.com/office/powerpoint/2010/main" val="2267599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E64E7E-0E17-4FB0-A38D-15E07BF3D580}"/>
              </a:ext>
            </a:extLst>
          </p:cNvPr>
          <p:cNvSpPr>
            <a:spLocks noGrp="1"/>
          </p:cNvSpPr>
          <p:nvPr>
            <p:ph type="title"/>
          </p:nvPr>
        </p:nvSpPr>
        <p:spPr>
          <a:xfrm>
            <a:off x="1451580" y="804519"/>
            <a:ext cx="4325112" cy="1049235"/>
          </a:xfrm>
        </p:spPr>
        <p:txBody>
          <a:bodyPr>
            <a:normAutofit/>
          </a:bodyPr>
          <a:lstStyle/>
          <a:p>
            <a:r>
              <a:rPr lang="en-US" sz="2800"/>
              <a:t>Variables in C#</a:t>
            </a:r>
            <a:endParaRPr lang="en-IN" sz="2800"/>
          </a:p>
        </p:txBody>
      </p:sp>
      <p:cxnSp>
        <p:nvCxnSpPr>
          <p:cNvPr id="30" name="Straight Connector 25">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a16="http://schemas.microsoft.com/office/drawing/2014/main" id="{3D890155-532D-4201-9AF9-1A5B7BC1D2BD}"/>
              </a:ext>
            </a:extLst>
          </p:cNvPr>
          <p:cNvSpPr>
            <a:spLocks noGrp="1"/>
          </p:cNvSpPr>
          <p:nvPr>
            <p:ph idx="1"/>
          </p:nvPr>
        </p:nvSpPr>
        <p:spPr>
          <a:xfrm>
            <a:off x="-301" y="1066800"/>
            <a:ext cx="8143671" cy="6040582"/>
          </a:xfrm>
        </p:spPr>
        <p:txBody>
          <a:bodyPr>
            <a:normAutofit fontScale="77500" lnSpcReduction="20000"/>
          </a:bodyPr>
          <a:lstStyle/>
          <a:p>
            <a:pPr>
              <a:lnSpc>
                <a:spcPct val="110000"/>
              </a:lnSpc>
            </a:pPr>
            <a:endParaRPr lang="en-US" sz="2300" b="0" i="0" dirty="0">
              <a:effectLst/>
              <a:latin typeface="Arial" panose="020B0604020202020204" pitchFamily="34" charset="0"/>
            </a:endParaRPr>
          </a:p>
          <a:p>
            <a:pPr marL="0" indent="0">
              <a:lnSpc>
                <a:spcPct val="110000"/>
              </a:lnSpc>
              <a:buNone/>
            </a:pPr>
            <a:endParaRPr lang="en-US" sz="2300" dirty="0">
              <a:latin typeface="Arial" panose="020B0604020202020204" pitchFamily="34" charset="0"/>
            </a:endParaRPr>
          </a:p>
          <a:p>
            <a:pPr>
              <a:lnSpc>
                <a:spcPct val="110000"/>
              </a:lnSpc>
            </a:pPr>
            <a:r>
              <a:rPr lang="en-US" sz="2300" b="0" i="0" dirty="0">
                <a:effectLst/>
                <a:latin typeface="Arial" panose="020B0604020202020204" pitchFamily="34" charset="0"/>
              </a:rPr>
              <a:t>A </a:t>
            </a:r>
            <a:r>
              <a:rPr lang="en-US" sz="2300" b="1" i="0" dirty="0">
                <a:effectLst/>
                <a:latin typeface="Arial" panose="020B0604020202020204" pitchFamily="34" charset="0"/>
              </a:rPr>
              <a:t>variable</a:t>
            </a:r>
            <a:r>
              <a:rPr lang="en-US" sz="2300" b="0" i="0" dirty="0">
                <a:effectLst/>
                <a:latin typeface="Arial" panose="020B0604020202020204" pitchFamily="34" charset="0"/>
              </a:rPr>
              <a:t> is nothing but a name given to a storage area that our programs can    manipulate. </a:t>
            </a:r>
          </a:p>
          <a:p>
            <a:pPr>
              <a:lnSpc>
                <a:spcPct val="110000"/>
              </a:lnSpc>
            </a:pPr>
            <a:r>
              <a:rPr lang="en-US" sz="2300" b="0" i="0" dirty="0">
                <a:effectLst/>
                <a:latin typeface="Arial" panose="020B0604020202020204" pitchFamily="34" charset="0"/>
              </a:rPr>
              <a:t>Each variable in C# has a specific type, which determines the size and layout of the variable's memory the range of values that can be stored within that memory and the set of operations that can be applied to the variable.</a:t>
            </a:r>
          </a:p>
          <a:p>
            <a:pPr>
              <a:lnSpc>
                <a:spcPct val="110000"/>
              </a:lnSpc>
            </a:pPr>
            <a:endParaRPr lang="en-US" sz="2300" b="0" i="0" dirty="0">
              <a:effectLst/>
              <a:latin typeface="Arial" panose="020B0604020202020204" pitchFamily="34" charset="0"/>
            </a:endParaRPr>
          </a:p>
          <a:p>
            <a:pPr>
              <a:lnSpc>
                <a:spcPct val="110000"/>
              </a:lnSpc>
            </a:pPr>
            <a:r>
              <a:rPr lang="en-US" sz="2300" b="1" i="0" dirty="0">
                <a:effectLst/>
                <a:latin typeface="Arial" panose="020B0604020202020204" pitchFamily="34" charset="0"/>
              </a:rPr>
              <a:t>int </a:t>
            </a:r>
            <a:r>
              <a:rPr lang="en-US" sz="2300" b="0" i="0" dirty="0">
                <a:effectLst/>
                <a:latin typeface="Arial" panose="020B0604020202020204" pitchFamily="34" charset="0"/>
              </a:rPr>
              <a:t>- stores integers (whole numbers), without decimals, such as 123 or -123</a:t>
            </a:r>
          </a:p>
          <a:p>
            <a:pPr>
              <a:lnSpc>
                <a:spcPct val="110000"/>
              </a:lnSpc>
            </a:pPr>
            <a:r>
              <a:rPr lang="en-US" sz="2300" b="1" i="0" dirty="0">
                <a:effectLst/>
                <a:latin typeface="Arial" panose="020B0604020202020204" pitchFamily="34" charset="0"/>
              </a:rPr>
              <a:t>double</a:t>
            </a:r>
            <a:r>
              <a:rPr lang="en-US" sz="2300" b="0" i="0" dirty="0">
                <a:effectLst/>
                <a:latin typeface="Arial" panose="020B0604020202020204" pitchFamily="34" charset="0"/>
              </a:rPr>
              <a:t> - stores floating point numbers, with decimals, such as 19.99 or -1 1                     19.99</a:t>
            </a:r>
          </a:p>
          <a:p>
            <a:pPr>
              <a:lnSpc>
                <a:spcPct val="110000"/>
              </a:lnSpc>
            </a:pPr>
            <a:r>
              <a:rPr lang="en-US" sz="2300" b="1" i="0" dirty="0">
                <a:effectLst/>
                <a:latin typeface="Arial" panose="020B0604020202020204" pitchFamily="34" charset="0"/>
              </a:rPr>
              <a:t>char</a:t>
            </a:r>
            <a:r>
              <a:rPr lang="en-US" sz="2300" b="0" i="0" dirty="0">
                <a:effectLst/>
                <a:latin typeface="Arial" panose="020B0604020202020204" pitchFamily="34" charset="0"/>
              </a:rPr>
              <a:t> - stores single characters, such as 'a' or 'B'. Char values are surrounded by single quotes</a:t>
            </a:r>
          </a:p>
          <a:p>
            <a:pPr>
              <a:lnSpc>
                <a:spcPct val="110000"/>
              </a:lnSpc>
            </a:pPr>
            <a:r>
              <a:rPr lang="en-US" sz="2300" b="1" i="0" dirty="0">
                <a:effectLst/>
                <a:latin typeface="Arial" panose="020B0604020202020204" pitchFamily="34" charset="0"/>
              </a:rPr>
              <a:t>string</a:t>
            </a:r>
            <a:r>
              <a:rPr lang="en-US" sz="2300" b="0" i="0" dirty="0">
                <a:effectLst/>
                <a:latin typeface="Arial" panose="020B0604020202020204" pitchFamily="34" charset="0"/>
              </a:rPr>
              <a:t> - stores text, such as "Hello World". String values are surrounded by double quotes</a:t>
            </a:r>
          </a:p>
          <a:p>
            <a:pPr>
              <a:lnSpc>
                <a:spcPct val="110000"/>
              </a:lnSpc>
            </a:pPr>
            <a:r>
              <a:rPr lang="en-US" sz="2300" b="1" i="0" dirty="0">
                <a:effectLst/>
                <a:latin typeface="Arial" panose="020B0604020202020204" pitchFamily="34" charset="0"/>
              </a:rPr>
              <a:t>bool</a:t>
            </a:r>
            <a:r>
              <a:rPr lang="en-US" sz="2300" b="0" i="0" dirty="0">
                <a:effectLst/>
                <a:latin typeface="Arial" panose="020B0604020202020204" pitchFamily="34" charset="0"/>
              </a:rPr>
              <a:t> - stores values with two states: true or false</a:t>
            </a:r>
          </a:p>
          <a:p>
            <a:pPr>
              <a:lnSpc>
                <a:spcPct val="110000"/>
              </a:lnSpc>
            </a:pPr>
            <a:endParaRPr lang="en-US" sz="800" b="0" i="0" dirty="0">
              <a:effectLst/>
              <a:latin typeface="Arial" panose="020B0604020202020204" pitchFamily="34" charset="0"/>
            </a:endParaRPr>
          </a:p>
        </p:txBody>
      </p:sp>
      <p:sp>
        <p:nvSpPr>
          <p:cNvPr id="3" name="Rectangle 1">
            <a:extLst>
              <a:ext uri="{FF2B5EF4-FFF2-40B4-BE49-F238E27FC236}">
                <a16:creationId xmlns:a16="http://schemas.microsoft.com/office/drawing/2014/main" id="{46ABD6A0-36E4-4599-AFF7-2BD24CE7C0A5}"/>
              </a:ext>
            </a:extLst>
          </p:cNvPr>
          <p:cNvSpPr>
            <a:spLocks noChangeArrowheads="1"/>
          </p:cNvSpPr>
          <p:nvPr/>
        </p:nvSpPr>
        <p:spPr bwMode="auto">
          <a:xfrm flipH="1" flipV="1">
            <a:off x="-808383" y="-368615"/>
            <a:ext cx="808383"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tabLst/>
            </a:pPr>
            <a:r>
              <a:rPr kumimoji="0" lang="en-US" altLang="en-US" sz="1100" b="0" i="0" u="none" strike="noStrike" cap="none" normalizeH="0" baseline="0" dirty="0">
                <a:ln>
                  <a:noFill/>
                </a:ln>
                <a:solidFill>
                  <a:srgbClr val="000000"/>
                </a:solidFill>
                <a:effectLst/>
                <a:latin typeface="Verdan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1E2A34EB-D877-4E71-BEAB-CC72895B5649}"/>
              </a:ext>
            </a:extLst>
          </p:cNvPr>
          <p:cNvGraphicFramePr>
            <a:graphicFrameLocks noGrp="1"/>
          </p:cNvGraphicFramePr>
          <p:nvPr>
            <p:extLst>
              <p:ext uri="{D42A27DB-BD31-4B8C-83A1-F6EECF244321}">
                <p14:modId xmlns:p14="http://schemas.microsoft.com/office/powerpoint/2010/main" val="241693916"/>
              </p:ext>
            </p:extLst>
          </p:nvPr>
        </p:nvGraphicFramePr>
        <p:xfrm>
          <a:off x="8143674" y="1252156"/>
          <a:ext cx="3854362" cy="4931760"/>
        </p:xfrm>
        <a:graphic>
          <a:graphicData uri="http://schemas.openxmlformats.org/drawingml/2006/table">
            <a:tbl>
              <a:tblPr firstRow="1" bandRow="1">
                <a:tableStyleId>{5C22544A-7EE6-4342-B048-85BDC9FD1C3A}</a:tableStyleId>
              </a:tblPr>
              <a:tblGrid>
                <a:gridCol w="1563269">
                  <a:extLst>
                    <a:ext uri="{9D8B030D-6E8A-4147-A177-3AD203B41FA5}">
                      <a16:colId xmlns:a16="http://schemas.microsoft.com/office/drawing/2014/main" val="2161643243"/>
                    </a:ext>
                  </a:extLst>
                </a:gridCol>
                <a:gridCol w="2291093">
                  <a:extLst>
                    <a:ext uri="{9D8B030D-6E8A-4147-A177-3AD203B41FA5}">
                      <a16:colId xmlns:a16="http://schemas.microsoft.com/office/drawing/2014/main" val="2067142039"/>
                    </a:ext>
                  </a:extLst>
                </a:gridCol>
              </a:tblGrid>
              <a:tr h="899735">
                <a:tc>
                  <a:txBody>
                    <a:bodyPr/>
                    <a:lstStyle/>
                    <a:p>
                      <a:pPr algn="l" fontAlgn="t"/>
                      <a:r>
                        <a:rPr lang="en-IN" sz="2100" b="1" cap="all" spc="60" dirty="0">
                          <a:solidFill>
                            <a:schemeClr val="tx1"/>
                          </a:solidFill>
                          <a:effectLst/>
                        </a:rPr>
                        <a:t>Variable Type</a:t>
                      </a:r>
                      <a:endParaRPr lang="en-IN" sz="2100" b="1" cap="all" spc="60" dirty="0">
                        <a:solidFill>
                          <a:schemeClr val="tx1"/>
                        </a:solidFill>
                        <a:effectLst/>
                        <a:latin typeface="times new roman" panose="02020603050405020304" pitchFamily="18" charset="0"/>
                      </a:endParaRPr>
                    </a:p>
                  </a:txBody>
                  <a:tcPr marL="96857" marR="96857" marT="114257" marB="114257" anchor="b"/>
                </a:tc>
                <a:tc>
                  <a:txBody>
                    <a:bodyPr/>
                    <a:lstStyle/>
                    <a:p>
                      <a:pPr algn="l" fontAlgn="t"/>
                      <a:r>
                        <a:rPr lang="en-IN" sz="2100" b="1" cap="all" spc="60">
                          <a:solidFill>
                            <a:schemeClr val="tx1"/>
                          </a:solidFill>
                          <a:effectLst/>
                        </a:rPr>
                        <a:t>Example</a:t>
                      </a:r>
                      <a:endParaRPr lang="en-IN" sz="2100" b="1" cap="all" spc="60">
                        <a:solidFill>
                          <a:schemeClr val="tx1"/>
                        </a:solidFill>
                        <a:effectLst/>
                        <a:latin typeface="times new roman" panose="02020603050405020304" pitchFamily="18" charset="0"/>
                      </a:endParaRPr>
                    </a:p>
                  </a:txBody>
                  <a:tcPr marL="96857" marR="96857" marT="114257" marB="114257" anchor="b"/>
                </a:tc>
                <a:extLst>
                  <a:ext uri="{0D108BD9-81ED-4DB2-BD59-A6C34878D82A}">
                    <a16:rowId xmlns:a16="http://schemas.microsoft.com/office/drawing/2014/main" val="542060502"/>
                  </a:ext>
                </a:extLst>
              </a:tr>
              <a:tr h="517606">
                <a:tc>
                  <a:txBody>
                    <a:bodyPr/>
                    <a:lstStyle/>
                    <a:p>
                      <a:pPr algn="l" fontAlgn="t"/>
                      <a:r>
                        <a:rPr lang="en-IN" sz="2000" cap="none" spc="0">
                          <a:solidFill>
                            <a:schemeClr val="tx1"/>
                          </a:solidFill>
                          <a:effectLst/>
                        </a:rPr>
                        <a:t>Decimal types</a:t>
                      </a:r>
                      <a:endParaRPr lang="en-IN" sz="2000" cap="none" spc="0">
                        <a:solidFill>
                          <a:schemeClr val="tx1"/>
                        </a:solidFill>
                        <a:effectLst/>
                        <a:latin typeface="verdana" panose="020B0604030504040204" pitchFamily="34" charset="0"/>
                      </a:endParaRPr>
                    </a:p>
                  </a:txBody>
                  <a:tcPr marL="64572" marR="64572" marT="64572" marB="114257"/>
                </a:tc>
                <a:tc>
                  <a:txBody>
                    <a:bodyPr/>
                    <a:lstStyle/>
                    <a:p>
                      <a:pPr algn="l" fontAlgn="t"/>
                      <a:r>
                        <a:rPr lang="en-IN" sz="2000" cap="none" spc="0">
                          <a:solidFill>
                            <a:schemeClr val="tx1"/>
                          </a:solidFill>
                          <a:effectLst/>
                        </a:rPr>
                        <a:t>decimal</a:t>
                      </a:r>
                      <a:endParaRPr lang="en-IN" sz="2000" cap="none" spc="0">
                        <a:solidFill>
                          <a:schemeClr val="tx1"/>
                        </a:solidFill>
                        <a:effectLst/>
                        <a:latin typeface="verdana" panose="020B0604030504040204" pitchFamily="34" charset="0"/>
                      </a:endParaRPr>
                    </a:p>
                  </a:txBody>
                  <a:tcPr marL="64572" marR="64572" marT="64572" marB="114257"/>
                </a:tc>
                <a:extLst>
                  <a:ext uri="{0D108BD9-81ED-4DB2-BD59-A6C34878D82A}">
                    <a16:rowId xmlns:a16="http://schemas.microsoft.com/office/drawing/2014/main" val="1983176896"/>
                  </a:ext>
                </a:extLst>
              </a:tr>
              <a:tr h="818389">
                <a:tc>
                  <a:txBody>
                    <a:bodyPr/>
                    <a:lstStyle/>
                    <a:p>
                      <a:pPr algn="l" fontAlgn="t"/>
                      <a:r>
                        <a:rPr lang="en-IN" sz="2000" cap="none" spc="0">
                          <a:solidFill>
                            <a:schemeClr val="tx1"/>
                          </a:solidFill>
                          <a:effectLst/>
                        </a:rPr>
                        <a:t>Boolean types</a:t>
                      </a:r>
                      <a:endParaRPr lang="en-IN" sz="2000" cap="none" spc="0">
                        <a:solidFill>
                          <a:schemeClr val="tx1"/>
                        </a:solidFill>
                        <a:effectLst/>
                        <a:latin typeface="verdana" panose="020B0604030504040204" pitchFamily="34" charset="0"/>
                      </a:endParaRPr>
                    </a:p>
                  </a:txBody>
                  <a:tcPr marL="64572" marR="64572" marT="64572" marB="114257"/>
                </a:tc>
                <a:tc>
                  <a:txBody>
                    <a:bodyPr/>
                    <a:lstStyle/>
                    <a:p>
                      <a:pPr algn="l" fontAlgn="t"/>
                      <a:r>
                        <a:rPr lang="en-US" sz="2000" cap="none" spc="0">
                          <a:solidFill>
                            <a:schemeClr val="tx1"/>
                          </a:solidFill>
                          <a:effectLst/>
                        </a:rPr>
                        <a:t>True or false value, as assigned</a:t>
                      </a:r>
                      <a:endParaRPr lang="en-US" sz="2000" cap="none" spc="0">
                        <a:solidFill>
                          <a:schemeClr val="tx1"/>
                        </a:solidFill>
                        <a:effectLst/>
                        <a:latin typeface="verdana" panose="020B0604030504040204" pitchFamily="34" charset="0"/>
                      </a:endParaRPr>
                    </a:p>
                  </a:txBody>
                  <a:tcPr marL="64572" marR="64572" marT="64572" marB="114257"/>
                </a:tc>
                <a:extLst>
                  <a:ext uri="{0D108BD9-81ED-4DB2-BD59-A6C34878D82A}">
                    <a16:rowId xmlns:a16="http://schemas.microsoft.com/office/drawing/2014/main" val="3795229147"/>
                  </a:ext>
                </a:extLst>
              </a:tr>
              <a:tr h="818389">
                <a:tc>
                  <a:txBody>
                    <a:bodyPr/>
                    <a:lstStyle/>
                    <a:p>
                      <a:pPr algn="l" fontAlgn="t"/>
                      <a:r>
                        <a:rPr lang="en-IN" sz="2000" cap="none" spc="0" dirty="0">
                          <a:solidFill>
                            <a:schemeClr val="tx1"/>
                          </a:solidFill>
                          <a:effectLst/>
                        </a:rPr>
                        <a:t>Integral types</a:t>
                      </a:r>
                      <a:endParaRPr lang="en-IN" sz="2000" cap="none" spc="0" dirty="0">
                        <a:solidFill>
                          <a:schemeClr val="tx1"/>
                        </a:solidFill>
                        <a:effectLst/>
                        <a:latin typeface="verdana" panose="020B0604030504040204" pitchFamily="34" charset="0"/>
                      </a:endParaRPr>
                    </a:p>
                  </a:txBody>
                  <a:tcPr marL="64572" marR="64572" marT="64572" marB="114257"/>
                </a:tc>
                <a:tc>
                  <a:txBody>
                    <a:bodyPr/>
                    <a:lstStyle/>
                    <a:p>
                      <a:pPr algn="l" fontAlgn="t"/>
                      <a:r>
                        <a:rPr lang="en-US" sz="2000" cap="none" spc="0" dirty="0">
                          <a:solidFill>
                            <a:schemeClr val="tx1"/>
                          </a:solidFill>
                          <a:effectLst/>
                        </a:rPr>
                        <a:t>int, char, byte, short, long</a:t>
                      </a:r>
                      <a:endParaRPr lang="en-US" sz="2000" cap="none" spc="0" dirty="0">
                        <a:solidFill>
                          <a:schemeClr val="tx1"/>
                        </a:solidFill>
                        <a:effectLst/>
                        <a:latin typeface="verdana" panose="020B0604030504040204" pitchFamily="34" charset="0"/>
                      </a:endParaRPr>
                    </a:p>
                  </a:txBody>
                  <a:tcPr marL="64572" marR="64572" marT="64572" marB="114257"/>
                </a:tc>
                <a:extLst>
                  <a:ext uri="{0D108BD9-81ED-4DB2-BD59-A6C34878D82A}">
                    <a16:rowId xmlns:a16="http://schemas.microsoft.com/office/drawing/2014/main" val="2734335901"/>
                  </a:ext>
                </a:extLst>
              </a:tr>
              <a:tr h="818389">
                <a:tc>
                  <a:txBody>
                    <a:bodyPr/>
                    <a:lstStyle/>
                    <a:p>
                      <a:pPr algn="l" fontAlgn="t"/>
                      <a:r>
                        <a:rPr lang="en-IN" sz="2000" cap="none" spc="0">
                          <a:solidFill>
                            <a:schemeClr val="tx1"/>
                          </a:solidFill>
                          <a:effectLst/>
                        </a:rPr>
                        <a:t>Floating point types</a:t>
                      </a:r>
                      <a:endParaRPr lang="en-IN" sz="2000" cap="none" spc="0">
                        <a:solidFill>
                          <a:schemeClr val="tx1"/>
                        </a:solidFill>
                        <a:effectLst/>
                        <a:latin typeface="verdana" panose="020B0604030504040204" pitchFamily="34" charset="0"/>
                      </a:endParaRPr>
                    </a:p>
                  </a:txBody>
                  <a:tcPr marL="64572" marR="64572" marT="64572" marB="114257"/>
                </a:tc>
                <a:tc>
                  <a:txBody>
                    <a:bodyPr/>
                    <a:lstStyle/>
                    <a:p>
                      <a:pPr algn="l" fontAlgn="t"/>
                      <a:r>
                        <a:rPr lang="en-IN" sz="2000" cap="none" spc="0">
                          <a:solidFill>
                            <a:schemeClr val="tx1"/>
                          </a:solidFill>
                          <a:effectLst/>
                        </a:rPr>
                        <a:t>float and double</a:t>
                      </a:r>
                      <a:endParaRPr lang="en-IN" sz="2000" cap="none" spc="0">
                        <a:solidFill>
                          <a:schemeClr val="tx1"/>
                        </a:solidFill>
                        <a:effectLst/>
                        <a:latin typeface="verdana" panose="020B0604030504040204" pitchFamily="34" charset="0"/>
                      </a:endParaRPr>
                    </a:p>
                  </a:txBody>
                  <a:tcPr marL="64572" marR="64572" marT="64572" marB="114257"/>
                </a:tc>
                <a:extLst>
                  <a:ext uri="{0D108BD9-81ED-4DB2-BD59-A6C34878D82A}">
                    <a16:rowId xmlns:a16="http://schemas.microsoft.com/office/drawing/2014/main" val="3664954716"/>
                  </a:ext>
                </a:extLst>
              </a:tr>
              <a:tr h="517606">
                <a:tc>
                  <a:txBody>
                    <a:bodyPr/>
                    <a:lstStyle/>
                    <a:p>
                      <a:pPr algn="l" fontAlgn="t"/>
                      <a:r>
                        <a:rPr lang="en-IN" sz="2000" cap="none" spc="0">
                          <a:solidFill>
                            <a:schemeClr val="tx1"/>
                          </a:solidFill>
                          <a:effectLst/>
                        </a:rPr>
                        <a:t>Nullable types</a:t>
                      </a:r>
                      <a:endParaRPr lang="en-IN" sz="2000" cap="none" spc="0">
                        <a:solidFill>
                          <a:schemeClr val="tx1"/>
                        </a:solidFill>
                        <a:effectLst/>
                        <a:latin typeface="verdana" panose="020B0604030504040204" pitchFamily="34" charset="0"/>
                      </a:endParaRPr>
                    </a:p>
                  </a:txBody>
                  <a:tcPr marL="64572" marR="64572" marT="64572" marB="114257"/>
                </a:tc>
                <a:tc>
                  <a:txBody>
                    <a:bodyPr/>
                    <a:lstStyle/>
                    <a:p>
                      <a:pPr algn="l" fontAlgn="t"/>
                      <a:r>
                        <a:rPr lang="en-IN" sz="2000" cap="none" spc="0" dirty="0">
                          <a:solidFill>
                            <a:schemeClr val="tx1"/>
                          </a:solidFill>
                          <a:effectLst/>
                        </a:rPr>
                        <a:t>Nullable data types</a:t>
                      </a:r>
                      <a:endParaRPr lang="en-IN" sz="2000" cap="none" spc="0" dirty="0">
                        <a:solidFill>
                          <a:schemeClr val="tx1"/>
                        </a:solidFill>
                        <a:effectLst/>
                        <a:latin typeface="verdana" panose="020B0604030504040204" pitchFamily="34" charset="0"/>
                      </a:endParaRPr>
                    </a:p>
                  </a:txBody>
                  <a:tcPr marL="64572" marR="64572" marT="64572" marB="114257"/>
                </a:tc>
                <a:extLst>
                  <a:ext uri="{0D108BD9-81ED-4DB2-BD59-A6C34878D82A}">
                    <a16:rowId xmlns:a16="http://schemas.microsoft.com/office/drawing/2014/main" val="1733918232"/>
                  </a:ext>
                </a:extLst>
              </a:tr>
            </a:tbl>
          </a:graphicData>
        </a:graphic>
      </p:graphicFrame>
    </p:spTree>
    <p:extLst>
      <p:ext uri="{BB962C8B-B14F-4D97-AF65-F5344CB8AC3E}">
        <p14:creationId xmlns:p14="http://schemas.microsoft.com/office/powerpoint/2010/main" val="279384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48396-E13A-47D0-B3C7-30B8ABE97EF4}"/>
              </a:ext>
            </a:extLst>
          </p:cNvPr>
          <p:cNvSpPr>
            <a:spLocks noGrp="1"/>
          </p:cNvSpPr>
          <p:nvPr>
            <p:ph type="title"/>
          </p:nvPr>
        </p:nvSpPr>
        <p:spPr>
          <a:xfrm>
            <a:off x="844476" y="1600199"/>
            <a:ext cx="3539266" cy="4297680"/>
          </a:xfrm>
        </p:spPr>
        <p:txBody>
          <a:bodyPr anchor="ctr">
            <a:normAutofit/>
          </a:bodyPr>
          <a:lstStyle/>
          <a:p>
            <a:r>
              <a:rPr lang="en-US" dirty="0"/>
              <a:t>Variable Declaration</a:t>
            </a:r>
            <a:endParaRPr lang="en-IN" dirty="0"/>
          </a:p>
        </p:txBody>
      </p:sp>
      <p:cxnSp>
        <p:nvCxnSpPr>
          <p:cNvPr id="13" name="Straight Connector 12">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1A463BA-3B6A-458B-87C6-6BC7B8769FD8}"/>
              </a:ext>
            </a:extLst>
          </p:cNvPr>
          <p:cNvSpPr>
            <a:spLocks noGrp="1"/>
          </p:cNvSpPr>
          <p:nvPr>
            <p:ph idx="1"/>
          </p:nvPr>
        </p:nvSpPr>
        <p:spPr>
          <a:xfrm>
            <a:off x="4654295" y="0"/>
            <a:ext cx="7537705" cy="7024255"/>
          </a:xfrm>
        </p:spPr>
        <p:txBody>
          <a:bodyPr anchor="ctr">
            <a:normAutofit/>
          </a:bodyPr>
          <a:lstStyle/>
          <a:p>
            <a:pPr>
              <a:lnSpc>
                <a:spcPct val="110000"/>
              </a:lnSpc>
            </a:pPr>
            <a:r>
              <a:rPr lang="en-US" sz="1800" b="0" i="0" dirty="0">
                <a:effectLst/>
                <a:latin typeface="verdana" panose="020B0604030504040204" pitchFamily="34" charset="0"/>
              </a:rPr>
              <a:t>A variable can have alphabets, digits and underscore.</a:t>
            </a:r>
          </a:p>
          <a:p>
            <a:pPr>
              <a:lnSpc>
                <a:spcPct val="110000"/>
              </a:lnSpc>
            </a:pPr>
            <a:r>
              <a:rPr lang="en-US" sz="1800" b="0" i="0" dirty="0">
                <a:effectLst/>
                <a:latin typeface="verdana" panose="020B0604030504040204" pitchFamily="34" charset="0"/>
              </a:rPr>
              <a:t>A variable name can start with alphabet and underscore only. It can't start with digit.</a:t>
            </a:r>
          </a:p>
          <a:p>
            <a:pPr>
              <a:lnSpc>
                <a:spcPct val="110000"/>
              </a:lnSpc>
            </a:pPr>
            <a:r>
              <a:rPr lang="en-US" sz="1800" b="0" i="0" dirty="0">
                <a:effectLst/>
                <a:latin typeface="verdana" panose="020B0604030504040204" pitchFamily="34" charset="0"/>
              </a:rPr>
              <a:t>No white space is allowed within variable name.</a:t>
            </a:r>
          </a:p>
          <a:p>
            <a:pPr marL="0" indent="0">
              <a:lnSpc>
                <a:spcPct val="110000"/>
              </a:lnSpc>
              <a:buNone/>
            </a:pPr>
            <a:r>
              <a:rPr lang="en-US" sz="1800" dirty="0">
                <a:solidFill>
                  <a:srgbClr val="FF0000"/>
                </a:solidFill>
                <a:latin typeface="verdana" panose="020B0604030504040204" pitchFamily="34" charset="0"/>
              </a:rPr>
              <a:t>        Syntax of </a:t>
            </a:r>
            <a:r>
              <a:rPr lang="en-US" sz="1800" dirty="0" err="1">
                <a:solidFill>
                  <a:srgbClr val="FF0000"/>
                </a:solidFill>
                <a:latin typeface="verdana" panose="020B0604030504040204" pitchFamily="34" charset="0"/>
              </a:rPr>
              <a:t>c#</a:t>
            </a:r>
            <a:endParaRPr lang="en-US" sz="1800" dirty="0">
              <a:solidFill>
                <a:srgbClr val="FF0000"/>
              </a:solidFill>
              <a:latin typeface="verdana" panose="020B0604030504040204" pitchFamily="34" charset="0"/>
            </a:endParaRPr>
          </a:p>
          <a:p>
            <a:pPr marL="0" indent="0">
              <a:lnSpc>
                <a:spcPct val="110000"/>
              </a:lnSpc>
              <a:buNone/>
            </a:pPr>
            <a:r>
              <a:rPr lang="en-US" sz="1800" b="0" i="0" dirty="0">
                <a:effectLst/>
                <a:latin typeface="verdana" panose="020B0604030504040204" pitchFamily="34" charset="0"/>
              </a:rPr>
              <a:t>                   </a:t>
            </a:r>
            <a:r>
              <a:rPr lang="en-US" sz="1800" b="1" i="0" dirty="0">
                <a:effectLst/>
                <a:latin typeface="verdana" panose="020B0604030504040204" pitchFamily="34" charset="0"/>
              </a:rPr>
              <a:t>type </a:t>
            </a:r>
            <a:r>
              <a:rPr lang="en-US" sz="1800" b="1" i="0" dirty="0" err="1">
                <a:effectLst/>
                <a:latin typeface="verdana" panose="020B0604030504040204" pitchFamily="34" charset="0"/>
              </a:rPr>
              <a:t>variableName</a:t>
            </a:r>
            <a:r>
              <a:rPr lang="en-US" sz="1800" b="1" i="0" dirty="0">
                <a:effectLst/>
                <a:latin typeface="verdana" panose="020B0604030504040204" pitchFamily="34" charset="0"/>
              </a:rPr>
              <a:t> = value;</a:t>
            </a:r>
          </a:p>
          <a:p>
            <a:pPr>
              <a:lnSpc>
                <a:spcPct val="110000"/>
              </a:lnSpc>
            </a:pPr>
            <a:r>
              <a:rPr lang="en-US" sz="1800" b="0" i="0" dirty="0">
                <a:effectLst/>
                <a:latin typeface="verdana" panose="020B0604030504040204" pitchFamily="34" charset="0"/>
              </a:rPr>
              <a:t>A variable name must not be any reserved word or keyword e.g. char, float etc.</a:t>
            </a:r>
          </a:p>
          <a:p>
            <a:pPr lvl="4">
              <a:lnSpc>
                <a:spcPct val="110000"/>
              </a:lnSpc>
            </a:pPr>
            <a:r>
              <a:rPr lang="sv-SE" sz="1800" b="0" i="0" dirty="0">
                <a:effectLst/>
                <a:latin typeface="verdana" panose="020B0604030504040204" pitchFamily="34" charset="0"/>
              </a:rPr>
              <a:t>int x;      </a:t>
            </a:r>
          </a:p>
          <a:p>
            <a:pPr lvl="4">
              <a:lnSpc>
                <a:spcPct val="110000"/>
              </a:lnSpc>
            </a:pPr>
            <a:r>
              <a:rPr lang="sv-SE" sz="1800" b="0" i="0" dirty="0">
                <a:effectLst/>
                <a:latin typeface="verdana" panose="020B0604030504040204" pitchFamily="34" charset="0"/>
              </a:rPr>
              <a:t>int _x;      </a:t>
            </a:r>
          </a:p>
          <a:p>
            <a:pPr lvl="4">
              <a:lnSpc>
                <a:spcPct val="110000"/>
              </a:lnSpc>
            </a:pPr>
            <a:r>
              <a:rPr lang="sv-SE" sz="1800" b="0" i="0" dirty="0">
                <a:effectLst/>
                <a:latin typeface="verdana" panose="020B0604030504040204" pitchFamily="34" charset="0"/>
              </a:rPr>
              <a:t>int k20;</a:t>
            </a:r>
            <a:endParaRPr lang="en-US" sz="1800" b="0" i="0" dirty="0">
              <a:effectLst/>
              <a:latin typeface="verdana" panose="020B0604030504040204" pitchFamily="34" charset="0"/>
            </a:endParaRPr>
          </a:p>
          <a:p>
            <a:pPr>
              <a:lnSpc>
                <a:spcPct val="110000"/>
              </a:lnSpc>
            </a:pPr>
            <a:r>
              <a:rPr lang="en-US" sz="1800" b="0" i="0" dirty="0">
                <a:effectLst/>
                <a:latin typeface="Arial" panose="020B0604020202020204" pitchFamily="34" charset="0"/>
              </a:rPr>
              <a:t>This how we are Initialize the variables in C#</a:t>
            </a:r>
          </a:p>
          <a:p>
            <a:pPr marL="0" indent="0">
              <a:lnSpc>
                <a:spcPct val="110000"/>
              </a:lnSpc>
              <a:buNone/>
            </a:pPr>
            <a:r>
              <a:rPr lang="en-US" sz="1800" dirty="0"/>
              <a:t>                  </a:t>
            </a:r>
            <a:r>
              <a:rPr lang="fr-FR" sz="1800" dirty="0" err="1"/>
              <a:t>int</a:t>
            </a:r>
            <a:r>
              <a:rPr lang="fr-FR" sz="1800" dirty="0"/>
              <a:t> </a:t>
            </a:r>
            <a:r>
              <a:rPr lang="fr-FR" sz="1800" dirty="0" err="1"/>
              <a:t>myNum</a:t>
            </a:r>
            <a:r>
              <a:rPr lang="fr-FR" sz="1800" dirty="0"/>
              <a:t> = 5;</a:t>
            </a:r>
          </a:p>
          <a:p>
            <a:pPr marL="0" indent="0">
              <a:lnSpc>
                <a:spcPct val="110000"/>
              </a:lnSpc>
              <a:buNone/>
            </a:pPr>
            <a:r>
              <a:rPr lang="fr-FR" sz="1800" dirty="0"/>
              <a:t>                  double </a:t>
            </a:r>
            <a:r>
              <a:rPr lang="fr-FR" sz="1800" dirty="0" err="1"/>
              <a:t>myDoubleNum</a:t>
            </a:r>
            <a:r>
              <a:rPr lang="fr-FR" sz="1800" dirty="0"/>
              <a:t> = 5.99D;</a:t>
            </a:r>
          </a:p>
          <a:p>
            <a:pPr marL="0" indent="0">
              <a:lnSpc>
                <a:spcPct val="110000"/>
              </a:lnSpc>
              <a:buNone/>
            </a:pPr>
            <a:r>
              <a:rPr lang="fr-FR" sz="1800" dirty="0"/>
              <a:t>                  char </a:t>
            </a:r>
            <a:r>
              <a:rPr lang="fr-FR" sz="1800" dirty="0" err="1"/>
              <a:t>myLetter</a:t>
            </a:r>
            <a:r>
              <a:rPr lang="fr-FR" sz="1800" dirty="0"/>
              <a:t> = 'D’;</a:t>
            </a:r>
          </a:p>
          <a:p>
            <a:pPr marL="0" indent="0">
              <a:lnSpc>
                <a:spcPct val="110000"/>
              </a:lnSpc>
              <a:buNone/>
            </a:pPr>
            <a:r>
              <a:rPr lang="fr-FR" sz="1800" dirty="0"/>
              <a:t>                  </a:t>
            </a:r>
            <a:r>
              <a:rPr lang="fr-FR" sz="1800" dirty="0" err="1"/>
              <a:t>bool</a:t>
            </a:r>
            <a:r>
              <a:rPr lang="fr-FR" sz="1800" dirty="0"/>
              <a:t> </a:t>
            </a:r>
            <a:r>
              <a:rPr lang="fr-FR" sz="1800" dirty="0" err="1"/>
              <a:t>myBool</a:t>
            </a:r>
            <a:r>
              <a:rPr lang="fr-FR" sz="1800" dirty="0"/>
              <a:t> = </a:t>
            </a:r>
            <a:r>
              <a:rPr lang="fr-FR" sz="1800" dirty="0" err="1"/>
              <a:t>true</a:t>
            </a:r>
            <a:r>
              <a:rPr lang="fr-FR" sz="1800" dirty="0"/>
              <a:t>;</a:t>
            </a:r>
          </a:p>
          <a:p>
            <a:pPr marL="0" indent="0">
              <a:lnSpc>
                <a:spcPct val="110000"/>
              </a:lnSpc>
              <a:buNone/>
            </a:pPr>
            <a:r>
              <a:rPr lang="fr-FR" sz="1800" dirty="0"/>
              <a:t>                  string </a:t>
            </a:r>
            <a:r>
              <a:rPr lang="fr-FR" sz="1800" dirty="0" err="1"/>
              <a:t>myText</a:t>
            </a:r>
            <a:r>
              <a:rPr lang="fr-FR" sz="1800" dirty="0"/>
              <a:t> = "Hello";</a:t>
            </a:r>
            <a:endParaRPr lang="en-IN" sz="1800" dirty="0"/>
          </a:p>
        </p:txBody>
      </p:sp>
      <p:sp>
        <p:nvSpPr>
          <p:cNvPr id="3" name="Rectangle 2">
            <a:extLst>
              <a:ext uri="{FF2B5EF4-FFF2-40B4-BE49-F238E27FC236}">
                <a16:creationId xmlns:a16="http://schemas.microsoft.com/office/drawing/2014/main" id="{DA0A8DA6-8660-4B06-B652-515D51E57A1A}"/>
              </a:ext>
            </a:extLst>
          </p:cNvPr>
          <p:cNvSpPr>
            <a:spLocks noChangeArrowheads="1"/>
          </p:cNvSpPr>
          <p:nvPr/>
        </p:nvSpPr>
        <p:spPr bwMode="auto">
          <a:xfrm>
            <a:off x="0" y="-70149"/>
            <a:ext cx="65" cy="5974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874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06BA7-0C2F-4C86-B9AC-6AD542D7E601}"/>
              </a:ext>
            </a:extLst>
          </p:cNvPr>
          <p:cNvSpPr>
            <a:spLocks noGrp="1"/>
          </p:cNvSpPr>
          <p:nvPr>
            <p:ph type="title"/>
          </p:nvPr>
        </p:nvSpPr>
        <p:spPr>
          <a:xfrm>
            <a:off x="1451579" y="804519"/>
            <a:ext cx="9603275" cy="1049235"/>
          </a:xfrm>
        </p:spPr>
        <p:txBody>
          <a:bodyPr>
            <a:normAutofit/>
          </a:bodyPr>
          <a:lstStyle/>
          <a:p>
            <a:r>
              <a:rPr lang="en-US" sz="1500" dirty="0"/>
              <a:t>                                                 </a:t>
            </a:r>
            <a:r>
              <a:rPr lang="en-US" sz="2400" b="1" dirty="0"/>
              <a:t>Data types in C#</a:t>
            </a:r>
            <a:br>
              <a:rPr lang="en-US" sz="1500" b="0" i="0" dirty="0">
                <a:effectLst/>
                <a:latin typeface="arial" panose="020B0604020202020204" pitchFamily="34" charset="0"/>
              </a:rPr>
            </a:br>
            <a:endParaRPr lang="en-IN" sz="1500" dirty="0"/>
          </a:p>
        </p:txBody>
      </p:sp>
      <p:cxnSp>
        <p:nvCxnSpPr>
          <p:cNvPr id="30" name="Straight Connector 29">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2" name="Rectangle 31">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4" name="Content Placeholder 3">
            <a:extLst>
              <a:ext uri="{FF2B5EF4-FFF2-40B4-BE49-F238E27FC236}">
                <a16:creationId xmlns:a16="http://schemas.microsoft.com/office/drawing/2014/main" id="{27C4F2F6-72D1-45C5-98AD-DC77D1975285}"/>
              </a:ext>
            </a:extLst>
          </p:cNvPr>
          <p:cNvGraphicFramePr>
            <a:graphicFrameLocks noGrp="1"/>
          </p:cNvGraphicFramePr>
          <p:nvPr>
            <p:ph idx="1"/>
            <p:extLst>
              <p:ext uri="{D42A27DB-BD31-4B8C-83A1-F6EECF244321}">
                <p14:modId xmlns:p14="http://schemas.microsoft.com/office/powerpoint/2010/main" val="748889343"/>
              </p:ext>
            </p:extLst>
          </p:nvPr>
        </p:nvGraphicFramePr>
        <p:xfrm>
          <a:off x="249382" y="1391478"/>
          <a:ext cx="11677575" cy="5466524"/>
        </p:xfrm>
        <a:graphic>
          <a:graphicData uri="http://schemas.openxmlformats.org/drawingml/2006/table">
            <a:tbl>
              <a:tblPr firstRow="1" bandRow="1"/>
              <a:tblGrid>
                <a:gridCol w="2027095">
                  <a:extLst>
                    <a:ext uri="{9D8B030D-6E8A-4147-A177-3AD203B41FA5}">
                      <a16:colId xmlns:a16="http://schemas.microsoft.com/office/drawing/2014/main" val="747003769"/>
                    </a:ext>
                  </a:extLst>
                </a:gridCol>
                <a:gridCol w="2220524">
                  <a:extLst>
                    <a:ext uri="{9D8B030D-6E8A-4147-A177-3AD203B41FA5}">
                      <a16:colId xmlns:a16="http://schemas.microsoft.com/office/drawing/2014/main" val="4018433486"/>
                    </a:ext>
                  </a:extLst>
                </a:gridCol>
                <a:gridCol w="7429956">
                  <a:extLst>
                    <a:ext uri="{9D8B030D-6E8A-4147-A177-3AD203B41FA5}">
                      <a16:colId xmlns:a16="http://schemas.microsoft.com/office/drawing/2014/main" val="3735117019"/>
                    </a:ext>
                  </a:extLst>
                </a:gridCol>
              </a:tblGrid>
              <a:tr h="596217">
                <a:tc>
                  <a:txBody>
                    <a:bodyPr/>
                    <a:lstStyle/>
                    <a:p>
                      <a:pPr algn="l" fontAlgn="t"/>
                      <a:r>
                        <a:rPr lang="en-IN" sz="2000" b="1" dirty="0">
                          <a:effectLst/>
                        </a:rPr>
                        <a:t>Data Type</a:t>
                      </a:r>
                    </a:p>
                  </a:txBody>
                  <a:tcPr marL="118672"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b="1" dirty="0">
                          <a:effectLst/>
                        </a:rPr>
                        <a:t>Size</a:t>
                      </a:r>
                    </a:p>
                  </a:txBody>
                  <a:tcPr marL="59336"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b="1" dirty="0">
                          <a:effectLst/>
                        </a:rPr>
                        <a:t>Description</a:t>
                      </a:r>
                    </a:p>
                  </a:txBody>
                  <a:tcPr marL="59336"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23881769"/>
                  </a:ext>
                </a:extLst>
              </a:tr>
              <a:tr h="596217">
                <a:tc>
                  <a:txBody>
                    <a:bodyPr/>
                    <a:lstStyle/>
                    <a:p>
                      <a:pPr algn="l" fontAlgn="t"/>
                      <a:r>
                        <a:rPr lang="en-IN" sz="1800">
                          <a:effectLst/>
                        </a:rPr>
                        <a:t>int</a:t>
                      </a:r>
                    </a:p>
                  </a:txBody>
                  <a:tcPr marL="118672"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a:effectLst/>
                        </a:rPr>
                        <a:t>4 bytes</a:t>
                      </a:r>
                    </a:p>
                  </a:txBody>
                  <a:tcPr marL="59336"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Stores whole numbers from -2,147,483,648 to 2,147,483,647</a:t>
                      </a:r>
                    </a:p>
                  </a:txBody>
                  <a:tcPr marL="59336"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332483880"/>
                  </a:ext>
                </a:extLst>
              </a:tr>
              <a:tr h="944611">
                <a:tc>
                  <a:txBody>
                    <a:bodyPr/>
                    <a:lstStyle/>
                    <a:p>
                      <a:pPr algn="l" fontAlgn="t"/>
                      <a:r>
                        <a:rPr lang="en-IN" sz="1800">
                          <a:effectLst/>
                        </a:rPr>
                        <a:t>long</a:t>
                      </a:r>
                    </a:p>
                  </a:txBody>
                  <a:tcPr marL="118672"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8 bytes</a:t>
                      </a:r>
                    </a:p>
                  </a:txBody>
                  <a:tcPr marL="59336"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Stores whole numbers from -9,223,372,036,854,775,808 to 9,223,372,036,854,775,807</a:t>
                      </a:r>
                    </a:p>
                  </a:txBody>
                  <a:tcPr marL="59336"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62541954"/>
                  </a:ext>
                </a:extLst>
              </a:tr>
              <a:tr h="596217">
                <a:tc>
                  <a:txBody>
                    <a:bodyPr/>
                    <a:lstStyle/>
                    <a:p>
                      <a:pPr algn="l" fontAlgn="t"/>
                      <a:r>
                        <a:rPr lang="en-IN" sz="1800">
                          <a:effectLst/>
                        </a:rPr>
                        <a:t>float</a:t>
                      </a:r>
                    </a:p>
                  </a:txBody>
                  <a:tcPr marL="118672"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a:effectLst/>
                        </a:rPr>
                        <a:t>4 bytes</a:t>
                      </a:r>
                    </a:p>
                  </a:txBody>
                  <a:tcPr marL="59336"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Stores fractional numbers. Sufficient for storing 6 to 7 decimal digits</a:t>
                      </a:r>
                    </a:p>
                  </a:txBody>
                  <a:tcPr marL="59336"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08482551"/>
                  </a:ext>
                </a:extLst>
              </a:tr>
              <a:tr h="596217">
                <a:tc>
                  <a:txBody>
                    <a:bodyPr/>
                    <a:lstStyle/>
                    <a:p>
                      <a:pPr algn="l" fontAlgn="t"/>
                      <a:r>
                        <a:rPr lang="en-IN" sz="1800">
                          <a:effectLst/>
                        </a:rPr>
                        <a:t>double</a:t>
                      </a:r>
                    </a:p>
                  </a:txBody>
                  <a:tcPr marL="118672"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8 bytes</a:t>
                      </a:r>
                    </a:p>
                  </a:txBody>
                  <a:tcPr marL="59336"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Stores fractional numbers. Sufficient for storing 15 decimal digits</a:t>
                      </a:r>
                    </a:p>
                  </a:txBody>
                  <a:tcPr marL="59336"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98259136"/>
                  </a:ext>
                </a:extLst>
              </a:tr>
              <a:tr h="596217">
                <a:tc>
                  <a:txBody>
                    <a:bodyPr/>
                    <a:lstStyle/>
                    <a:p>
                      <a:pPr algn="l" fontAlgn="t"/>
                      <a:r>
                        <a:rPr lang="en-IN" sz="1800">
                          <a:effectLst/>
                        </a:rPr>
                        <a:t>bool</a:t>
                      </a:r>
                    </a:p>
                  </a:txBody>
                  <a:tcPr marL="118672"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a:effectLst/>
                        </a:rPr>
                        <a:t>1 bit</a:t>
                      </a:r>
                    </a:p>
                  </a:txBody>
                  <a:tcPr marL="59336"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a:effectLst/>
                        </a:rPr>
                        <a:t>Stores true or false values</a:t>
                      </a:r>
                    </a:p>
                  </a:txBody>
                  <a:tcPr marL="59336"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294954842"/>
                  </a:ext>
                </a:extLst>
              </a:tr>
              <a:tr h="596217">
                <a:tc>
                  <a:txBody>
                    <a:bodyPr/>
                    <a:lstStyle/>
                    <a:p>
                      <a:pPr algn="l" fontAlgn="t"/>
                      <a:r>
                        <a:rPr lang="en-IN" sz="1800">
                          <a:effectLst/>
                        </a:rPr>
                        <a:t>char</a:t>
                      </a:r>
                    </a:p>
                  </a:txBody>
                  <a:tcPr marL="118672"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2 bytes</a:t>
                      </a:r>
                    </a:p>
                  </a:txBody>
                  <a:tcPr marL="59336"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Stores a single character/letter, surrounded by single quotes</a:t>
                      </a:r>
                    </a:p>
                  </a:txBody>
                  <a:tcPr marL="59336"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95912269"/>
                  </a:ext>
                </a:extLst>
              </a:tr>
              <a:tr h="944611">
                <a:tc>
                  <a:txBody>
                    <a:bodyPr/>
                    <a:lstStyle/>
                    <a:p>
                      <a:pPr algn="l" fontAlgn="t"/>
                      <a:r>
                        <a:rPr lang="en-IN" sz="1800" dirty="0">
                          <a:effectLst/>
                        </a:rPr>
                        <a:t>string</a:t>
                      </a:r>
                    </a:p>
                  </a:txBody>
                  <a:tcPr marL="118672"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800">
                          <a:effectLst/>
                        </a:rPr>
                        <a:t>2 bytes per character</a:t>
                      </a:r>
                    </a:p>
                  </a:txBody>
                  <a:tcPr marL="59336"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Stores a sequence of characters, surrounded by double quotes</a:t>
                      </a:r>
                    </a:p>
                  </a:txBody>
                  <a:tcPr marL="59336" marR="59336" marT="59336" marB="5933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701316455"/>
                  </a:ext>
                </a:extLst>
              </a:tr>
            </a:tbl>
          </a:graphicData>
        </a:graphic>
      </p:graphicFrame>
    </p:spTree>
    <p:extLst>
      <p:ext uri="{BB962C8B-B14F-4D97-AF65-F5344CB8AC3E}">
        <p14:creationId xmlns:p14="http://schemas.microsoft.com/office/powerpoint/2010/main" val="166180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F40-839E-44B9-BA13-0727F2DCB60A}"/>
              </a:ext>
            </a:extLst>
          </p:cNvPr>
          <p:cNvSpPr>
            <a:spLocks noGrp="1"/>
          </p:cNvSpPr>
          <p:nvPr>
            <p:ph type="title"/>
          </p:nvPr>
        </p:nvSpPr>
        <p:spPr>
          <a:xfrm>
            <a:off x="834502" y="0"/>
            <a:ext cx="11221374" cy="6059009"/>
          </a:xfrm>
          <a:noFill/>
          <a:ln>
            <a:solidFill>
              <a:schemeClr val="tx1"/>
            </a:solidFill>
          </a:ln>
        </p:spPr>
        <p:txBody>
          <a:bodyPr>
            <a:normAutofit fontScale="90000"/>
          </a:bodyPr>
          <a:lstStyle/>
          <a:p>
            <a:pPr algn="l"/>
            <a:r>
              <a:rPr lang="en-US" dirty="0"/>
              <a:t>                       3 Types Data </a:t>
            </a:r>
            <a:r>
              <a:rPr lang="en-US" dirty="0">
                <a:latin typeface="+mn-lt"/>
              </a:rPr>
              <a:t>types</a:t>
            </a:r>
            <a:br>
              <a:rPr lang="en-US" dirty="0">
                <a:latin typeface="+mn-lt"/>
              </a:rPr>
            </a:br>
            <a:br>
              <a:rPr lang="en-US" dirty="0">
                <a:latin typeface="+mn-lt"/>
              </a:rPr>
            </a:br>
            <a:br>
              <a:rPr lang="en-US" dirty="0">
                <a:latin typeface="+mn-lt"/>
              </a:rPr>
            </a:br>
            <a:br>
              <a:rPr lang="en-US" dirty="0">
                <a:latin typeface="+mn-lt"/>
              </a:rPr>
            </a:br>
            <a:br>
              <a:rPr lang="en-IN" sz="2000" b="0" i="0" cap="none" dirty="0">
                <a:solidFill>
                  <a:srgbClr val="610B38"/>
                </a:solidFill>
                <a:effectLst/>
                <a:latin typeface="erdana"/>
              </a:rPr>
            </a:br>
            <a:r>
              <a:rPr lang="en-IN" sz="2000" b="0" i="0" cap="none" dirty="0">
                <a:solidFill>
                  <a:srgbClr val="610B38"/>
                </a:solidFill>
                <a:effectLst/>
                <a:latin typeface="erdana"/>
              </a:rPr>
              <a:t>     </a:t>
            </a:r>
            <a:br>
              <a:rPr lang="en-IN" b="0" i="0" dirty="0">
                <a:solidFill>
                  <a:srgbClr val="610B38"/>
                </a:solidFill>
                <a:effectLst/>
                <a:latin typeface="erdana"/>
              </a:rPr>
            </a:br>
            <a:br>
              <a:rPr lang="en-IN" b="0" i="0" dirty="0">
                <a:solidFill>
                  <a:srgbClr val="610B38"/>
                </a:solidFill>
                <a:effectLst/>
                <a:latin typeface="erdana"/>
              </a:rPr>
            </a:br>
            <a:r>
              <a:rPr lang="en-IN" sz="2200" b="0" i="0" cap="none" dirty="0">
                <a:solidFill>
                  <a:srgbClr val="000000"/>
                </a:solidFill>
                <a:latin typeface="verdana" panose="020B0604030504040204" pitchFamily="34" charset="0"/>
              </a:rPr>
              <a:t>V</a:t>
            </a:r>
            <a:r>
              <a:rPr lang="en-IN" sz="2200" cap="none" dirty="0">
                <a:solidFill>
                  <a:srgbClr val="000000"/>
                </a:solidFill>
                <a:effectLst/>
                <a:latin typeface="verdana" panose="020B0604030504040204" pitchFamily="34" charset="0"/>
              </a:rPr>
              <a:t>alue </a:t>
            </a:r>
            <a:r>
              <a:rPr lang="en-IN" sz="2200" cap="none" dirty="0">
                <a:solidFill>
                  <a:srgbClr val="000000"/>
                </a:solidFill>
                <a:latin typeface="verdana" panose="020B0604030504040204" pitchFamily="34" charset="0"/>
              </a:rPr>
              <a:t>D</a:t>
            </a:r>
            <a:r>
              <a:rPr lang="en-IN" sz="2200" cap="none" dirty="0">
                <a:solidFill>
                  <a:srgbClr val="000000"/>
                </a:solidFill>
                <a:effectLst/>
                <a:latin typeface="verdana" panose="020B0604030504040204" pitchFamily="34" charset="0"/>
              </a:rPr>
              <a:t>ata </a:t>
            </a:r>
            <a:r>
              <a:rPr lang="en-IN" sz="2200" cap="none" dirty="0">
                <a:solidFill>
                  <a:srgbClr val="000000"/>
                </a:solidFill>
                <a:latin typeface="verdana" panose="020B0604030504040204" pitchFamily="34" charset="0"/>
              </a:rPr>
              <a:t>T</a:t>
            </a:r>
            <a:r>
              <a:rPr lang="en-IN" sz="2200" cap="none" dirty="0">
                <a:solidFill>
                  <a:srgbClr val="000000"/>
                </a:solidFill>
                <a:effectLst/>
                <a:latin typeface="verdana" panose="020B0604030504040204" pitchFamily="34" charset="0"/>
              </a:rPr>
              <a:t>ype:</a:t>
            </a:r>
            <a:br>
              <a:rPr lang="en-IN" sz="1800" cap="none" dirty="0">
                <a:solidFill>
                  <a:srgbClr val="000000"/>
                </a:solidFill>
                <a:effectLst/>
                <a:latin typeface="verdana" panose="020B0604030504040204" pitchFamily="34" charset="0"/>
              </a:rPr>
            </a:br>
            <a:r>
              <a:rPr lang="en-IN" sz="1800" cap="none" dirty="0">
                <a:solidFill>
                  <a:srgbClr val="000000"/>
                </a:solidFill>
                <a:effectLst/>
                <a:latin typeface="verdana" panose="020B0604030504040204" pitchFamily="34" charset="0"/>
              </a:rPr>
              <a:t>             </a:t>
            </a:r>
            <a:r>
              <a:rPr lang="en-IN" sz="1800" cap="none" dirty="0">
                <a:solidFill>
                  <a:srgbClr val="000000"/>
                </a:solidFill>
                <a:latin typeface="verdana" panose="020B0604030504040204" pitchFamily="34" charset="0"/>
              </a:rPr>
              <a:t>Int , </a:t>
            </a:r>
            <a:r>
              <a:rPr lang="en-IN" sz="1800" cap="none" dirty="0">
                <a:solidFill>
                  <a:srgbClr val="000000"/>
                </a:solidFill>
                <a:effectLst/>
                <a:latin typeface="verdana" panose="020B0604030504040204" pitchFamily="34" charset="0"/>
              </a:rPr>
              <a:t>Char ,float </a:t>
            </a:r>
            <a:r>
              <a:rPr lang="en-IN" sz="1800" cap="none" dirty="0">
                <a:solidFill>
                  <a:srgbClr val="000000"/>
                </a:solidFill>
                <a:latin typeface="verdana" panose="020B0604030504040204" pitchFamily="34" charset="0"/>
              </a:rPr>
              <a:t>,short ,long , double , long</a:t>
            </a:r>
            <a:br>
              <a:rPr lang="en-IN" sz="1800" cap="none" dirty="0">
                <a:solidFill>
                  <a:srgbClr val="000000"/>
                </a:solidFill>
                <a:latin typeface="verdana" panose="020B0604030504040204" pitchFamily="34" charset="0"/>
              </a:rPr>
            </a:br>
            <a:br>
              <a:rPr lang="en-IN" sz="1800" cap="none" dirty="0">
                <a:solidFill>
                  <a:srgbClr val="000000"/>
                </a:solidFill>
                <a:latin typeface="verdana" panose="020B0604030504040204" pitchFamily="34" charset="0"/>
              </a:rPr>
            </a:br>
            <a:r>
              <a:rPr lang="en-IN" sz="2200" cap="none" dirty="0">
                <a:solidFill>
                  <a:srgbClr val="000000"/>
                </a:solidFill>
                <a:latin typeface="verdana" panose="020B0604030504040204" pitchFamily="34" charset="0"/>
              </a:rPr>
              <a:t>R</a:t>
            </a:r>
            <a:r>
              <a:rPr lang="en-IN" sz="2200" cap="none" dirty="0">
                <a:solidFill>
                  <a:srgbClr val="000000"/>
                </a:solidFill>
                <a:effectLst/>
                <a:latin typeface="verdana" panose="020B0604030504040204" pitchFamily="34" charset="0"/>
              </a:rPr>
              <a:t>eference Data </a:t>
            </a:r>
            <a:r>
              <a:rPr lang="en-IN" sz="2200" cap="none" dirty="0">
                <a:solidFill>
                  <a:srgbClr val="000000"/>
                </a:solidFill>
                <a:latin typeface="verdana" panose="020B0604030504040204" pitchFamily="34" charset="0"/>
              </a:rPr>
              <a:t>T</a:t>
            </a:r>
            <a:r>
              <a:rPr lang="en-IN" sz="2200" cap="none" dirty="0">
                <a:solidFill>
                  <a:srgbClr val="000000"/>
                </a:solidFill>
                <a:effectLst/>
                <a:latin typeface="verdana" panose="020B0604030504040204" pitchFamily="34" charset="0"/>
              </a:rPr>
              <a:t>ype:</a:t>
            </a:r>
            <a:br>
              <a:rPr lang="en-IN" sz="1800" cap="none" dirty="0">
                <a:solidFill>
                  <a:srgbClr val="000000"/>
                </a:solidFill>
                <a:effectLst/>
                <a:latin typeface="verdana" panose="020B0604030504040204" pitchFamily="34" charset="0"/>
              </a:rPr>
            </a:br>
            <a:r>
              <a:rPr lang="en-IN" sz="1800" cap="none" dirty="0">
                <a:solidFill>
                  <a:srgbClr val="000000"/>
                </a:solidFill>
                <a:effectLst/>
                <a:latin typeface="verdana" panose="020B0604030504040204" pitchFamily="34" charset="0"/>
              </a:rPr>
              <a:t>     </a:t>
            </a:r>
            <a:r>
              <a:rPr lang="en-US" sz="2000" cap="none" dirty="0">
                <a:solidFill>
                  <a:srgbClr val="000000"/>
                </a:solidFill>
                <a:latin typeface="verdana" panose="020B0604030504040204" pitchFamily="34" charset="0"/>
              </a:rPr>
              <a:t>T</a:t>
            </a:r>
            <a:r>
              <a:rPr lang="en-US" sz="2000" b="0" i="0" cap="none" dirty="0">
                <a:solidFill>
                  <a:srgbClr val="000000"/>
                </a:solidFill>
                <a:effectLst/>
                <a:latin typeface="verdana" panose="020B0604030504040204" pitchFamily="34" charset="0"/>
              </a:rPr>
              <a:t>he reference data types do not contain the actual data stored in a variable, but they                        contain a reference to the variables.</a:t>
            </a:r>
            <a:br>
              <a:rPr lang="en-US" sz="2000" b="0" i="0" cap="none" dirty="0">
                <a:solidFill>
                  <a:srgbClr val="000000"/>
                </a:solidFill>
                <a:effectLst/>
                <a:latin typeface="verdana" panose="020B0604030504040204" pitchFamily="34" charset="0"/>
              </a:rPr>
            </a:br>
            <a:r>
              <a:rPr lang="en-US" sz="2000" b="0" i="0" cap="none" dirty="0">
                <a:solidFill>
                  <a:srgbClr val="000000"/>
                </a:solidFill>
                <a:effectLst/>
                <a:latin typeface="verdana" panose="020B0604030504040204" pitchFamily="34" charset="0"/>
              </a:rPr>
              <a:t>if the data is changed by one of the variables, the other variable automatically reflects this change in value.</a:t>
            </a:r>
            <a:br>
              <a:rPr lang="en-US" sz="2000" b="0" i="0" cap="none" dirty="0">
                <a:solidFill>
                  <a:srgbClr val="000000"/>
                </a:solidFill>
                <a:effectLst/>
                <a:latin typeface="verdana" panose="020B0604030504040204" pitchFamily="34" charset="0"/>
              </a:rPr>
            </a:br>
            <a:r>
              <a:rPr lang="en-US" sz="2000" b="0" i="0" cap="none" dirty="0">
                <a:solidFill>
                  <a:srgbClr val="000000"/>
                </a:solidFill>
                <a:effectLst/>
                <a:latin typeface="verdana" panose="020B0604030504040204" pitchFamily="34" charset="0"/>
              </a:rPr>
              <a:t>There are 2 types of reference data type in c # language.</a:t>
            </a:r>
            <a:br>
              <a:rPr lang="en-US" sz="2000" b="0" i="0" cap="none" dirty="0">
                <a:solidFill>
                  <a:srgbClr val="000000"/>
                </a:solidFill>
                <a:effectLst/>
                <a:latin typeface="verdana" panose="020B0604030504040204" pitchFamily="34" charset="0"/>
              </a:rPr>
            </a:br>
            <a:br>
              <a:rPr lang="en-US" sz="2000" b="0" i="0" cap="none" dirty="0">
                <a:solidFill>
                  <a:srgbClr val="000000"/>
                </a:solidFill>
                <a:effectLst/>
                <a:latin typeface="verdana" panose="020B0604030504040204" pitchFamily="34" charset="0"/>
              </a:rPr>
            </a:br>
            <a:r>
              <a:rPr lang="en-US" sz="2000" b="0" i="0" cap="none" dirty="0">
                <a:solidFill>
                  <a:srgbClr val="000000"/>
                </a:solidFill>
                <a:effectLst/>
                <a:latin typeface="verdana" panose="020B0604030504040204" pitchFamily="34" charset="0"/>
              </a:rPr>
              <a:t>                    </a:t>
            </a:r>
            <a:r>
              <a:rPr lang="en-US" sz="2000" b="1" i="0" cap="none" dirty="0">
                <a:solidFill>
                  <a:srgbClr val="000000"/>
                </a:solidFill>
                <a:effectLst/>
                <a:latin typeface="verdana" panose="020B0604030504040204" pitchFamily="34" charset="0"/>
              </a:rPr>
              <a:t>1) predefined types</a:t>
            </a:r>
            <a:r>
              <a:rPr lang="en-US" sz="2000" b="0" i="0" cap="none" dirty="0">
                <a:solidFill>
                  <a:srgbClr val="000000"/>
                </a:solidFill>
                <a:effectLst/>
                <a:latin typeface="verdana" panose="020B0604030504040204" pitchFamily="34" charset="0"/>
              </a:rPr>
              <a:t> - such as objects, string.</a:t>
            </a:r>
            <a:br>
              <a:rPr lang="en-US" sz="2000" b="0" i="0" cap="none" dirty="0">
                <a:solidFill>
                  <a:srgbClr val="000000"/>
                </a:solidFill>
                <a:effectLst/>
                <a:latin typeface="verdana" panose="020B0604030504040204" pitchFamily="34" charset="0"/>
              </a:rPr>
            </a:br>
            <a:r>
              <a:rPr lang="en-US" sz="2000" b="0" i="0" cap="none" dirty="0">
                <a:solidFill>
                  <a:srgbClr val="000000"/>
                </a:solidFill>
                <a:effectLst/>
                <a:latin typeface="verdana" panose="020B0604030504040204" pitchFamily="34" charset="0"/>
              </a:rPr>
              <a:t>                   </a:t>
            </a:r>
            <a:r>
              <a:rPr lang="en-US" sz="2000" b="1" i="0" cap="none" dirty="0">
                <a:solidFill>
                  <a:srgbClr val="000000"/>
                </a:solidFill>
                <a:effectLst/>
                <a:latin typeface="verdana" panose="020B0604030504040204" pitchFamily="34" charset="0"/>
              </a:rPr>
              <a:t>2 ) user defined types</a:t>
            </a:r>
            <a:r>
              <a:rPr lang="en-US" sz="2000" b="0" i="0" cap="none" dirty="0">
                <a:solidFill>
                  <a:srgbClr val="000000"/>
                </a:solidFill>
                <a:effectLst/>
                <a:latin typeface="verdana" panose="020B0604030504040204" pitchFamily="34" charset="0"/>
              </a:rPr>
              <a:t> - such as classes, interface.</a:t>
            </a:r>
            <a:br>
              <a:rPr lang="en-US" b="0" i="0" dirty="0">
                <a:solidFill>
                  <a:srgbClr val="000000"/>
                </a:solidFill>
                <a:effectLst/>
                <a:latin typeface="verdana" panose="020B0604030504040204" pitchFamily="34" charset="0"/>
              </a:rPr>
            </a:br>
            <a:br>
              <a:rPr lang="en-IN" dirty="0">
                <a:solidFill>
                  <a:srgbClr val="000000"/>
                </a:solidFill>
                <a:effectLst/>
                <a:latin typeface="verdana" panose="020B0604030504040204" pitchFamily="34" charset="0"/>
              </a:rPr>
            </a:br>
            <a:br>
              <a:rPr lang="en-IN" dirty="0">
                <a:solidFill>
                  <a:srgbClr val="000000"/>
                </a:solidFill>
                <a:effectLst/>
                <a:latin typeface="verdana" panose="020B0604030504040204" pitchFamily="34" charset="0"/>
              </a:rPr>
            </a:br>
            <a:endParaRPr lang="en-IN" dirty="0">
              <a:latin typeface="+mn-lt"/>
            </a:endParaRPr>
          </a:p>
        </p:txBody>
      </p:sp>
      <p:graphicFrame>
        <p:nvGraphicFramePr>
          <p:cNvPr id="4" name="Content Placeholder 3">
            <a:extLst>
              <a:ext uri="{FF2B5EF4-FFF2-40B4-BE49-F238E27FC236}">
                <a16:creationId xmlns:a16="http://schemas.microsoft.com/office/drawing/2014/main" id="{5BEC762E-94DF-4DA0-AEF1-3B00B1F959E3}"/>
              </a:ext>
            </a:extLst>
          </p:cNvPr>
          <p:cNvGraphicFramePr>
            <a:graphicFrameLocks noGrp="1"/>
          </p:cNvGraphicFramePr>
          <p:nvPr>
            <p:ph idx="1"/>
            <p:extLst>
              <p:ext uri="{D42A27DB-BD31-4B8C-83A1-F6EECF244321}">
                <p14:modId xmlns:p14="http://schemas.microsoft.com/office/powerpoint/2010/main" val="3853938544"/>
              </p:ext>
            </p:extLst>
          </p:nvPr>
        </p:nvGraphicFramePr>
        <p:xfrm>
          <a:off x="1451578" y="479394"/>
          <a:ext cx="9603276" cy="1645920"/>
        </p:xfrm>
        <a:graphic>
          <a:graphicData uri="http://schemas.openxmlformats.org/drawingml/2006/table">
            <a:tbl>
              <a:tblPr/>
              <a:tblGrid>
                <a:gridCol w="4801638">
                  <a:extLst>
                    <a:ext uri="{9D8B030D-6E8A-4147-A177-3AD203B41FA5}">
                      <a16:colId xmlns:a16="http://schemas.microsoft.com/office/drawing/2014/main" val="819667260"/>
                    </a:ext>
                  </a:extLst>
                </a:gridCol>
                <a:gridCol w="4801638">
                  <a:extLst>
                    <a:ext uri="{9D8B030D-6E8A-4147-A177-3AD203B41FA5}">
                      <a16:colId xmlns:a16="http://schemas.microsoft.com/office/drawing/2014/main" val="1510898034"/>
                    </a:ext>
                  </a:extLst>
                </a:gridCol>
              </a:tblGrid>
              <a:tr h="416757">
                <a:tc>
                  <a:txBody>
                    <a:bodyPr/>
                    <a:lstStyle/>
                    <a:p>
                      <a:pPr algn="l" fontAlgn="t"/>
                      <a:r>
                        <a:rPr lang="en-IN" dirty="0">
                          <a:solidFill>
                            <a:srgbClr val="000000"/>
                          </a:solidFill>
                          <a:effectLst/>
                          <a:latin typeface="times new roman" panose="02020603050405020304" pitchFamily="18" charset="0"/>
                        </a:rPr>
                        <a:t>Types</a:t>
                      </a:r>
                    </a:p>
                  </a:txBody>
                  <a:tcPr marT="91440" marB="91440">
                    <a:lnL w="7620" cap="flat" cmpd="sng" algn="ctr">
                      <a:solidFill>
                        <a:srgbClr val="008450"/>
                      </a:solidFill>
                      <a:prstDash val="solid"/>
                      <a:round/>
                      <a:headEnd type="none" w="med" len="med"/>
                      <a:tailEnd type="none" w="med" len="med"/>
                    </a:lnL>
                    <a:lnR w="7620" cap="flat" cmpd="sng" algn="ctr">
                      <a:solidFill>
                        <a:srgbClr val="008450"/>
                      </a:solidFill>
                      <a:prstDash val="solid"/>
                      <a:round/>
                      <a:headEnd type="none" w="med" len="med"/>
                      <a:tailEnd type="none" w="med" len="med"/>
                    </a:lnR>
                    <a:lnT w="7620" cap="flat" cmpd="sng" algn="ctr">
                      <a:solidFill>
                        <a:srgbClr val="00845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Data Types</a:t>
                      </a:r>
                    </a:p>
                  </a:txBody>
                  <a:tcPr marT="91440" marB="91440">
                    <a:lnL w="7620" cap="flat" cmpd="sng" algn="ctr">
                      <a:solidFill>
                        <a:srgbClr val="008450"/>
                      </a:solidFill>
                      <a:prstDash val="solid"/>
                      <a:round/>
                      <a:headEnd type="none" w="med" len="med"/>
                      <a:tailEnd type="none" w="med" len="med"/>
                    </a:lnL>
                    <a:lnR w="7620" cap="flat" cmpd="sng" algn="ctr">
                      <a:solidFill>
                        <a:srgbClr val="008450"/>
                      </a:solidFill>
                      <a:prstDash val="solid"/>
                      <a:round/>
                      <a:headEnd type="none" w="med" len="med"/>
                      <a:tailEnd type="none" w="med" len="med"/>
                    </a:lnR>
                    <a:lnT w="7620" cap="flat" cmpd="sng" algn="ctr">
                      <a:solidFill>
                        <a:srgbClr val="00845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15915636"/>
                  </a:ext>
                </a:extLst>
              </a:tr>
              <a:tr h="361190">
                <a:tc>
                  <a:txBody>
                    <a:bodyPr/>
                    <a:lstStyle/>
                    <a:p>
                      <a:pPr algn="l" fontAlgn="t"/>
                      <a:r>
                        <a:rPr lang="en-IN" dirty="0">
                          <a:solidFill>
                            <a:srgbClr val="000000"/>
                          </a:solidFill>
                          <a:effectLst/>
                          <a:latin typeface="verdana" panose="020B0604030504040204" pitchFamily="34" charset="0"/>
                        </a:rPr>
                        <a:t>Value Data Type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fr-FR" dirty="0">
                          <a:solidFill>
                            <a:srgbClr val="000000"/>
                          </a:solidFill>
                          <a:effectLst/>
                          <a:latin typeface="verdana" panose="020B0604030504040204" pitchFamily="34" charset="0"/>
                        </a:rPr>
                        <a:t>short, </a:t>
                      </a:r>
                      <a:r>
                        <a:rPr lang="fr-FR" dirty="0" err="1">
                          <a:solidFill>
                            <a:srgbClr val="000000"/>
                          </a:solidFill>
                          <a:effectLst/>
                          <a:latin typeface="verdana" panose="020B0604030504040204" pitchFamily="34" charset="0"/>
                        </a:rPr>
                        <a:t>int</a:t>
                      </a:r>
                      <a:r>
                        <a:rPr lang="fr-FR" dirty="0">
                          <a:solidFill>
                            <a:srgbClr val="000000"/>
                          </a:solidFill>
                          <a:effectLst/>
                          <a:latin typeface="verdana" panose="020B0604030504040204" pitchFamily="34" charset="0"/>
                        </a:rPr>
                        <a:t> , char, f</a:t>
                      </a:r>
                      <a:r>
                        <a:rPr lang="fr-FR">
                          <a:solidFill>
                            <a:srgbClr val="000000"/>
                          </a:solidFill>
                          <a:effectLst/>
                          <a:latin typeface="verdana" panose="020B0604030504040204" pitchFamily="34" charset="0"/>
                        </a:rPr>
                        <a:t>loat</a:t>
                      </a:r>
                      <a:r>
                        <a:rPr lang="fr-FR" dirty="0">
                          <a:solidFill>
                            <a:srgbClr val="000000"/>
                          </a:solidFill>
                          <a:effectLst/>
                          <a:latin typeface="verdana" panose="020B0604030504040204" pitchFamily="34" charset="0"/>
                        </a:rPr>
                        <a:t> , double </a:t>
                      </a:r>
                      <a:r>
                        <a:rPr lang="fr-FR" dirty="0" err="1">
                          <a:solidFill>
                            <a:srgbClr val="000000"/>
                          </a:solidFill>
                          <a:effectLst/>
                          <a:latin typeface="verdana" panose="020B0604030504040204" pitchFamily="34" charset="0"/>
                        </a:rPr>
                        <a:t>etc</a:t>
                      </a:r>
                      <a:endParaRPr lang="fr-FR" dirty="0">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80394692"/>
                  </a:ext>
                </a:extLst>
              </a:tr>
              <a:tr h="361190">
                <a:tc>
                  <a:txBody>
                    <a:bodyPr/>
                    <a:lstStyle/>
                    <a:p>
                      <a:pPr algn="l" fontAlgn="t"/>
                      <a:r>
                        <a:rPr lang="en-IN" dirty="0">
                          <a:solidFill>
                            <a:srgbClr val="000000"/>
                          </a:solidFill>
                          <a:effectLst/>
                          <a:latin typeface="verdana" panose="020B0604030504040204" pitchFamily="34" charset="0"/>
                        </a:rPr>
                        <a:t>Reference Data Type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String, Class, Object and Interface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04447975"/>
                  </a:ext>
                </a:extLst>
              </a:tr>
              <a:tr h="361190">
                <a:tc>
                  <a:txBody>
                    <a:bodyPr/>
                    <a:lstStyle/>
                    <a:p>
                      <a:pPr algn="l" fontAlgn="t"/>
                      <a:r>
                        <a:rPr lang="en-IN" dirty="0">
                          <a:solidFill>
                            <a:srgbClr val="000000"/>
                          </a:solidFill>
                          <a:effectLst/>
                          <a:latin typeface="verdana" panose="020B0604030504040204" pitchFamily="34" charset="0"/>
                        </a:rPr>
                        <a:t>Pointer Data Type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Pointers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95653711"/>
                  </a:ext>
                </a:extLst>
              </a:tr>
            </a:tbl>
          </a:graphicData>
        </a:graphic>
      </p:graphicFrame>
    </p:spTree>
    <p:extLst>
      <p:ext uri="{BB962C8B-B14F-4D97-AF65-F5344CB8AC3E}">
        <p14:creationId xmlns:p14="http://schemas.microsoft.com/office/powerpoint/2010/main" val="1970440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FB15-86D0-4F27-A418-38A5201F5AB6}"/>
              </a:ext>
            </a:extLst>
          </p:cNvPr>
          <p:cNvSpPr>
            <a:spLocks noGrp="1"/>
          </p:cNvSpPr>
          <p:nvPr>
            <p:ph type="title"/>
          </p:nvPr>
        </p:nvSpPr>
        <p:spPr/>
        <p:txBody>
          <a:bodyPr/>
          <a:lstStyle/>
          <a:p>
            <a:r>
              <a:rPr lang="en-US" dirty="0"/>
              <a:t>3 Types Data </a:t>
            </a:r>
            <a:r>
              <a:rPr lang="en-US" dirty="0">
                <a:latin typeface="+mn-lt"/>
              </a:rPr>
              <a:t>types</a:t>
            </a:r>
            <a:endParaRPr lang="en-IN" dirty="0"/>
          </a:p>
        </p:txBody>
      </p:sp>
      <p:sp>
        <p:nvSpPr>
          <p:cNvPr id="3" name="Content Placeholder 2">
            <a:extLst>
              <a:ext uri="{FF2B5EF4-FFF2-40B4-BE49-F238E27FC236}">
                <a16:creationId xmlns:a16="http://schemas.microsoft.com/office/drawing/2014/main" id="{0A4D054B-4ECE-42B7-93D8-3A756143D2A6}"/>
              </a:ext>
            </a:extLst>
          </p:cNvPr>
          <p:cNvSpPr>
            <a:spLocks noGrp="1"/>
          </p:cNvSpPr>
          <p:nvPr>
            <p:ph idx="1"/>
          </p:nvPr>
        </p:nvSpPr>
        <p:spPr>
          <a:xfrm>
            <a:off x="883408" y="1926454"/>
            <a:ext cx="9603275" cy="4562689"/>
          </a:xfrm>
        </p:spPr>
        <p:txBody>
          <a:bodyPr/>
          <a:lstStyle/>
          <a:p>
            <a:r>
              <a:rPr lang="en-IN" dirty="0">
                <a:solidFill>
                  <a:srgbClr val="000000"/>
                </a:solidFill>
                <a:effectLst/>
                <a:latin typeface="verdana" panose="020B0604030504040204" pitchFamily="34" charset="0"/>
              </a:rPr>
              <a:t>Pointer Data Type</a:t>
            </a:r>
          </a:p>
          <a:p>
            <a:pPr marL="0" indent="0">
              <a:buNone/>
            </a:pPr>
            <a:r>
              <a:rPr lang="en-US" sz="1800" b="0" i="0" dirty="0">
                <a:solidFill>
                  <a:srgbClr val="000000"/>
                </a:solidFill>
                <a:effectLst/>
                <a:latin typeface="verdana" panose="020B0604030504040204" pitchFamily="34" charset="0"/>
              </a:rPr>
              <a:t>    The pointer in C# language is a variable, it is also known as locator or     indicator that points to an address of a value.</a:t>
            </a:r>
          </a:p>
          <a:p>
            <a:pPr marL="0" indent="0">
              <a:buNone/>
            </a:pPr>
            <a:endParaRPr lang="en-IN" sz="1800" b="1" dirty="0">
              <a:solidFill>
                <a:srgbClr val="000000"/>
              </a:solidFill>
              <a:effectLst/>
              <a:latin typeface="verdana" panose="020B0604030504040204" pitchFamily="34" charset="0"/>
            </a:endParaRPr>
          </a:p>
        </p:txBody>
      </p:sp>
      <p:pic>
        <p:nvPicPr>
          <p:cNvPr id="14338" name="Picture 2" descr="CSHRAP Data types 2">
            <a:extLst>
              <a:ext uri="{FF2B5EF4-FFF2-40B4-BE49-F238E27FC236}">
                <a16:creationId xmlns:a16="http://schemas.microsoft.com/office/drawing/2014/main" id="{7C46B6B6-03A1-49D5-960B-000B6DDD0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679" y="3543256"/>
            <a:ext cx="3924300" cy="1460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179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795A-1D56-4E98-87A9-FB06F9D13B16}"/>
              </a:ext>
            </a:extLst>
          </p:cNvPr>
          <p:cNvSpPr>
            <a:spLocks noGrp="1"/>
          </p:cNvSpPr>
          <p:nvPr>
            <p:ph type="title"/>
          </p:nvPr>
        </p:nvSpPr>
        <p:spPr/>
        <p:txBody>
          <a:bodyPr/>
          <a:lstStyle/>
          <a:p>
            <a:r>
              <a:rPr lang="en-US" dirty="0"/>
              <a:t>Operators in c #</a:t>
            </a:r>
            <a:endParaRPr lang="en-IN" dirty="0"/>
          </a:p>
        </p:txBody>
      </p:sp>
      <p:sp>
        <p:nvSpPr>
          <p:cNvPr id="3" name="Content Placeholder 2">
            <a:extLst>
              <a:ext uri="{FF2B5EF4-FFF2-40B4-BE49-F238E27FC236}">
                <a16:creationId xmlns:a16="http://schemas.microsoft.com/office/drawing/2014/main" id="{94F2561E-3114-45FB-8FF6-4A00572CD574}"/>
              </a:ext>
            </a:extLst>
          </p:cNvPr>
          <p:cNvSpPr>
            <a:spLocks noGrp="1"/>
          </p:cNvSpPr>
          <p:nvPr>
            <p:ph idx="1"/>
          </p:nvPr>
        </p:nvSpPr>
        <p:spPr/>
        <p:txBody>
          <a:bodyPr/>
          <a:lstStyle/>
          <a:p>
            <a:pPr algn="l">
              <a:buFont typeface="Arial" panose="020B0604020202020204" pitchFamily="34" charset="0"/>
              <a:buChar char="•"/>
            </a:pPr>
            <a:r>
              <a:rPr lang="en-US" b="0" i="0" dirty="0">
                <a:effectLst/>
                <a:latin typeface="Arial" panose="020B0604020202020204" pitchFamily="34" charset="0"/>
              </a:rPr>
              <a:t>Arithmetic Operators</a:t>
            </a:r>
          </a:p>
          <a:p>
            <a:pPr algn="l">
              <a:buFont typeface="Arial" panose="020B0604020202020204" pitchFamily="34" charset="0"/>
              <a:buChar char="•"/>
            </a:pPr>
            <a:r>
              <a:rPr lang="en-US" b="0" i="0" dirty="0">
                <a:effectLst/>
                <a:latin typeface="Arial" panose="020B0604020202020204" pitchFamily="34" charset="0"/>
              </a:rPr>
              <a:t>Relational Operators</a:t>
            </a:r>
          </a:p>
          <a:p>
            <a:pPr algn="l">
              <a:buFont typeface="Arial" panose="020B0604020202020204" pitchFamily="34" charset="0"/>
              <a:buChar char="•"/>
            </a:pPr>
            <a:r>
              <a:rPr lang="en-US" b="0" i="0" dirty="0">
                <a:effectLst/>
                <a:latin typeface="Arial" panose="020B0604020202020204" pitchFamily="34" charset="0"/>
              </a:rPr>
              <a:t>Logical Operators</a:t>
            </a:r>
          </a:p>
          <a:p>
            <a:pPr algn="l">
              <a:buFont typeface="Arial" panose="020B0604020202020204" pitchFamily="34" charset="0"/>
              <a:buChar char="•"/>
            </a:pPr>
            <a:r>
              <a:rPr lang="en-US" b="0" i="0" dirty="0">
                <a:effectLst/>
                <a:latin typeface="Arial" panose="020B0604020202020204" pitchFamily="34" charset="0"/>
              </a:rPr>
              <a:t>Bitwise Operators</a:t>
            </a:r>
          </a:p>
          <a:p>
            <a:pPr algn="l">
              <a:buFont typeface="Arial" panose="020B0604020202020204" pitchFamily="34" charset="0"/>
              <a:buChar char="•"/>
            </a:pPr>
            <a:r>
              <a:rPr lang="en-US" b="0" i="0" dirty="0">
                <a:effectLst/>
                <a:latin typeface="Arial" panose="020B0604020202020204" pitchFamily="34" charset="0"/>
              </a:rPr>
              <a:t>Assignment Operators</a:t>
            </a:r>
          </a:p>
          <a:p>
            <a:pPr algn="l">
              <a:buFont typeface="Arial" panose="020B0604020202020204" pitchFamily="34" charset="0"/>
              <a:buChar char="•"/>
            </a:pPr>
            <a:r>
              <a:rPr lang="en-US" dirty="0" err="1">
                <a:latin typeface="Arial" panose="020B0604020202020204" pitchFamily="34" charset="0"/>
              </a:rPr>
              <a:t>M</a:t>
            </a:r>
            <a:r>
              <a:rPr lang="en-US" b="0" i="0" dirty="0" err="1">
                <a:effectLst/>
                <a:latin typeface="Arial" panose="020B0604020202020204" pitchFamily="34" charset="0"/>
              </a:rPr>
              <a:t>isc</a:t>
            </a:r>
            <a:r>
              <a:rPr lang="en-US" b="0" i="0" dirty="0">
                <a:effectLst/>
                <a:latin typeface="Arial" panose="020B0604020202020204" pitchFamily="34" charset="0"/>
              </a:rPr>
              <a:t> Operator</a:t>
            </a:r>
          </a:p>
          <a:p>
            <a:endParaRPr lang="en-IN" dirty="0"/>
          </a:p>
        </p:txBody>
      </p:sp>
    </p:spTree>
    <p:extLst>
      <p:ext uri="{BB962C8B-B14F-4D97-AF65-F5344CB8AC3E}">
        <p14:creationId xmlns:p14="http://schemas.microsoft.com/office/powerpoint/2010/main" val="2214334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46FDD-FF01-4FE1-BF0C-585F0D5D0EE4}"/>
              </a:ext>
            </a:extLst>
          </p:cNvPr>
          <p:cNvSpPr>
            <a:spLocks noGrp="1"/>
          </p:cNvSpPr>
          <p:nvPr>
            <p:ph type="title"/>
          </p:nvPr>
        </p:nvSpPr>
        <p:spPr>
          <a:xfrm>
            <a:off x="1451579" y="804520"/>
            <a:ext cx="9603275" cy="411721"/>
          </a:xfrm>
        </p:spPr>
        <p:txBody>
          <a:bodyPr>
            <a:normAutofit fontScale="90000"/>
          </a:bodyPr>
          <a:lstStyle/>
          <a:p>
            <a:r>
              <a:rPr lang="en-US" dirty="0" err="1"/>
              <a:t>Arthemetic</a:t>
            </a:r>
            <a:r>
              <a:rPr lang="en-US" dirty="0"/>
              <a:t> Operators</a:t>
            </a:r>
            <a:br>
              <a:rPr lang="en-US" dirty="0"/>
            </a:br>
            <a:br>
              <a:rPr lang="en-US" dirty="0"/>
            </a:br>
            <a:r>
              <a:rPr lang="en-US" sz="1600" dirty="0">
                <a:solidFill>
                  <a:srgbClr val="000000"/>
                </a:solidFill>
                <a:effectLst/>
                <a:latin typeface="+mn-lt"/>
              </a:rPr>
              <a:t>variable   A   holds  10    and  variable    B   holds   20</a:t>
            </a:r>
            <a:endParaRPr lang="en-IN" sz="1600" dirty="0">
              <a:latin typeface="+mn-lt"/>
            </a:endParaRPr>
          </a:p>
        </p:txBody>
      </p:sp>
      <p:graphicFrame>
        <p:nvGraphicFramePr>
          <p:cNvPr id="4" name="Content Placeholder 3">
            <a:extLst>
              <a:ext uri="{FF2B5EF4-FFF2-40B4-BE49-F238E27FC236}">
                <a16:creationId xmlns:a16="http://schemas.microsoft.com/office/drawing/2014/main" id="{7946B1C8-733E-4350-9703-8D98C34F0861}"/>
              </a:ext>
            </a:extLst>
          </p:cNvPr>
          <p:cNvGraphicFramePr>
            <a:graphicFrameLocks noGrp="1"/>
          </p:cNvGraphicFramePr>
          <p:nvPr>
            <p:ph idx="1"/>
            <p:extLst>
              <p:ext uri="{D42A27DB-BD31-4B8C-83A1-F6EECF244321}">
                <p14:modId xmlns:p14="http://schemas.microsoft.com/office/powerpoint/2010/main" val="3814446851"/>
              </p:ext>
            </p:extLst>
          </p:nvPr>
        </p:nvGraphicFramePr>
        <p:xfrm>
          <a:off x="1157116" y="1948189"/>
          <a:ext cx="10192199" cy="4105292"/>
        </p:xfrm>
        <a:graphic>
          <a:graphicData uri="http://schemas.openxmlformats.org/drawingml/2006/table">
            <a:tbl>
              <a:tblPr>
                <a:tableStyleId>{2D5ABB26-0587-4C30-8999-92F81FD0307C}</a:tableStyleId>
              </a:tblPr>
              <a:tblGrid>
                <a:gridCol w="1101274">
                  <a:extLst>
                    <a:ext uri="{9D8B030D-6E8A-4147-A177-3AD203B41FA5}">
                      <a16:colId xmlns:a16="http://schemas.microsoft.com/office/drawing/2014/main" val="638313555"/>
                    </a:ext>
                  </a:extLst>
                </a:gridCol>
                <a:gridCol w="7102327">
                  <a:extLst>
                    <a:ext uri="{9D8B030D-6E8A-4147-A177-3AD203B41FA5}">
                      <a16:colId xmlns:a16="http://schemas.microsoft.com/office/drawing/2014/main" val="2507161485"/>
                    </a:ext>
                  </a:extLst>
                </a:gridCol>
                <a:gridCol w="1988598">
                  <a:extLst>
                    <a:ext uri="{9D8B030D-6E8A-4147-A177-3AD203B41FA5}">
                      <a16:colId xmlns:a16="http://schemas.microsoft.com/office/drawing/2014/main" val="1710342903"/>
                    </a:ext>
                  </a:extLst>
                </a:gridCol>
              </a:tblGrid>
              <a:tr h="345624">
                <a:tc>
                  <a:txBody>
                    <a:bodyPr/>
                    <a:lstStyle/>
                    <a:p>
                      <a:pPr algn="ctr" fontAlgn="t"/>
                      <a:r>
                        <a:rPr lang="en-IN" sz="2000">
                          <a:effectLst/>
                        </a:rPr>
                        <a:t>Operator</a:t>
                      </a:r>
                    </a:p>
                  </a:txBody>
                  <a:tcPr marL="20412" marR="20412" marT="20412" marB="20412"/>
                </a:tc>
                <a:tc>
                  <a:txBody>
                    <a:bodyPr/>
                    <a:lstStyle/>
                    <a:p>
                      <a:pPr algn="ctr" fontAlgn="t"/>
                      <a:r>
                        <a:rPr lang="en-IN" sz="2000" dirty="0">
                          <a:effectLst/>
                        </a:rPr>
                        <a:t>Description</a:t>
                      </a:r>
                    </a:p>
                  </a:txBody>
                  <a:tcPr marL="20412" marR="20412" marT="20412" marB="20412"/>
                </a:tc>
                <a:tc>
                  <a:txBody>
                    <a:bodyPr/>
                    <a:lstStyle/>
                    <a:p>
                      <a:pPr algn="ctr" fontAlgn="t"/>
                      <a:r>
                        <a:rPr lang="en-IN" sz="2000">
                          <a:effectLst/>
                        </a:rPr>
                        <a:t>Example</a:t>
                      </a:r>
                    </a:p>
                  </a:txBody>
                  <a:tcPr marL="20412" marR="20412" marT="20412" marB="20412"/>
                </a:tc>
                <a:extLst>
                  <a:ext uri="{0D108BD9-81ED-4DB2-BD59-A6C34878D82A}">
                    <a16:rowId xmlns:a16="http://schemas.microsoft.com/office/drawing/2014/main" val="2883961710"/>
                  </a:ext>
                </a:extLst>
              </a:tr>
              <a:tr h="606655">
                <a:tc>
                  <a:txBody>
                    <a:bodyPr/>
                    <a:lstStyle/>
                    <a:p>
                      <a:pPr algn="ctr" fontAlgn="t"/>
                      <a:r>
                        <a:rPr lang="en-IN" sz="2000" dirty="0">
                          <a:effectLst/>
                        </a:rPr>
                        <a:t>+</a:t>
                      </a:r>
                    </a:p>
                  </a:txBody>
                  <a:tcPr marL="20412" marR="20412" marT="20412" marB="20412"/>
                </a:tc>
                <a:tc>
                  <a:txBody>
                    <a:bodyPr/>
                    <a:lstStyle/>
                    <a:p>
                      <a:pPr fontAlgn="t"/>
                      <a:r>
                        <a:rPr lang="en-IN" sz="2000" dirty="0">
                          <a:effectLst/>
                        </a:rPr>
                        <a:t>Adds two operands</a:t>
                      </a:r>
                    </a:p>
                  </a:txBody>
                  <a:tcPr marL="20412" marR="20412" marT="20412" marB="20412"/>
                </a:tc>
                <a:tc>
                  <a:txBody>
                    <a:bodyPr/>
                    <a:lstStyle/>
                    <a:p>
                      <a:pPr algn="ctr" fontAlgn="t"/>
                      <a:r>
                        <a:rPr lang="en-IN" sz="2000" dirty="0">
                          <a:effectLst/>
                        </a:rPr>
                        <a:t>A + B =30</a:t>
                      </a:r>
                    </a:p>
                  </a:txBody>
                  <a:tcPr marL="20412" marR="20412" marT="20412" marB="20412"/>
                </a:tc>
                <a:extLst>
                  <a:ext uri="{0D108BD9-81ED-4DB2-BD59-A6C34878D82A}">
                    <a16:rowId xmlns:a16="http://schemas.microsoft.com/office/drawing/2014/main" val="564853157"/>
                  </a:ext>
                </a:extLst>
              </a:tr>
              <a:tr h="606655">
                <a:tc>
                  <a:txBody>
                    <a:bodyPr/>
                    <a:lstStyle/>
                    <a:p>
                      <a:pPr algn="ctr" fontAlgn="t"/>
                      <a:r>
                        <a:rPr lang="en-IN" sz="2000">
                          <a:effectLst/>
                        </a:rPr>
                        <a:t>-</a:t>
                      </a:r>
                    </a:p>
                  </a:txBody>
                  <a:tcPr marL="20412" marR="20412" marT="20412" marB="20412"/>
                </a:tc>
                <a:tc>
                  <a:txBody>
                    <a:bodyPr/>
                    <a:lstStyle/>
                    <a:p>
                      <a:pPr fontAlgn="t"/>
                      <a:r>
                        <a:rPr lang="en-US" sz="2000" dirty="0">
                          <a:effectLst/>
                        </a:rPr>
                        <a:t>Subtracts second operand from the first</a:t>
                      </a:r>
                    </a:p>
                  </a:txBody>
                  <a:tcPr marL="20412" marR="20412" marT="20412" marB="20412"/>
                </a:tc>
                <a:tc>
                  <a:txBody>
                    <a:bodyPr/>
                    <a:lstStyle/>
                    <a:p>
                      <a:pPr algn="ctr" fontAlgn="t"/>
                      <a:r>
                        <a:rPr lang="en-IN" sz="2000" dirty="0">
                          <a:effectLst/>
                        </a:rPr>
                        <a:t>A - B =10</a:t>
                      </a:r>
                    </a:p>
                  </a:txBody>
                  <a:tcPr marL="20412" marR="20412" marT="20412" marB="20412"/>
                </a:tc>
                <a:extLst>
                  <a:ext uri="{0D108BD9-81ED-4DB2-BD59-A6C34878D82A}">
                    <a16:rowId xmlns:a16="http://schemas.microsoft.com/office/drawing/2014/main" val="3704838899"/>
                  </a:ext>
                </a:extLst>
              </a:tr>
              <a:tr h="606655">
                <a:tc>
                  <a:txBody>
                    <a:bodyPr/>
                    <a:lstStyle/>
                    <a:p>
                      <a:pPr algn="ctr" fontAlgn="t"/>
                      <a:r>
                        <a:rPr lang="en-IN" sz="2000">
                          <a:effectLst/>
                        </a:rPr>
                        <a:t>*</a:t>
                      </a:r>
                    </a:p>
                  </a:txBody>
                  <a:tcPr marL="20412" marR="20412" marT="20412" marB="20412"/>
                </a:tc>
                <a:tc>
                  <a:txBody>
                    <a:bodyPr/>
                    <a:lstStyle/>
                    <a:p>
                      <a:pPr fontAlgn="t"/>
                      <a:r>
                        <a:rPr lang="en-IN" sz="2000">
                          <a:effectLst/>
                        </a:rPr>
                        <a:t>Multiplies both operands</a:t>
                      </a:r>
                    </a:p>
                  </a:txBody>
                  <a:tcPr marL="20412" marR="20412" marT="20412" marB="20412"/>
                </a:tc>
                <a:tc>
                  <a:txBody>
                    <a:bodyPr/>
                    <a:lstStyle/>
                    <a:p>
                      <a:pPr algn="ctr" fontAlgn="t"/>
                      <a:r>
                        <a:rPr lang="en-IN" sz="2000" dirty="0">
                          <a:effectLst/>
                        </a:rPr>
                        <a:t>    A * B = 200</a:t>
                      </a:r>
                    </a:p>
                  </a:txBody>
                  <a:tcPr marL="20412" marR="20412" marT="20412" marB="20412"/>
                </a:tc>
                <a:extLst>
                  <a:ext uri="{0D108BD9-81ED-4DB2-BD59-A6C34878D82A}">
                    <a16:rowId xmlns:a16="http://schemas.microsoft.com/office/drawing/2014/main" val="2607601945"/>
                  </a:ext>
                </a:extLst>
              </a:tr>
              <a:tr h="380769">
                <a:tc>
                  <a:txBody>
                    <a:bodyPr/>
                    <a:lstStyle/>
                    <a:p>
                      <a:pPr algn="ctr" fontAlgn="t"/>
                      <a:r>
                        <a:rPr lang="en-IN" sz="2000">
                          <a:effectLst/>
                        </a:rPr>
                        <a:t>/</a:t>
                      </a:r>
                    </a:p>
                  </a:txBody>
                  <a:tcPr marL="20412" marR="20412" marT="20412" marB="20412"/>
                </a:tc>
                <a:tc>
                  <a:txBody>
                    <a:bodyPr/>
                    <a:lstStyle/>
                    <a:p>
                      <a:pPr fontAlgn="t"/>
                      <a:r>
                        <a:rPr lang="en-IN" sz="2000">
                          <a:effectLst/>
                        </a:rPr>
                        <a:t>Divides numerator by de-numerator</a:t>
                      </a:r>
                    </a:p>
                  </a:txBody>
                  <a:tcPr marL="20412" marR="20412" marT="20412" marB="20412"/>
                </a:tc>
                <a:tc>
                  <a:txBody>
                    <a:bodyPr/>
                    <a:lstStyle/>
                    <a:p>
                      <a:pPr algn="ctr" fontAlgn="t"/>
                      <a:r>
                        <a:rPr lang="en-IN" sz="2000" dirty="0">
                          <a:effectLst/>
                        </a:rPr>
                        <a:t>B / A = 2</a:t>
                      </a:r>
                    </a:p>
                  </a:txBody>
                  <a:tcPr marL="20412" marR="20412" marT="20412" marB="20412"/>
                </a:tc>
                <a:extLst>
                  <a:ext uri="{0D108BD9-81ED-4DB2-BD59-A6C34878D82A}">
                    <a16:rowId xmlns:a16="http://schemas.microsoft.com/office/drawing/2014/main" val="1597467145"/>
                  </a:ext>
                </a:extLst>
              </a:tr>
              <a:tr h="606655">
                <a:tc>
                  <a:txBody>
                    <a:bodyPr/>
                    <a:lstStyle/>
                    <a:p>
                      <a:pPr fontAlgn="t"/>
                      <a:r>
                        <a:rPr lang="en-IN" sz="2000" dirty="0">
                          <a:effectLst/>
                        </a:rPr>
                        <a:t>      %</a:t>
                      </a:r>
                    </a:p>
                  </a:txBody>
                  <a:tcPr marL="20412" marR="20412" marT="20412" marB="20412"/>
                </a:tc>
                <a:tc>
                  <a:txBody>
                    <a:bodyPr/>
                    <a:lstStyle/>
                    <a:p>
                      <a:pPr fontAlgn="t"/>
                      <a:r>
                        <a:rPr lang="en-US" sz="2000">
                          <a:effectLst/>
                        </a:rPr>
                        <a:t>Modulus Operator and remainder of after an integer division</a:t>
                      </a:r>
                    </a:p>
                  </a:txBody>
                  <a:tcPr marL="20412" marR="20412" marT="20412" marB="20412"/>
                </a:tc>
                <a:tc>
                  <a:txBody>
                    <a:bodyPr/>
                    <a:lstStyle/>
                    <a:p>
                      <a:pPr fontAlgn="t"/>
                      <a:r>
                        <a:rPr lang="en-IN" sz="2000" dirty="0">
                          <a:effectLst/>
                        </a:rPr>
                        <a:t>       B % A = 0</a:t>
                      </a:r>
                    </a:p>
                  </a:txBody>
                  <a:tcPr marL="20412" marR="20412" marT="20412" marB="20412"/>
                </a:tc>
                <a:extLst>
                  <a:ext uri="{0D108BD9-81ED-4DB2-BD59-A6C34878D82A}">
                    <a16:rowId xmlns:a16="http://schemas.microsoft.com/office/drawing/2014/main" val="362324751"/>
                  </a:ext>
                </a:extLst>
              </a:tr>
              <a:tr h="606655">
                <a:tc>
                  <a:txBody>
                    <a:bodyPr/>
                    <a:lstStyle/>
                    <a:p>
                      <a:pPr fontAlgn="t"/>
                      <a:r>
                        <a:rPr lang="en-IN" sz="2000" dirty="0">
                          <a:effectLst/>
                        </a:rPr>
                        <a:t>     ++</a:t>
                      </a:r>
                    </a:p>
                  </a:txBody>
                  <a:tcPr marL="20412" marR="20412" marT="20412" marB="20412"/>
                </a:tc>
                <a:tc>
                  <a:txBody>
                    <a:bodyPr/>
                    <a:lstStyle/>
                    <a:p>
                      <a:pPr fontAlgn="t"/>
                      <a:r>
                        <a:rPr lang="en-US" sz="2000">
                          <a:effectLst/>
                        </a:rPr>
                        <a:t>Increment operator increases integer value by one</a:t>
                      </a:r>
                    </a:p>
                  </a:txBody>
                  <a:tcPr marL="20412" marR="20412" marT="20412" marB="20412"/>
                </a:tc>
                <a:tc>
                  <a:txBody>
                    <a:bodyPr/>
                    <a:lstStyle/>
                    <a:p>
                      <a:pPr fontAlgn="t"/>
                      <a:r>
                        <a:rPr lang="en-IN" sz="2000" dirty="0">
                          <a:effectLst/>
                        </a:rPr>
                        <a:t>        A++ = 11</a:t>
                      </a:r>
                    </a:p>
                  </a:txBody>
                  <a:tcPr marL="20412" marR="20412" marT="20412" marB="20412"/>
                </a:tc>
                <a:extLst>
                  <a:ext uri="{0D108BD9-81ED-4DB2-BD59-A6C34878D82A}">
                    <a16:rowId xmlns:a16="http://schemas.microsoft.com/office/drawing/2014/main" val="4155221282"/>
                  </a:ext>
                </a:extLst>
              </a:tr>
              <a:tr h="345624">
                <a:tc>
                  <a:txBody>
                    <a:bodyPr/>
                    <a:lstStyle/>
                    <a:p>
                      <a:pPr fontAlgn="t"/>
                      <a:r>
                        <a:rPr lang="en-IN" sz="2000" dirty="0">
                          <a:effectLst/>
                        </a:rPr>
                        <a:t>      --</a:t>
                      </a:r>
                    </a:p>
                  </a:txBody>
                  <a:tcPr marL="20412" marR="20412" marT="20412" marB="20412"/>
                </a:tc>
                <a:tc>
                  <a:txBody>
                    <a:bodyPr/>
                    <a:lstStyle/>
                    <a:p>
                      <a:pPr fontAlgn="t"/>
                      <a:r>
                        <a:rPr lang="en-US" sz="2000">
                          <a:effectLst/>
                        </a:rPr>
                        <a:t>Decrement operator decreases integer value by one</a:t>
                      </a:r>
                    </a:p>
                  </a:txBody>
                  <a:tcPr marL="20412" marR="20412" marT="20412" marB="20412"/>
                </a:tc>
                <a:tc>
                  <a:txBody>
                    <a:bodyPr/>
                    <a:lstStyle/>
                    <a:p>
                      <a:pPr fontAlgn="t"/>
                      <a:r>
                        <a:rPr lang="en-IN" sz="2000" dirty="0">
                          <a:effectLst/>
                        </a:rPr>
                        <a:t>         A-- = 9</a:t>
                      </a:r>
                    </a:p>
                  </a:txBody>
                  <a:tcPr marL="20412" marR="20412" marT="20412" marB="20412"/>
                </a:tc>
                <a:extLst>
                  <a:ext uri="{0D108BD9-81ED-4DB2-BD59-A6C34878D82A}">
                    <a16:rowId xmlns:a16="http://schemas.microsoft.com/office/drawing/2014/main" val="2139898701"/>
                  </a:ext>
                </a:extLst>
              </a:tr>
            </a:tbl>
          </a:graphicData>
        </a:graphic>
      </p:graphicFrame>
    </p:spTree>
    <p:extLst>
      <p:ext uri="{BB962C8B-B14F-4D97-AF65-F5344CB8AC3E}">
        <p14:creationId xmlns:p14="http://schemas.microsoft.com/office/powerpoint/2010/main" val="3055849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0FE9-2666-4D02-A92D-32CBF7F93717}"/>
              </a:ext>
            </a:extLst>
          </p:cNvPr>
          <p:cNvSpPr>
            <a:spLocks noGrp="1"/>
          </p:cNvSpPr>
          <p:nvPr>
            <p:ph type="title"/>
          </p:nvPr>
        </p:nvSpPr>
        <p:spPr>
          <a:xfrm>
            <a:off x="2855743" y="1"/>
            <a:ext cx="8199112" cy="914399"/>
          </a:xfrm>
        </p:spPr>
        <p:txBody>
          <a:bodyPr>
            <a:normAutofit fontScale="90000"/>
          </a:bodyPr>
          <a:lstStyle/>
          <a:p>
            <a:r>
              <a:rPr lang="en-IN" b="0" i="0" dirty="0">
                <a:effectLst/>
                <a:latin typeface="Arial" panose="020B0604020202020204" pitchFamily="34" charset="0"/>
              </a:rPr>
              <a:t>Relational Operators</a:t>
            </a:r>
            <a:br>
              <a:rPr lang="en-IN" b="0" i="0" dirty="0">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E64B97EC-3AC2-44ED-9612-883F9C1DCF86}"/>
              </a:ext>
            </a:extLst>
          </p:cNvPr>
          <p:cNvGraphicFramePr>
            <a:graphicFrameLocks noGrp="1"/>
          </p:cNvGraphicFramePr>
          <p:nvPr>
            <p:ph idx="1"/>
            <p:extLst>
              <p:ext uri="{D42A27DB-BD31-4B8C-83A1-F6EECF244321}">
                <p14:modId xmlns:p14="http://schemas.microsoft.com/office/powerpoint/2010/main" val="1339963572"/>
              </p:ext>
            </p:extLst>
          </p:nvPr>
        </p:nvGraphicFramePr>
        <p:xfrm>
          <a:off x="168812" y="1477107"/>
          <a:ext cx="12154487" cy="4576372"/>
        </p:xfrm>
        <a:graphic>
          <a:graphicData uri="http://schemas.openxmlformats.org/drawingml/2006/table">
            <a:tbl>
              <a:tblPr/>
              <a:tblGrid>
                <a:gridCol w="1154334">
                  <a:extLst>
                    <a:ext uri="{9D8B030D-6E8A-4147-A177-3AD203B41FA5}">
                      <a16:colId xmlns:a16="http://schemas.microsoft.com/office/drawing/2014/main" val="3771072547"/>
                    </a:ext>
                  </a:extLst>
                </a:gridCol>
                <a:gridCol w="7707685">
                  <a:extLst>
                    <a:ext uri="{9D8B030D-6E8A-4147-A177-3AD203B41FA5}">
                      <a16:colId xmlns:a16="http://schemas.microsoft.com/office/drawing/2014/main" val="4278506123"/>
                    </a:ext>
                  </a:extLst>
                </a:gridCol>
                <a:gridCol w="3292468">
                  <a:extLst>
                    <a:ext uri="{9D8B030D-6E8A-4147-A177-3AD203B41FA5}">
                      <a16:colId xmlns:a16="http://schemas.microsoft.com/office/drawing/2014/main" val="1830540099"/>
                    </a:ext>
                  </a:extLst>
                </a:gridCol>
              </a:tblGrid>
              <a:tr h="457258">
                <a:tc>
                  <a:txBody>
                    <a:bodyPr/>
                    <a:lstStyle/>
                    <a:p>
                      <a:pPr algn="ctr" fontAlgn="t"/>
                      <a:r>
                        <a:rPr lang="en-IN" sz="1600">
                          <a:effectLst/>
                        </a:rPr>
                        <a:t>Operator</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Description</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Example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962287884"/>
                  </a:ext>
                </a:extLst>
              </a:tr>
              <a:tr h="590011">
                <a:tc>
                  <a:txBody>
                    <a:bodyPr/>
                    <a:lstStyle/>
                    <a:p>
                      <a:pPr fontAlgn="t"/>
                      <a:r>
                        <a:rPr lang="en-IN" sz="1600" dirty="0">
                          <a:effectLst/>
                        </a:rPr>
                        <a:t>    == </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Checks if the values of two operands are equal or not, if yes then condition becomes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    (A == B) is not true.  </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17124940"/>
                  </a:ext>
                </a:extLst>
              </a:tr>
              <a:tr h="680410">
                <a:tc>
                  <a:txBody>
                    <a:bodyPr/>
                    <a:lstStyle/>
                    <a:p>
                      <a:pPr fontAlgn="t"/>
                      <a:r>
                        <a:rPr lang="en-IN" sz="1600" dirty="0">
                          <a:effectLst/>
                        </a:rPr>
                        <a:t>    !=</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Checks if the values of two operands are equal or not, if values are not equal then condition becomes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dirty="0">
                          <a:effectLst/>
                        </a:rPr>
                        <a:t>    (A != B) is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84864175"/>
                  </a:ext>
                </a:extLst>
              </a:tr>
              <a:tr h="722761">
                <a:tc>
                  <a:txBody>
                    <a:bodyPr/>
                    <a:lstStyle/>
                    <a:p>
                      <a:pPr fontAlgn="t"/>
                      <a:r>
                        <a:rPr lang="en-IN" sz="1600" dirty="0">
                          <a:effectLst/>
                        </a:rPr>
                        <a:t>     &gt;</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Checks if the value of left operand is greater than the value of right operand, if yes then condition becomes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    (A &gt; B) is not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57969058"/>
                  </a:ext>
                </a:extLst>
              </a:tr>
              <a:tr h="680410">
                <a:tc>
                  <a:txBody>
                    <a:bodyPr/>
                    <a:lstStyle/>
                    <a:p>
                      <a:pPr fontAlgn="t"/>
                      <a:r>
                        <a:rPr lang="en-IN" sz="1600" dirty="0">
                          <a:effectLst/>
                        </a:rPr>
                        <a:t>     &lt; </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effectLst/>
                        </a:rPr>
                        <a:t>Checks if the value of left operand is less than the value of right operand, if yes then condition becomes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dirty="0">
                          <a:effectLst/>
                        </a:rPr>
                        <a:t>    (A &lt; B) is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53602252"/>
                  </a:ext>
                </a:extLst>
              </a:tr>
              <a:tr h="722761">
                <a:tc>
                  <a:txBody>
                    <a:bodyPr/>
                    <a:lstStyle/>
                    <a:p>
                      <a:pPr fontAlgn="t"/>
                      <a:r>
                        <a:rPr lang="en-IN" sz="1600" dirty="0">
                          <a:effectLst/>
                        </a:rPr>
                        <a:t>     &gt;=</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effectLst/>
                        </a:rPr>
                        <a:t>Checks if the value of left operand is greater than or equal to the value of right operand, if yes then condition becomes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    (A &gt;= B) is not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49952233"/>
                  </a:ext>
                </a:extLst>
              </a:tr>
              <a:tr h="722761">
                <a:tc>
                  <a:txBody>
                    <a:bodyPr/>
                    <a:lstStyle/>
                    <a:p>
                      <a:pPr fontAlgn="t"/>
                      <a:r>
                        <a:rPr lang="en-IN" sz="1600" dirty="0">
                          <a:effectLst/>
                        </a:rPr>
                        <a:t>     &lt;=</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effectLst/>
                        </a:rPr>
                        <a:t>Checks if the value of left operand is less than or equal to the value of right operand, if yes then condition becomes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dirty="0">
                          <a:effectLst/>
                        </a:rPr>
                        <a:t>    (A &lt;= B) is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81558598"/>
                  </a:ext>
                </a:extLst>
              </a:tr>
            </a:tbl>
          </a:graphicData>
        </a:graphic>
      </p:graphicFrame>
    </p:spTree>
    <p:extLst>
      <p:ext uri="{BB962C8B-B14F-4D97-AF65-F5344CB8AC3E}">
        <p14:creationId xmlns:p14="http://schemas.microsoft.com/office/powerpoint/2010/main" val="250148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E1FD-E8AA-4138-8680-9EA8463B6E5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Overview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8971C7-0B95-489B-B860-2B4B3A1A330F}"/>
              </a:ext>
            </a:extLst>
          </p:cNvPr>
          <p:cNvSpPr>
            <a:spLocks noGrp="1"/>
          </p:cNvSpPr>
          <p:nvPr>
            <p:ph idx="1"/>
          </p:nvPr>
        </p:nvSpPr>
        <p:spPr/>
        <p:txBody>
          <a:bodyPr/>
          <a:lstStyle/>
          <a:p>
            <a:pPr lvl="1"/>
            <a:r>
              <a:rPr lang="en-US" b="0" i="0" dirty="0">
                <a:solidFill>
                  <a:srgbClr val="000000"/>
                </a:solidFill>
                <a:effectLst/>
                <a:latin typeface="verdana" panose="020B0604030504040204" pitchFamily="34" charset="0"/>
              </a:rPr>
              <a:t>C# is pronounced as </a:t>
            </a:r>
            <a:r>
              <a:rPr lang="en-US" b="1" i="0" dirty="0">
                <a:effectLst/>
                <a:latin typeface="verdana" panose="020B0604030504040204" pitchFamily="34" charset="0"/>
              </a:rPr>
              <a:t>"C-Sharp"</a:t>
            </a:r>
            <a:r>
              <a:rPr lang="en-US" b="0" i="0" dirty="0">
                <a:solidFill>
                  <a:srgbClr val="000000"/>
                </a:solidFill>
                <a:effectLst/>
                <a:latin typeface="verdana" panose="020B0604030504040204" pitchFamily="34" charset="0"/>
              </a:rPr>
              <a:t>. </a:t>
            </a:r>
          </a:p>
          <a:p>
            <a:pPr lvl="1"/>
            <a:r>
              <a:rPr lang="en-US" b="0" i="0" dirty="0">
                <a:solidFill>
                  <a:srgbClr val="000000"/>
                </a:solidFill>
                <a:effectLst/>
                <a:latin typeface="verdana" panose="020B0604030504040204" pitchFamily="34" charset="0"/>
              </a:rPr>
              <a:t>It is an object-oriented programming language provided by </a:t>
            </a:r>
            <a:r>
              <a:rPr lang="en-US" b="1" i="0" dirty="0">
                <a:effectLst/>
                <a:latin typeface="verdana" panose="020B0604030504040204" pitchFamily="34" charset="0"/>
              </a:rPr>
              <a:t>Microsoft</a:t>
            </a:r>
            <a:r>
              <a:rPr lang="en-US" b="0" i="0" dirty="0">
                <a:solidFill>
                  <a:srgbClr val="000000"/>
                </a:solidFill>
                <a:effectLst/>
                <a:latin typeface="verdana" panose="020B0604030504040204" pitchFamily="34" charset="0"/>
              </a:rPr>
              <a:t> that runs on </a:t>
            </a:r>
            <a:r>
              <a:rPr lang="en-US" b="1" i="0" dirty="0">
                <a:effectLst/>
                <a:latin typeface="verdana" panose="020B0604030504040204" pitchFamily="34" charset="0"/>
              </a:rPr>
              <a:t>. Net Framework.</a:t>
            </a:r>
          </a:p>
          <a:p>
            <a:pPr lvl="1"/>
            <a:r>
              <a:rPr lang="en-US" b="1" i="0" dirty="0">
                <a:effectLst/>
                <a:latin typeface="verdana" panose="020B0604030504040204" pitchFamily="34" charset="0"/>
              </a:rPr>
              <a:t>Anders Hejlsberg</a:t>
            </a:r>
            <a:r>
              <a:rPr lang="en-US" b="0" i="0" dirty="0">
                <a:solidFill>
                  <a:srgbClr val="000000"/>
                </a:solidFill>
                <a:effectLst/>
                <a:latin typeface="verdana" panose="020B0604030504040204" pitchFamily="34" charset="0"/>
              </a:rPr>
              <a:t> is known as the </a:t>
            </a:r>
            <a:r>
              <a:rPr lang="en-US" b="1" i="0" dirty="0">
                <a:effectLst/>
                <a:latin typeface="verdana" panose="020B0604030504040204" pitchFamily="34" charset="0"/>
              </a:rPr>
              <a:t>founder of C# language.</a:t>
            </a:r>
            <a:endParaRPr lang="en-US" b="1" dirty="0">
              <a:latin typeface="verdana" panose="020B0604030504040204" pitchFamily="34" charset="0"/>
            </a:endParaRPr>
          </a:p>
          <a:p>
            <a:pPr lvl="1"/>
            <a:r>
              <a:rPr lang="en-US" b="0" i="0" dirty="0">
                <a:solidFill>
                  <a:srgbClr val="000000"/>
                </a:solidFill>
                <a:effectLst/>
                <a:latin typeface="verdana" panose="020B0604030504040204" pitchFamily="34" charset="0"/>
              </a:rPr>
              <a:t>C# has evolved much since their first release in the year </a:t>
            </a:r>
            <a:r>
              <a:rPr lang="en-US" b="1" i="0" dirty="0">
                <a:effectLst/>
                <a:latin typeface="verdana" panose="020B0604030504040204" pitchFamily="34" charset="0"/>
              </a:rPr>
              <a:t>2002</a:t>
            </a:r>
            <a:r>
              <a:rPr lang="en-US" b="0" i="0" dirty="0">
                <a:solidFill>
                  <a:srgbClr val="000000"/>
                </a:solidFill>
                <a:effectLst/>
                <a:latin typeface="verdana" panose="020B0604030504040204" pitchFamily="34" charset="0"/>
              </a:rPr>
              <a:t>.</a:t>
            </a:r>
          </a:p>
          <a:p>
            <a:pPr lvl="1"/>
            <a:r>
              <a:rPr lang="en-US" b="0" i="0" dirty="0">
                <a:solidFill>
                  <a:srgbClr val="000000"/>
                </a:solidFill>
                <a:effectLst/>
                <a:latin typeface="verdana" panose="020B0604030504040204" pitchFamily="34" charset="0"/>
              </a:rPr>
              <a:t> It was introduced with </a:t>
            </a:r>
            <a:r>
              <a:rPr lang="en-US" b="1" i="0" dirty="0">
                <a:effectLst/>
                <a:latin typeface="verdana" panose="020B0604030504040204" pitchFamily="34" charset="0"/>
              </a:rPr>
              <a:t>.NET Framework 1.0</a:t>
            </a:r>
            <a:r>
              <a:rPr lang="en-US" b="0" i="0" dirty="0">
                <a:solidFill>
                  <a:srgbClr val="000000"/>
                </a:solidFill>
                <a:effectLst/>
                <a:latin typeface="verdana" panose="020B0604030504040204" pitchFamily="34" charset="0"/>
              </a:rPr>
              <a:t> </a:t>
            </a:r>
          </a:p>
          <a:p>
            <a:pPr lvl="1"/>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most recent version</a:t>
            </a:r>
            <a:r>
              <a:rPr lang="en-US" b="0" i="0" dirty="0">
                <a:solidFill>
                  <a:srgbClr val="202124"/>
                </a:solidFill>
                <a:effectLst/>
                <a:latin typeface="arial" panose="020B0604020202020204" pitchFamily="34" charset="0"/>
              </a:rPr>
              <a:t> is 9.0, which was released in </a:t>
            </a:r>
            <a:r>
              <a:rPr lang="en-IN" b="0" i="0" dirty="0">
                <a:solidFill>
                  <a:srgbClr val="202124"/>
                </a:solidFill>
                <a:effectLst/>
                <a:latin typeface="arial" panose="020B0604020202020204" pitchFamily="34" charset="0"/>
              </a:rPr>
              <a:t>9.0 / November 10,</a:t>
            </a:r>
            <a:r>
              <a:rPr lang="en-US" b="0" i="0" dirty="0">
                <a:solidFill>
                  <a:srgbClr val="202124"/>
                </a:solidFill>
                <a:effectLst/>
                <a:latin typeface="arial" panose="020B0604020202020204" pitchFamily="34" charset="0"/>
              </a:rPr>
              <a:t>2020 in .NET 5.0 and included in Visual Studio 2019 </a:t>
            </a:r>
            <a:r>
              <a:rPr lang="en-US" b="1" i="0" dirty="0">
                <a:solidFill>
                  <a:srgbClr val="202124"/>
                </a:solidFill>
                <a:effectLst/>
                <a:latin typeface="arial" panose="020B0604020202020204" pitchFamily="34" charset="0"/>
              </a:rPr>
              <a:t>version</a:t>
            </a:r>
            <a:r>
              <a:rPr lang="en-US" b="0" i="0" dirty="0">
                <a:solidFill>
                  <a:srgbClr val="202124"/>
                </a:solidFill>
                <a:effectLst/>
                <a:latin typeface="arial" panose="020B0604020202020204" pitchFamily="34" charset="0"/>
              </a:rPr>
              <a:t> 16.8.</a:t>
            </a:r>
          </a:p>
          <a:p>
            <a:pPr marL="457200" lvl="1" indent="0">
              <a:buNone/>
            </a:pPr>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05895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CA74-AA80-4A4A-BE43-0A237306541E}"/>
              </a:ext>
            </a:extLst>
          </p:cNvPr>
          <p:cNvSpPr>
            <a:spLocks noGrp="1"/>
          </p:cNvSpPr>
          <p:nvPr>
            <p:ph type="title"/>
          </p:nvPr>
        </p:nvSpPr>
        <p:spPr/>
        <p:txBody>
          <a:bodyPr/>
          <a:lstStyle/>
          <a:p>
            <a:r>
              <a:rPr lang="en-IN" b="0" i="0" dirty="0">
                <a:effectLst/>
                <a:latin typeface="Arial" panose="020B0604020202020204" pitchFamily="34" charset="0"/>
              </a:rPr>
              <a:t>Logical Operators</a:t>
            </a:r>
            <a:br>
              <a:rPr lang="en-IN" b="0" i="0" dirty="0">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F445DA85-1624-4651-8A4A-63104773D59F}"/>
              </a:ext>
            </a:extLst>
          </p:cNvPr>
          <p:cNvGraphicFramePr>
            <a:graphicFrameLocks noGrp="1"/>
          </p:cNvGraphicFramePr>
          <p:nvPr>
            <p:ph idx="1"/>
            <p:extLst>
              <p:ext uri="{D42A27DB-BD31-4B8C-83A1-F6EECF244321}">
                <p14:modId xmlns:p14="http://schemas.microsoft.com/office/powerpoint/2010/main" val="3032437835"/>
              </p:ext>
            </p:extLst>
          </p:nvPr>
        </p:nvGraphicFramePr>
        <p:xfrm>
          <a:off x="1651247" y="2016125"/>
          <a:ext cx="8487052" cy="3625889"/>
        </p:xfrm>
        <a:graphic>
          <a:graphicData uri="http://schemas.openxmlformats.org/drawingml/2006/table">
            <a:tbl>
              <a:tblPr/>
              <a:tblGrid>
                <a:gridCol w="806033">
                  <a:extLst>
                    <a:ext uri="{9D8B030D-6E8A-4147-A177-3AD203B41FA5}">
                      <a16:colId xmlns:a16="http://schemas.microsoft.com/office/drawing/2014/main" val="2549809817"/>
                    </a:ext>
                  </a:extLst>
                </a:gridCol>
                <a:gridCol w="4456887">
                  <a:extLst>
                    <a:ext uri="{9D8B030D-6E8A-4147-A177-3AD203B41FA5}">
                      <a16:colId xmlns:a16="http://schemas.microsoft.com/office/drawing/2014/main" val="740409107"/>
                    </a:ext>
                  </a:extLst>
                </a:gridCol>
                <a:gridCol w="3224132">
                  <a:extLst>
                    <a:ext uri="{9D8B030D-6E8A-4147-A177-3AD203B41FA5}">
                      <a16:colId xmlns:a16="http://schemas.microsoft.com/office/drawing/2014/main" val="2345747080"/>
                    </a:ext>
                  </a:extLst>
                </a:gridCol>
              </a:tblGrid>
              <a:tr h="632774">
                <a:tc>
                  <a:txBody>
                    <a:bodyPr/>
                    <a:lstStyle/>
                    <a:p>
                      <a:pPr algn="ctr" fontAlgn="t"/>
                      <a:r>
                        <a:rPr lang="en-IN" sz="1800">
                          <a:effectLst/>
                        </a:rPr>
                        <a:t>Operator</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rPr>
                        <a:t>Description</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rPr>
                        <a:t>Example</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343956614"/>
                  </a:ext>
                </a:extLst>
              </a:tr>
              <a:tr h="816482">
                <a:tc>
                  <a:txBody>
                    <a:bodyPr/>
                    <a:lstStyle/>
                    <a:p>
                      <a:pPr fontAlgn="t"/>
                      <a:r>
                        <a:rPr lang="en-IN" sz="1800" dirty="0">
                          <a:effectLst/>
                        </a:rPr>
                        <a:t>  &amp;&amp;</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Called Logical AND operator. If both the operands are non zero then condition becomes true.</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dirty="0">
                          <a:effectLst/>
                        </a:rPr>
                        <a:t>      (A &amp;&amp; B) is false.</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69276860"/>
                  </a:ext>
                </a:extLst>
              </a:tr>
              <a:tr h="816482">
                <a:tc>
                  <a:txBody>
                    <a:bodyPr/>
                    <a:lstStyle/>
                    <a:p>
                      <a:pPr fontAlgn="t"/>
                      <a:r>
                        <a:rPr lang="en-IN" sz="1800" dirty="0">
                          <a:effectLst/>
                        </a:rPr>
                        <a:t>   ||</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dirty="0">
                          <a:effectLst/>
                        </a:rPr>
                        <a:t>Called Logical OR Operator. If any of the two operands is non zero then condition becomes true.</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dirty="0">
                          <a:effectLst/>
                        </a:rPr>
                        <a:t>      (A || B) is true.</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61317521"/>
                  </a:ext>
                </a:extLst>
              </a:tr>
              <a:tr h="1183899">
                <a:tc>
                  <a:txBody>
                    <a:bodyPr/>
                    <a:lstStyle/>
                    <a:p>
                      <a:pPr fontAlgn="t"/>
                      <a:r>
                        <a:rPr lang="en-IN" sz="1800" dirty="0">
                          <a:effectLst/>
                        </a:rPr>
                        <a:t>   !</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Called Logical NOT Operator. Use to reverses the logical state of its operand. If a condition is true then Logical NOT operator will make false.</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dirty="0">
                          <a:effectLst/>
                        </a:rPr>
                        <a:t>     !(A &amp;&amp; B) is true.</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76673853"/>
                  </a:ext>
                </a:extLst>
              </a:tr>
            </a:tbl>
          </a:graphicData>
        </a:graphic>
      </p:graphicFrame>
    </p:spTree>
    <p:extLst>
      <p:ext uri="{BB962C8B-B14F-4D97-AF65-F5344CB8AC3E}">
        <p14:creationId xmlns:p14="http://schemas.microsoft.com/office/powerpoint/2010/main" val="941065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4D7E-F398-42DC-B291-063FBD76EDE0}"/>
              </a:ext>
            </a:extLst>
          </p:cNvPr>
          <p:cNvSpPr>
            <a:spLocks noGrp="1"/>
          </p:cNvSpPr>
          <p:nvPr>
            <p:ph type="title"/>
          </p:nvPr>
        </p:nvSpPr>
        <p:spPr/>
        <p:txBody>
          <a:bodyPr/>
          <a:lstStyle/>
          <a:p>
            <a:r>
              <a:rPr lang="en-IN" b="0" i="0" dirty="0">
                <a:effectLst/>
                <a:latin typeface="Arial" panose="020B0604020202020204" pitchFamily="34" charset="0"/>
              </a:rPr>
              <a:t>Bitwise Operators</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F68EAE74-2700-44BF-B5A0-A90ABDFDAD39}"/>
              </a:ext>
            </a:extLst>
          </p:cNvPr>
          <p:cNvSpPr>
            <a:spLocks noGrp="1"/>
          </p:cNvSpPr>
          <p:nvPr>
            <p:ph idx="1"/>
          </p:nvPr>
        </p:nvSpPr>
        <p:spPr/>
        <p:txBody>
          <a:bodyPr>
            <a:normAutofit fontScale="92500" lnSpcReduction="20000"/>
          </a:bodyPr>
          <a:lstStyle/>
          <a:p>
            <a:pPr algn="just"/>
            <a:r>
              <a:rPr lang="en-US" b="0" i="0" dirty="0">
                <a:solidFill>
                  <a:srgbClr val="000000"/>
                </a:solidFill>
                <a:effectLst/>
                <a:latin typeface="Arial" panose="020B0604020202020204" pitchFamily="34" charset="0"/>
              </a:rPr>
              <a:t>Assume if A = 60; and B = 13; then in the binary format they are as follows −</a:t>
            </a:r>
          </a:p>
          <a:p>
            <a:pPr algn="just"/>
            <a:r>
              <a:rPr lang="en-US" b="0" i="0" dirty="0">
                <a:solidFill>
                  <a:srgbClr val="000000"/>
                </a:solidFill>
                <a:effectLst/>
                <a:latin typeface="Arial" panose="020B0604020202020204" pitchFamily="34" charset="0"/>
              </a:rPr>
              <a:t>A = 0011 1100</a:t>
            </a:r>
          </a:p>
          <a:p>
            <a:pPr algn="just"/>
            <a:r>
              <a:rPr lang="en-US" b="0" i="0" dirty="0">
                <a:solidFill>
                  <a:srgbClr val="000000"/>
                </a:solidFill>
                <a:effectLst/>
                <a:latin typeface="Arial" panose="020B0604020202020204" pitchFamily="34" charset="0"/>
              </a:rPr>
              <a:t>B = 0000 1101</a:t>
            </a:r>
          </a:p>
          <a:p>
            <a:pPr algn="just"/>
            <a:r>
              <a:rPr lang="en-US" b="0" i="0" dirty="0">
                <a:solidFill>
                  <a:srgbClr val="000000"/>
                </a:solidFill>
                <a:effectLst/>
                <a:latin typeface="Arial" panose="020B0604020202020204" pitchFamily="34" charset="0"/>
              </a:rPr>
              <a:t>-------------------</a:t>
            </a:r>
          </a:p>
          <a:p>
            <a:pPr algn="just"/>
            <a:r>
              <a:rPr lang="en-US" b="0" i="0" dirty="0">
                <a:solidFill>
                  <a:srgbClr val="000000"/>
                </a:solidFill>
                <a:effectLst/>
                <a:latin typeface="Arial" panose="020B0604020202020204" pitchFamily="34" charset="0"/>
              </a:rPr>
              <a:t>A&amp;B = 0000 1100</a:t>
            </a:r>
          </a:p>
          <a:p>
            <a:pPr algn="just"/>
            <a:r>
              <a:rPr lang="en-US" b="0" i="0" dirty="0">
                <a:solidFill>
                  <a:srgbClr val="000000"/>
                </a:solidFill>
                <a:effectLst/>
                <a:latin typeface="Arial" panose="020B0604020202020204" pitchFamily="34" charset="0"/>
              </a:rPr>
              <a:t>A|B = 0011 1101</a:t>
            </a:r>
          </a:p>
          <a:p>
            <a:pPr algn="just"/>
            <a:r>
              <a:rPr lang="en-US" b="0" i="0" dirty="0">
                <a:solidFill>
                  <a:srgbClr val="000000"/>
                </a:solidFill>
                <a:effectLst/>
                <a:latin typeface="Arial" panose="020B0604020202020204" pitchFamily="34" charset="0"/>
              </a:rPr>
              <a:t>A^B = 0011 0001</a:t>
            </a:r>
          </a:p>
          <a:p>
            <a:pPr algn="just"/>
            <a:r>
              <a:rPr lang="en-US" b="0" i="0" dirty="0">
                <a:solidFill>
                  <a:srgbClr val="000000"/>
                </a:solidFill>
                <a:effectLst/>
                <a:latin typeface="Arial" panose="020B0604020202020204" pitchFamily="34" charset="0"/>
              </a:rPr>
              <a:t>~A  = 1100 0011</a:t>
            </a:r>
          </a:p>
          <a:p>
            <a:endParaRPr lang="en-IN" dirty="0"/>
          </a:p>
        </p:txBody>
      </p:sp>
    </p:spTree>
    <p:extLst>
      <p:ext uri="{BB962C8B-B14F-4D97-AF65-F5344CB8AC3E}">
        <p14:creationId xmlns:p14="http://schemas.microsoft.com/office/powerpoint/2010/main" val="2702458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0FE9-2666-4D02-A92D-32CBF7F93717}"/>
              </a:ext>
            </a:extLst>
          </p:cNvPr>
          <p:cNvSpPr>
            <a:spLocks noGrp="1"/>
          </p:cNvSpPr>
          <p:nvPr>
            <p:ph type="title"/>
          </p:nvPr>
        </p:nvSpPr>
        <p:spPr>
          <a:xfrm>
            <a:off x="2760955" y="275208"/>
            <a:ext cx="8293899" cy="630314"/>
          </a:xfrm>
        </p:spPr>
        <p:txBody>
          <a:bodyPr>
            <a:normAutofit fontScale="90000"/>
          </a:bodyPr>
          <a:lstStyle/>
          <a:p>
            <a:r>
              <a:rPr lang="en-IN" b="0" i="0" dirty="0">
                <a:effectLst/>
                <a:latin typeface="Arial" panose="020B0604020202020204" pitchFamily="34" charset="0"/>
              </a:rPr>
              <a:t>Bitwise Operators</a:t>
            </a:r>
            <a:br>
              <a:rPr lang="en-IN" b="0" i="0" dirty="0">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020CF4FC-D582-4EB5-8D21-31006A782D42}"/>
              </a:ext>
            </a:extLst>
          </p:cNvPr>
          <p:cNvGraphicFramePr>
            <a:graphicFrameLocks noGrp="1"/>
          </p:cNvGraphicFramePr>
          <p:nvPr>
            <p:ph idx="1"/>
            <p:extLst>
              <p:ext uri="{D42A27DB-BD31-4B8C-83A1-F6EECF244321}">
                <p14:modId xmlns:p14="http://schemas.microsoft.com/office/powerpoint/2010/main" val="3761534112"/>
              </p:ext>
            </p:extLst>
          </p:nvPr>
        </p:nvGraphicFramePr>
        <p:xfrm>
          <a:off x="719091" y="905522"/>
          <a:ext cx="10715348" cy="4802820"/>
        </p:xfrm>
        <a:graphic>
          <a:graphicData uri="http://schemas.openxmlformats.org/drawingml/2006/table">
            <a:tbl>
              <a:tblPr/>
              <a:tblGrid>
                <a:gridCol w="727969">
                  <a:extLst>
                    <a:ext uri="{9D8B030D-6E8A-4147-A177-3AD203B41FA5}">
                      <a16:colId xmlns:a16="http://schemas.microsoft.com/office/drawing/2014/main" val="1759712623"/>
                    </a:ext>
                  </a:extLst>
                </a:gridCol>
                <a:gridCol w="6507332">
                  <a:extLst>
                    <a:ext uri="{9D8B030D-6E8A-4147-A177-3AD203B41FA5}">
                      <a16:colId xmlns:a16="http://schemas.microsoft.com/office/drawing/2014/main" val="3367254788"/>
                    </a:ext>
                  </a:extLst>
                </a:gridCol>
                <a:gridCol w="3185407">
                  <a:extLst>
                    <a:ext uri="{9D8B030D-6E8A-4147-A177-3AD203B41FA5}">
                      <a16:colId xmlns:a16="http://schemas.microsoft.com/office/drawing/2014/main" val="2214468731"/>
                    </a:ext>
                  </a:extLst>
                </a:gridCol>
                <a:gridCol w="147320">
                  <a:extLst>
                    <a:ext uri="{9D8B030D-6E8A-4147-A177-3AD203B41FA5}">
                      <a16:colId xmlns:a16="http://schemas.microsoft.com/office/drawing/2014/main" val="2956534924"/>
                    </a:ext>
                  </a:extLst>
                </a:gridCol>
                <a:gridCol w="147320">
                  <a:extLst>
                    <a:ext uri="{9D8B030D-6E8A-4147-A177-3AD203B41FA5}">
                      <a16:colId xmlns:a16="http://schemas.microsoft.com/office/drawing/2014/main" val="3654590781"/>
                    </a:ext>
                  </a:extLst>
                </a:gridCol>
              </a:tblGrid>
              <a:tr h="686117">
                <a:tc>
                  <a:txBody>
                    <a:bodyPr/>
                    <a:lstStyle/>
                    <a:p>
                      <a:pPr algn="ctr" fontAlgn="t"/>
                      <a:r>
                        <a:rPr lang="en-IN" dirty="0">
                          <a:effectLst/>
                        </a:rPr>
                        <a:t>Operator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Example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endParaRPr lang="en-IN">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265726699"/>
                  </a:ext>
                </a:extLst>
              </a:tr>
              <a:tr h="686117">
                <a:tc>
                  <a:txBody>
                    <a:bodyPr/>
                    <a:lstStyle/>
                    <a:p>
                      <a:pPr fontAlgn="t"/>
                      <a:r>
                        <a:rPr lang="en-IN">
                          <a:effectLst/>
                        </a:rPr>
                        <a:t>&amp;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Binary AND Operator copies a bit to the result if it exists in both operands.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(A &amp; B) = 12, which is 0000 1100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09352203"/>
                  </a:ext>
                </a:extLst>
              </a:tr>
              <a:tr h="405433">
                <a:tc>
                  <a:txBody>
                    <a:bodyPr/>
                    <a:lstStyle/>
                    <a:p>
                      <a:pPr fontAlgn="t"/>
                      <a:r>
                        <a:rPr lang="en-IN">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fontAlgn="t"/>
                      <a:r>
                        <a:rPr lang="en-US" dirty="0">
                          <a:effectLst/>
                        </a:rPr>
                        <a:t>Binary OR Operator copies a bit if it exists in either operand.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(A | B) = 61, which is 0011 1101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endParaRPr lang="en-IN">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607352536"/>
                  </a:ext>
                </a:extLst>
              </a:tr>
              <a:tr h="686117">
                <a:tc>
                  <a:txBody>
                    <a:bodyPr/>
                    <a:lstStyle/>
                    <a:p>
                      <a:pPr fontAlgn="t"/>
                      <a:r>
                        <a:rPr lang="en-IN">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a:effectLst/>
                        </a:rPr>
                        <a:t>Binary XOR Operator copies the bit if it is set in one operand but not both.</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 ^ B) = 49, which is 0011 0001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56342732"/>
                  </a:ext>
                </a:extLst>
              </a:tr>
              <a:tr h="966802">
                <a:tc>
                  <a:txBody>
                    <a:bodyPr/>
                    <a:lstStyle/>
                    <a:p>
                      <a:pPr fontAlgn="t"/>
                      <a:r>
                        <a:rPr lang="en-IN">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a:effectLst/>
                        </a:rPr>
                        <a:t>Binary Ones Complement Operator is unary and has the effect of 'flipping' bits.</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 ) = -61, which is 1100 0011 in 2's complement due to a signed binary number.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88414732"/>
                  </a:ext>
                </a:extLst>
              </a:tr>
              <a:tr h="686117">
                <a:tc>
                  <a:txBody>
                    <a:bodyPr/>
                    <a:lstStyle/>
                    <a:p>
                      <a:pPr fontAlgn="t"/>
                      <a:r>
                        <a:rPr lang="en-IN">
                          <a:effectLst/>
                        </a:rPr>
                        <a:t>&lt;&lt;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Binary Left Shift Operator. The left operands value is moved left by the number of bits specified by the right operand.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a:effectLst/>
                        </a:rPr>
                        <a:t>A &lt;&lt; 2 = 240, which is 1111 0000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28319636"/>
                  </a:ext>
                </a:extLst>
              </a:tr>
              <a:tr h="686117">
                <a:tc>
                  <a:txBody>
                    <a:bodyPr/>
                    <a:lstStyle/>
                    <a:p>
                      <a:pPr fontAlgn="t"/>
                      <a:r>
                        <a:rPr lang="en-IN">
                          <a:effectLst/>
                        </a:rPr>
                        <a:t>&gt;&gt;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Binary Right Shift Operator. The left operands value is moved right by the number of bits specified by the right operand.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dirty="0">
                          <a:effectLst/>
                        </a:rPr>
                        <a:t>A &gt;&gt; 2 = 15, which is 0000 1111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80559342"/>
                  </a:ext>
                </a:extLst>
              </a:tr>
            </a:tbl>
          </a:graphicData>
        </a:graphic>
      </p:graphicFrame>
    </p:spTree>
    <p:extLst>
      <p:ext uri="{BB962C8B-B14F-4D97-AF65-F5344CB8AC3E}">
        <p14:creationId xmlns:p14="http://schemas.microsoft.com/office/powerpoint/2010/main" val="3255330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5CA0-7990-4B44-8D15-99C5B4C1FD99}"/>
              </a:ext>
            </a:extLst>
          </p:cNvPr>
          <p:cNvSpPr>
            <a:spLocks noGrp="1"/>
          </p:cNvSpPr>
          <p:nvPr>
            <p:ph type="title"/>
          </p:nvPr>
        </p:nvSpPr>
        <p:spPr>
          <a:xfrm>
            <a:off x="776876" y="67672"/>
            <a:ext cx="9603275" cy="1049235"/>
          </a:xfrm>
        </p:spPr>
        <p:txBody>
          <a:bodyPr/>
          <a:lstStyle/>
          <a:p>
            <a:r>
              <a:rPr lang="en-IN" b="0" i="0" dirty="0">
                <a:effectLst/>
                <a:latin typeface="Arial" panose="020B0604020202020204" pitchFamily="34" charset="0"/>
              </a:rPr>
              <a:t>Assignment Operators</a:t>
            </a:r>
            <a:br>
              <a:rPr lang="en-IN" b="0" i="0" dirty="0">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44FDA238-2D5A-489A-A0C3-26C280FBB823}"/>
              </a:ext>
            </a:extLst>
          </p:cNvPr>
          <p:cNvGraphicFramePr>
            <a:graphicFrameLocks noGrp="1"/>
          </p:cNvGraphicFramePr>
          <p:nvPr>
            <p:ph idx="1"/>
            <p:extLst>
              <p:ext uri="{D42A27DB-BD31-4B8C-83A1-F6EECF244321}">
                <p14:modId xmlns:p14="http://schemas.microsoft.com/office/powerpoint/2010/main" val="236529373"/>
              </p:ext>
            </p:extLst>
          </p:nvPr>
        </p:nvGraphicFramePr>
        <p:xfrm>
          <a:off x="603682" y="914400"/>
          <a:ext cx="11292396" cy="5264817"/>
        </p:xfrm>
        <a:graphic>
          <a:graphicData uri="http://schemas.openxmlformats.org/drawingml/2006/table">
            <a:tbl>
              <a:tblPr/>
              <a:tblGrid>
                <a:gridCol w="886333">
                  <a:extLst>
                    <a:ext uri="{9D8B030D-6E8A-4147-A177-3AD203B41FA5}">
                      <a16:colId xmlns:a16="http://schemas.microsoft.com/office/drawing/2014/main" val="3156593091"/>
                    </a:ext>
                  </a:extLst>
                </a:gridCol>
                <a:gridCol w="6038084">
                  <a:extLst>
                    <a:ext uri="{9D8B030D-6E8A-4147-A177-3AD203B41FA5}">
                      <a16:colId xmlns:a16="http://schemas.microsoft.com/office/drawing/2014/main" val="2882218828"/>
                    </a:ext>
                  </a:extLst>
                </a:gridCol>
                <a:gridCol w="4367979">
                  <a:extLst>
                    <a:ext uri="{9D8B030D-6E8A-4147-A177-3AD203B41FA5}">
                      <a16:colId xmlns:a16="http://schemas.microsoft.com/office/drawing/2014/main" val="3274529364"/>
                    </a:ext>
                  </a:extLst>
                </a:gridCol>
              </a:tblGrid>
              <a:tr h="317037">
                <a:tc>
                  <a:txBody>
                    <a:bodyPr/>
                    <a:lstStyle/>
                    <a:p>
                      <a:pPr algn="ctr" fontAlgn="t"/>
                      <a:r>
                        <a:rPr lang="en-IN" sz="1400" dirty="0">
                          <a:effectLst/>
                        </a:rPr>
                        <a:t>Operator</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dirty="0">
                          <a:effectLst/>
                        </a:rPr>
                        <a:t>Description</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Example</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63350456"/>
                  </a:ext>
                </a:extLst>
              </a:tr>
              <a:tr h="561750">
                <a:tc>
                  <a:txBody>
                    <a:bodyPr/>
                    <a:lstStyle/>
                    <a:p>
                      <a:pPr fontAlgn="t"/>
                      <a:r>
                        <a:rPr lang="en-IN" sz="1400" dirty="0">
                          <a:effectLst/>
                        </a:rPr>
                        <a:t>      =</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Simple assignment operator, Assigns values from right side operands to left side operand</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400" dirty="0">
                          <a:effectLst/>
                        </a:rPr>
                        <a:t>       C = A + B assigns value of A + B into C</a:t>
                      </a:r>
                    </a:p>
                  </a:txBody>
                  <a:tcPr marL="16545" marR="16545" marT="16545" marB="165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21504081"/>
                  </a:ext>
                </a:extLst>
              </a:tr>
              <a:tr h="571104">
                <a:tc>
                  <a:txBody>
                    <a:bodyPr/>
                    <a:lstStyle/>
                    <a:p>
                      <a:pPr fontAlgn="t"/>
                      <a:r>
                        <a:rPr lang="en-IN" sz="1400" dirty="0">
                          <a:effectLst/>
                        </a:rPr>
                        <a:t>     +=</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Add AND assignment operator, It adds right operand to the left operand and assign the result to left operand</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400" dirty="0">
                          <a:effectLst/>
                        </a:rPr>
                        <a:t>       C += A is equivalent to C = C + A</a:t>
                      </a:r>
                    </a:p>
                  </a:txBody>
                  <a:tcPr marL="16545" marR="16545" marT="16545" marB="165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72252057"/>
                  </a:ext>
                </a:extLst>
              </a:tr>
              <a:tr h="571104">
                <a:tc>
                  <a:txBody>
                    <a:bodyPr/>
                    <a:lstStyle/>
                    <a:p>
                      <a:pPr fontAlgn="t"/>
                      <a:r>
                        <a:rPr lang="en-IN" sz="1400" dirty="0">
                          <a:effectLst/>
                        </a:rPr>
                        <a:t>      -=</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Subtract AND assignment operator, It subtracts right operand from the left operand and assign the result to left operand</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400" dirty="0">
                          <a:effectLst/>
                        </a:rPr>
                        <a:t>       C -= A is equivalent to C = C - A</a:t>
                      </a:r>
                    </a:p>
                  </a:txBody>
                  <a:tcPr marL="16545" marR="16545" marT="16545" marB="165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58303012"/>
                  </a:ext>
                </a:extLst>
              </a:tr>
              <a:tr h="571104">
                <a:tc>
                  <a:txBody>
                    <a:bodyPr/>
                    <a:lstStyle/>
                    <a:p>
                      <a:pPr fontAlgn="t"/>
                      <a:r>
                        <a:rPr lang="en-IN" sz="1400" dirty="0">
                          <a:effectLst/>
                        </a:rPr>
                        <a:t>     *=</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Multiply AND assignment operator, It multiplies right operand with the left operand and assign the result to left operand</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400" dirty="0">
                          <a:effectLst/>
                        </a:rPr>
                        <a:t>       C *= A is equivalent to C = C * A</a:t>
                      </a:r>
                    </a:p>
                  </a:txBody>
                  <a:tcPr marL="16545" marR="16545" marT="16545" marB="165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55078635"/>
                  </a:ext>
                </a:extLst>
              </a:tr>
              <a:tr h="571104">
                <a:tc>
                  <a:txBody>
                    <a:bodyPr/>
                    <a:lstStyle/>
                    <a:p>
                      <a:pPr algn="l" fontAlgn="t"/>
                      <a:r>
                        <a:rPr lang="en-IN" sz="1400" dirty="0">
                          <a:effectLst/>
                        </a:rPr>
                        <a:t>     /=</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Divide AND assignment operator, It divides left operand with the right operand and assign the result to left operand</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400" dirty="0">
                          <a:effectLst/>
                        </a:rPr>
                        <a:t>       C /= A is equivalent to C = C / A</a:t>
                      </a:r>
                    </a:p>
                  </a:txBody>
                  <a:tcPr marL="16545" marR="16545" marT="16545" marB="165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57064272"/>
                  </a:ext>
                </a:extLst>
              </a:tr>
              <a:tr h="571104">
                <a:tc>
                  <a:txBody>
                    <a:bodyPr/>
                    <a:lstStyle/>
                    <a:p>
                      <a:pPr algn="ctr" fontAlgn="t"/>
                      <a:r>
                        <a:rPr lang="en-IN" sz="1400" dirty="0">
                          <a:effectLst/>
                        </a:rPr>
                        <a:t>%=</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Modulus AND assignment operator, It takes modulus using two operands and assign the result to left operand</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400" dirty="0">
                          <a:effectLst/>
                        </a:rPr>
                        <a:t>       C %= A is equivalent to C = C % A</a:t>
                      </a:r>
                    </a:p>
                  </a:txBody>
                  <a:tcPr marL="16545" marR="16545" marT="16545" marB="165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35166103"/>
                  </a:ext>
                </a:extLst>
              </a:tr>
              <a:tr h="306102">
                <a:tc>
                  <a:txBody>
                    <a:bodyPr/>
                    <a:lstStyle/>
                    <a:p>
                      <a:pPr algn="ctr" fontAlgn="t"/>
                      <a:r>
                        <a:rPr lang="en-IN" sz="1400" dirty="0">
                          <a:effectLst/>
                        </a:rPr>
                        <a:t>&lt;&lt;=</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Left shift AND assignment operator</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       C &lt;&lt;= 2 is same as C = C &lt;&lt; 2</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22367055"/>
                  </a:ext>
                </a:extLst>
              </a:tr>
              <a:tr h="306102">
                <a:tc>
                  <a:txBody>
                    <a:bodyPr/>
                    <a:lstStyle/>
                    <a:p>
                      <a:pPr algn="ctr" fontAlgn="t"/>
                      <a:r>
                        <a:rPr lang="en-IN" sz="1400" dirty="0">
                          <a:effectLst/>
                        </a:rPr>
                        <a:t>&gt;&gt;=</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Right shift AND assignment operator</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       C &gt;&gt;= 2 is same as C = C &gt;&gt; 2</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96246902"/>
                  </a:ext>
                </a:extLst>
              </a:tr>
              <a:tr h="306102">
                <a:tc>
                  <a:txBody>
                    <a:bodyPr/>
                    <a:lstStyle/>
                    <a:p>
                      <a:pPr algn="ctr" fontAlgn="t"/>
                      <a:r>
                        <a:rPr lang="en-IN" sz="1400" dirty="0">
                          <a:effectLst/>
                        </a:rPr>
                        <a:t>&amp;=</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400">
                          <a:effectLst/>
                        </a:rPr>
                        <a:t>Bitwise AND assignment operator</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       C &amp;= 2 is same as C = C &amp; 2</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15443465"/>
                  </a:ext>
                </a:extLst>
              </a:tr>
              <a:tr h="306102">
                <a:tc>
                  <a:txBody>
                    <a:bodyPr/>
                    <a:lstStyle/>
                    <a:p>
                      <a:pPr algn="ctr" fontAlgn="t"/>
                      <a:r>
                        <a:rPr lang="en-IN" sz="1400" dirty="0">
                          <a:effectLst/>
                        </a:rPr>
                        <a:t>^=</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bitwise exclusive OR and assignment operator</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       C ^= 2 is same as C = C ^ 2</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82926464"/>
                  </a:ext>
                </a:extLst>
              </a:tr>
              <a:tr h="306102">
                <a:tc>
                  <a:txBody>
                    <a:bodyPr/>
                    <a:lstStyle/>
                    <a:p>
                      <a:pPr algn="ctr" fontAlgn="t"/>
                      <a:r>
                        <a:rPr lang="en-IN" sz="1400" dirty="0">
                          <a:effectLst/>
                        </a:rPr>
                        <a:t>|=</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bitwise inclusive OR and assignment operator</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       C |= 2 is same as C = C | 2</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76607174"/>
                  </a:ext>
                </a:extLst>
              </a:tr>
            </a:tbl>
          </a:graphicData>
        </a:graphic>
      </p:graphicFrame>
    </p:spTree>
    <p:extLst>
      <p:ext uri="{BB962C8B-B14F-4D97-AF65-F5344CB8AC3E}">
        <p14:creationId xmlns:p14="http://schemas.microsoft.com/office/powerpoint/2010/main" val="4014553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9A41-0280-4CE6-A343-FA74F66DD0FD}"/>
              </a:ext>
            </a:extLst>
          </p:cNvPr>
          <p:cNvSpPr>
            <a:spLocks noGrp="1"/>
          </p:cNvSpPr>
          <p:nvPr>
            <p:ph type="title"/>
          </p:nvPr>
        </p:nvSpPr>
        <p:spPr>
          <a:xfrm>
            <a:off x="1451579" y="71021"/>
            <a:ext cx="9603275" cy="994299"/>
          </a:xfrm>
        </p:spPr>
        <p:txBody>
          <a:bodyPr>
            <a:normAutofit fontScale="90000"/>
          </a:bodyPr>
          <a:lstStyle/>
          <a:p>
            <a:br>
              <a:rPr lang="en-IN" b="0" i="0" dirty="0">
                <a:effectLst/>
                <a:latin typeface="Arial" panose="020B0604020202020204" pitchFamily="34" charset="0"/>
              </a:rPr>
            </a:br>
            <a:br>
              <a:rPr lang="en-IN" b="0" i="0" dirty="0">
                <a:effectLst/>
                <a:latin typeface="Arial" panose="020B0604020202020204" pitchFamily="34" charset="0"/>
              </a:rPr>
            </a:br>
            <a:br>
              <a:rPr lang="en-IN" b="0" i="0" dirty="0">
                <a:effectLst/>
                <a:latin typeface="Arial" panose="020B0604020202020204" pitchFamily="34" charset="0"/>
              </a:rPr>
            </a:br>
            <a:r>
              <a:rPr lang="en-IN" b="0" i="0" dirty="0">
                <a:effectLst/>
                <a:latin typeface="Arial" panose="020B0604020202020204" pitchFamily="34" charset="0"/>
              </a:rPr>
              <a:t>         Miscellaneous Operators</a:t>
            </a:r>
            <a:br>
              <a:rPr lang="en-IN" b="0" i="0" dirty="0">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E7AACF79-3923-4329-963C-775954AF4946}"/>
              </a:ext>
            </a:extLst>
          </p:cNvPr>
          <p:cNvGraphicFramePr>
            <a:graphicFrameLocks noGrp="1"/>
          </p:cNvGraphicFramePr>
          <p:nvPr>
            <p:ph idx="1"/>
            <p:extLst>
              <p:ext uri="{D42A27DB-BD31-4B8C-83A1-F6EECF244321}">
                <p14:modId xmlns:p14="http://schemas.microsoft.com/office/powerpoint/2010/main" val="2873857537"/>
              </p:ext>
            </p:extLst>
          </p:nvPr>
        </p:nvGraphicFramePr>
        <p:xfrm>
          <a:off x="1571347" y="1992208"/>
          <a:ext cx="10280342" cy="3532359"/>
        </p:xfrm>
        <a:graphic>
          <a:graphicData uri="http://schemas.openxmlformats.org/drawingml/2006/table">
            <a:tbl>
              <a:tblPr/>
              <a:tblGrid>
                <a:gridCol w="976345">
                  <a:extLst>
                    <a:ext uri="{9D8B030D-6E8A-4147-A177-3AD203B41FA5}">
                      <a16:colId xmlns:a16="http://schemas.microsoft.com/office/drawing/2014/main" val="1942636141"/>
                    </a:ext>
                  </a:extLst>
                </a:gridCol>
                <a:gridCol w="4101683">
                  <a:extLst>
                    <a:ext uri="{9D8B030D-6E8A-4147-A177-3AD203B41FA5}">
                      <a16:colId xmlns:a16="http://schemas.microsoft.com/office/drawing/2014/main" val="2255888204"/>
                    </a:ext>
                  </a:extLst>
                </a:gridCol>
                <a:gridCol w="5202314">
                  <a:extLst>
                    <a:ext uri="{9D8B030D-6E8A-4147-A177-3AD203B41FA5}">
                      <a16:colId xmlns:a16="http://schemas.microsoft.com/office/drawing/2014/main" val="3818693902"/>
                    </a:ext>
                  </a:extLst>
                </a:gridCol>
              </a:tblGrid>
              <a:tr h="464951">
                <a:tc>
                  <a:txBody>
                    <a:bodyPr/>
                    <a:lstStyle/>
                    <a:p>
                      <a:pPr algn="ctr" fontAlgn="t"/>
                      <a:r>
                        <a:rPr lang="en-IN" sz="1600">
                          <a:effectLst/>
                        </a:rPr>
                        <a:t>Operator</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a:effectLst/>
                        </a:rPr>
                        <a:t>Description</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Example</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44341146"/>
                  </a:ext>
                </a:extLst>
              </a:tr>
              <a:tr h="329965">
                <a:tc>
                  <a:txBody>
                    <a:bodyPr/>
                    <a:lstStyle/>
                    <a:p>
                      <a:pPr algn="ctr" fontAlgn="t"/>
                      <a:r>
                        <a:rPr lang="en-IN" sz="1600">
                          <a:effectLst/>
                        </a:rPr>
                        <a:t>sizeof()</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effectLst/>
                        </a:rPr>
                        <a:t>Returns the size of a data type.</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dirty="0">
                          <a:effectLst/>
                        </a:rPr>
                        <a:t>         </a:t>
                      </a:r>
                      <a:r>
                        <a:rPr lang="en-IN" sz="1600" dirty="0" err="1">
                          <a:effectLst/>
                        </a:rPr>
                        <a:t>sizeof</a:t>
                      </a:r>
                      <a:r>
                        <a:rPr lang="en-IN" sz="1600" dirty="0">
                          <a:effectLst/>
                        </a:rPr>
                        <a:t>(int), returns 4.</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00104722"/>
                  </a:ext>
                </a:extLst>
              </a:tr>
              <a:tr h="464951">
                <a:tc>
                  <a:txBody>
                    <a:bodyPr/>
                    <a:lstStyle/>
                    <a:p>
                      <a:pPr algn="ctr" fontAlgn="t"/>
                      <a:r>
                        <a:rPr lang="en-IN" sz="1600">
                          <a:effectLst/>
                        </a:rPr>
                        <a:t>typeof()</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Returns the type of a class.</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dirty="0">
                          <a:effectLst/>
                        </a:rPr>
                        <a:t>        </a:t>
                      </a:r>
                      <a:r>
                        <a:rPr lang="en-IN" sz="1600" dirty="0" err="1">
                          <a:effectLst/>
                        </a:rPr>
                        <a:t>typeof</a:t>
                      </a:r>
                      <a:r>
                        <a:rPr lang="en-IN" sz="1600" dirty="0">
                          <a:effectLst/>
                        </a:rPr>
                        <a:t>(</a:t>
                      </a:r>
                      <a:r>
                        <a:rPr lang="en-IN" sz="1600" dirty="0" err="1">
                          <a:effectLst/>
                        </a:rPr>
                        <a:t>StreamReader</a:t>
                      </a:r>
                      <a:r>
                        <a:rPr lang="en-IN" sz="1600" dirty="0">
                          <a:effectLst/>
                        </a:rPr>
                        <a:t>);</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1044329"/>
                  </a:ext>
                </a:extLst>
              </a:tr>
              <a:tr h="329965">
                <a:tc>
                  <a:txBody>
                    <a:bodyPr/>
                    <a:lstStyle/>
                    <a:p>
                      <a:pPr fontAlgn="t"/>
                      <a:r>
                        <a:rPr lang="en-IN" sz="1600" dirty="0">
                          <a:effectLst/>
                        </a:rPr>
                        <a:t>  &amp;</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600" dirty="0">
                          <a:effectLst/>
                        </a:rPr>
                        <a:t>Returns the address of an variable.</a:t>
                      </a:r>
                    </a:p>
                  </a:txBody>
                  <a:tcPr marL="29997" marR="29997" marT="29997" marB="2999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        &amp;a; returns actual address of the variable.</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80578216"/>
                  </a:ext>
                </a:extLst>
              </a:tr>
              <a:tr h="329965">
                <a:tc>
                  <a:txBody>
                    <a:bodyPr/>
                    <a:lstStyle/>
                    <a:p>
                      <a:pPr fontAlgn="t"/>
                      <a:r>
                        <a:rPr lang="en-IN" sz="1600" dirty="0">
                          <a:effectLst/>
                        </a:rPr>
                        <a:t>  *</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IN" sz="1600">
                          <a:effectLst/>
                        </a:rPr>
                        <a:t>Pointer to a variable.</a:t>
                      </a:r>
                    </a:p>
                  </a:txBody>
                  <a:tcPr marL="29997" marR="29997" marT="29997" marB="2999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        *a; creates pointer named 'a' to a variable.</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17347300"/>
                  </a:ext>
                </a:extLst>
              </a:tr>
              <a:tr h="464951">
                <a:tc>
                  <a:txBody>
                    <a:bodyPr/>
                    <a:lstStyle/>
                    <a:p>
                      <a:pPr fontAlgn="t"/>
                      <a:r>
                        <a:rPr lang="en-IN" sz="1600" dirty="0">
                          <a:effectLst/>
                        </a:rPr>
                        <a:t>  ? :</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IN" sz="1600" dirty="0">
                          <a:effectLst/>
                        </a:rPr>
                        <a:t>Conditional Expression</a:t>
                      </a:r>
                    </a:p>
                  </a:txBody>
                  <a:tcPr marL="29997" marR="29997" marT="29997" marB="2999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        If Condition is true ? Then value X : Other wise   Value Y     </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52885246"/>
                  </a:ext>
                </a:extLst>
              </a:tr>
              <a:tr h="464951">
                <a:tc>
                  <a:txBody>
                    <a:bodyPr/>
                    <a:lstStyle/>
                    <a:p>
                      <a:pPr fontAlgn="t"/>
                      <a:r>
                        <a:rPr lang="en-IN" sz="1600" dirty="0">
                          <a:effectLst/>
                        </a:rPr>
                        <a:t>  Is</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600">
                          <a:effectLst/>
                        </a:rPr>
                        <a:t>Determines whether an object is of a certain type.</a:t>
                      </a:r>
                    </a:p>
                  </a:txBody>
                  <a:tcPr marL="29997" marR="29997" marT="29997" marB="2999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effectLst/>
                        </a:rPr>
                        <a:t>If( Ford is Car) // checks if Ford is an object of the Car class.</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7081959"/>
                  </a:ext>
                </a:extLst>
              </a:tr>
              <a:tr h="599937">
                <a:tc>
                  <a:txBody>
                    <a:bodyPr/>
                    <a:lstStyle/>
                    <a:p>
                      <a:pPr fontAlgn="t"/>
                      <a:r>
                        <a:rPr lang="en-IN" sz="1600" dirty="0">
                          <a:effectLst/>
                        </a:rPr>
                        <a:t>  as</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600">
                          <a:effectLst/>
                        </a:rPr>
                        <a:t>Cast without raising an exception if the cast fails.</a:t>
                      </a:r>
                    </a:p>
                  </a:txBody>
                  <a:tcPr marL="29997" marR="29997" marT="29997" marB="2999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dirty="0">
                          <a:effectLst/>
                        </a:rPr>
                        <a:t>Object obj = new </a:t>
                      </a:r>
                      <a:r>
                        <a:rPr lang="en-US" sz="1600" dirty="0" err="1">
                          <a:effectLst/>
                        </a:rPr>
                        <a:t>StringReader</a:t>
                      </a:r>
                      <a:r>
                        <a:rPr lang="en-US" sz="1600" dirty="0">
                          <a:effectLst/>
                        </a:rPr>
                        <a:t>("Hello");</a:t>
                      </a:r>
                      <a:r>
                        <a:rPr lang="en-US" sz="1600" dirty="0" err="1">
                          <a:solidFill>
                            <a:srgbClr val="000000"/>
                          </a:solidFill>
                          <a:effectLst/>
                        </a:rPr>
                        <a:t>StringReader</a:t>
                      </a:r>
                      <a:r>
                        <a:rPr lang="en-US" sz="1600" dirty="0">
                          <a:solidFill>
                            <a:srgbClr val="000000"/>
                          </a:solidFill>
                          <a:effectLst/>
                        </a:rPr>
                        <a:t> r = obj as </a:t>
                      </a:r>
                      <a:r>
                        <a:rPr lang="en-US" sz="1600" dirty="0" err="1">
                          <a:solidFill>
                            <a:srgbClr val="000000"/>
                          </a:solidFill>
                          <a:effectLst/>
                        </a:rPr>
                        <a:t>StringReader</a:t>
                      </a:r>
                      <a:r>
                        <a:rPr lang="en-US" sz="1600" dirty="0">
                          <a:solidFill>
                            <a:srgbClr val="000000"/>
                          </a:solidFill>
                          <a:effectLst/>
                        </a:rPr>
                        <a:t>;</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32152103"/>
                  </a:ext>
                </a:extLst>
              </a:tr>
            </a:tbl>
          </a:graphicData>
        </a:graphic>
      </p:graphicFrame>
    </p:spTree>
    <p:extLst>
      <p:ext uri="{BB962C8B-B14F-4D97-AF65-F5344CB8AC3E}">
        <p14:creationId xmlns:p14="http://schemas.microsoft.com/office/powerpoint/2010/main" val="1431483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0894-C2B3-473C-8F2E-F97AAFF4231E}"/>
              </a:ext>
            </a:extLst>
          </p:cNvPr>
          <p:cNvSpPr>
            <a:spLocks noGrp="1"/>
          </p:cNvSpPr>
          <p:nvPr>
            <p:ph type="title"/>
          </p:nvPr>
        </p:nvSpPr>
        <p:spPr/>
        <p:txBody>
          <a:bodyPr/>
          <a:lstStyle/>
          <a:p>
            <a:r>
              <a:rPr lang="en-US" dirty="0"/>
              <a:t>String Formatters:</a:t>
            </a:r>
            <a:endParaRPr lang="en-IN" dirty="0"/>
          </a:p>
        </p:txBody>
      </p:sp>
      <p:sp>
        <p:nvSpPr>
          <p:cNvPr id="3" name="Content Placeholder 2">
            <a:extLst>
              <a:ext uri="{FF2B5EF4-FFF2-40B4-BE49-F238E27FC236}">
                <a16:creationId xmlns:a16="http://schemas.microsoft.com/office/drawing/2014/main" id="{9EABF673-F0FD-4476-A57B-3F14ED2215BF}"/>
              </a:ext>
            </a:extLst>
          </p:cNvPr>
          <p:cNvSpPr>
            <a:spLocks noGrp="1"/>
          </p:cNvSpPr>
          <p:nvPr>
            <p:ph idx="1"/>
          </p:nvPr>
        </p:nvSpPr>
        <p:spPr/>
        <p:txBody>
          <a:bodyPr/>
          <a:lstStyle/>
          <a:p>
            <a:r>
              <a:rPr lang="en-US" dirty="0">
                <a:solidFill>
                  <a:srgbClr val="202124"/>
                </a:solidFill>
                <a:latin typeface="arial" panose="020B0604020202020204" pitchFamily="34" charset="0"/>
              </a:rPr>
              <a:t>A</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string Format</a:t>
            </a:r>
            <a:r>
              <a:rPr lang="en-US" b="0" i="0" dirty="0">
                <a:solidFill>
                  <a:srgbClr val="202124"/>
                </a:solidFill>
                <a:effectLst/>
                <a:latin typeface="arial" panose="020B0604020202020204" pitchFamily="34" charset="0"/>
              </a:rPr>
              <a:t> method is used to insert the value of the variable or an object or expression into another </a:t>
            </a:r>
            <a:r>
              <a:rPr lang="en-US" b="1" i="0" dirty="0">
                <a:solidFill>
                  <a:srgbClr val="202124"/>
                </a:solidFill>
                <a:effectLst/>
                <a:latin typeface="arial" panose="020B0604020202020204" pitchFamily="34" charset="0"/>
              </a:rPr>
              <a:t>string</a:t>
            </a:r>
            <a:r>
              <a:rPr lang="en-US" b="0" i="0" dirty="0">
                <a:solidFill>
                  <a:srgbClr val="202124"/>
                </a:solidFill>
                <a:effectLst/>
                <a:latin typeface="arial" panose="020B0604020202020204" pitchFamily="34" charset="0"/>
              </a:rPr>
              <a:t>.</a:t>
            </a:r>
          </a:p>
          <a:p>
            <a:r>
              <a:rPr lang="en-US" dirty="0">
                <a:solidFill>
                  <a:srgbClr val="202124"/>
                </a:solidFill>
                <a:latin typeface="arial" panose="020B0604020202020204" pitchFamily="34" charset="0"/>
              </a:rPr>
              <a:t>Example:</a:t>
            </a:r>
          </a:p>
          <a:p>
            <a:pPr lvl="1"/>
            <a:r>
              <a:rPr lang="en-US" dirty="0">
                <a:solidFill>
                  <a:srgbClr val="202124"/>
                </a:solidFill>
                <a:latin typeface="arial" panose="020B0604020202020204" pitchFamily="34" charset="0"/>
              </a:rPr>
              <a:t>int a=10,b=20;</a:t>
            </a:r>
          </a:p>
          <a:p>
            <a:pPr lvl="1"/>
            <a:r>
              <a:rPr lang="en-US" dirty="0" err="1">
                <a:solidFill>
                  <a:srgbClr val="202124"/>
                </a:solidFill>
                <a:latin typeface="arial" panose="020B0604020202020204" pitchFamily="34" charset="0"/>
              </a:rPr>
              <a:t>String.Format</a:t>
            </a:r>
            <a:r>
              <a:rPr lang="en-US" dirty="0">
                <a:solidFill>
                  <a:srgbClr val="202124"/>
                </a:solidFill>
                <a:latin typeface="arial" panose="020B0604020202020204" pitchFamily="34" charset="0"/>
              </a:rPr>
              <a:t>(“The value of a = {0} and b = {1}”,</a:t>
            </a:r>
            <a:r>
              <a:rPr lang="en-US" dirty="0" err="1">
                <a:solidFill>
                  <a:srgbClr val="202124"/>
                </a:solidFill>
                <a:latin typeface="arial" panose="020B0604020202020204" pitchFamily="34" charset="0"/>
              </a:rPr>
              <a:t>a,b</a:t>
            </a:r>
            <a:r>
              <a:rPr lang="en-US" dirty="0">
                <a:solidFill>
                  <a:srgbClr val="202124"/>
                </a:solidFill>
                <a:latin typeface="arial" panose="020B0604020202020204" pitchFamily="34" charset="0"/>
              </a:rPr>
              <a:t>);</a:t>
            </a:r>
          </a:p>
          <a:p>
            <a:pPr lvl="1"/>
            <a:r>
              <a:rPr lang="en-US" dirty="0" err="1">
                <a:solidFill>
                  <a:srgbClr val="202124"/>
                </a:solidFill>
                <a:latin typeface="arial" panose="020B0604020202020204" pitchFamily="34" charset="0"/>
              </a:rPr>
              <a:t>String.Format</a:t>
            </a:r>
            <a:r>
              <a:rPr lang="en-US" dirty="0">
                <a:solidFill>
                  <a:srgbClr val="202124"/>
                </a:solidFill>
                <a:latin typeface="arial" panose="020B0604020202020204" pitchFamily="34" charset="0"/>
              </a:rPr>
              <a:t>($“The value of a = {a} and b = {b}”);</a:t>
            </a:r>
          </a:p>
        </p:txBody>
      </p:sp>
    </p:spTree>
    <p:extLst>
      <p:ext uri="{BB962C8B-B14F-4D97-AF65-F5344CB8AC3E}">
        <p14:creationId xmlns:p14="http://schemas.microsoft.com/office/powerpoint/2010/main" val="3061722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9E76BFE-126C-4870-89BF-BC4E7FACD171}"/>
              </a:ext>
            </a:extLst>
          </p:cNvPr>
          <p:cNvSpPr>
            <a:spLocks noGrp="1"/>
          </p:cNvSpPr>
          <p:nvPr>
            <p:ph type="title"/>
          </p:nvPr>
        </p:nvSpPr>
        <p:spPr>
          <a:xfrm>
            <a:off x="1340528" y="962902"/>
            <a:ext cx="4283568" cy="2366549"/>
          </a:xfrm>
        </p:spPr>
        <p:txBody>
          <a:bodyPr vert="horz" lIns="91440" tIns="45720" rIns="91440" bIns="0" rtlCol="0" anchor="b">
            <a:normAutofit/>
          </a:bodyPr>
          <a:lstStyle/>
          <a:p>
            <a:r>
              <a:rPr lang="en-IN" dirty="0"/>
              <a:t>Number Formats </a:t>
            </a:r>
            <a:r>
              <a:rPr lang="en-US" dirty="0"/>
              <a:t>:</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469B6E2D-8731-4C61-AA74-06E1E5391694}"/>
              </a:ext>
            </a:extLst>
          </p:cNvPr>
          <p:cNvGraphicFramePr>
            <a:graphicFrameLocks noGrp="1"/>
          </p:cNvGraphicFramePr>
          <p:nvPr>
            <p:ph idx="1"/>
            <p:extLst>
              <p:ext uri="{D42A27DB-BD31-4B8C-83A1-F6EECF244321}">
                <p14:modId xmlns:p14="http://schemas.microsoft.com/office/powerpoint/2010/main" val="800190072"/>
              </p:ext>
            </p:extLst>
          </p:nvPr>
        </p:nvGraphicFramePr>
        <p:xfrm>
          <a:off x="6095999" y="1571357"/>
          <a:ext cx="5178641" cy="2953510"/>
        </p:xfrm>
        <a:graphic>
          <a:graphicData uri="http://schemas.openxmlformats.org/drawingml/2006/table">
            <a:tbl>
              <a:tblPr firstRow="1" bandRow="1">
                <a:solidFill>
                  <a:srgbClr val="F7F7F7"/>
                </a:solidFill>
              </a:tblPr>
              <a:tblGrid>
                <a:gridCol w="1322828">
                  <a:extLst>
                    <a:ext uri="{9D8B030D-6E8A-4147-A177-3AD203B41FA5}">
                      <a16:colId xmlns:a16="http://schemas.microsoft.com/office/drawing/2014/main" val="1265585820"/>
                    </a:ext>
                  </a:extLst>
                </a:gridCol>
                <a:gridCol w="1410721">
                  <a:extLst>
                    <a:ext uri="{9D8B030D-6E8A-4147-A177-3AD203B41FA5}">
                      <a16:colId xmlns:a16="http://schemas.microsoft.com/office/drawing/2014/main" val="242394322"/>
                    </a:ext>
                  </a:extLst>
                </a:gridCol>
                <a:gridCol w="903711">
                  <a:extLst>
                    <a:ext uri="{9D8B030D-6E8A-4147-A177-3AD203B41FA5}">
                      <a16:colId xmlns:a16="http://schemas.microsoft.com/office/drawing/2014/main" val="3878841436"/>
                    </a:ext>
                  </a:extLst>
                </a:gridCol>
                <a:gridCol w="1541381">
                  <a:extLst>
                    <a:ext uri="{9D8B030D-6E8A-4147-A177-3AD203B41FA5}">
                      <a16:colId xmlns:a16="http://schemas.microsoft.com/office/drawing/2014/main" val="450910524"/>
                    </a:ext>
                  </a:extLst>
                </a:gridCol>
              </a:tblGrid>
              <a:tr h="493598">
                <a:tc>
                  <a:txBody>
                    <a:bodyPr/>
                    <a:lstStyle/>
                    <a:p>
                      <a:pPr algn="l"/>
                      <a:r>
                        <a:rPr lang="en-IN" sz="1100" b="1" i="0" cap="all" spc="60">
                          <a:solidFill>
                            <a:schemeClr val="tx1"/>
                          </a:solidFill>
                          <a:effectLst/>
                          <a:latin typeface="Helvetica Neue"/>
                        </a:rPr>
                        <a:t>CHARACTER</a:t>
                      </a:r>
                    </a:p>
                  </a:txBody>
                  <a:tcPr marL="122048" marR="122048" marT="122048" marB="122048" anchor="ctr">
                    <a:lnL w="12700" cmpd="sng">
                      <a:noFill/>
                    </a:lnL>
                    <a:lnR w="12700" cmpd="sng">
                      <a:noFill/>
                    </a:lnR>
                    <a:lnT w="12700" cmpd="sng">
                      <a:noFill/>
                    </a:lnT>
                    <a:lnB w="38100" cmpd="sng">
                      <a:noFill/>
                    </a:lnB>
                    <a:noFill/>
                  </a:tcPr>
                </a:tc>
                <a:tc>
                  <a:txBody>
                    <a:bodyPr/>
                    <a:lstStyle/>
                    <a:p>
                      <a:pPr algn="l"/>
                      <a:r>
                        <a:rPr lang="en-IN" sz="1100" b="1" i="0" cap="all" spc="60">
                          <a:solidFill>
                            <a:schemeClr val="tx1"/>
                          </a:solidFill>
                          <a:effectLst/>
                          <a:latin typeface="Helvetica Neue"/>
                        </a:rPr>
                        <a:t>DESCRIPTION</a:t>
                      </a:r>
                    </a:p>
                  </a:txBody>
                  <a:tcPr marL="122048" marR="122048" marT="122048" marB="122048" anchor="ctr">
                    <a:lnL w="12700" cmpd="sng">
                      <a:noFill/>
                    </a:lnL>
                    <a:lnR w="12700" cmpd="sng">
                      <a:noFill/>
                    </a:lnR>
                    <a:lnT w="12700" cmpd="sng">
                      <a:noFill/>
                    </a:lnT>
                    <a:lnB w="38100" cmpd="sng">
                      <a:noFill/>
                    </a:lnB>
                    <a:noFill/>
                  </a:tcPr>
                </a:tc>
                <a:tc>
                  <a:txBody>
                    <a:bodyPr/>
                    <a:lstStyle/>
                    <a:p>
                      <a:pPr algn="l"/>
                      <a:r>
                        <a:rPr lang="en-IN" sz="1100" b="1" i="0" cap="all" spc="60">
                          <a:solidFill>
                            <a:schemeClr val="tx1"/>
                          </a:solidFill>
                          <a:effectLst/>
                          <a:latin typeface="Helvetica Neue"/>
                        </a:rPr>
                        <a:t>USAGE</a:t>
                      </a:r>
                    </a:p>
                  </a:txBody>
                  <a:tcPr marL="122048" marR="122048" marT="122048" marB="122048" anchor="ctr">
                    <a:lnL w="12700" cmpd="sng">
                      <a:noFill/>
                    </a:lnL>
                    <a:lnR w="12700" cmpd="sng">
                      <a:noFill/>
                    </a:lnR>
                    <a:lnT w="12700" cmpd="sng">
                      <a:noFill/>
                    </a:lnT>
                    <a:lnB w="38100" cmpd="sng">
                      <a:noFill/>
                    </a:lnB>
                    <a:noFill/>
                  </a:tcPr>
                </a:tc>
                <a:tc>
                  <a:txBody>
                    <a:bodyPr/>
                    <a:lstStyle/>
                    <a:p>
                      <a:pPr algn="l"/>
                      <a:r>
                        <a:rPr lang="en-IN" sz="1100" b="1" i="0" cap="all" spc="60">
                          <a:solidFill>
                            <a:schemeClr val="tx1"/>
                          </a:solidFill>
                          <a:effectLst/>
                          <a:latin typeface="Helvetica Neue"/>
                        </a:rPr>
                        <a:t>EXAMPLE</a:t>
                      </a:r>
                    </a:p>
                  </a:txBody>
                  <a:tcPr marL="122048" marR="122048" marT="122048" marB="122048" anchor="ctr">
                    <a:lnL w="12700" cmpd="sng">
                      <a:noFill/>
                    </a:lnL>
                    <a:lnR w="12700" cmpd="sng">
                      <a:noFill/>
                    </a:lnR>
                    <a:lnT w="12700" cmpd="sng">
                      <a:noFill/>
                    </a:lnT>
                    <a:lnB w="38100" cmpd="sng">
                      <a:noFill/>
                    </a:lnB>
                    <a:noFill/>
                  </a:tcPr>
                </a:tc>
                <a:extLst>
                  <a:ext uri="{0D108BD9-81ED-4DB2-BD59-A6C34878D82A}">
                    <a16:rowId xmlns:a16="http://schemas.microsoft.com/office/drawing/2014/main" val="3146217188"/>
                  </a:ext>
                </a:extLst>
              </a:tr>
              <a:tr h="409808">
                <a:tc>
                  <a:txBody>
                    <a:bodyPr/>
                    <a:lstStyle/>
                    <a:p>
                      <a:r>
                        <a:rPr lang="en-IN" sz="1400" b="0" cap="none" spc="0">
                          <a:solidFill>
                            <a:schemeClr val="tx1"/>
                          </a:solidFill>
                          <a:effectLst/>
                          <a:latin typeface="Cambira"/>
                        </a:rPr>
                        <a:t>c</a:t>
                      </a:r>
                    </a:p>
                  </a:txBody>
                  <a:tcPr marL="67804" marR="67804" marT="33902" marB="81365"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IN" sz="1400" b="0" cap="none" spc="0">
                          <a:solidFill>
                            <a:schemeClr val="tx1"/>
                          </a:solidFill>
                          <a:effectLst/>
                          <a:latin typeface="Cambira"/>
                        </a:rPr>
                        <a:t>Currency</a:t>
                      </a:r>
                    </a:p>
                  </a:txBody>
                  <a:tcPr marL="67804" marR="67804" marT="33902" marB="81365"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IN" sz="1400" b="0" cap="none" spc="0">
                          <a:solidFill>
                            <a:schemeClr val="tx1"/>
                          </a:solidFill>
                          <a:effectLst/>
                          <a:latin typeface="Cambira"/>
                        </a:rPr>
                        <a:t>{0:c}</a:t>
                      </a:r>
                    </a:p>
                  </a:txBody>
                  <a:tcPr marL="67804" marR="67804" marT="33902" marB="81365"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IN" sz="1400" b="0" cap="none" spc="0">
                          <a:solidFill>
                            <a:schemeClr val="tx1"/>
                          </a:solidFill>
                          <a:effectLst/>
                          <a:latin typeface="Cambira"/>
                        </a:rPr>
                        <a:t>$ 55,674.74</a:t>
                      </a:r>
                    </a:p>
                  </a:txBody>
                  <a:tcPr marL="67804" marR="67804" marT="33902" marB="81365"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1983289314"/>
                  </a:ext>
                </a:extLst>
              </a:tr>
              <a:tr h="409808">
                <a:tc>
                  <a:txBody>
                    <a:bodyPr/>
                    <a:lstStyle/>
                    <a:p>
                      <a:r>
                        <a:rPr lang="en-IN" sz="1400" b="0" cap="none" spc="0">
                          <a:solidFill>
                            <a:schemeClr val="tx1"/>
                          </a:solidFill>
                          <a:effectLst/>
                          <a:latin typeface="Cambira"/>
                        </a:rPr>
                        <a:t>e</a:t>
                      </a:r>
                    </a:p>
                  </a:txBody>
                  <a:tcPr marL="67804" marR="67804" marT="33902" marB="81365"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IN" sz="1400" b="0" cap="none" spc="0">
                          <a:solidFill>
                            <a:schemeClr val="tx1"/>
                          </a:solidFill>
                          <a:effectLst/>
                          <a:latin typeface="Cambira"/>
                        </a:rPr>
                        <a:t>Scientific</a:t>
                      </a:r>
                    </a:p>
                  </a:txBody>
                  <a:tcPr marL="67804" marR="67804" marT="33902" marB="81365"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IN" sz="1400" b="0" cap="none" spc="0">
                          <a:solidFill>
                            <a:schemeClr val="tx1"/>
                          </a:solidFill>
                          <a:effectLst/>
                          <a:latin typeface="Cambira"/>
                        </a:rPr>
                        <a:t>{0:e}</a:t>
                      </a:r>
                    </a:p>
                  </a:txBody>
                  <a:tcPr marL="67804" marR="67804" marT="33902" marB="81365"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IN" sz="1400" b="0" cap="none" spc="0">
                          <a:solidFill>
                            <a:schemeClr val="tx1"/>
                          </a:solidFill>
                          <a:effectLst/>
                          <a:latin typeface="Cambira"/>
                        </a:rPr>
                        <a:t>5.567474e+004</a:t>
                      </a:r>
                    </a:p>
                  </a:txBody>
                  <a:tcPr marL="67804" marR="67804" marT="33902" marB="81365"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142172314"/>
                  </a:ext>
                </a:extLst>
              </a:tr>
              <a:tr h="409808">
                <a:tc>
                  <a:txBody>
                    <a:bodyPr/>
                    <a:lstStyle/>
                    <a:p>
                      <a:r>
                        <a:rPr lang="en-IN" sz="1400" b="0" cap="none" spc="0">
                          <a:solidFill>
                            <a:schemeClr val="tx1"/>
                          </a:solidFill>
                          <a:effectLst/>
                          <a:latin typeface="Cambira"/>
                        </a:rPr>
                        <a:t>f</a:t>
                      </a:r>
                    </a:p>
                  </a:txBody>
                  <a:tcPr marL="67804" marR="67804" marT="33902" marB="81365"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IN" sz="1400" b="0" cap="none" spc="0">
                          <a:solidFill>
                            <a:schemeClr val="tx1"/>
                          </a:solidFill>
                          <a:effectLst/>
                          <a:latin typeface="Cambira"/>
                        </a:rPr>
                        <a:t>Fixed point</a:t>
                      </a:r>
                    </a:p>
                  </a:txBody>
                  <a:tcPr marL="67804" marR="67804" marT="33902" marB="81365"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IN" sz="1400" b="0" cap="none" spc="0">
                          <a:solidFill>
                            <a:schemeClr val="tx1"/>
                          </a:solidFill>
                          <a:effectLst/>
                          <a:latin typeface="Cambira"/>
                        </a:rPr>
                        <a:t>{0:f}</a:t>
                      </a:r>
                    </a:p>
                  </a:txBody>
                  <a:tcPr marL="67804" marR="67804" marT="33902" marB="81365"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IN" sz="1400" b="0" cap="none" spc="0">
                          <a:solidFill>
                            <a:schemeClr val="tx1"/>
                          </a:solidFill>
                          <a:effectLst/>
                          <a:latin typeface="Cambira"/>
                        </a:rPr>
                        <a:t>55674.74</a:t>
                      </a:r>
                    </a:p>
                  </a:txBody>
                  <a:tcPr marL="67804" marR="67804" marT="33902" marB="81365"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353556350"/>
                  </a:ext>
                </a:extLst>
              </a:tr>
              <a:tr h="409808">
                <a:tc>
                  <a:txBody>
                    <a:bodyPr/>
                    <a:lstStyle/>
                    <a:p>
                      <a:r>
                        <a:rPr lang="en-IN" sz="1400" b="0" cap="none" spc="0">
                          <a:solidFill>
                            <a:schemeClr val="tx1"/>
                          </a:solidFill>
                          <a:effectLst/>
                          <a:latin typeface="Cambira"/>
                        </a:rPr>
                        <a:t>g</a:t>
                      </a:r>
                    </a:p>
                  </a:txBody>
                  <a:tcPr marL="67804" marR="67804" marT="33902" marB="81365"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IN" sz="1400" b="0" cap="none" spc="0">
                          <a:solidFill>
                            <a:schemeClr val="tx1"/>
                          </a:solidFill>
                          <a:effectLst/>
                          <a:latin typeface="Cambira"/>
                        </a:rPr>
                        <a:t>General</a:t>
                      </a:r>
                    </a:p>
                  </a:txBody>
                  <a:tcPr marL="67804" marR="67804" marT="33902" marB="81365"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IN" sz="1400" b="0" cap="none" spc="0">
                          <a:solidFill>
                            <a:schemeClr val="tx1"/>
                          </a:solidFill>
                          <a:effectLst/>
                          <a:latin typeface="Cambira"/>
                        </a:rPr>
                        <a:t>{0:g}</a:t>
                      </a:r>
                    </a:p>
                  </a:txBody>
                  <a:tcPr marL="67804" marR="67804" marT="33902" marB="81365"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IN" sz="1400" b="0" cap="none" spc="0">
                          <a:solidFill>
                            <a:schemeClr val="tx1"/>
                          </a:solidFill>
                          <a:effectLst/>
                          <a:latin typeface="Cambira"/>
                        </a:rPr>
                        <a:t>55674.73789621</a:t>
                      </a:r>
                    </a:p>
                  </a:txBody>
                  <a:tcPr marL="67804" marR="67804" marT="33902" marB="81365"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440462784"/>
                  </a:ext>
                </a:extLst>
              </a:tr>
              <a:tr h="820680">
                <a:tc>
                  <a:txBody>
                    <a:bodyPr/>
                    <a:lstStyle/>
                    <a:p>
                      <a:r>
                        <a:rPr lang="en-IN" sz="1400" b="0" cap="none" spc="0">
                          <a:solidFill>
                            <a:schemeClr val="tx1"/>
                          </a:solidFill>
                          <a:effectLst/>
                          <a:latin typeface="Cambira"/>
                        </a:rPr>
                        <a:t>n</a:t>
                      </a:r>
                    </a:p>
                  </a:txBody>
                  <a:tcPr marL="67804" marR="67804" marT="33902" marB="81365"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IN" sz="1400" b="0" cap="none" spc="0">
                          <a:solidFill>
                            <a:schemeClr val="tx1"/>
                          </a:solidFill>
                          <a:effectLst/>
                          <a:latin typeface="Cambira"/>
                        </a:rPr>
                        <a:t>Thousand Separator</a:t>
                      </a:r>
                    </a:p>
                  </a:txBody>
                  <a:tcPr marL="67804" marR="67804" marT="33902" marB="81365"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IN" sz="1400" b="0" cap="none" spc="0">
                          <a:solidFill>
                            <a:schemeClr val="tx1"/>
                          </a:solidFill>
                          <a:effectLst/>
                          <a:latin typeface="Cambira"/>
                        </a:rPr>
                        <a:t>{0:n}</a:t>
                      </a:r>
                    </a:p>
                  </a:txBody>
                  <a:tcPr marL="67804" marR="67804" marT="33902" marB="81365"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IN" sz="1400" b="0" cap="none" spc="0" dirty="0">
                          <a:solidFill>
                            <a:schemeClr val="tx1"/>
                          </a:solidFill>
                          <a:effectLst/>
                          <a:latin typeface="Cambira"/>
                        </a:rPr>
                        <a:t>55,674.74</a:t>
                      </a:r>
                    </a:p>
                  </a:txBody>
                  <a:tcPr marL="67804" marR="67804" marT="33902" marB="81365"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469864883"/>
                  </a:ext>
                </a:extLst>
              </a:tr>
            </a:tbl>
          </a:graphicData>
        </a:graphic>
      </p:graphicFrame>
    </p:spTree>
    <p:extLst>
      <p:ext uri="{BB962C8B-B14F-4D97-AF65-F5344CB8AC3E}">
        <p14:creationId xmlns:p14="http://schemas.microsoft.com/office/powerpoint/2010/main" val="3198501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3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D1AD4BD-DEB9-4A83-B007-61392546CF75}"/>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dirty="0"/>
              <a:t>Custom Formats:</a:t>
            </a:r>
          </a:p>
        </p:txBody>
      </p:sp>
      <p:cxnSp>
        <p:nvCxnSpPr>
          <p:cNvPr id="42" name="Straight Connector 4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4" name="Picture 4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4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a:extLst>
              <a:ext uri="{FF2B5EF4-FFF2-40B4-BE49-F238E27FC236}">
                <a16:creationId xmlns:a16="http://schemas.microsoft.com/office/drawing/2014/main" id="{41857D14-E465-4A35-A2F1-BCE9CFB98310}"/>
              </a:ext>
            </a:extLst>
          </p:cNvPr>
          <p:cNvGraphicFramePr>
            <a:graphicFrameLocks/>
          </p:cNvGraphicFramePr>
          <p:nvPr>
            <p:extLst>
              <p:ext uri="{D42A27DB-BD31-4B8C-83A1-F6EECF244321}">
                <p14:modId xmlns:p14="http://schemas.microsoft.com/office/powerpoint/2010/main" val="4158325478"/>
              </p:ext>
            </p:extLst>
          </p:nvPr>
        </p:nvGraphicFramePr>
        <p:xfrm>
          <a:off x="6094411" y="1833914"/>
          <a:ext cx="5057498" cy="2729207"/>
        </p:xfrm>
        <a:graphic>
          <a:graphicData uri="http://schemas.openxmlformats.org/drawingml/2006/table">
            <a:tbl>
              <a:tblPr firstRow="1" bandRow="1">
                <a:solidFill>
                  <a:srgbClr val="F7F7F7"/>
                </a:solidFill>
              </a:tblPr>
              <a:tblGrid>
                <a:gridCol w="1383385">
                  <a:extLst>
                    <a:ext uri="{9D8B030D-6E8A-4147-A177-3AD203B41FA5}">
                      <a16:colId xmlns:a16="http://schemas.microsoft.com/office/drawing/2014/main" val="2374921384"/>
                    </a:ext>
                  </a:extLst>
                </a:gridCol>
                <a:gridCol w="1475981">
                  <a:extLst>
                    <a:ext uri="{9D8B030D-6E8A-4147-A177-3AD203B41FA5}">
                      <a16:colId xmlns:a16="http://schemas.microsoft.com/office/drawing/2014/main" val="1340547961"/>
                    </a:ext>
                  </a:extLst>
                </a:gridCol>
                <a:gridCol w="953220">
                  <a:extLst>
                    <a:ext uri="{9D8B030D-6E8A-4147-A177-3AD203B41FA5}">
                      <a16:colId xmlns:a16="http://schemas.microsoft.com/office/drawing/2014/main" val="1145470414"/>
                    </a:ext>
                  </a:extLst>
                </a:gridCol>
                <a:gridCol w="1244912">
                  <a:extLst>
                    <a:ext uri="{9D8B030D-6E8A-4147-A177-3AD203B41FA5}">
                      <a16:colId xmlns:a16="http://schemas.microsoft.com/office/drawing/2014/main" val="563257353"/>
                    </a:ext>
                  </a:extLst>
                </a:gridCol>
              </a:tblGrid>
              <a:tr h="495753">
                <a:tc>
                  <a:txBody>
                    <a:bodyPr/>
                    <a:lstStyle/>
                    <a:p>
                      <a:pPr algn="l"/>
                      <a:r>
                        <a:rPr lang="en-IN" sz="1200" b="1" i="0" cap="all" spc="60">
                          <a:solidFill>
                            <a:schemeClr val="tx1"/>
                          </a:solidFill>
                          <a:effectLst/>
                          <a:latin typeface="Helvetica Neue"/>
                        </a:rPr>
                        <a:t>CHARACTER</a:t>
                      </a:r>
                    </a:p>
                  </a:txBody>
                  <a:tcPr marL="129128" marR="129128" marT="129128" marB="129128" anchor="ctr">
                    <a:lnL w="12700" cmpd="sng">
                      <a:noFill/>
                    </a:lnL>
                    <a:lnR w="12700" cmpd="sng">
                      <a:noFill/>
                    </a:lnR>
                    <a:lnT w="12700" cmpd="sng">
                      <a:noFill/>
                    </a:lnT>
                    <a:lnB w="38100" cmpd="sng">
                      <a:noFill/>
                    </a:lnB>
                    <a:noFill/>
                  </a:tcPr>
                </a:tc>
                <a:tc>
                  <a:txBody>
                    <a:bodyPr/>
                    <a:lstStyle/>
                    <a:p>
                      <a:pPr algn="l"/>
                      <a:r>
                        <a:rPr lang="en-IN" sz="1200" b="1" i="0" cap="all" spc="60">
                          <a:solidFill>
                            <a:schemeClr val="tx1"/>
                          </a:solidFill>
                          <a:effectLst/>
                          <a:latin typeface="Helvetica Neue"/>
                        </a:rPr>
                        <a:t>DESCRIPTION</a:t>
                      </a:r>
                    </a:p>
                  </a:txBody>
                  <a:tcPr marL="129128" marR="129128" marT="129128" marB="129128" anchor="ctr">
                    <a:lnL w="12700" cmpd="sng">
                      <a:noFill/>
                    </a:lnL>
                    <a:lnR w="12700" cmpd="sng">
                      <a:noFill/>
                    </a:lnR>
                    <a:lnT w="12700" cmpd="sng">
                      <a:noFill/>
                    </a:lnT>
                    <a:lnB w="38100" cmpd="sng">
                      <a:noFill/>
                    </a:lnB>
                    <a:noFill/>
                  </a:tcPr>
                </a:tc>
                <a:tc>
                  <a:txBody>
                    <a:bodyPr/>
                    <a:lstStyle/>
                    <a:p>
                      <a:pPr algn="l"/>
                      <a:r>
                        <a:rPr lang="en-IN" sz="1200" b="1" i="0" cap="all" spc="60">
                          <a:solidFill>
                            <a:schemeClr val="tx1"/>
                          </a:solidFill>
                          <a:effectLst/>
                          <a:latin typeface="Helvetica Neue"/>
                        </a:rPr>
                        <a:t>USAGE</a:t>
                      </a:r>
                    </a:p>
                  </a:txBody>
                  <a:tcPr marL="129128" marR="129128" marT="129128" marB="129128" anchor="ctr">
                    <a:lnL w="12700" cmpd="sng">
                      <a:noFill/>
                    </a:lnL>
                    <a:lnR w="12700" cmpd="sng">
                      <a:noFill/>
                    </a:lnR>
                    <a:lnT w="12700" cmpd="sng">
                      <a:noFill/>
                    </a:lnT>
                    <a:lnB w="38100" cmpd="sng">
                      <a:noFill/>
                    </a:lnB>
                    <a:noFill/>
                  </a:tcPr>
                </a:tc>
                <a:tc>
                  <a:txBody>
                    <a:bodyPr/>
                    <a:lstStyle/>
                    <a:p>
                      <a:pPr algn="l"/>
                      <a:r>
                        <a:rPr lang="en-IN" sz="1200" b="1" i="0" cap="all" spc="60">
                          <a:solidFill>
                            <a:schemeClr val="tx1"/>
                          </a:solidFill>
                          <a:effectLst/>
                          <a:latin typeface="Helvetica Neue"/>
                        </a:rPr>
                        <a:t>EXAMPLE</a:t>
                      </a:r>
                    </a:p>
                  </a:txBody>
                  <a:tcPr marL="129128" marR="129128" marT="129128" marB="129128" anchor="ctr">
                    <a:lnL w="12700" cmpd="sng">
                      <a:noFill/>
                    </a:lnL>
                    <a:lnR w="12700" cmpd="sng">
                      <a:noFill/>
                    </a:lnR>
                    <a:lnT w="12700" cmpd="sng">
                      <a:noFill/>
                    </a:lnT>
                    <a:lnB w="38100" cmpd="sng">
                      <a:noFill/>
                    </a:lnB>
                    <a:noFill/>
                  </a:tcPr>
                </a:tc>
                <a:extLst>
                  <a:ext uri="{0D108BD9-81ED-4DB2-BD59-A6C34878D82A}">
                    <a16:rowId xmlns:a16="http://schemas.microsoft.com/office/drawing/2014/main" val="2945062467"/>
                  </a:ext>
                </a:extLst>
              </a:tr>
              <a:tr h="399797">
                <a:tc>
                  <a:txBody>
                    <a:bodyPr/>
                    <a:lstStyle/>
                    <a:p>
                      <a:r>
                        <a:rPr lang="en-IN" sz="1500" b="0" cap="none" spc="0">
                          <a:solidFill>
                            <a:schemeClr val="tx1"/>
                          </a:solidFill>
                          <a:effectLst/>
                          <a:latin typeface="Cambira"/>
                        </a:rPr>
                        <a:t>0</a:t>
                      </a:r>
                    </a:p>
                  </a:txBody>
                  <a:tcPr marL="71737" marR="71737" marT="35869" marB="8608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IN" sz="1500" b="0" cap="none" spc="0">
                          <a:solidFill>
                            <a:schemeClr val="tx1"/>
                          </a:solidFill>
                          <a:effectLst/>
                          <a:latin typeface="Cambira"/>
                        </a:rPr>
                        <a:t>Zero Placeholder</a:t>
                      </a:r>
                    </a:p>
                  </a:txBody>
                  <a:tcPr marL="71737" marR="71737" marT="35869" marB="8608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IN" sz="1500" b="0" cap="none" spc="0">
                          <a:solidFill>
                            <a:schemeClr val="tx1"/>
                          </a:solidFill>
                          <a:effectLst/>
                          <a:latin typeface="Cambira"/>
                        </a:rPr>
                        <a:t>{0:00.00}</a:t>
                      </a:r>
                    </a:p>
                  </a:txBody>
                  <a:tcPr marL="71737" marR="71737" marT="35869" marB="8608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IN" sz="1500" b="0" cap="none" spc="0">
                          <a:solidFill>
                            <a:schemeClr val="tx1"/>
                          </a:solidFill>
                          <a:effectLst/>
                          <a:latin typeface="Cambira"/>
                        </a:rPr>
                        <a:t>55674.74</a:t>
                      </a:r>
                    </a:p>
                  </a:txBody>
                  <a:tcPr marL="71737" marR="71737" marT="35869" marB="86086"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547562676"/>
                  </a:ext>
                </a:extLst>
              </a:tr>
              <a:tr h="399797">
                <a:tc>
                  <a:txBody>
                    <a:bodyPr/>
                    <a:lstStyle/>
                    <a:p>
                      <a:r>
                        <a:rPr lang="en-IN" sz="1500" b="0" cap="none" spc="0">
                          <a:solidFill>
                            <a:schemeClr val="tx1"/>
                          </a:solidFill>
                          <a:effectLst/>
                          <a:latin typeface="Cambira"/>
                        </a:rPr>
                        <a:t>#</a:t>
                      </a:r>
                    </a:p>
                  </a:txBody>
                  <a:tcPr marL="71737" marR="71737" marT="35869" marB="8608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IN" sz="1500" b="0" cap="none" spc="0">
                          <a:solidFill>
                            <a:schemeClr val="tx1"/>
                          </a:solidFill>
                          <a:effectLst/>
                          <a:latin typeface="Cambira"/>
                        </a:rPr>
                        <a:t>Digit Placeholder</a:t>
                      </a:r>
                    </a:p>
                  </a:txBody>
                  <a:tcPr marL="71737" marR="71737" marT="35869" marB="8608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IN" sz="1500" b="0" cap="none" spc="0">
                          <a:solidFill>
                            <a:schemeClr val="tx1"/>
                          </a:solidFill>
                          <a:effectLst/>
                          <a:latin typeface="Cambira"/>
                        </a:rPr>
                        <a:t>{0:(#).##}</a:t>
                      </a:r>
                    </a:p>
                  </a:txBody>
                  <a:tcPr marL="71737" marR="71737" marT="35869" marB="8608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IN" sz="1500" b="0" cap="none" spc="0">
                          <a:solidFill>
                            <a:schemeClr val="tx1"/>
                          </a:solidFill>
                          <a:effectLst/>
                          <a:latin typeface="Cambira"/>
                        </a:rPr>
                        <a:t>(55674).74</a:t>
                      </a:r>
                    </a:p>
                  </a:txBody>
                  <a:tcPr marL="71737" marR="71737" marT="35869" marB="8608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915037946"/>
                  </a:ext>
                </a:extLst>
              </a:tr>
              <a:tr h="399797">
                <a:tc>
                  <a:txBody>
                    <a:bodyPr/>
                    <a:lstStyle/>
                    <a:p>
                      <a:r>
                        <a:rPr lang="en-IN" sz="1500" b="0" cap="none" spc="0">
                          <a:solidFill>
                            <a:schemeClr val="tx1"/>
                          </a:solidFill>
                          <a:effectLst/>
                          <a:latin typeface="Cambira"/>
                        </a:rPr>
                        <a:t>.</a:t>
                      </a:r>
                    </a:p>
                  </a:txBody>
                  <a:tcPr marL="71737" marR="71737" marT="35869" marB="8608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IN" sz="1500" b="0" cap="none" spc="0">
                          <a:solidFill>
                            <a:schemeClr val="tx1"/>
                          </a:solidFill>
                          <a:effectLst/>
                          <a:latin typeface="Cambira"/>
                        </a:rPr>
                        <a:t>Decimal Point</a:t>
                      </a:r>
                    </a:p>
                  </a:txBody>
                  <a:tcPr marL="71737" marR="71737" marT="35869" marB="8608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IN" sz="1500" b="0" cap="none" spc="0">
                          <a:solidFill>
                            <a:schemeClr val="tx1"/>
                          </a:solidFill>
                          <a:effectLst/>
                          <a:latin typeface="Cambira"/>
                        </a:rPr>
                        <a:t>{0:0.000}</a:t>
                      </a:r>
                    </a:p>
                  </a:txBody>
                  <a:tcPr marL="71737" marR="71737" marT="35869" marB="8608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IN" sz="1500" b="0" cap="none" spc="0">
                          <a:solidFill>
                            <a:schemeClr val="tx1"/>
                          </a:solidFill>
                          <a:effectLst/>
                          <a:latin typeface="Cambira"/>
                        </a:rPr>
                        <a:t>55674.738</a:t>
                      </a:r>
                    </a:p>
                  </a:txBody>
                  <a:tcPr marL="71737" marR="71737" marT="35869" marB="86086"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679267562"/>
                  </a:ext>
                </a:extLst>
              </a:tr>
              <a:tr h="634266">
                <a:tc>
                  <a:txBody>
                    <a:bodyPr/>
                    <a:lstStyle/>
                    <a:p>
                      <a:r>
                        <a:rPr lang="en-IN" sz="1500" b="0" cap="none" spc="0">
                          <a:solidFill>
                            <a:schemeClr val="tx1"/>
                          </a:solidFill>
                          <a:effectLst/>
                          <a:latin typeface="Cambira"/>
                        </a:rPr>
                        <a:t>,</a:t>
                      </a:r>
                    </a:p>
                  </a:txBody>
                  <a:tcPr marL="71737" marR="71737" marT="35869" marB="8608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IN" sz="1500" b="0" cap="none" spc="0">
                          <a:solidFill>
                            <a:schemeClr val="tx1"/>
                          </a:solidFill>
                          <a:effectLst/>
                          <a:latin typeface="Cambira"/>
                        </a:rPr>
                        <a:t>Thousand Separator</a:t>
                      </a:r>
                    </a:p>
                  </a:txBody>
                  <a:tcPr marL="71737" marR="71737" marT="35869" marB="8608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IN" sz="1500" b="0" cap="none" spc="0">
                          <a:solidFill>
                            <a:schemeClr val="tx1"/>
                          </a:solidFill>
                          <a:effectLst/>
                          <a:latin typeface="Cambira"/>
                        </a:rPr>
                        <a:t>{0:0,0}</a:t>
                      </a:r>
                    </a:p>
                  </a:txBody>
                  <a:tcPr marL="71737" marR="71737" marT="35869" marB="8608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IN" sz="1500" b="0" cap="none" spc="0">
                          <a:solidFill>
                            <a:schemeClr val="tx1"/>
                          </a:solidFill>
                          <a:effectLst/>
                          <a:latin typeface="Cambira"/>
                        </a:rPr>
                        <a:t>55,675</a:t>
                      </a:r>
                    </a:p>
                  </a:txBody>
                  <a:tcPr marL="71737" marR="71737" marT="35869" marB="8608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4096583264"/>
                  </a:ext>
                </a:extLst>
              </a:tr>
              <a:tr h="399797">
                <a:tc>
                  <a:txBody>
                    <a:bodyPr/>
                    <a:lstStyle/>
                    <a:p>
                      <a:r>
                        <a:rPr lang="en-IN" sz="1500" b="0" cap="none" spc="0">
                          <a:solidFill>
                            <a:schemeClr val="tx1"/>
                          </a:solidFill>
                          <a:effectLst/>
                          <a:latin typeface="Cambira"/>
                        </a:rPr>
                        <a:t>%</a:t>
                      </a:r>
                    </a:p>
                  </a:txBody>
                  <a:tcPr marL="71737" marR="71737" marT="35869" marB="8608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IN" sz="1500" b="0" cap="none" spc="0">
                          <a:solidFill>
                            <a:schemeClr val="tx1"/>
                          </a:solidFill>
                          <a:effectLst/>
                          <a:latin typeface="Cambira"/>
                        </a:rPr>
                        <a:t>Percent</a:t>
                      </a:r>
                    </a:p>
                  </a:txBody>
                  <a:tcPr marL="71737" marR="71737" marT="35869" marB="8608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IN" sz="1500" b="0" cap="none" spc="0">
                          <a:solidFill>
                            <a:schemeClr val="tx1"/>
                          </a:solidFill>
                          <a:effectLst/>
                          <a:latin typeface="Cambira"/>
                        </a:rPr>
                        <a:t>{0:0%}</a:t>
                      </a:r>
                    </a:p>
                  </a:txBody>
                  <a:tcPr marL="71737" marR="71737" marT="35869" marB="8608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IN" sz="1500" b="0" cap="none" spc="0" dirty="0">
                          <a:solidFill>
                            <a:schemeClr val="tx1"/>
                          </a:solidFill>
                          <a:effectLst/>
                          <a:latin typeface="Cambira"/>
                        </a:rPr>
                        <a:t>5567474%</a:t>
                      </a:r>
                    </a:p>
                  </a:txBody>
                  <a:tcPr marL="71737" marR="71737" marT="35869" marB="8608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2084311754"/>
                  </a:ext>
                </a:extLst>
              </a:tr>
            </a:tbl>
          </a:graphicData>
        </a:graphic>
      </p:graphicFrame>
    </p:spTree>
    <p:extLst>
      <p:ext uri="{BB962C8B-B14F-4D97-AF65-F5344CB8AC3E}">
        <p14:creationId xmlns:p14="http://schemas.microsoft.com/office/powerpoint/2010/main" val="1667565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7" name="Rectangle 3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8" name="Picture 4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4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4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1" name="Rectangle 4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4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C8A6A24-9DFE-4921-B1F5-22C40F1B9BF4}"/>
              </a:ext>
            </a:extLst>
          </p:cNvPr>
          <p:cNvSpPr>
            <a:spLocks noGrp="1"/>
          </p:cNvSpPr>
          <p:nvPr>
            <p:ph type="title"/>
          </p:nvPr>
        </p:nvSpPr>
        <p:spPr>
          <a:xfrm>
            <a:off x="1447712" y="960520"/>
            <a:ext cx="4176384" cy="2380828"/>
          </a:xfrm>
        </p:spPr>
        <p:txBody>
          <a:bodyPr vert="horz" lIns="91440" tIns="45720" rIns="91440" bIns="0" rtlCol="0" anchor="b">
            <a:normAutofit/>
          </a:bodyPr>
          <a:lstStyle/>
          <a:p>
            <a:r>
              <a:rPr lang="en-US" dirty="0"/>
              <a:t>Date and time formats:</a:t>
            </a:r>
          </a:p>
        </p:txBody>
      </p:sp>
      <p:cxnSp>
        <p:nvCxnSpPr>
          <p:cNvPr id="63" name="Straight Connector 5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4" name="Picture 5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5" name="Straight Connector 5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443FAB44-F135-47B8-A409-86A735545FB3}"/>
              </a:ext>
            </a:extLst>
          </p:cNvPr>
          <p:cNvGraphicFramePr>
            <a:graphicFrameLocks noGrp="1"/>
          </p:cNvGraphicFramePr>
          <p:nvPr>
            <p:ph idx="1"/>
            <p:extLst>
              <p:ext uri="{D42A27DB-BD31-4B8C-83A1-F6EECF244321}">
                <p14:modId xmlns:p14="http://schemas.microsoft.com/office/powerpoint/2010/main" val="2370507825"/>
              </p:ext>
            </p:extLst>
          </p:nvPr>
        </p:nvGraphicFramePr>
        <p:xfrm>
          <a:off x="5903650" y="1154439"/>
          <a:ext cx="6081204" cy="3963055"/>
        </p:xfrm>
        <a:graphic>
          <a:graphicData uri="http://schemas.openxmlformats.org/drawingml/2006/table">
            <a:tbl>
              <a:tblPr firstRow="1" bandRow="1">
                <a:noFill/>
              </a:tblPr>
              <a:tblGrid>
                <a:gridCol w="1097793">
                  <a:extLst>
                    <a:ext uri="{9D8B030D-6E8A-4147-A177-3AD203B41FA5}">
                      <a16:colId xmlns:a16="http://schemas.microsoft.com/office/drawing/2014/main" val="3970699440"/>
                    </a:ext>
                  </a:extLst>
                </a:gridCol>
                <a:gridCol w="1298808">
                  <a:extLst>
                    <a:ext uri="{9D8B030D-6E8A-4147-A177-3AD203B41FA5}">
                      <a16:colId xmlns:a16="http://schemas.microsoft.com/office/drawing/2014/main" val="460183062"/>
                    </a:ext>
                  </a:extLst>
                </a:gridCol>
                <a:gridCol w="571540">
                  <a:extLst>
                    <a:ext uri="{9D8B030D-6E8A-4147-A177-3AD203B41FA5}">
                      <a16:colId xmlns:a16="http://schemas.microsoft.com/office/drawing/2014/main" val="2470721898"/>
                    </a:ext>
                  </a:extLst>
                </a:gridCol>
                <a:gridCol w="3113063">
                  <a:extLst>
                    <a:ext uri="{9D8B030D-6E8A-4147-A177-3AD203B41FA5}">
                      <a16:colId xmlns:a16="http://schemas.microsoft.com/office/drawing/2014/main" val="1265900331"/>
                    </a:ext>
                  </a:extLst>
                </a:gridCol>
              </a:tblGrid>
              <a:tr h="286633">
                <a:tc>
                  <a:txBody>
                    <a:bodyPr/>
                    <a:lstStyle/>
                    <a:p>
                      <a:pPr algn="l"/>
                      <a:r>
                        <a:rPr lang="en-IN" sz="900" b="1" i="0" cap="all" spc="60">
                          <a:solidFill>
                            <a:schemeClr val="tx1"/>
                          </a:solidFill>
                          <a:effectLst/>
                          <a:latin typeface="Helvetica Neue"/>
                        </a:rPr>
                        <a:t>CHARACTER</a:t>
                      </a:r>
                    </a:p>
                  </a:txBody>
                  <a:tcPr marL="25046" marR="25046" marT="61209" marB="61209" anchor="b">
                    <a:lnL w="12700" cmpd="sng">
                      <a:noFill/>
                    </a:lnL>
                    <a:lnR w="12700" cmpd="sng">
                      <a:noFill/>
                    </a:lnR>
                    <a:lnT w="12700" cmpd="sng">
                      <a:noFill/>
                    </a:lnT>
                    <a:lnB w="38100" cmpd="sng">
                      <a:noFill/>
                    </a:lnB>
                    <a:noFill/>
                  </a:tcPr>
                </a:tc>
                <a:tc>
                  <a:txBody>
                    <a:bodyPr/>
                    <a:lstStyle/>
                    <a:p>
                      <a:pPr algn="l"/>
                      <a:r>
                        <a:rPr lang="en-IN" sz="900" b="1" i="0" cap="all" spc="60">
                          <a:solidFill>
                            <a:schemeClr val="tx1"/>
                          </a:solidFill>
                          <a:effectLst/>
                          <a:latin typeface="Helvetica Neue"/>
                        </a:rPr>
                        <a:t>DESCRIPTION</a:t>
                      </a:r>
                    </a:p>
                  </a:txBody>
                  <a:tcPr marL="25046" marR="25046" marT="61209" marB="61209" anchor="b">
                    <a:lnL w="12700" cmpd="sng">
                      <a:noFill/>
                    </a:lnL>
                    <a:lnR w="12700" cmpd="sng">
                      <a:noFill/>
                    </a:lnR>
                    <a:lnT w="12700" cmpd="sng">
                      <a:noFill/>
                    </a:lnT>
                    <a:lnB w="38100" cmpd="sng">
                      <a:noFill/>
                    </a:lnB>
                    <a:noFill/>
                  </a:tcPr>
                </a:tc>
                <a:tc>
                  <a:txBody>
                    <a:bodyPr/>
                    <a:lstStyle/>
                    <a:p>
                      <a:pPr algn="l"/>
                      <a:r>
                        <a:rPr lang="en-IN" sz="900" b="1" i="0" cap="all" spc="60">
                          <a:solidFill>
                            <a:schemeClr val="tx1"/>
                          </a:solidFill>
                          <a:effectLst/>
                          <a:latin typeface="Helvetica Neue"/>
                        </a:rPr>
                        <a:t>USAGE</a:t>
                      </a:r>
                    </a:p>
                  </a:txBody>
                  <a:tcPr marL="25046" marR="25046" marT="61209" marB="61209" anchor="b">
                    <a:lnL w="12700" cmpd="sng">
                      <a:noFill/>
                    </a:lnL>
                    <a:lnR w="12700" cmpd="sng">
                      <a:noFill/>
                    </a:lnR>
                    <a:lnT w="12700" cmpd="sng">
                      <a:noFill/>
                    </a:lnT>
                    <a:lnB w="38100" cmpd="sng">
                      <a:noFill/>
                    </a:lnB>
                    <a:noFill/>
                  </a:tcPr>
                </a:tc>
                <a:tc>
                  <a:txBody>
                    <a:bodyPr/>
                    <a:lstStyle/>
                    <a:p>
                      <a:pPr algn="l"/>
                      <a:r>
                        <a:rPr lang="en-IN" sz="900" b="1" i="0" cap="all" spc="60">
                          <a:solidFill>
                            <a:schemeClr val="tx1"/>
                          </a:solidFill>
                          <a:effectLst/>
                          <a:latin typeface="Helvetica Neue"/>
                        </a:rPr>
                        <a:t>EXAMPLE</a:t>
                      </a:r>
                    </a:p>
                  </a:txBody>
                  <a:tcPr marL="25046" marR="25046" marT="61209" marB="61209" anchor="b">
                    <a:lnL w="12700" cmpd="sng">
                      <a:noFill/>
                    </a:lnL>
                    <a:lnR w="12700" cmpd="sng">
                      <a:noFill/>
                    </a:lnR>
                    <a:lnT w="12700" cmpd="sng">
                      <a:noFill/>
                    </a:lnT>
                    <a:lnB w="38100" cmpd="sng">
                      <a:noFill/>
                    </a:lnB>
                    <a:noFill/>
                  </a:tcPr>
                </a:tc>
                <a:extLst>
                  <a:ext uri="{0D108BD9-81ED-4DB2-BD59-A6C34878D82A}">
                    <a16:rowId xmlns:a16="http://schemas.microsoft.com/office/drawing/2014/main" val="3008825899"/>
                  </a:ext>
                </a:extLst>
              </a:tr>
              <a:tr h="277675">
                <a:tc>
                  <a:txBody>
                    <a:bodyPr/>
                    <a:lstStyle/>
                    <a:p>
                      <a:r>
                        <a:rPr lang="en-IN" sz="1100" b="0" cap="none" spc="0">
                          <a:solidFill>
                            <a:schemeClr val="tx1"/>
                          </a:solidFill>
                          <a:effectLst/>
                          <a:latin typeface="Cambira"/>
                        </a:rPr>
                        <a:t>d</a:t>
                      </a:r>
                    </a:p>
                  </a:txBody>
                  <a:tcPr marL="25046" marR="25046" marT="12522" marB="61209" anchor="ctr">
                    <a:lnL w="12700" cap="flat" cmpd="sng" algn="ctr">
                      <a:noFill/>
                      <a:prstDash val="solid"/>
                    </a:lnL>
                    <a:lnR w="12700" cmpd="sng">
                      <a:noFill/>
                      <a:prstDash val="solid"/>
                    </a:lnR>
                    <a:lnT w="38100" cmpd="sng">
                      <a:noFill/>
                    </a:lnT>
                    <a:lnB w="12700" cmpd="sng">
                      <a:noFill/>
                      <a:prstDash val="solid"/>
                    </a:lnB>
                    <a:noFill/>
                  </a:tcPr>
                </a:tc>
                <a:tc>
                  <a:txBody>
                    <a:bodyPr/>
                    <a:lstStyle/>
                    <a:p>
                      <a:r>
                        <a:rPr lang="en-IN" sz="1100" b="0" cap="none" spc="0">
                          <a:solidFill>
                            <a:schemeClr val="tx1"/>
                          </a:solidFill>
                          <a:effectLst/>
                          <a:latin typeface="Cambira"/>
                        </a:rPr>
                        <a:t>Short Date</a:t>
                      </a:r>
                    </a:p>
                  </a:txBody>
                  <a:tcPr marL="25046" marR="25046" marT="12522" marB="61209" anchor="ctr">
                    <a:lnL w="12700" cmpd="sng">
                      <a:noFill/>
                      <a:prstDash val="solid"/>
                    </a:lnL>
                    <a:lnR w="12700" cmpd="sng">
                      <a:noFill/>
                      <a:prstDash val="solid"/>
                    </a:lnR>
                    <a:lnT w="38100" cmpd="sng">
                      <a:noFill/>
                    </a:lnT>
                    <a:lnB w="12700" cmpd="sng">
                      <a:noFill/>
                      <a:prstDash val="solid"/>
                    </a:lnB>
                    <a:noFill/>
                  </a:tcPr>
                </a:tc>
                <a:tc>
                  <a:txBody>
                    <a:bodyPr/>
                    <a:lstStyle/>
                    <a:p>
                      <a:r>
                        <a:rPr lang="en-IN" sz="1100" b="0" cap="none" spc="0">
                          <a:solidFill>
                            <a:schemeClr val="tx1"/>
                          </a:solidFill>
                          <a:effectLst/>
                          <a:latin typeface="Cambira"/>
                        </a:rPr>
                        <a:t>{0:d}</a:t>
                      </a:r>
                    </a:p>
                  </a:txBody>
                  <a:tcPr marL="25046" marR="25046" marT="12522" marB="61209" anchor="ctr">
                    <a:lnL w="12700" cmpd="sng">
                      <a:noFill/>
                      <a:prstDash val="solid"/>
                    </a:lnL>
                    <a:lnR w="12700" cmpd="sng">
                      <a:noFill/>
                      <a:prstDash val="solid"/>
                    </a:lnR>
                    <a:lnT w="38100" cmpd="sng">
                      <a:noFill/>
                    </a:lnT>
                    <a:lnB w="12700" cmpd="sng">
                      <a:noFill/>
                      <a:prstDash val="solid"/>
                    </a:lnB>
                    <a:noFill/>
                  </a:tcPr>
                </a:tc>
                <a:tc>
                  <a:txBody>
                    <a:bodyPr/>
                    <a:lstStyle/>
                    <a:p>
                      <a:r>
                        <a:rPr lang="en-IN" sz="1100" b="0" cap="none" spc="0">
                          <a:solidFill>
                            <a:schemeClr val="tx1"/>
                          </a:solidFill>
                          <a:effectLst/>
                          <a:latin typeface="Cambira"/>
                        </a:rPr>
                        <a:t>19-03-2021</a:t>
                      </a:r>
                    </a:p>
                  </a:txBody>
                  <a:tcPr marL="25046" marR="25046" marT="12522" marB="61209"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784575079"/>
                  </a:ext>
                </a:extLst>
              </a:tr>
              <a:tr h="277675">
                <a:tc>
                  <a:txBody>
                    <a:bodyPr/>
                    <a:lstStyle/>
                    <a:p>
                      <a:r>
                        <a:rPr lang="en-IN" sz="1100" b="0" cap="none" spc="0">
                          <a:solidFill>
                            <a:schemeClr val="tx1"/>
                          </a:solidFill>
                          <a:effectLst/>
                          <a:latin typeface="Cambira"/>
                        </a:rPr>
                        <a:t>D</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a:solidFill>
                            <a:schemeClr val="tx1"/>
                          </a:solidFill>
                          <a:effectLst/>
                          <a:latin typeface="Cambira"/>
                        </a:rPr>
                        <a:t>Long Date</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a:solidFill>
                            <a:schemeClr val="tx1"/>
                          </a:solidFill>
                          <a:effectLst/>
                          <a:latin typeface="Cambira"/>
                        </a:rPr>
                        <a:t>{0:D}</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a:solidFill>
                            <a:schemeClr val="tx1"/>
                          </a:solidFill>
                          <a:effectLst/>
                          <a:latin typeface="Cambira"/>
                        </a:rPr>
                        <a:t>19 March 2021</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036898080"/>
                  </a:ext>
                </a:extLst>
              </a:tr>
              <a:tr h="277675">
                <a:tc>
                  <a:txBody>
                    <a:bodyPr/>
                    <a:lstStyle/>
                    <a:p>
                      <a:r>
                        <a:rPr lang="en-IN" sz="1100" b="0" cap="none" spc="0">
                          <a:solidFill>
                            <a:schemeClr val="tx1"/>
                          </a:solidFill>
                          <a:effectLst/>
                          <a:latin typeface="Cambira"/>
                        </a:rPr>
                        <a:t>t</a:t>
                      </a:r>
                    </a:p>
                  </a:txBody>
                  <a:tcPr marL="25046" marR="25046" marT="12522" marB="61209"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r>
                        <a:rPr lang="en-IN" sz="1100" b="0" cap="none" spc="0">
                          <a:solidFill>
                            <a:schemeClr val="tx1"/>
                          </a:solidFill>
                          <a:effectLst/>
                          <a:latin typeface="Cambira"/>
                        </a:rPr>
                        <a:t>Short Time</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100" b="0" cap="none" spc="0">
                          <a:solidFill>
                            <a:schemeClr val="tx1"/>
                          </a:solidFill>
                          <a:effectLst/>
                          <a:latin typeface="Cambira"/>
                        </a:rPr>
                        <a:t>{0:t}</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100" b="0" cap="none" spc="0">
                          <a:solidFill>
                            <a:schemeClr val="tx1"/>
                          </a:solidFill>
                          <a:effectLst/>
                          <a:latin typeface="Cambira"/>
                        </a:rPr>
                        <a:t>06:49:20</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53513465"/>
                  </a:ext>
                </a:extLst>
              </a:tr>
              <a:tr h="277675">
                <a:tc>
                  <a:txBody>
                    <a:bodyPr/>
                    <a:lstStyle/>
                    <a:p>
                      <a:r>
                        <a:rPr lang="en-IN" sz="1100" b="0" cap="none" spc="0">
                          <a:solidFill>
                            <a:schemeClr val="tx1"/>
                          </a:solidFill>
                          <a:effectLst/>
                          <a:latin typeface="Cambira"/>
                        </a:rPr>
                        <a:t>T</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a:solidFill>
                            <a:schemeClr val="tx1"/>
                          </a:solidFill>
                          <a:effectLst/>
                          <a:latin typeface="Cambira"/>
                        </a:rPr>
                        <a:t>Long Time</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a:solidFill>
                            <a:schemeClr val="tx1"/>
                          </a:solidFill>
                          <a:effectLst/>
                          <a:latin typeface="Cambira"/>
                        </a:rPr>
                        <a:t>{0:T}</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a:solidFill>
                            <a:schemeClr val="tx1"/>
                          </a:solidFill>
                          <a:effectLst/>
                          <a:latin typeface="Cambira"/>
                        </a:rPr>
                        <a:t>06:49:20</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466133247"/>
                  </a:ext>
                </a:extLst>
              </a:tr>
              <a:tr h="277675">
                <a:tc>
                  <a:txBody>
                    <a:bodyPr/>
                    <a:lstStyle/>
                    <a:p>
                      <a:r>
                        <a:rPr lang="en-IN" sz="1100" b="0" cap="none" spc="0">
                          <a:solidFill>
                            <a:schemeClr val="tx1"/>
                          </a:solidFill>
                          <a:effectLst/>
                          <a:latin typeface="Cambira"/>
                        </a:rPr>
                        <a:t>f or F</a:t>
                      </a:r>
                    </a:p>
                  </a:txBody>
                  <a:tcPr marL="25046" marR="25046" marT="12522" marB="61209"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r>
                        <a:rPr lang="en-IN" sz="1100" b="0" cap="none" spc="0">
                          <a:solidFill>
                            <a:schemeClr val="tx1"/>
                          </a:solidFill>
                          <a:effectLst/>
                          <a:latin typeface="Cambira"/>
                        </a:rPr>
                        <a:t>Long Date Time</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100" b="0" cap="none" spc="0">
                          <a:solidFill>
                            <a:schemeClr val="tx1"/>
                          </a:solidFill>
                          <a:effectLst/>
                          <a:latin typeface="Cambira"/>
                        </a:rPr>
                        <a:t>{0:f}</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100" b="0" cap="none" spc="0">
                          <a:solidFill>
                            <a:schemeClr val="tx1"/>
                          </a:solidFill>
                          <a:effectLst/>
                          <a:latin typeface="Cambira"/>
                        </a:rPr>
                        <a:t>19 March 2021 06:49:00</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53821644"/>
                  </a:ext>
                </a:extLst>
              </a:tr>
              <a:tr h="277675">
                <a:tc>
                  <a:txBody>
                    <a:bodyPr/>
                    <a:lstStyle/>
                    <a:p>
                      <a:r>
                        <a:rPr lang="en-IN" sz="1100" b="0" cap="none" spc="0">
                          <a:solidFill>
                            <a:schemeClr val="tx1"/>
                          </a:solidFill>
                          <a:effectLst/>
                          <a:latin typeface="Cambira"/>
                        </a:rPr>
                        <a:t>g or G</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a:solidFill>
                            <a:schemeClr val="tx1"/>
                          </a:solidFill>
                          <a:effectLst/>
                          <a:latin typeface="Cambira"/>
                        </a:rPr>
                        <a:t>Short Date Time</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a:solidFill>
                            <a:schemeClr val="tx1"/>
                          </a:solidFill>
                          <a:effectLst/>
                          <a:latin typeface="Cambira"/>
                        </a:rPr>
                        <a:t>{0:g}</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a:solidFill>
                            <a:schemeClr val="tx1"/>
                          </a:solidFill>
                          <a:effectLst/>
                          <a:latin typeface="Cambira"/>
                        </a:rPr>
                        <a:t>19-03-2021 06:49:44</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017962536"/>
                  </a:ext>
                </a:extLst>
              </a:tr>
              <a:tr h="277675">
                <a:tc>
                  <a:txBody>
                    <a:bodyPr/>
                    <a:lstStyle/>
                    <a:p>
                      <a:r>
                        <a:rPr lang="en-IN" sz="1100" b="0" cap="none" spc="0">
                          <a:solidFill>
                            <a:schemeClr val="tx1"/>
                          </a:solidFill>
                          <a:effectLst/>
                          <a:latin typeface="Cambira"/>
                        </a:rPr>
                        <a:t>M</a:t>
                      </a:r>
                    </a:p>
                  </a:txBody>
                  <a:tcPr marL="25046" marR="25046" marT="12522" marB="61209"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r>
                        <a:rPr lang="en-IN" sz="1100" b="0" cap="none" spc="0">
                          <a:solidFill>
                            <a:schemeClr val="tx1"/>
                          </a:solidFill>
                          <a:effectLst/>
                          <a:latin typeface="Cambira"/>
                        </a:rPr>
                        <a:t>Short Date</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100" b="0" cap="none" spc="0">
                          <a:solidFill>
                            <a:schemeClr val="tx1"/>
                          </a:solidFill>
                          <a:effectLst/>
                          <a:latin typeface="Cambira"/>
                        </a:rPr>
                        <a:t>{0:M}</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100" b="0" cap="none" spc="0">
                          <a:solidFill>
                            <a:schemeClr val="tx1"/>
                          </a:solidFill>
                          <a:effectLst/>
                          <a:latin typeface="Cambira"/>
                        </a:rPr>
                        <a:t>March 19</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820088994"/>
                  </a:ext>
                </a:extLst>
              </a:tr>
              <a:tr h="449836">
                <a:tc>
                  <a:txBody>
                    <a:bodyPr/>
                    <a:lstStyle/>
                    <a:p>
                      <a:r>
                        <a:rPr lang="en-IN" sz="1100" b="0" cap="none" spc="0">
                          <a:solidFill>
                            <a:schemeClr val="tx1"/>
                          </a:solidFill>
                          <a:effectLst/>
                          <a:latin typeface="Cambira"/>
                        </a:rPr>
                        <a:t>r</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a:solidFill>
                            <a:schemeClr val="tx1"/>
                          </a:solidFill>
                          <a:effectLst/>
                          <a:latin typeface="Cambira"/>
                        </a:rPr>
                        <a:t>RFC1123 Date Time String</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a:solidFill>
                            <a:schemeClr val="tx1"/>
                          </a:solidFill>
                          <a:effectLst/>
                          <a:latin typeface="Cambira"/>
                        </a:rPr>
                        <a:t>{0:r}</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100" b="0" cap="none" spc="0">
                          <a:solidFill>
                            <a:schemeClr val="tx1"/>
                          </a:solidFill>
                          <a:effectLst/>
                          <a:latin typeface="Cambira"/>
                        </a:rPr>
                        <a:t>Thu, 19 March 2021 06:49:22 GMT</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862344538"/>
                  </a:ext>
                </a:extLst>
              </a:tr>
              <a:tr h="277675">
                <a:tc>
                  <a:txBody>
                    <a:bodyPr/>
                    <a:lstStyle/>
                    <a:p>
                      <a:r>
                        <a:rPr lang="en-IN" sz="1100" b="0" cap="none" spc="0">
                          <a:solidFill>
                            <a:schemeClr val="tx1"/>
                          </a:solidFill>
                          <a:effectLst/>
                          <a:latin typeface="Cambira"/>
                        </a:rPr>
                        <a:t>s</a:t>
                      </a:r>
                    </a:p>
                  </a:txBody>
                  <a:tcPr marL="25046" marR="25046" marT="12522" marB="61209"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r>
                        <a:rPr lang="en-IN" sz="1100" b="0" cap="none" spc="0">
                          <a:solidFill>
                            <a:schemeClr val="tx1"/>
                          </a:solidFill>
                          <a:effectLst/>
                          <a:latin typeface="Cambira"/>
                        </a:rPr>
                        <a:t>Sortable Date/Time</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100" b="0" cap="none" spc="0">
                          <a:solidFill>
                            <a:schemeClr val="tx1"/>
                          </a:solidFill>
                          <a:effectLst/>
                          <a:latin typeface="Cambira"/>
                        </a:rPr>
                        <a:t>{0:s}</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100" b="0" cap="none" spc="0">
                          <a:solidFill>
                            <a:schemeClr val="tx1"/>
                          </a:solidFill>
                          <a:effectLst/>
                          <a:latin typeface="Cambira"/>
                        </a:rPr>
                        <a:t>2021-03-19T06:49:11</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645486325"/>
                  </a:ext>
                </a:extLst>
              </a:tr>
              <a:tr h="449836">
                <a:tc>
                  <a:txBody>
                    <a:bodyPr/>
                    <a:lstStyle/>
                    <a:p>
                      <a:r>
                        <a:rPr lang="en-IN" sz="1100" b="0" cap="none" spc="0">
                          <a:solidFill>
                            <a:schemeClr val="tx1"/>
                          </a:solidFill>
                          <a:effectLst/>
                          <a:latin typeface="Cambira"/>
                        </a:rPr>
                        <a:t>u</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a:solidFill>
                            <a:schemeClr val="tx1"/>
                          </a:solidFill>
                          <a:effectLst/>
                          <a:latin typeface="Cambira"/>
                        </a:rPr>
                        <a:t>Universal Sortable Date</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a:solidFill>
                            <a:schemeClr val="tx1"/>
                          </a:solidFill>
                          <a:effectLst/>
                          <a:latin typeface="Cambira"/>
                        </a:rPr>
                        <a:t>{0:u}</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a:solidFill>
                            <a:schemeClr val="tx1"/>
                          </a:solidFill>
                          <a:effectLst/>
                          <a:latin typeface="Cambira"/>
                        </a:rPr>
                        <a:t>2021-03-19 06:49:49Z</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455479000"/>
                  </a:ext>
                </a:extLst>
              </a:tr>
              <a:tr h="277675">
                <a:tc>
                  <a:txBody>
                    <a:bodyPr/>
                    <a:lstStyle/>
                    <a:p>
                      <a:r>
                        <a:rPr lang="en-IN" sz="1100" b="0" cap="none" spc="0">
                          <a:solidFill>
                            <a:schemeClr val="tx1"/>
                          </a:solidFill>
                          <a:effectLst/>
                          <a:latin typeface="Cambira"/>
                        </a:rPr>
                        <a:t>U</a:t>
                      </a:r>
                    </a:p>
                  </a:txBody>
                  <a:tcPr marL="25046" marR="25046" marT="12522" marB="61209"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r>
                        <a:rPr lang="en-IN" sz="1100" b="0" cap="none" spc="0">
                          <a:solidFill>
                            <a:schemeClr val="tx1"/>
                          </a:solidFill>
                          <a:effectLst/>
                          <a:latin typeface="Cambira"/>
                        </a:rPr>
                        <a:t>Universal full date</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100" b="0" cap="none" spc="0">
                          <a:solidFill>
                            <a:schemeClr val="tx1"/>
                          </a:solidFill>
                          <a:effectLst/>
                          <a:latin typeface="Cambira"/>
                        </a:rPr>
                        <a:t>{0:U}</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100" b="0" cap="none" spc="0">
                          <a:solidFill>
                            <a:schemeClr val="tx1"/>
                          </a:solidFill>
                          <a:effectLst/>
                          <a:latin typeface="Cambira"/>
                        </a:rPr>
                        <a:t>19 March 2021 00:18:55</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38483933"/>
                  </a:ext>
                </a:extLst>
              </a:tr>
              <a:tr h="277675">
                <a:tc>
                  <a:txBody>
                    <a:bodyPr/>
                    <a:lstStyle/>
                    <a:p>
                      <a:r>
                        <a:rPr lang="en-IN" sz="1100" b="0" cap="none" spc="0">
                          <a:solidFill>
                            <a:schemeClr val="tx1"/>
                          </a:solidFill>
                          <a:effectLst/>
                          <a:latin typeface="Cambira"/>
                        </a:rPr>
                        <a:t>Y</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a:solidFill>
                            <a:schemeClr val="tx1"/>
                          </a:solidFill>
                          <a:effectLst/>
                          <a:latin typeface="Cambira"/>
                        </a:rPr>
                        <a:t>Year month pattern</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a:solidFill>
                            <a:schemeClr val="tx1"/>
                          </a:solidFill>
                          <a:effectLst/>
                          <a:latin typeface="Cambira"/>
                        </a:rPr>
                        <a:t>{0:Y}</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100" b="0" cap="none" spc="0" dirty="0">
                          <a:solidFill>
                            <a:schemeClr val="tx1"/>
                          </a:solidFill>
                          <a:effectLst/>
                          <a:latin typeface="Cambira"/>
                        </a:rPr>
                        <a:t>March, 2021</a:t>
                      </a:r>
                    </a:p>
                  </a:txBody>
                  <a:tcPr marL="25046" marR="25046" marT="12522" marB="612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783868154"/>
                  </a:ext>
                </a:extLst>
              </a:tr>
            </a:tbl>
          </a:graphicData>
        </a:graphic>
      </p:graphicFrame>
    </p:spTree>
    <p:extLst>
      <p:ext uri="{BB962C8B-B14F-4D97-AF65-F5344CB8AC3E}">
        <p14:creationId xmlns:p14="http://schemas.microsoft.com/office/powerpoint/2010/main" val="956573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692161-C093-4C6D-A1C2-D6F259A20AAE}"/>
              </a:ext>
            </a:extLst>
          </p:cNvPr>
          <p:cNvSpPr>
            <a:spLocks noGrp="1"/>
          </p:cNvSpPr>
          <p:nvPr>
            <p:ph type="ctrTitle"/>
          </p:nvPr>
        </p:nvSpPr>
        <p:spPr/>
        <p:txBody>
          <a:bodyPr/>
          <a:lstStyle/>
          <a:p>
            <a:r>
              <a:rPr lang="en-US" dirty="0"/>
              <a:t>     Thank You</a:t>
            </a:r>
            <a:endParaRPr lang="en-IN" dirty="0"/>
          </a:p>
        </p:txBody>
      </p:sp>
      <p:sp>
        <p:nvSpPr>
          <p:cNvPr id="4" name="Subtitle 3">
            <a:extLst>
              <a:ext uri="{FF2B5EF4-FFF2-40B4-BE49-F238E27FC236}">
                <a16:creationId xmlns:a16="http://schemas.microsoft.com/office/drawing/2014/main" id="{D1BCEC60-C24A-48D3-89DF-46C18551B04D}"/>
              </a:ext>
            </a:extLst>
          </p:cNvPr>
          <p:cNvSpPr>
            <a:spLocks noGrp="1"/>
          </p:cNvSpPr>
          <p:nvPr>
            <p:ph type="subTitle" idx="1"/>
          </p:nvPr>
        </p:nvSpPr>
        <p:spPr>
          <a:xfrm flipV="1">
            <a:off x="2417780" y="3485485"/>
            <a:ext cx="8637072"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01603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E0C0E-2F53-4AB4-A477-784EA8E423CF}"/>
              </a:ext>
            </a:extLst>
          </p:cNvPr>
          <p:cNvSpPr>
            <a:spLocks noGrp="1"/>
          </p:cNvSpPr>
          <p:nvPr>
            <p:ph type="title"/>
          </p:nvPr>
        </p:nvSpPr>
        <p:spPr>
          <a:xfrm>
            <a:off x="849683" y="2602523"/>
            <a:ext cx="2727813" cy="3222080"/>
          </a:xfrm>
        </p:spPr>
        <p:txBody>
          <a:bodyPr>
            <a:normAutofit/>
          </a:bodyPr>
          <a:lstStyle/>
          <a:p>
            <a:r>
              <a:rPr lang="en-US" sz="3000" dirty="0">
                <a:solidFill>
                  <a:srgbClr val="FFFFFF"/>
                </a:solidFill>
              </a:rPr>
              <a:t>To Develop Applications</a:t>
            </a:r>
            <a:endParaRPr lang="en-IN" sz="3000" dirty="0">
              <a:solidFill>
                <a:srgbClr val="FFFFFF"/>
              </a:solidFill>
            </a:endParaRPr>
          </a:p>
        </p:txBody>
      </p:sp>
      <p:sp>
        <p:nvSpPr>
          <p:cNvPr id="3" name="Content Placeholder 2">
            <a:extLst>
              <a:ext uri="{FF2B5EF4-FFF2-40B4-BE49-F238E27FC236}">
                <a16:creationId xmlns:a16="http://schemas.microsoft.com/office/drawing/2014/main" id="{16B8CDE6-F3D7-4848-A141-BE76022D6A1C}"/>
              </a:ext>
            </a:extLst>
          </p:cNvPr>
          <p:cNvSpPr>
            <a:spLocks noGrp="1"/>
          </p:cNvSpPr>
          <p:nvPr>
            <p:ph idx="1"/>
          </p:nvPr>
        </p:nvSpPr>
        <p:spPr>
          <a:xfrm>
            <a:off x="4705594" y="1240077"/>
            <a:ext cx="6034827" cy="4916465"/>
          </a:xfrm>
        </p:spPr>
        <p:txBody>
          <a:bodyPr anchor="t">
            <a:normAutofit/>
          </a:bodyPr>
          <a:lstStyle/>
          <a:p>
            <a:pPr marL="0" indent="0">
              <a:buNone/>
            </a:pPr>
            <a:r>
              <a:rPr lang="en-US" b="0" i="0" dirty="0">
                <a:effectLst/>
                <a:latin typeface="Verdana" panose="020B0604030504040204" pitchFamily="34" charset="0"/>
              </a:rPr>
              <a:t>By using c # we can develop </a:t>
            </a:r>
            <a:endParaRPr lang="en-US" dirty="0">
              <a:latin typeface="Verdana" panose="020B0604030504040204" pitchFamily="34" charset="0"/>
            </a:endParaRPr>
          </a:p>
          <a:p>
            <a:pPr>
              <a:buFont typeface="Arial" panose="020B0604020202020204" pitchFamily="34" charset="0"/>
              <a:buChar char="•"/>
            </a:pPr>
            <a:r>
              <a:rPr lang="en-US" b="0" i="0" dirty="0">
                <a:effectLst/>
                <a:latin typeface="Verdana" panose="020B0604030504040204" pitchFamily="34" charset="0"/>
              </a:rPr>
              <a:t>Mobile applications</a:t>
            </a:r>
          </a:p>
          <a:p>
            <a:pPr>
              <a:buFont typeface="Arial" panose="020B0604020202020204" pitchFamily="34" charset="0"/>
              <a:buChar char="•"/>
            </a:pPr>
            <a:r>
              <a:rPr lang="en-US" b="0" i="0" dirty="0">
                <a:effectLst/>
                <a:latin typeface="Verdana" panose="020B0604030504040204" pitchFamily="34" charset="0"/>
              </a:rPr>
              <a:t>Desktop applications</a:t>
            </a:r>
          </a:p>
          <a:p>
            <a:pPr>
              <a:buFont typeface="Arial" panose="020B0604020202020204" pitchFamily="34" charset="0"/>
              <a:buChar char="•"/>
            </a:pPr>
            <a:r>
              <a:rPr lang="en-US" b="0" i="0" dirty="0">
                <a:effectLst/>
                <a:latin typeface="Verdana" panose="020B0604030504040204" pitchFamily="34" charset="0"/>
              </a:rPr>
              <a:t>Web applications</a:t>
            </a:r>
          </a:p>
          <a:p>
            <a:pPr>
              <a:buFont typeface="Arial" panose="020B0604020202020204" pitchFamily="34" charset="0"/>
              <a:buChar char="•"/>
            </a:pPr>
            <a:r>
              <a:rPr lang="en-US" b="0" i="0" dirty="0">
                <a:effectLst/>
                <a:latin typeface="Verdana" panose="020B0604030504040204" pitchFamily="34" charset="0"/>
              </a:rPr>
              <a:t>Web services</a:t>
            </a:r>
          </a:p>
          <a:p>
            <a:pPr>
              <a:buFont typeface="Arial" panose="020B0604020202020204" pitchFamily="34" charset="0"/>
              <a:buChar char="•"/>
            </a:pPr>
            <a:r>
              <a:rPr lang="en-US" b="0" i="0" dirty="0">
                <a:effectLst/>
                <a:latin typeface="Verdana" panose="020B0604030504040204" pitchFamily="34" charset="0"/>
              </a:rPr>
              <a:t>Web sites</a:t>
            </a:r>
          </a:p>
          <a:p>
            <a:pPr>
              <a:buFont typeface="Arial" panose="020B0604020202020204" pitchFamily="34" charset="0"/>
              <a:buChar char="•"/>
            </a:pPr>
            <a:r>
              <a:rPr lang="en-US" b="0" i="0" dirty="0">
                <a:effectLst/>
                <a:latin typeface="Verdana" panose="020B0604030504040204" pitchFamily="34" charset="0"/>
              </a:rPr>
              <a:t>Games</a:t>
            </a:r>
          </a:p>
          <a:p>
            <a:pPr>
              <a:buFont typeface="Arial" panose="020B0604020202020204" pitchFamily="34" charset="0"/>
              <a:buChar char="•"/>
            </a:pPr>
            <a:r>
              <a:rPr lang="en-US" b="0" i="0" dirty="0">
                <a:effectLst/>
                <a:latin typeface="Verdana" panose="020B0604030504040204" pitchFamily="34" charset="0"/>
              </a:rPr>
              <a:t>Database applications</a:t>
            </a:r>
          </a:p>
          <a:p>
            <a:pPr marL="0" indent="0">
              <a:buNone/>
            </a:pPr>
            <a:endParaRPr lang="en-US" b="0" i="0" dirty="0">
              <a:effectLst/>
              <a:latin typeface="Verdana" panose="020B0604030504040204" pitchFamily="34" charset="0"/>
            </a:endParaRPr>
          </a:p>
          <a:p>
            <a:endParaRPr lang="en-IN" dirty="0"/>
          </a:p>
        </p:txBody>
      </p:sp>
    </p:spTree>
    <p:extLst>
      <p:ext uri="{BB962C8B-B14F-4D97-AF65-F5344CB8AC3E}">
        <p14:creationId xmlns:p14="http://schemas.microsoft.com/office/powerpoint/2010/main" val="251673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FD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SHARP History 2">
            <a:extLst>
              <a:ext uri="{FF2B5EF4-FFF2-40B4-BE49-F238E27FC236}">
                <a16:creationId xmlns:a16="http://schemas.microsoft.com/office/drawing/2014/main" id="{EDCAAC65-AD55-4F0B-81CB-3BC7DFFE38C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336431" y="480060"/>
            <a:ext cx="9481623" cy="589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70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C1E4-492D-4F49-B849-AC27E1C4E68C}"/>
              </a:ext>
            </a:extLst>
          </p:cNvPr>
          <p:cNvSpPr>
            <a:spLocks noGrp="1"/>
          </p:cNvSpPr>
          <p:nvPr>
            <p:ph type="title"/>
          </p:nvPr>
        </p:nvSpPr>
        <p:spPr/>
        <p:txBody>
          <a:bodyPr/>
          <a:lstStyle/>
          <a:p>
            <a:r>
              <a:rPr lang="en-US" dirty="0"/>
              <a:t>Basic Program in </a:t>
            </a:r>
            <a:r>
              <a:rPr lang="en-US" dirty="0" err="1"/>
              <a:t>c#</a:t>
            </a:r>
            <a:endParaRPr lang="en-IN" dirty="0"/>
          </a:p>
        </p:txBody>
      </p:sp>
      <p:sp>
        <p:nvSpPr>
          <p:cNvPr id="3" name="Content Placeholder 2">
            <a:extLst>
              <a:ext uri="{FF2B5EF4-FFF2-40B4-BE49-F238E27FC236}">
                <a16:creationId xmlns:a16="http://schemas.microsoft.com/office/drawing/2014/main" id="{FEF8B3A6-9F5E-4731-B94D-E59E9EC53652}"/>
              </a:ext>
            </a:extLst>
          </p:cNvPr>
          <p:cNvSpPr>
            <a:spLocks noGrp="1"/>
          </p:cNvSpPr>
          <p:nvPr>
            <p:ph idx="1"/>
          </p:nvPr>
        </p:nvSpPr>
        <p:spPr>
          <a:xfrm>
            <a:off x="1451579" y="1853754"/>
            <a:ext cx="10409117" cy="4467533"/>
          </a:xfrm>
        </p:spPr>
        <p:txBody>
          <a:bodyPr>
            <a:normAutofit fontScale="92500" lnSpcReduction="10000"/>
          </a:bodyPr>
          <a:lstStyle/>
          <a:p>
            <a:pPr eaLnBrk="1" hangingPunct="1">
              <a:buFont typeface="Courier New" panose="02070309020205020404" pitchFamily="49" charset="0"/>
              <a:buNone/>
            </a:pPr>
            <a:r>
              <a:rPr lang="en-US" altLang="zh-TW" sz="2000" b="1" dirty="0">
                <a:latin typeface="Courier New" panose="02070309020205020404" pitchFamily="49" charset="0"/>
                <a:ea typeface="新細明體" panose="020B0604030504040204" pitchFamily="18" charset="-120"/>
                <a:cs typeface="Courier New" panose="02070309020205020404" pitchFamily="49" charset="0"/>
              </a:rPr>
              <a:t>using </a:t>
            </a:r>
            <a:r>
              <a:rPr lang="en-US" altLang="zh-TW" sz="2000" dirty="0">
                <a:solidFill>
                  <a:schemeClr val="folHlink"/>
                </a:solidFill>
                <a:latin typeface="Courier New" panose="02070309020205020404" pitchFamily="49" charset="0"/>
                <a:ea typeface="新細明體" panose="020B0604030504040204" pitchFamily="18" charset="-120"/>
                <a:cs typeface="Courier New" panose="02070309020205020404" pitchFamily="49" charset="0"/>
              </a:rPr>
              <a:t>System</a:t>
            </a:r>
            <a:r>
              <a:rPr lang="en-US" altLang="zh-TW" sz="2000" b="1" dirty="0">
                <a:latin typeface="Courier New" panose="02070309020205020404" pitchFamily="49" charset="0"/>
                <a:ea typeface="新細明體" panose="020B0604030504040204" pitchFamily="18" charset="-120"/>
                <a:cs typeface="Courier New" panose="02070309020205020404" pitchFamily="49" charset="0"/>
              </a:rPr>
              <a:t>;</a:t>
            </a:r>
          </a:p>
          <a:p>
            <a:pPr eaLnBrk="1" hangingPunct="1">
              <a:buFont typeface="Courier New" panose="02070309020205020404" pitchFamily="49" charset="0"/>
              <a:buNone/>
            </a:pPr>
            <a:r>
              <a:rPr lang="en-US" altLang="zh-TW" sz="2000" b="1" dirty="0">
                <a:latin typeface="Courier New" panose="02070309020205020404" pitchFamily="49" charset="0"/>
                <a:ea typeface="新細明體" panose="020B0604030504040204" pitchFamily="18" charset="-120"/>
                <a:cs typeface="Courier New" panose="02070309020205020404" pitchFamily="49" charset="0"/>
              </a:rPr>
              <a:t>namespace </a:t>
            </a:r>
            <a:r>
              <a:rPr lang="en-US" altLang="zh-TW" sz="2000" dirty="0">
                <a:latin typeface="Courier New" panose="02070309020205020404" pitchFamily="49" charset="0"/>
                <a:ea typeface="新細明體" panose="020B0604030504040204" pitchFamily="18" charset="-120"/>
                <a:cs typeface="Courier New" panose="02070309020205020404" pitchFamily="49" charset="0"/>
              </a:rPr>
              <a:t>Test</a:t>
            </a:r>
          </a:p>
          <a:p>
            <a:pPr eaLnBrk="1" hangingPunct="1">
              <a:buFont typeface="Courier New" panose="02070309020205020404" pitchFamily="49" charset="0"/>
              <a:buNone/>
            </a:pPr>
            <a:r>
              <a:rPr lang="en-US" altLang="zh-TW" sz="1800" dirty="0">
                <a:latin typeface="Courier New" panose="02070309020205020404" pitchFamily="49" charset="0"/>
                <a:ea typeface="新細明體" panose="020B0604030504040204" pitchFamily="18" charset="-120"/>
                <a:cs typeface="Courier New" panose="02070309020205020404" pitchFamily="49" charset="0"/>
              </a:rPr>
              <a:t>{</a:t>
            </a:r>
          </a:p>
          <a:p>
            <a:pPr lvl="1" eaLnBrk="1" hangingPunct="1">
              <a:buFont typeface="Courier New" panose="02070309020205020404" pitchFamily="49" charset="0"/>
              <a:buNone/>
            </a:pPr>
            <a:r>
              <a:rPr lang="en-US" altLang="zh-TW" sz="2000" b="1" dirty="0">
                <a:solidFill>
                  <a:srgbClr val="000099"/>
                </a:solidFill>
                <a:latin typeface="Courier New" panose="02070309020205020404" pitchFamily="49" charset="0"/>
                <a:ea typeface="新細明體" panose="020B0604030504040204" pitchFamily="18" charset="-120"/>
                <a:cs typeface="Courier New" panose="02070309020205020404" pitchFamily="49" charset="0"/>
              </a:rPr>
              <a:t>class</a:t>
            </a: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 Program</a:t>
            </a:r>
          </a:p>
          <a:p>
            <a:pPr lvl="1" eaLnBrk="1" hangingPunct="1">
              <a:buFont typeface="Courier New" panose="02070309020205020404" pitchFamily="49" charset="0"/>
              <a:buNone/>
            </a:pPr>
            <a:r>
              <a:rPr lang="en-US" altLang="zh-TW" sz="2000" dirty="0">
                <a:solidFill>
                  <a:srgbClr val="008000"/>
                </a:solidFill>
                <a:latin typeface="Courier New" panose="02070309020205020404" pitchFamily="49" charset="0"/>
                <a:ea typeface="新細明體" panose="020B0604030504040204" pitchFamily="18" charset="-120"/>
                <a:cs typeface="Courier New" panose="02070309020205020404" pitchFamily="49" charset="0"/>
              </a:rPr>
              <a:t>{</a:t>
            </a: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 </a:t>
            </a:r>
          </a:p>
          <a:p>
            <a:pPr lvl="1" eaLnBrk="1" hangingPunct="1">
              <a:buFont typeface="Courier New" panose="02070309020205020404" pitchFamily="49" charset="0"/>
              <a:buNone/>
            </a:pP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   public </a:t>
            </a:r>
            <a:r>
              <a:rPr lang="en-US" altLang="zh-TW" sz="2000" b="1" dirty="0">
                <a:solidFill>
                  <a:srgbClr val="000099"/>
                </a:solidFill>
                <a:latin typeface="Courier New" panose="02070309020205020404" pitchFamily="49" charset="0"/>
                <a:ea typeface="新細明體" panose="020B0604030504040204" pitchFamily="18" charset="-120"/>
                <a:cs typeface="Courier New" panose="02070309020205020404" pitchFamily="49" charset="0"/>
              </a:rPr>
              <a:t>static</a:t>
            </a: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 </a:t>
            </a:r>
            <a:r>
              <a:rPr lang="en-US" altLang="zh-TW" sz="2000" b="1" dirty="0">
                <a:solidFill>
                  <a:srgbClr val="000099"/>
                </a:solidFill>
                <a:latin typeface="Courier New" panose="02070309020205020404" pitchFamily="49" charset="0"/>
                <a:ea typeface="新細明體" panose="020B0604030504040204" pitchFamily="18" charset="-120"/>
                <a:cs typeface="Courier New" panose="02070309020205020404" pitchFamily="49" charset="0"/>
              </a:rPr>
              <a:t>void</a:t>
            </a: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 Main</a:t>
            </a:r>
            <a:r>
              <a:rPr lang="en-US" altLang="zh-TW" sz="2000" dirty="0">
                <a:solidFill>
                  <a:srgbClr val="008000"/>
                </a:solidFill>
                <a:latin typeface="Courier New" panose="02070309020205020404" pitchFamily="49" charset="0"/>
                <a:ea typeface="新細明體" panose="020B0604030504040204" pitchFamily="18" charset="-120"/>
                <a:cs typeface="Courier New" panose="02070309020205020404" pitchFamily="49" charset="0"/>
              </a:rPr>
              <a:t>(String </a:t>
            </a:r>
            <a:r>
              <a:rPr lang="en-US" altLang="zh-TW" sz="2000" dirty="0" err="1">
                <a:solidFill>
                  <a:srgbClr val="008000"/>
                </a:solidFill>
                <a:latin typeface="Courier New" panose="02070309020205020404" pitchFamily="49" charset="0"/>
                <a:ea typeface="新細明體" panose="020B0604030504040204" pitchFamily="18" charset="-120"/>
                <a:cs typeface="Courier New" panose="02070309020205020404" pitchFamily="49" charset="0"/>
              </a:rPr>
              <a:t>args</a:t>
            </a:r>
            <a:r>
              <a:rPr lang="en-US" altLang="zh-TW" sz="2000" dirty="0">
                <a:solidFill>
                  <a:srgbClr val="008000"/>
                </a:solidFill>
                <a:latin typeface="Courier New" panose="02070309020205020404" pitchFamily="49" charset="0"/>
                <a:ea typeface="新細明體" panose="020B0604030504040204" pitchFamily="18" charset="-120"/>
                <a:cs typeface="Courier New" panose="02070309020205020404" pitchFamily="49" charset="0"/>
              </a:rPr>
              <a:t>[])</a:t>
            </a:r>
            <a:endPar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endParaRPr>
          </a:p>
          <a:p>
            <a:pPr lvl="1" eaLnBrk="1" hangingPunct="1">
              <a:buFont typeface="Courier New" panose="02070309020205020404" pitchFamily="49" charset="0"/>
              <a:buNone/>
            </a:pP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   </a:t>
            </a:r>
            <a:r>
              <a:rPr lang="en-US" altLang="zh-TW" sz="2000" dirty="0">
                <a:solidFill>
                  <a:srgbClr val="008000"/>
                </a:solidFill>
                <a:latin typeface="Courier New" panose="02070309020205020404" pitchFamily="49" charset="0"/>
                <a:ea typeface="新細明體" panose="020B0604030504040204" pitchFamily="18" charset="-120"/>
                <a:cs typeface="Courier New" panose="02070309020205020404" pitchFamily="49" charset="0"/>
              </a:rPr>
              <a:t>{</a:t>
            </a:r>
            <a:endPar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endParaRPr>
          </a:p>
          <a:p>
            <a:pPr lvl="1" eaLnBrk="1" hangingPunct="1">
              <a:buFont typeface="Courier New" panose="02070309020205020404" pitchFamily="49" charset="0"/>
              <a:buNone/>
            </a:pP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      </a:t>
            </a:r>
            <a:r>
              <a:rPr lang="en-US" altLang="zh-TW" sz="2000" dirty="0" err="1">
                <a:solidFill>
                  <a:srgbClr val="0000FF"/>
                </a:solidFill>
                <a:latin typeface="Courier New" panose="02070309020205020404" pitchFamily="49" charset="0"/>
                <a:ea typeface="新細明體" panose="020B0604030504040204" pitchFamily="18" charset="-120"/>
                <a:cs typeface="Courier New" panose="02070309020205020404" pitchFamily="49" charset="0"/>
              </a:rPr>
              <a:t>Console</a:t>
            </a:r>
            <a:r>
              <a:rPr lang="en-US" altLang="zh-TW" sz="2000" dirty="0" err="1">
                <a:solidFill>
                  <a:srgbClr val="000000"/>
                </a:solidFill>
                <a:latin typeface="Courier New" panose="02070309020205020404" pitchFamily="49" charset="0"/>
                <a:ea typeface="新細明體" panose="020B0604030504040204" pitchFamily="18" charset="-120"/>
                <a:cs typeface="Courier New" panose="02070309020205020404" pitchFamily="49" charset="0"/>
              </a:rPr>
              <a:t>.</a:t>
            </a:r>
            <a:r>
              <a:rPr lang="en-US" altLang="zh-TW" sz="2000" dirty="0" err="1">
                <a:solidFill>
                  <a:srgbClr val="0000FF"/>
                </a:solidFill>
                <a:latin typeface="Courier New" panose="02070309020205020404" pitchFamily="49" charset="0"/>
                <a:ea typeface="新細明體" panose="020B0604030504040204" pitchFamily="18" charset="-120"/>
                <a:cs typeface="Courier New" panose="02070309020205020404" pitchFamily="49" charset="0"/>
              </a:rPr>
              <a:t>WriteLine</a:t>
            </a:r>
            <a:r>
              <a:rPr lang="en-US" altLang="zh-TW" sz="2000" dirty="0">
                <a:solidFill>
                  <a:srgbClr val="008000"/>
                </a:solidFill>
                <a:latin typeface="Courier New" panose="02070309020205020404" pitchFamily="49" charset="0"/>
                <a:ea typeface="新細明體" panose="020B0604030504040204" pitchFamily="18" charset="-120"/>
                <a:cs typeface="Courier New" panose="02070309020205020404" pitchFamily="49" charset="0"/>
              </a:rPr>
              <a:t>(</a:t>
            </a:r>
            <a:r>
              <a:rPr lang="en-US" altLang="zh-TW" sz="2000" dirty="0">
                <a:solidFill>
                  <a:srgbClr val="990099"/>
                </a:solidFill>
                <a:latin typeface="Courier New" panose="02070309020205020404" pitchFamily="49" charset="0"/>
                <a:ea typeface="新細明體" panose="020B0604030504040204" pitchFamily="18" charset="-120"/>
                <a:cs typeface="Courier New" panose="02070309020205020404" pitchFamily="49" charset="0"/>
              </a:rPr>
              <a:t>"Hello, world!"</a:t>
            </a:r>
            <a:r>
              <a:rPr lang="en-US" altLang="zh-TW" sz="2000" dirty="0">
                <a:solidFill>
                  <a:srgbClr val="008000"/>
                </a:solidFill>
                <a:latin typeface="Courier New" panose="02070309020205020404" pitchFamily="49" charset="0"/>
                <a:ea typeface="新細明體" panose="020B0604030504040204" pitchFamily="18" charset="-120"/>
                <a:cs typeface="Courier New" panose="02070309020205020404" pitchFamily="49" charset="0"/>
              </a:rPr>
              <a:t>)</a:t>
            </a: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a:t>
            </a:r>
          </a:p>
          <a:p>
            <a:pPr lvl="1" eaLnBrk="1" hangingPunct="1">
              <a:buFont typeface="Courier New" panose="02070309020205020404" pitchFamily="49" charset="0"/>
              <a:buNone/>
            </a:pPr>
            <a:r>
              <a:rPr lang="en-US" altLang="zh-TW" sz="2000" dirty="0">
                <a:solidFill>
                  <a:srgbClr val="008000"/>
                </a:solidFill>
                <a:latin typeface="Courier New" panose="02070309020205020404" pitchFamily="49" charset="0"/>
                <a:ea typeface="新細明體" panose="020B0604030504040204" pitchFamily="18" charset="-120"/>
                <a:cs typeface="Courier New" panose="02070309020205020404" pitchFamily="49" charset="0"/>
              </a:rPr>
              <a:t>   }</a:t>
            </a: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 </a:t>
            </a:r>
          </a:p>
          <a:p>
            <a:pPr lvl="1" eaLnBrk="1" hangingPunct="1">
              <a:buFont typeface="Courier New" panose="02070309020205020404" pitchFamily="49" charset="0"/>
              <a:buNone/>
            </a:pPr>
            <a:r>
              <a:rPr lang="en-US" altLang="zh-TW" sz="2000" dirty="0">
                <a:solidFill>
                  <a:srgbClr val="008000"/>
                </a:solidFill>
                <a:latin typeface="Courier New" panose="02070309020205020404" pitchFamily="49" charset="0"/>
                <a:ea typeface="新細明體" panose="020B0604030504040204" pitchFamily="18" charset="-120"/>
                <a:cs typeface="Courier New" panose="02070309020205020404" pitchFamily="49" charset="0"/>
              </a:rPr>
              <a:t>}</a:t>
            </a:r>
          </a:p>
          <a:p>
            <a:pPr eaLnBrk="1" hangingPunct="1">
              <a:buFont typeface="Courier New" panose="02070309020205020404" pitchFamily="49" charset="0"/>
              <a:buNone/>
            </a:pPr>
            <a:r>
              <a:rPr lang="en-US" altLang="zh-TW" sz="1800" dirty="0">
                <a:latin typeface="Courier New" panose="02070309020205020404" pitchFamily="49" charset="0"/>
                <a:ea typeface="新細明體" panose="020B0604030504040204" pitchFamily="18" charset="-120"/>
                <a:cs typeface="Courier New" panose="02070309020205020404" pitchFamily="49" charset="0"/>
              </a:rPr>
              <a:t>}</a:t>
            </a:r>
            <a:endParaRPr lang="en-US" altLang="en-US" sz="1800" dirty="0">
              <a:ea typeface="新細明體" panose="020B0604030504040204" pitchFamily="18" charset="-120"/>
              <a:cs typeface="Courier New" panose="02070309020205020404" pitchFamily="49" charset="0"/>
            </a:endParaRPr>
          </a:p>
          <a:p>
            <a:pPr marL="0" indent="0">
              <a:buNone/>
            </a:pPr>
            <a:endParaRPr lang="en-IN" dirty="0"/>
          </a:p>
        </p:txBody>
      </p:sp>
    </p:spTree>
    <p:extLst>
      <p:ext uri="{BB962C8B-B14F-4D97-AF65-F5344CB8AC3E}">
        <p14:creationId xmlns:p14="http://schemas.microsoft.com/office/powerpoint/2010/main" val="197433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F441AB-AB7B-43DD-9061-EBC3FA841548}"/>
              </a:ext>
            </a:extLst>
          </p:cNvPr>
          <p:cNvSpPr>
            <a:spLocks noGrp="1"/>
          </p:cNvSpPr>
          <p:nvPr>
            <p:ph type="title"/>
          </p:nvPr>
        </p:nvSpPr>
        <p:spPr>
          <a:xfrm>
            <a:off x="844476" y="1600199"/>
            <a:ext cx="3539266" cy="4297680"/>
          </a:xfrm>
        </p:spPr>
        <p:txBody>
          <a:bodyPr anchor="ctr">
            <a:normAutofit/>
          </a:bodyPr>
          <a:lstStyle/>
          <a:p>
            <a:r>
              <a:rPr lang="en-US" dirty="0">
                <a:latin typeface="Times New Roman" panose="02020603050405020304" pitchFamily="18" charset="0"/>
                <a:cs typeface="Times New Roman" panose="02020603050405020304" pitchFamily="18" charset="0"/>
              </a:rPr>
              <a:t>Program explanation</a:t>
            </a:r>
            <a:endParaRPr lang="en-IN"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AAECA8-3946-42B3-8BB5-03C40B278518}"/>
              </a:ext>
            </a:extLst>
          </p:cNvPr>
          <p:cNvSpPr>
            <a:spLocks noGrp="1"/>
          </p:cNvSpPr>
          <p:nvPr>
            <p:ph idx="1"/>
          </p:nvPr>
        </p:nvSpPr>
        <p:spPr>
          <a:xfrm>
            <a:off x="4654296" y="225286"/>
            <a:ext cx="7630465" cy="6632714"/>
          </a:xfrm>
        </p:spPr>
        <p:txBody>
          <a:bodyPr anchor="ctr">
            <a:normAutofit fontScale="92500" lnSpcReduction="10000"/>
          </a:bodyPr>
          <a:lstStyle/>
          <a:p>
            <a:pPr marL="0" indent="0">
              <a:lnSpc>
                <a:spcPct val="110000"/>
              </a:lnSpc>
              <a:buNone/>
            </a:pPr>
            <a:r>
              <a:rPr lang="en-US" b="0" i="0" dirty="0">
                <a:effectLst/>
                <a:latin typeface="Arial" panose="020B0604020202020204" pitchFamily="34" charset="0"/>
              </a:rPr>
              <a:t>Let us look at the various parts of the given program −</a:t>
            </a:r>
          </a:p>
          <a:p>
            <a:pPr>
              <a:lnSpc>
                <a:spcPct val="110000"/>
              </a:lnSpc>
              <a:buFont typeface="Arial" panose="020B0604020202020204" pitchFamily="34" charset="0"/>
              <a:buChar char="•"/>
            </a:pPr>
            <a:r>
              <a:rPr lang="en-US" b="1" i="0" dirty="0">
                <a:effectLst/>
                <a:latin typeface="Arial" panose="020B0604020202020204" pitchFamily="34" charset="0"/>
              </a:rPr>
              <a:t>using System;</a:t>
            </a:r>
            <a:r>
              <a:rPr lang="en-US" b="0" i="0" dirty="0">
                <a:effectLst/>
                <a:latin typeface="Arial" panose="020B0604020202020204" pitchFamily="34" charset="0"/>
              </a:rPr>
              <a:t> - the </a:t>
            </a:r>
            <a:r>
              <a:rPr lang="en-US" b="1" i="0" dirty="0">
                <a:effectLst/>
                <a:latin typeface="Arial" panose="020B0604020202020204" pitchFamily="34" charset="0"/>
              </a:rPr>
              <a:t>using</a:t>
            </a:r>
            <a:r>
              <a:rPr lang="en-US" b="0" i="0" dirty="0">
                <a:effectLst/>
                <a:latin typeface="Arial" panose="020B0604020202020204" pitchFamily="34" charset="0"/>
              </a:rPr>
              <a:t> keyword is used to include the </a:t>
            </a:r>
            <a:r>
              <a:rPr lang="en-US" b="1" i="0" dirty="0">
                <a:effectLst/>
                <a:latin typeface="Arial" panose="020B0604020202020204" pitchFamily="34" charset="0"/>
              </a:rPr>
              <a:t>System </a:t>
            </a:r>
            <a:r>
              <a:rPr lang="en-US" b="0" i="0" dirty="0">
                <a:effectLst/>
                <a:latin typeface="Arial" panose="020B0604020202020204" pitchFamily="34" charset="0"/>
              </a:rPr>
              <a:t>namespace in the program A </a:t>
            </a:r>
            <a:r>
              <a:rPr lang="en-US" b="1" i="0" dirty="0">
                <a:effectLst/>
                <a:latin typeface="Arial" panose="020B0604020202020204" pitchFamily="34" charset="0"/>
              </a:rPr>
              <a:t>namespace</a:t>
            </a:r>
            <a:r>
              <a:rPr lang="en-US" b="0" i="0" dirty="0">
                <a:effectLst/>
                <a:latin typeface="Arial" panose="020B0604020202020204" pitchFamily="34" charset="0"/>
              </a:rPr>
              <a:t> is a collection of classes. </a:t>
            </a:r>
          </a:p>
          <a:p>
            <a:pPr>
              <a:lnSpc>
                <a:spcPct val="110000"/>
              </a:lnSpc>
              <a:buFont typeface="Arial" panose="020B0604020202020204" pitchFamily="34" charset="0"/>
              <a:buChar char="•"/>
            </a:pPr>
            <a:r>
              <a:rPr lang="en-US" b="1" i="0" dirty="0">
                <a:effectLst/>
                <a:latin typeface="Arial" panose="020B0604020202020204" pitchFamily="34" charset="0"/>
              </a:rPr>
              <a:t>using System </a:t>
            </a:r>
            <a:r>
              <a:rPr lang="en-US" b="0" i="0" dirty="0">
                <a:effectLst/>
                <a:latin typeface="Arial" panose="020B0604020202020204" pitchFamily="34" charset="0"/>
              </a:rPr>
              <a:t>means that we can use classes from the System namespace.</a:t>
            </a:r>
          </a:p>
          <a:p>
            <a:pPr>
              <a:lnSpc>
                <a:spcPct val="110000"/>
              </a:lnSpc>
              <a:buFont typeface="Arial" panose="020B0604020202020204" pitchFamily="34" charset="0"/>
              <a:buChar char="•"/>
            </a:pPr>
            <a:r>
              <a:rPr lang="en-US" b="0" i="0" dirty="0">
                <a:effectLst/>
                <a:latin typeface="Arial" panose="020B0604020202020204" pitchFamily="34" charset="0"/>
              </a:rPr>
              <a:t>A </a:t>
            </a:r>
            <a:r>
              <a:rPr lang="en-US" b="1" i="0" dirty="0">
                <a:effectLst/>
                <a:latin typeface="Arial" panose="020B0604020202020204" pitchFamily="34" charset="0"/>
              </a:rPr>
              <a:t>namespace</a:t>
            </a:r>
            <a:r>
              <a:rPr lang="en-US" b="0" i="0" dirty="0">
                <a:effectLst/>
                <a:latin typeface="Arial" panose="020B0604020202020204" pitchFamily="34" charset="0"/>
              </a:rPr>
              <a:t> is designed for providing a way to keep one set of names separate from another. The class names declared in one namespace does not conflict with the same class names declared in another.</a:t>
            </a:r>
          </a:p>
          <a:p>
            <a:pPr>
              <a:lnSpc>
                <a:spcPct val="110000"/>
              </a:lnSpc>
              <a:buFont typeface="Arial" panose="020B0604020202020204" pitchFamily="34" charset="0"/>
              <a:buChar char="•"/>
            </a:pPr>
            <a:r>
              <a:rPr lang="en-US" b="1" i="0" dirty="0">
                <a:effectLst/>
                <a:latin typeface="Arial" panose="020B0604020202020204" pitchFamily="34" charset="0"/>
              </a:rPr>
              <a:t>class</a:t>
            </a:r>
            <a:r>
              <a:rPr lang="en-US" b="0" i="0" dirty="0">
                <a:effectLst/>
                <a:latin typeface="Arial" panose="020B0604020202020204" pitchFamily="34" charset="0"/>
              </a:rPr>
              <a:t> is a container for data and methods</a:t>
            </a:r>
          </a:p>
          <a:p>
            <a:pPr>
              <a:lnSpc>
                <a:spcPct val="110000"/>
              </a:lnSpc>
            </a:pPr>
            <a:r>
              <a:rPr lang="en-US" b="1" i="0" dirty="0">
                <a:effectLst/>
                <a:latin typeface="Arial" panose="020B0604020202020204" pitchFamily="34" charset="0"/>
              </a:rPr>
              <a:t>Program</a:t>
            </a:r>
            <a:r>
              <a:rPr lang="en-US" b="0" i="0" dirty="0">
                <a:effectLst/>
                <a:latin typeface="Arial" panose="020B0604020202020204" pitchFamily="34" charset="0"/>
              </a:rPr>
              <a:t> is the class name. A class is a blueprint  </a:t>
            </a:r>
            <a:r>
              <a:rPr lang="en-IN" b="0" i="0" dirty="0">
                <a:solidFill>
                  <a:srgbClr val="000000"/>
                </a:solidFill>
                <a:effectLst/>
                <a:latin typeface="verdana" panose="020B0604030504040204" pitchFamily="34" charset="0"/>
              </a:rPr>
              <a:t>which </a:t>
            </a:r>
            <a:r>
              <a:rPr lang="en-US" b="0" i="0" dirty="0">
                <a:effectLst/>
                <a:latin typeface="Arial" panose="020B0604020202020204" pitchFamily="34" charset="0"/>
              </a:rPr>
              <a:t>from objects is created</a:t>
            </a:r>
          </a:p>
          <a:p>
            <a:pPr>
              <a:lnSpc>
                <a:spcPct val="110000"/>
              </a:lnSpc>
              <a:buFont typeface="Arial" panose="020B0604020202020204" pitchFamily="34" charset="0"/>
              <a:buChar char="•"/>
            </a:pPr>
            <a:r>
              <a:rPr lang="en-US" b="0" i="0" dirty="0">
                <a:effectLst/>
                <a:latin typeface="Arial" panose="020B0604020202020204" pitchFamily="34" charset="0"/>
              </a:rPr>
              <a:t>Methods define the behavior of the class. </a:t>
            </a:r>
          </a:p>
          <a:p>
            <a:pPr algn="l"/>
            <a:r>
              <a:rPr lang="en-US" b="1" i="0" dirty="0">
                <a:solidFill>
                  <a:srgbClr val="000000"/>
                </a:solidFill>
                <a:effectLst/>
                <a:latin typeface="verdana" panose="020B0604030504040204" pitchFamily="34" charset="0"/>
              </a:rPr>
              <a:t>static:</a:t>
            </a:r>
            <a:r>
              <a:rPr lang="en-US" b="0" i="0" dirty="0">
                <a:solidFill>
                  <a:srgbClr val="000000"/>
                </a:solidFill>
                <a:effectLst/>
                <a:latin typeface="verdana" panose="020B0604030504040204" pitchFamily="34" charset="0"/>
              </a:rPr>
              <a:t> is a keyword which means object is not required to access static members. So it saves memory.</a:t>
            </a:r>
          </a:p>
          <a:p>
            <a:r>
              <a:rPr lang="en-US" b="1" i="0" dirty="0">
                <a:solidFill>
                  <a:srgbClr val="000000"/>
                </a:solidFill>
                <a:effectLst/>
                <a:latin typeface="verdana" panose="020B0604030504040204" pitchFamily="34" charset="0"/>
              </a:rPr>
              <a:t>void:</a:t>
            </a:r>
            <a:r>
              <a:rPr lang="en-US" b="0" i="0" dirty="0">
                <a:solidFill>
                  <a:srgbClr val="000000"/>
                </a:solidFill>
                <a:effectLst/>
                <a:latin typeface="verdana" panose="020B0604030504040204" pitchFamily="34" charset="0"/>
              </a:rPr>
              <a:t> is the return type of the method. It </a:t>
            </a:r>
            <a:r>
              <a:rPr lang="en-US" b="0" i="0" dirty="0" err="1">
                <a:solidFill>
                  <a:srgbClr val="000000"/>
                </a:solidFill>
                <a:effectLst/>
                <a:latin typeface="verdana" panose="020B0604030504040204" pitchFamily="34" charset="0"/>
              </a:rPr>
              <a:t>does'treturn</a:t>
            </a:r>
            <a:r>
              <a:rPr lang="en-US" b="0" i="0" dirty="0">
                <a:solidFill>
                  <a:srgbClr val="000000"/>
                </a:solidFill>
                <a:effectLst/>
                <a:latin typeface="verdana" panose="020B0604030504040204" pitchFamily="34" charset="0"/>
              </a:rPr>
              <a:t> any value. In such case, return statement is not required.</a:t>
            </a:r>
          </a:p>
          <a:p>
            <a:pPr algn="l"/>
            <a:endParaRPr lang="en-US" dirty="0">
              <a:latin typeface="Arial" panose="020B0604020202020204" pitchFamily="34" charset="0"/>
            </a:endParaRPr>
          </a:p>
        </p:txBody>
      </p:sp>
      <p:graphicFrame>
        <p:nvGraphicFramePr>
          <p:cNvPr id="4" name="Table 3">
            <a:extLst>
              <a:ext uri="{FF2B5EF4-FFF2-40B4-BE49-F238E27FC236}">
                <a16:creationId xmlns:a16="http://schemas.microsoft.com/office/drawing/2014/main" id="{12F25BA7-ABF9-43FF-A149-5B76F423E3A6}"/>
              </a:ext>
            </a:extLst>
          </p:cNvPr>
          <p:cNvGraphicFramePr>
            <a:graphicFrameLocks noGrp="1"/>
          </p:cNvGraphicFramePr>
          <p:nvPr>
            <p:extLst>
              <p:ext uri="{D42A27DB-BD31-4B8C-83A1-F6EECF244321}">
                <p14:modId xmlns:p14="http://schemas.microsoft.com/office/powerpoint/2010/main" val="2337463740"/>
              </p:ext>
            </p:extLst>
          </p:nvPr>
        </p:nvGraphicFramePr>
        <p:xfrm>
          <a:off x="8363111" y="5281347"/>
          <a:ext cx="119910" cy="184416"/>
        </p:xfrm>
        <a:graphic>
          <a:graphicData uri="http://schemas.openxmlformats.org/drawingml/2006/table">
            <a:tbl>
              <a:tblPr/>
              <a:tblGrid>
                <a:gridCol w="119910">
                  <a:extLst>
                    <a:ext uri="{9D8B030D-6E8A-4147-A177-3AD203B41FA5}">
                      <a16:colId xmlns:a16="http://schemas.microsoft.com/office/drawing/2014/main" val="1520076422"/>
                    </a:ext>
                  </a:extLst>
                </a:gridCol>
              </a:tblGrid>
              <a:tr h="116524">
                <a:tc>
                  <a:txBody>
                    <a:bodyPr/>
                    <a:lstStyle/>
                    <a:p>
                      <a:endParaRPr lang="en-US" sz="900" dirty="0">
                        <a:solidFill>
                          <a:srgbClr val="000000"/>
                        </a:solidFill>
                        <a:effectLst/>
                        <a:latin typeface="verdana" panose="020B0604030504040204" pitchFamily="34" charset="0"/>
                      </a:endParaRPr>
                    </a:p>
                  </a:txBody>
                  <a:tcPr marL="47255" marR="47255" marT="23628" marB="23628" anchor="ctr">
                    <a:lnL>
                      <a:noFill/>
                    </a:lnL>
                    <a:lnR>
                      <a:noFill/>
                    </a:lnR>
                    <a:lnT>
                      <a:noFill/>
                    </a:lnT>
                    <a:lnB>
                      <a:noFill/>
                    </a:lnB>
                    <a:solidFill>
                      <a:srgbClr val="FFFFFF"/>
                    </a:solidFill>
                  </a:tcPr>
                </a:tc>
                <a:extLst>
                  <a:ext uri="{0D108BD9-81ED-4DB2-BD59-A6C34878D82A}">
                    <a16:rowId xmlns:a16="http://schemas.microsoft.com/office/drawing/2014/main" val="854781345"/>
                  </a:ext>
                </a:extLst>
              </a:tr>
            </a:tbl>
          </a:graphicData>
        </a:graphic>
      </p:graphicFrame>
    </p:spTree>
    <p:extLst>
      <p:ext uri="{BB962C8B-B14F-4D97-AF65-F5344CB8AC3E}">
        <p14:creationId xmlns:p14="http://schemas.microsoft.com/office/powerpoint/2010/main" val="215581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380C12-6D84-4770-9193-A9D0AE3254CE}"/>
              </a:ext>
            </a:extLst>
          </p:cNvPr>
          <p:cNvSpPr>
            <a:spLocks noGrp="1"/>
          </p:cNvSpPr>
          <p:nvPr>
            <p:ph type="title"/>
          </p:nvPr>
        </p:nvSpPr>
        <p:spPr>
          <a:xfrm>
            <a:off x="844476" y="1600199"/>
            <a:ext cx="3539266" cy="4297680"/>
          </a:xfrm>
        </p:spPr>
        <p:txBody>
          <a:bodyPr anchor="ctr">
            <a:normAutofit/>
          </a:bodyPr>
          <a:lstStyle/>
          <a:p>
            <a:r>
              <a:rPr lang="en-US" dirty="0">
                <a:latin typeface="Times New Roman" panose="02020603050405020304" pitchFamily="18" charset="0"/>
                <a:cs typeface="Times New Roman" panose="02020603050405020304" pitchFamily="18" charset="0"/>
              </a:rPr>
              <a:t>Program explanation</a:t>
            </a:r>
            <a:endParaRPr lang="en-IN"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B987E-50AE-49D7-900E-A6854C66E53F}"/>
              </a:ext>
            </a:extLst>
          </p:cNvPr>
          <p:cNvSpPr>
            <a:spLocks noGrp="1"/>
          </p:cNvSpPr>
          <p:nvPr>
            <p:ph idx="1"/>
          </p:nvPr>
        </p:nvSpPr>
        <p:spPr>
          <a:xfrm>
            <a:off x="4654297" y="161777"/>
            <a:ext cx="7537704" cy="6858000"/>
          </a:xfrm>
        </p:spPr>
        <p:txBody>
          <a:bodyPr anchor="ctr">
            <a:normAutofit/>
          </a:bodyPr>
          <a:lstStyle/>
          <a:p>
            <a:r>
              <a:rPr lang="en-US" b="0" i="0" dirty="0">
                <a:effectLst/>
                <a:latin typeface="Arial" panose="020B0604020202020204" pitchFamily="34" charset="0"/>
              </a:rPr>
              <a:t>The next line defines the </a:t>
            </a:r>
            <a:r>
              <a:rPr lang="en-US" b="1" i="0" dirty="0">
                <a:effectLst/>
                <a:latin typeface="Arial" panose="020B0604020202020204" pitchFamily="34" charset="0"/>
              </a:rPr>
              <a:t>Main</a:t>
            </a:r>
            <a:r>
              <a:rPr lang="en-US" b="0" i="0" dirty="0">
                <a:effectLst/>
                <a:latin typeface="Arial" panose="020B0604020202020204" pitchFamily="34" charset="0"/>
              </a:rPr>
              <a:t> method, which is the </a:t>
            </a:r>
            <a:r>
              <a:rPr lang="en-US" b="1" i="0" dirty="0">
                <a:effectLst/>
                <a:latin typeface="Arial" panose="020B0604020202020204" pitchFamily="34" charset="0"/>
              </a:rPr>
              <a:t>entry point</a:t>
            </a:r>
            <a:r>
              <a:rPr lang="en-US" b="0" i="0" dirty="0">
                <a:effectLst/>
                <a:latin typeface="Arial" panose="020B0604020202020204" pitchFamily="34" charset="0"/>
              </a:rPr>
              <a:t> for all C# programs. The </a:t>
            </a:r>
            <a:r>
              <a:rPr lang="en-US" b="1" i="0" dirty="0">
                <a:effectLst/>
                <a:latin typeface="Arial" panose="020B0604020202020204" pitchFamily="34" charset="0"/>
              </a:rPr>
              <a:t>Main </a:t>
            </a:r>
            <a:r>
              <a:rPr lang="en-US" b="0" i="0" dirty="0">
                <a:effectLst/>
                <a:latin typeface="Arial" panose="020B0604020202020204" pitchFamily="34" charset="0"/>
              </a:rPr>
              <a:t>method states what the class does when executed.</a:t>
            </a:r>
          </a:p>
          <a:p>
            <a:pPr algn="l"/>
            <a:endParaRPr lang="en-US" b="1" i="0" dirty="0">
              <a:solidFill>
                <a:srgbClr val="000000"/>
              </a:solidFill>
              <a:effectLst/>
              <a:latin typeface="verdana" panose="020B0604030504040204" pitchFamily="34" charset="0"/>
            </a:endParaRPr>
          </a:p>
          <a:p>
            <a:pPr algn="l"/>
            <a:r>
              <a:rPr lang="en-US" b="1" i="0" dirty="0">
                <a:solidFill>
                  <a:srgbClr val="000000"/>
                </a:solidFill>
                <a:effectLst/>
                <a:latin typeface="verdana" panose="020B0604030504040204" pitchFamily="34" charset="0"/>
              </a:rPr>
              <a:t>Main:</a:t>
            </a:r>
            <a:r>
              <a:rPr lang="en-US" b="0" i="0" dirty="0">
                <a:solidFill>
                  <a:srgbClr val="000000"/>
                </a:solidFill>
                <a:effectLst/>
                <a:latin typeface="verdana" panose="020B0604030504040204" pitchFamily="34" charset="0"/>
              </a:rPr>
              <a:t> is the method name. It is the entry point for any C# program. Whenever we run the C# program, Main() method is invoked first before any other method. It represents start up of the program.</a:t>
            </a:r>
          </a:p>
          <a:p>
            <a:pPr algn="l"/>
            <a:r>
              <a:rPr lang="en-US" b="1" i="0" dirty="0">
                <a:solidFill>
                  <a:srgbClr val="000000"/>
                </a:solidFill>
                <a:effectLst/>
                <a:latin typeface="verdana" panose="020B0604030504040204" pitchFamily="34" charset="0"/>
              </a:rPr>
              <a:t>string[] </a:t>
            </a:r>
            <a:r>
              <a:rPr lang="en-US" b="1" i="0" dirty="0" err="1">
                <a:solidFill>
                  <a:srgbClr val="000000"/>
                </a:solidFill>
                <a:effectLst/>
                <a:latin typeface="verdana" panose="020B0604030504040204" pitchFamily="34" charset="0"/>
              </a:rPr>
              <a:t>args</a:t>
            </a:r>
            <a:r>
              <a:rPr lang="en-US" b="1" i="0" dirty="0">
                <a:solidFill>
                  <a:srgbClr val="000000"/>
                </a:solidFill>
                <a:effectLst/>
                <a:latin typeface="verdana" panose="020B0604030504040204" pitchFamily="34" charset="0"/>
              </a:rPr>
              <a:t>:</a:t>
            </a:r>
            <a:r>
              <a:rPr lang="en-US" b="0" i="0" dirty="0">
                <a:solidFill>
                  <a:srgbClr val="000000"/>
                </a:solidFill>
                <a:effectLst/>
                <a:latin typeface="verdana" panose="020B0604030504040204" pitchFamily="34" charset="0"/>
              </a:rPr>
              <a:t> is used for command line arguments in C#. While running the C# program, we can pass values. These values are known as arguments which we can use in the program.</a:t>
            </a:r>
          </a:p>
          <a:p>
            <a:pPr>
              <a:lnSpc>
                <a:spcPct val="110000"/>
              </a:lnSpc>
            </a:pPr>
            <a:r>
              <a:rPr lang="en-US" b="1" i="0" dirty="0" err="1">
                <a:effectLst/>
                <a:latin typeface="verdana" panose="020B0604030504040204" pitchFamily="34" charset="0"/>
              </a:rPr>
              <a:t>System.Console.WriteLine</a:t>
            </a:r>
            <a:r>
              <a:rPr lang="en-US" b="1" i="0" dirty="0">
                <a:effectLst/>
                <a:latin typeface="verdana" panose="020B0604030504040204" pitchFamily="34" charset="0"/>
              </a:rPr>
              <a:t>("Hello World!"):</a:t>
            </a:r>
            <a:r>
              <a:rPr lang="en-US" b="0" i="0" dirty="0">
                <a:solidFill>
                  <a:srgbClr val="000000"/>
                </a:solidFill>
                <a:effectLst/>
                <a:latin typeface="verdana" panose="020B0604030504040204" pitchFamily="34" charset="0"/>
              </a:rPr>
              <a:t> Here, System is the namespace. Console is the class defined in System namespace. The WriteLine() is the static method of Console class which is used to write the text on the console.</a:t>
            </a:r>
            <a:endParaRPr lang="en-US" b="0" i="0" dirty="0">
              <a:effectLst/>
              <a:latin typeface="Arial" panose="020B0604020202020204" pitchFamily="34" charset="0"/>
            </a:endParaRPr>
          </a:p>
          <a:p>
            <a:pPr>
              <a:lnSpc>
                <a:spcPct val="110000"/>
              </a:lnSpc>
            </a:pPr>
            <a:endParaRPr lang="en-IN" sz="1400" dirty="0"/>
          </a:p>
        </p:txBody>
      </p:sp>
    </p:spTree>
    <p:extLst>
      <p:ext uri="{BB962C8B-B14F-4D97-AF65-F5344CB8AC3E}">
        <p14:creationId xmlns:p14="http://schemas.microsoft.com/office/powerpoint/2010/main" val="225140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C4A59-9912-47AB-819D-1E59BA41F789}"/>
              </a:ext>
            </a:extLst>
          </p:cNvPr>
          <p:cNvSpPr>
            <a:spLocks noGrp="1"/>
          </p:cNvSpPr>
          <p:nvPr>
            <p:ph type="title"/>
          </p:nvPr>
        </p:nvSpPr>
        <p:spPr>
          <a:xfrm>
            <a:off x="0" y="1762539"/>
            <a:ext cx="4061519" cy="3379304"/>
          </a:xfrm>
        </p:spPr>
        <p:txBody>
          <a:bodyPr>
            <a:normAutofit/>
          </a:bodyPr>
          <a:lstStyle/>
          <a:p>
            <a:r>
              <a:rPr lang="en-US" dirty="0">
                <a:solidFill>
                  <a:srgbClr val="FFFFFF"/>
                </a:solidFill>
              </a:rPr>
              <a:t>Comments </a:t>
            </a:r>
            <a:br>
              <a:rPr lang="en-US" dirty="0">
                <a:solidFill>
                  <a:srgbClr val="FFFFFF"/>
                </a:solidFill>
              </a:rPr>
            </a:br>
            <a:r>
              <a:rPr lang="en-US" dirty="0">
                <a:solidFill>
                  <a:srgbClr val="FFFFFF"/>
                </a:solidFill>
              </a:rPr>
              <a:t>          &amp;</a:t>
            </a:r>
            <a:br>
              <a:rPr lang="en-US" dirty="0">
                <a:solidFill>
                  <a:srgbClr val="FFFFFF"/>
                </a:solidFill>
              </a:rPr>
            </a:br>
            <a:r>
              <a:rPr lang="en-US" dirty="0">
                <a:solidFill>
                  <a:srgbClr val="FFFFFF"/>
                </a:solidFill>
              </a:rPr>
              <a:t> keywords </a:t>
            </a:r>
            <a:br>
              <a:rPr lang="en-US" dirty="0">
                <a:solidFill>
                  <a:srgbClr val="FFFFFF"/>
                </a:solidFill>
              </a:rPr>
            </a:br>
            <a:r>
              <a:rPr lang="en-US" dirty="0">
                <a:solidFill>
                  <a:srgbClr val="FFFFFF"/>
                </a:solidFill>
              </a:rPr>
              <a:t>          &amp;</a:t>
            </a:r>
            <a:br>
              <a:rPr lang="en-US" dirty="0">
                <a:solidFill>
                  <a:srgbClr val="FFFFFF"/>
                </a:solidFill>
              </a:rPr>
            </a:br>
            <a:r>
              <a:rPr lang="en-US" dirty="0">
                <a:solidFill>
                  <a:srgbClr val="FFFFFF"/>
                </a:solidFill>
              </a:rPr>
              <a:t> identifiers   In C#</a:t>
            </a:r>
            <a:endParaRPr lang="en-IN" dirty="0">
              <a:solidFill>
                <a:srgbClr val="FFFFFF"/>
              </a:solidFill>
            </a:endParaRPr>
          </a:p>
        </p:txBody>
      </p:sp>
      <p:sp>
        <p:nvSpPr>
          <p:cNvPr id="3" name="Content Placeholder 2">
            <a:extLst>
              <a:ext uri="{FF2B5EF4-FFF2-40B4-BE49-F238E27FC236}">
                <a16:creationId xmlns:a16="http://schemas.microsoft.com/office/drawing/2014/main" id="{4C469780-E4BF-4EEE-BCAB-E557B81E02C7}"/>
              </a:ext>
            </a:extLst>
          </p:cNvPr>
          <p:cNvSpPr>
            <a:spLocks noGrp="1"/>
          </p:cNvSpPr>
          <p:nvPr>
            <p:ph idx="1"/>
          </p:nvPr>
        </p:nvSpPr>
        <p:spPr>
          <a:xfrm>
            <a:off x="4062127" y="98474"/>
            <a:ext cx="8129873" cy="6759525"/>
          </a:xfrm>
        </p:spPr>
        <p:txBody>
          <a:bodyPr anchor="t">
            <a:normAutofit/>
          </a:bodyPr>
          <a:lstStyle/>
          <a:p>
            <a:pPr>
              <a:lnSpc>
                <a:spcPct val="110000"/>
              </a:lnSpc>
              <a:buFont typeface="Wingdings" panose="05000000000000000000" pitchFamily="2" charset="2"/>
              <a:buChar char="Ø"/>
            </a:pPr>
            <a:endParaRPr lang="en-US" sz="1600" dirty="0">
              <a:latin typeface="Arial" panose="020B0604020202020204" pitchFamily="34" charset="0"/>
            </a:endParaRPr>
          </a:p>
          <a:p>
            <a:pPr marL="0" indent="0">
              <a:lnSpc>
                <a:spcPct val="110000"/>
              </a:lnSpc>
              <a:buNone/>
            </a:pPr>
            <a:endParaRPr lang="en-US" sz="1600" dirty="0">
              <a:latin typeface="Arial" panose="020B0604020202020204" pitchFamily="34" charset="0"/>
            </a:endParaRPr>
          </a:p>
          <a:p>
            <a:pPr marL="0" indent="0">
              <a:lnSpc>
                <a:spcPct val="110000"/>
              </a:lnSpc>
              <a:buNone/>
            </a:pPr>
            <a:endParaRPr lang="en-US" sz="1600" b="0" i="0" dirty="0">
              <a:effectLst/>
              <a:latin typeface="Arial" panose="020B0604020202020204" pitchFamily="34" charset="0"/>
            </a:endParaRPr>
          </a:p>
          <a:p>
            <a:pPr>
              <a:lnSpc>
                <a:spcPct val="110000"/>
              </a:lnSpc>
            </a:pPr>
            <a:endParaRPr lang="en-US" sz="1600" b="0" i="0" dirty="0">
              <a:effectLst/>
              <a:latin typeface="Arial" panose="020B0604020202020204" pitchFamily="34" charset="0"/>
            </a:endParaRPr>
          </a:p>
          <a:p>
            <a:pPr>
              <a:lnSpc>
                <a:spcPct val="110000"/>
              </a:lnSpc>
            </a:pPr>
            <a:endParaRPr lang="en-US" sz="1600" dirty="0">
              <a:latin typeface="Arial" panose="020B0604020202020204" pitchFamily="34" charset="0"/>
            </a:endParaRPr>
          </a:p>
          <a:p>
            <a:pPr>
              <a:lnSpc>
                <a:spcPct val="110000"/>
              </a:lnSpc>
            </a:pPr>
            <a:endParaRPr lang="en-IN" sz="1600" dirty="0"/>
          </a:p>
        </p:txBody>
      </p:sp>
      <p:sp>
        <p:nvSpPr>
          <p:cNvPr id="7" name="TextBox 6">
            <a:extLst>
              <a:ext uri="{FF2B5EF4-FFF2-40B4-BE49-F238E27FC236}">
                <a16:creationId xmlns:a16="http://schemas.microsoft.com/office/drawing/2014/main" id="{13D9945A-0DA0-491F-85D1-4857338A7D17}"/>
              </a:ext>
            </a:extLst>
          </p:cNvPr>
          <p:cNvSpPr txBox="1"/>
          <p:nvPr/>
        </p:nvSpPr>
        <p:spPr>
          <a:xfrm>
            <a:off x="4061823" y="349963"/>
            <a:ext cx="8129873" cy="6570966"/>
          </a:xfrm>
          <a:prstGeom prst="rect">
            <a:avLst/>
          </a:prstGeom>
          <a:noFill/>
        </p:spPr>
        <p:txBody>
          <a:bodyPr wrap="square">
            <a:spAutoFit/>
          </a:bodyPr>
          <a:lstStyle/>
          <a:p>
            <a:pPr>
              <a:lnSpc>
                <a:spcPct val="110000"/>
              </a:lnSpc>
              <a:buFont typeface="Wingdings" panose="05000000000000000000" pitchFamily="2" charset="2"/>
              <a:buChar char="Ø"/>
            </a:pPr>
            <a:r>
              <a:rPr lang="en-US" sz="2400" b="0" i="0" dirty="0">
                <a:effectLst/>
                <a:latin typeface="Arial" panose="020B0604020202020204" pitchFamily="34" charset="0"/>
              </a:rPr>
              <a:t> C# comments   </a:t>
            </a:r>
          </a:p>
          <a:p>
            <a:pPr>
              <a:lnSpc>
                <a:spcPct val="110000"/>
              </a:lnSpc>
            </a:pPr>
            <a:r>
              <a:rPr lang="en-US" sz="1800" b="0" i="0" dirty="0">
                <a:effectLst/>
                <a:latin typeface="Arial" panose="020B0604020202020204" pitchFamily="34" charset="0"/>
              </a:rPr>
              <a:t>Comments are used for explaining code. Compilers ignore the comment entries. </a:t>
            </a:r>
          </a:p>
          <a:p>
            <a:pPr>
              <a:lnSpc>
                <a:spcPct val="110000"/>
              </a:lnSpc>
            </a:pPr>
            <a:r>
              <a:rPr lang="en-US" sz="1800" b="0" i="0" dirty="0">
                <a:effectLst/>
                <a:latin typeface="Arial" panose="020B0604020202020204" pitchFamily="34" charset="0"/>
              </a:rPr>
              <a:t>   The multiline comments in are start with /* and terminates with the characters */</a:t>
            </a:r>
          </a:p>
          <a:p>
            <a:pPr>
              <a:lnSpc>
                <a:spcPct val="110000"/>
              </a:lnSpc>
            </a:pPr>
            <a:r>
              <a:rPr lang="en-US" sz="1800" b="0" i="0" dirty="0">
                <a:effectLst/>
                <a:latin typeface="Arial" panose="020B0604020202020204" pitchFamily="34" charset="0"/>
              </a:rPr>
              <a:t>   Syntax:                      /* This are the multi line </a:t>
            </a:r>
          </a:p>
          <a:p>
            <a:pPr marL="0" indent="0">
              <a:lnSpc>
                <a:spcPct val="110000"/>
              </a:lnSpc>
              <a:buNone/>
            </a:pPr>
            <a:r>
              <a:rPr lang="en-US" sz="1800" dirty="0">
                <a:latin typeface="Arial" panose="020B0604020202020204" pitchFamily="34" charset="0"/>
              </a:rPr>
              <a:t>                                          comments for C#   */</a:t>
            </a:r>
          </a:p>
          <a:p>
            <a:pPr>
              <a:lnSpc>
                <a:spcPct val="110000"/>
              </a:lnSpc>
            </a:pPr>
            <a:r>
              <a:rPr lang="en-US" sz="1800" dirty="0">
                <a:latin typeface="Arial" panose="020B0604020202020204" pitchFamily="34" charset="0"/>
              </a:rPr>
              <a:t>   </a:t>
            </a:r>
            <a:r>
              <a:rPr lang="en-US" sz="1800" b="0" i="0" dirty="0">
                <a:effectLst/>
                <a:latin typeface="Arial" panose="020B0604020202020204" pitchFamily="34" charset="0"/>
              </a:rPr>
              <a:t>Single-line comments are indicated by the '//' symbol. For example,</a:t>
            </a:r>
          </a:p>
          <a:p>
            <a:pPr marL="0" indent="0">
              <a:lnSpc>
                <a:spcPct val="110000"/>
              </a:lnSpc>
              <a:buNone/>
            </a:pPr>
            <a:r>
              <a:rPr lang="en-US" sz="1800" dirty="0">
                <a:latin typeface="Arial" panose="020B0604020202020204" pitchFamily="34" charset="0"/>
              </a:rPr>
              <a:t>       Syntax:                      //This is </a:t>
            </a:r>
            <a:r>
              <a:rPr lang="en-US" sz="1800" dirty="0" err="1">
                <a:latin typeface="Arial" panose="020B0604020202020204" pitchFamily="34" charset="0"/>
              </a:rPr>
              <a:t>c#</a:t>
            </a:r>
            <a:r>
              <a:rPr lang="en-US" sz="1800" dirty="0">
                <a:latin typeface="Arial" panose="020B0604020202020204" pitchFamily="34" charset="0"/>
              </a:rPr>
              <a:t> programming class</a:t>
            </a:r>
          </a:p>
          <a:p>
            <a:pPr>
              <a:lnSpc>
                <a:spcPct val="110000"/>
              </a:lnSpc>
            </a:pPr>
            <a:endParaRPr lang="en-US" sz="2400" b="0" i="0" dirty="0">
              <a:effectLst/>
              <a:latin typeface="Arial" panose="020B0604020202020204" pitchFamily="34" charset="0"/>
            </a:endParaRPr>
          </a:p>
          <a:p>
            <a:pPr>
              <a:lnSpc>
                <a:spcPct val="110000"/>
              </a:lnSpc>
              <a:buFont typeface="Wingdings" panose="05000000000000000000" pitchFamily="2" charset="2"/>
              <a:buChar char="Ø"/>
            </a:pPr>
            <a:r>
              <a:rPr lang="en-US" sz="2400" b="0" i="0" dirty="0">
                <a:effectLst/>
                <a:latin typeface="Arial" panose="020B0604020202020204" pitchFamily="34" charset="0"/>
              </a:rPr>
              <a:t>C# Keywords</a:t>
            </a:r>
          </a:p>
          <a:p>
            <a:pPr>
              <a:lnSpc>
                <a:spcPct val="110000"/>
              </a:lnSpc>
            </a:pPr>
            <a:r>
              <a:rPr lang="en-US" sz="1800" b="0" i="0" dirty="0">
                <a:effectLst/>
                <a:latin typeface="Arial" panose="020B0604020202020204" pitchFamily="34" charset="0"/>
              </a:rPr>
              <a:t>Keywords are reserved words predefined to the C# compiler. These keywords cannot be used as identifiers.</a:t>
            </a:r>
          </a:p>
          <a:p>
            <a:pPr>
              <a:lnSpc>
                <a:spcPct val="110000"/>
              </a:lnSpc>
            </a:pPr>
            <a:endParaRPr lang="en-US" sz="1800" b="0" i="0" dirty="0">
              <a:effectLst/>
              <a:latin typeface="Arial" panose="020B0604020202020204" pitchFamily="34" charset="0"/>
            </a:endParaRPr>
          </a:p>
          <a:p>
            <a:pPr>
              <a:lnSpc>
                <a:spcPct val="110000"/>
              </a:lnSpc>
              <a:buFont typeface="Wingdings" panose="05000000000000000000" pitchFamily="2" charset="2"/>
              <a:buChar char="Ø"/>
            </a:pPr>
            <a:r>
              <a:rPr lang="en-US" sz="2400" dirty="0">
                <a:latin typeface="Arial" panose="020B0604020202020204" pitchFamily="34" charset="0"/>
              </a:rPr>
              <a:t>  C# identifiers</a:t>
            </a:r>
          </a:p>
          <a:p>
            <a:pPr>
              <a:lnSpc>
                <a:spcPct val="110000"/>
              </a:lnSpc>
            </a:pPr>
            <a:r>
              <a:rPr lang="en-US" sz="1800" b="0" i="0" dirty="0">
                <a:solidFill>
                  <a:srgbClr val="000000"/>
                </a:solidFill>
                <a:effectLst/>
                <a:latin typeface="Arial" panose="020B0604020202020204" pitchFamily="34" charset="0"/>
              </a:rPr>
              <a:t>An identifier is a name used to identify a class, variable, function, or any other user-defined item.</a:t>
            </a:r>
          </a:p>
          <a:p>
            <a:pPr>
              <a:lnSpc>
                <a:spcPct val="110000"/>
              </a:lnSpc>
            </a:pPr>
            <a:r>
              <a:rPr lang="en-US" sz="1800" b="0" i="0" dirty="0">
                <a:solidFill>
                  <a:srgbClr val="000000"/>
                </a:solidFill>
                <a:effectLst/>
                <a:latin typeface="Arial" panose="020B0604020202020204" pitchFamily="34" charset="0"/>
              </a:rPr>
              <a:t>A name must begin with a letter that could be followed by a sequence of letters, digits (0 - 9) or underscore. The first character in an identifier cannot be a digit.</a:t>
            </a:r>
            <a:endParaRPr lang="en-IN" dirty="0"/>
          </a:p>
        </p:txBody>
      </p:sp>
    </p:spTree>
    <p:extLst>
      <p:ext uri="{BB962C8B-B14F-4D97-AF65-F5344CB8AC3E}">
        <p14:creationId xmlns:p14="http://schemas.microsoft.com/office/powerpoint/2010/main" val="47756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0293CBC-839E-4E6E-913C-E09C906326EC}"/>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Features of c#</a:t>
            </a:r>
          </a:p>
        </p:txBody>
      </p:sp>
      <p:cxnSp>
        <p:nvCxnSpPr>
          <p:cNvPr id="83" name="Straight Connector 8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5" name="Group 8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86" name="Rectangle 8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Sharp Features 1">
            <a:extLst>
              <a:ext uri="{FF2B5EF4-FFF2-40B4-BE49-F238E27FC236}">
                <a16:creationId xmlns:a16="http://schemas.microsoft.com/office/drawing/2014/main" id="{448DDA3A-CAD4-435A-BF45-5ED74FE206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327196" y="0"/>
            <a:ext cx="8864501" cy="611504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5755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1632</TotalTime>
  <Words>2988</Words>
  <Application>Microsoft Office PowerPoint</Application>
  <PresentationFormat>Widescreen</PresentationFormat>
  <Paragraphs>432</Paragraphs>
  <Slides>29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Arial</vt:lpstr>
      <vt:lpstr>Arial</vt:lpstr>
      <vt:lpstr>Cambira</vt:lpstr>
      <vt:lpstr>Courier New</vt:lpstr>
      <vt:lpstr>erdana</vt:lpstr>
      <vt:lpstr>Gill Sans MT</vt:lpstr>
      <vt:lpstr>Helvetica Neue</vt:lpstr>
      <vt:lpstr>Times New Roman</vt:lpstr>
      <vt:lpstr>Times New Roman</vt:lpstr>
      <vt:lpstr>Verdana</vt:lpstr>
      <vt:lpstr>Verdana</vt:lpstr>
      <vt:lpstr>Wingdings</vt:lpstr>
      <vt:lpstr>Gallery</vt:lpstr>
      <vt:lpstr>Basics of C#</vt:lpstr>
      <vt:lpstr>                            Overview</vt:lpstr>
      <vt:lpstr>To Develop Applications</vt:lpstr>
      <vt:lpstr>PowerPoint Presentation</vt:lpstr>
      <vt:lpstr>Basic Program in c#</vt:lpstr>
      <vt:lpstr>Program explanation</vt:lpstr>
      <vt:lpstr>Program explanation</vt:lpstr>
      <vt:lpstr>Comments            &amp;  keywords            &amp;  identifiers   In C#</vt:lpstr>
      <vt:lpstr>Features of c#</vt:lpstr>
      <vt:lpstr>Fearures of c#</vt:lpstr>
      <vt:lpstr>Features of c#</vt:lpstr>
      <vt:lpstr>Variables in C#</vt:lpstr>
      <vt:lpstr>Variable Declaration</vt:lpstr>
      <vt:lpstr>                                                 Data types in C# </vt:lpstr>
      <vt:lpstr>                       3 Types Data types            Value Data Type:              Int , Char ,float ,short ,long , double , long  Reference Data Type:      The reference data types do not contain the actual data stored in a variable, but they                        contain a reference to the variables. if the data is changed by one of the variables, the other variable automatically reflects this change in value. There are 2 types of reference data type in c # language.                      1) predefined types - such as objects, string.                    2 ) user defined types - such as classes, interface.   </vt:lpstr>
      <vt:lpstr>3 Types Data types</vt:lpstr>
      <vt:lpstr>Operators in c #</vt:lpstr>
      <vt:lpstr>Arthemetic Operators  variable   A   holds  10    and  variable    B   holds   20</vt:lpstr>
      <vt:lpstr>Relational Operators </vt:lpstr>
      <vt:lpstr>Logical Operators </vt:lpstr>
      <vt:lpstr>Bitwise Operators </vt:lpstr>
      <vt:lpstr>Bitwise Operators </vt:lpstr>
      <vt:lpstr>Assignment Operators </vt:lpstr>
      <vt:lpstr>            Miscellaneous Operators </vt:lpstr>
      <vt:lpstr>String Formatters:</vt:lpstr>
      <vt:lpstr>Number Formats :</vt:lpstr>
      <vt:lpstr>Custom Formats:</vt:lpstr>
      <vt:lpstr>Date and time formats: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ide &amp; vs code</dc:title>
  <dc:creator>17761A1208</dc:creator>
  <cp:lastModifiedBy>17761A1208</cp:lastModifiedBy>
  <cp:revision>65</cp:revision>
  <dcterms:created xsi:type="dcterms:W3CDTF">2021-05-04T07:19:38Z</dcterms:created>
  <dcterms:modified xsi:type="dcterms:W3CDTF">2021-05-19T13:36:26Z</dcterms:modified>
</cp:coreProperties>
</file>