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3BAF6DA2-D763-407B-B44A-1AAD4DA45E00}" type="datetimeFigureOut">
              <a:rPr lang="en-IN" smtClean="0"/>
              <a:t>23-05-2021</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BBF1EF3-2D75-4960-9B46-FBFFA712746D}" type="slidenum">
              <a:rPr lang="en-IN" smtClean="0"/>
              <a:t>‹#›</a:t>
            </a:fld>
            <a:endParaRPr lang="en-IN"/>
          </a:p>
        </p:txBody>
      </p:sp>
    </p:spTree>
    <p:extLst>
      <p:ext uri="{BB962C8B-B14F-4D97-AF65-F5344CB8AC3E}">
        <p14:creationId xmlns:p14="http://schemas.microsoft.com/office/powerpoint/2010/main" val="16365482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AF6DA2-D763-407B-B44A-1AAD4DA45E00}" type="datetimeFigureOut">
              <a:rPr lang="en-IN" smtClean="0"/>
              <a:t>23-05-2021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3538601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AF6DA2-D763-407B-B44A-1AAD4DA45E00}" type="datetimeFigureOut">
              <a:rPr lang="en-IN" smtClean="0"/>
              <a:t>23-05-2021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332832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AF6DA2-D763-407B-B44A-1AAD4DA45E00}" type="datetimeFigureOut">
              <a:rPr lang="en-IN" smtClean="0"/>
              <a:t>23-05-2021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2409875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BAF6DA2-D763-407B-B44A-1AAD4DA45E00}" type="datetimeFigureOut">
              <a:rPr lang="en-IN" smtClean="0"/>
              <a:t>23-05-2021</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17085424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AF6DA2-D763-407B-B44A-1AAD4DA45E00}" type="datetimeFigureOut">
              <a:rPr lang="en-IN" smtClean="0"/>
              <a:t>23-05-2021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1813896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AF6DA2-D763-407B-B44A-1AAD4DA45E00}" type="datetimeFigureOut">
              <a:rPr lang="en-IN" smtClean="0"/>
              <a:t>23-05-2021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3850675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AF6DA2-D763-407B-B44A-1AAD4DA45E00}" type="datetimeFigureOut">
              <a:rPr lang="en-IN" smtClean="0"/>
              <a:t>23-05-2021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1603713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F6DA2-D763-407B-B44A-1AAD4DA45E00}" type="datetimeFigureOut">
              <a:rPr lang="en-IN" smtClean="0"/>
              <a:t>23-05-2021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1654445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BAF6DA2-D763-407B-B44A-1AAD4DA45E00}" type="datetimeFigureOut">
              <a:rPr lang="en-IN" smtClean="0"/>
              <a:t>23-05-2021</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ABBF1EF3-2D75-4960-9B46-FBFFA712746D}"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0742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BAF6DA2-D763-407B-B44A-1AAD4DA45E00}" type="datetimeFigureOut">
              <a:rPr lang="en-IN" smtClean="0"/>
              <a:t>23-05-2021</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ABBF1EF3-2D75-4960-9B46-FBFFA712746D}"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6086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BAF6DA2-D763-407B-B44A-1AAD4DA45E00}" type="datetimeFigureOut">
              <a:rPr lang="en-IN" smtClean="0"/>
              <a:t>23-05-2021</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BBF1EF3-2D75-4960-9B46-FBFFA712746D}" type="slidenum">
              <a:rPr lang="en-IN" smtClean="0"/>
              <a:t>‹#›</a:t>
            </a:fld>
            <a:endParaRPr lang="en-IN"/>
          </a:p>
        </p:txBody>
      </p:sp>
    </p:spTree>
    <p:extLst>
      <p:ext uri="{BB962C8B-B14F-4D97-AF65-F5344CB8AC3E}">
        <p14:creationId xmlns:p14="http://schemas.microsoft.com/office/powerpoint/2010/main" val="29608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utorialsteacher.com/csharp/csharp-data-types" TargetMode="External"/><Relationship Id="rId2" Type="http://schemas.openxmlformats.org/officeDocument/2006/relationships/hyperlink" Target="https://www.tutorialsteacher.com/csharp/csharp-variabl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media.geeksforgeeks.org/wp-content/uploads/break-2.jp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DF2B66-BF32-4B70-9DE4-9EFABD156C43}"/>
              </a:ext>
            </a:extLst>
          </p:cNvPr>
          <p:cNvPicPr>
            <a:picLocks noChangeAspect="1"/>
          </p:cNvPicPr>
          <p:nvPr/>
        </p:nvPicPr>
        <p:blipFill rotWithShape="1">
          <a:blip r:embed="rId2">
            <a:alphaModFix amt="45000"/>
          </a:blip>
          <a:srcRect t="14170" b="6043"/>
          <a:stretch/>
        </p:blipFill>
        <p:spPr>
          <a:xfrm>
            <a:off x="20" y="1"/>
            <a:ext cx="12191980" cy="6857999"/>
          </a:xfrm>
          <a:prstGeom prst="rect">
            <a:avLst/>
          </a:prstGeom>
        </p:spPr>
      </p:pic>
      <p:sp>
        <p:nvSpPr>
          <p:cNvPr id="23" name="Rectangle 11">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6350" cap="sq" cmpd="sng" algn="ctr">
            <a:solidFill>
              <a:schemeClr val="tx1">
                <a:lumMod val="75000"/>
                <a:lumOff val="25000"/>
              </a:schemeClr>
            </a:solidFill>
            <a:prstDash val="solid"/>
            <a:miter lim="800000"/>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6416F141-848E-471C-BA75-30FF07DB5AD2}"/>
              </a:ext>
            </a:extLst>
          </p:cNvPr>
          <p:cNvSpPr>
            <a:spLocks noGrp="1"/>
          </p:cNvSpPr>
          <p:nvPr>
            <p:ph type="ctrTitle"/>
          </p:nvPr>
        </p:nvSpPr>
        <p:spPr>
          <a:xfrm>
            <a:off x="1561708" y="2091263"/>
            <a:ext cx="9068586" cy="2461504"/>
          </a:xfrm>
        </p:spPr>
        <p:txBody>
          <a:bodyPr>
            <a:normAutofit/>
          </a:bodyPr>
          <a:lstStyle/>
          <a:p>
            <a:r>
              <a:rPr lang="en-US">
                <a:latin typeface="Times New Roman" panose="02020603050405020304" pitchFamily="18" charset="0"/>
                <a:cs typeface="Times New Roman" panose="02020603050405020304" pitchFamily="18" charset="0"/>
              </a:rPr>
              <a:t>Programming in C#</a:t>
            </a:r>
            <a:endParaRPr lang="en-IN">
              <a:latin typeface="Times New Roman" panose="02020603050405020304" pitchFamily="18" charset="0"/>
              <a:cs typeface="Times New Roman" panose="02020603050405020304" pitchFamily="18" charset="0"/>
            </a:endParaRPr>
          </a:p>
        </p:txBody>
      </p:sp>
      <p:sp>
        <p:nvSpPr>
          <p:cNvPr id="24" name="Rectangle 13">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7855946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D2A1E-3A64-43FB-8EC7-9400DBCAA08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Return and Throw Statements: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F16BCF-5D8F-4B71-A8F7-B54628DC4F06}"/>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Return:</a:t>
            </a:r>
            <a:endParaRPr lang="en-IN" sz="2400" dirty="0">
              <a:latin typeface="Times New Roman" panose="02020603050405020304" pitchFamily="18" charset="0"/>
              <a:cs typeface="Times New Roman" panose="02020603050405020304" pitchFamily="18" charset="0"/>
            </a:endParaRPr>
          </a:p>
          <a:p>
            <a:pPr lvl="1"/>
            <a:r>
              <a:rPr lang="en-US" sz="2000" b="0" i="0" dirty="0">
                <a:solidFill>
                  <a:srgbClr val="40424E"/>
                </a:solidFill>
                <a:effectLst/>
                <a:latin typeface="Times New Roman" panose="02020603050405020304" pitchFamily="18" charset="0"/>
                <a:cs typeface="Times New Roman" panose="02020603050405020304" pitchFamily="18" charset="0"/>
              </a:rPr>
              <a:t>This statement terminates the execution of the method and returns the control to the calling method. It returns an optional value. If the type of method is void, then the return statement can be excluded.</a:t>
            </a:r>
            <a:endParaRPr lang="en-IN" sz="20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Throw:</a:t>
            </a:r>
          </a:p>
          <a:p>
            <a:pPr lvl="1"/>
            <a:r>
              <a:rPr lang="en-US" sz="2000" b="0" i="0" dirty="0">
                <a:solidFill>
                  <a:srgbClr val="40424E"/>
                </a:solidFill>
                <a:effectLst/>
                <a:latin typeface="Times New Roman" panose="02020603050405020304" pitchFamily="18" charset="0"/>
                <a:cs typeface="Times New Roman" panose="02020603050405020304" pitchFamily="18" charset="0"/>
              </a:rPr>
              <a:t>This is used to create an object of any valid exception class with the help of </a:t>
            </a:r>
            <a:r>
              <a:rPr lang="en-US" sz="2000" b="0" i="1" dirty="0">
                <a:solidFill>
                  <a:srgbClr val="40424E"/>
                </a:solidFill>
                <a:effectLst/>
                <a:latin typeface="Times New Roman" panose="02020603050405020304" pitchFamily="18" charset="0"/>
                <a:cs typeface="Times New Roman" panose="02020603050405020304" pitchFamily="18" charset="0"/>
              </a:rPr>
              <a:t>new</a:t>
            </a:r>
            <a:r>
              <a:rPr lang="en-US" sz="2000" b="0" i="0" dirty="0">
                <a:solidFill>
                  <a:srgbClr val="40424E"/>
                </a:solidFill>
                <a:effectLst/>
                <a:latin typeface="Times New Roman" panose="02020603050405020304" pitchFamily="18" charset="0"/>
                <a:cs typeface="Times New Roman" panose="02020603050405020304" pitchFamily="18" charset="0"/>
              </a:rPr>
              <a:t> keyword manually. The valid exception must be derived from the Exception class</a:t>
            </a:r>
            <a:r>
              <a:rPr lang="en-US" b="0" i="0" dirty="0">
                <a:solidFill>
                  <a:srgbClr val="40424E"/>
                </a:solidFill>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076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0CB5F-501D-466F-9C92-0A6889B2DC0A}"/>
              </a:ext>
            </a:extLst>
          </p:cNvPr>
          <p:cNvSpPr>
            <a:spLocks noGrp="1"/>
          </p:cNvSpPr>
          <p:nvPr>
            <p:ph type="title"/>
          </p:nvPr>
        </p:nvSpPr>
        <p:spPr>
          <a:xfrm>
            <a:off x="1271588" y="662400"/>
            <a:ext cx="10055721" cy="1325563"/>
          </a:xfrm>
        </p:spPr>
        <p:txBody>
          <a:bodyPr anchor="t">
            <a:normAutofit/>
          </a:bodyPr>
          <a:lstStyle/>
          <a:p>
            <a:r>
              <a:rPr lang="en-US" dirty="0">
                <a:latin typeface="Times New Roman" panose="02020603050405020304" pitchFamily="18" charset="0"/>
                <a:cs typeface="Times New Roman" panose="02020603050405020304" pitchFamily="18" charset="0"/>
              </a:rPr>
              <a:t>Loops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3C7A50-2E7B-4293-B76A-2ACBD46E5F32}"/>
              </a:ext>
            </a:extLst>
          </p:cNvPr>
          <p:cNvSpPr>
            <a:spLocks noGrp="1"/>
          </p:cNvSpPr>
          <p:nvPr>
            <p:ph idx="1"/>
          </p:nvPr>
        </p:nvSpPr>
        <p:spPr>
          <a:xfrm>
            <a:off x="1254892" y="1987963"/>
            <a:ext cx="10089112" cy="3909599"/>
          </a:xfrm>
        </p:spPr>
        <p:txBody>
          <a:bodyPr>
            <a:normAutofit lnSpcReduction="10000"/>
          </a:bodyPr>
          <a:lstStyle/>
          <a:p>
            <a:r>
              <a:rPr lang="en-US" sz="2000" dirty="0">
                <a:solidFill>
                  <a:srgbClr val="161616"/>
                </a:solidFill>
                <a:latin typeface="Times New Roman" panose="02020603050405020304" pitchFamily="18" charset="0"/>
                <a:cs typeface="Times New Roman" panose="02020603050405020304" pitchFamily="18" charset="0"/>
              </a:rPr>
              <a:t>While loop:</a:t>
            </a:r>
          </a:p>
          <a:p>
            <a:pPr lvl="1"/>
            <a:r>
              <a:rPr lang="en-US" sz="2000" dirty="0">
                <a:solidFill>
                  <a:srgbClr val="161616"/>
                </a:solidFill>
                <a:latin typeface="Times New Roman" panose="02020603050405020304" pitchFamily="18" charset="0"/>
                <a:cs typeface="Times New Roman" panose="02020603050405020304" pitchFamily="18" charset="0"/>
              </a:rPr>
              <a:t>Syntax:</a:t>
            </a:r>
          </a:p>
          <a:p>
            <a:pPr marL="914400" lvl="2" indent="0">
              <a:buNone/>
            </a:pPr>
            <a:r>
              <a:rPr lang="en-US" dirty="0">
                <a:solidFill>
                  <a:srgbClr val="161616"/>
                </a:solidFill>
                <a:latin typeface="Times New Roman" panose="02020603050405020304" pitchFamily="18" charset="0"/>
                <a:cs typeface="Times New Roman" panose="02020603050405020304" pitchFamily="18" charset="0"/>
              </a:rPr>
              <a:t>While(condition)</a:t>
            </a:r>
          </a:p>
          <a:p>
            <a:pPr marL="914400" lvl="2" inden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None/>
            </a:pPr>
            <a:r>
              <a:rPr lang="en-US" dirty="0">
                <a:solidFill>
                  <a:srgbClr val="161616"/>
                </a:solidFill>
                <a:latin typeface="Times New Roman" panose="02020603050405020304" pitchFamily="18" charset="0"/>
                <a:cs typeface="Times New Roman" panose="02020603050405020304" pitchFamily="18" charset="0"/>
              </a:rPr>
              <a:t>}</a:t>
            </a:r>
          </a:p>
          <a:p>
            <a:r>
              <a:rPr lang="en-US" sz="2000" dirty="0">
                <a:solidFill>
                  <a:srgbClr val="161616"/>
                </a:solidFill>
                <a:latin typeface="Times New Roman" panose="02020603050405020304" pitchFamily="18" charset="0"/>
                <a:cs typeface="Times New Roman" panose="02020603050405020304" pitchFamily="18" charset="0"/>
              </a:rPr>
              <a:t>Do While loop:</a:t>
            </a:r>
          </a:p>
          <a:p>
            <a:pPr lvl="1"/>
            <a:r>
              <a:rPr lang="en-US" sz="2000" dirty="0">
                <a:solidFill>
                  <a:srgbClr val="161616"/>
                </a:solidFill>
                <a:latin typeface="Times New Roman" panose="02020603050405020304" pitchFamily="18" charset="0"/>
                <a:cs typeface="Times New Roman" panose="02020603050405020304" pitchFamily="18" charset="0"/>
              </a:rPr>
              <a:t>Syntax:</a:t>
            </a:r>
          </a:p>
          <a:p>
            <a:pPr marL="457200" lvl="1" indent="0">
              <a:buNone/>
            </a:pPr>
            <a:r>
              <a:rPr lang="en-US" sz="2000" dirty="0">
                <a:solidFill>
                  <a:srgbClr val="161616"/>
                </a:solidFill>
                <a:latin typeface="Times New Roman" panose="02020603050405020304" pitchFamily="18" charset="0"/>
                <a:cs typeface="Times New Roman" panose="02020603050405020304" pitchFamily="18" charset="0"/>
              </a:rPr>
              <a:t>	do</a:t>
            </a:r>
          </a:p>
          <a:p>
            <a:pPr marL="457200" lvl="1" indent="0">
              <a:buNone/>
            </a:pPr>
            <a:r>
              <a:rPr lang="en-US" sz="2000" dirty="0">
                <a:solidFill>
                  <a:srgbClr val="161616"/>
                </a:solidFill>
                <a:latin typeface="Times New Roman" panose="02020603050405020304" pitchFamily="18" charset="0"/>
                <a:cs typeface="Times New Roman" panose="02020603050405020304" pitchFamily="18" charset="0"/>
              </a:rPr>
              <a:t>	{</a:t>
            </a:r>
          </a:p>
          <a:p>
            <a:pPr marL="457200" lvl="1" indent="0">
              <a:buNone/>
            </a:pPr>
            <a:r>
              <a:rPr lang="en-US" sz="2000" dirty="0">
                <a:solidFill>
                  <a:srgbClr val="161616"/>
                </a:solidFill>
                <a:latin typeface="Times New Roman" panose="02020603050405020304" pitchFamily="18" charset="0"/>
                <a:cs typeface="Times New Roman" panose="02020603050405020304" pitchFamily="18" charset="0"/>
              </a:rPr>
              <a:t>	       //statements</a:t>
            </a:r>
          </a:p>
          <a:p>
            <a:pPr marL="457200" lvl="1" indent="0">
              <a:buNone/>
            </a:pPr>
            <a:r>
              <a:rPr lang="en-US" sz="2000" dirty="0">
                <a:solidFill>
                  <a:srgbClr val="161616"/>
                </a:solidFill>
                <a:latin typeface="Times New Roman" panose="02020603050405020304" pitchFamily="18" charset="0"/>
                <a:cs typeface="Times New Roman" panose="02020603050405020304" pitchFamily="18" charset="0"/>
              </a:rPr>
              <a:t>	}while(condition);</a:t>
            </a:r>
            <a:endParaRPr lang="en-IN" sz="2000" dirty="0">
              <a:solidFill>
                <a:srgbClr val="16161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727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7FAF3-A1D8-479F-9E41-98A6A357D5C3}"/>
              </a:ext>
            </a:extLst>
          </p:cNvPr>
          <p:cNvSpPr>
            <a:spLocks noGrp="1"/>
          </p:cNvSpPr>
          <p:nvPr>
            <p:ph type="title"/>
          </p:nvPr>
        </p:nvSpPr>
        <p:spPr>
          <a:xfrm>
            <a:off x="1271588" y="662400"/>
            <a:ext cx="10055721" cy="1325563"/>
          </a:xfrm>
        </p:spPr>
        <p:txBody>
          <a:bodyPr anchor="t">
            <a:normAutofit/>
          </a:bodyPr>
          <a:lstStyle/>
          <a:p>
            <a:r>
              <a:rPr lang="en-US" dirty="0">
                <a:latin typeface="Times New Roman" panose="02020603050405020304" pitchFamily="18" charset="0"/>
                <a:cs typeface="Times New Roman" panose="02020603050405020304" pitchFamily="18" charset="0"/>
              </a:rPr>
              <a:t>Loops :</a:t>
            </a:r>
            <a:endParaRPr lang="en-IN" dirty="0"/>
          </a:p>
        </p:txBody>
      </p:sp>
      <p:sp>
        <p:nvSpPr>
          <p:cNvPr id="3" name="Content Placeholder 2">
            <a:extLst>
              <a:ext uri="{FF2B5EF4-FFF2-40B4-BE49-F238E27FC236}">
                <a16:creationId xmlns:a16="http://schemas.microsoft.com/office/drawing/2014/main" id="{A6AD9E45-505B-41B9-9D01-10DC7E4BCE2E}"/>
              </a:ext>
            </a:extLst>
          </p:cNvPr>
          <p:cNvSpPr>
            <a:spLocks noGrp="1"/>
          </p:cNvSpPr>
          <p:nvPr>
            <p:ph idx="1"/>
          </p:nvPr>
        </p:nvSpPr>
        <p:spPr>
          <a:xfrm>
            <a:off x="1254892" y="2064059"/>
            <a:ext cx="10089112" cy="3909599"/>
          </a:xfrm>
        </p:spPr>
        <p:txBody>
          <a:bodyPr>
            <a:normAutofit/>
          </a:bodyPr>
          <a:lstStyle/>
          <a:p>
            <a:r>
              <a:rPr lang="en-US" sz="2000" dirty="0">
                <a:solidFill>
                  <a:srgbClr val="161616"/>
                </a:solidFill>
                <a:latin typeface="Times New Roman" panose="02020603050405020304" pitchFamily="18" charset="0"/>
                <a:cs typeface="Times New Roman" panose="02020603050405020304" pitchFamily="18" charset="0"/>
              </a:rPr>
              <a:t>For Loop :</a:t>
            </a:r>
          </a:p>
          <a:p>
            <a:pPr lvl="1"/>
            <a:r>
              <a:rPr lang="en-US" sz="2000" dirty="0">
                <a:solidFill>
                  <a:srgbClr val="161616"/>
                </a:solidFill>
                <a:latin typeface="Times New Roman" panose="02020603050405020304" pitchFamily="18" charset="0"/>
                <a:cs typeface="Times New Roman" panose="02020603050405020304" pitchFamily="18" charset="0"/>
              </a:rPr>
              <a:t>Syntax:</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for(initialization, condition, increment)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r>
              <a:rPr lang="en-US" sz="2000" dirty="0">
                <a:solidFill>
                  <a:srgbClr val="161616"/>
                </a:solidFill>
                <a:latin typeface="Times New Roman" panose="02020603050405020304" pitchFamily="18" charset="0"/>
                <a:cs typeface="Times New Roman" panose="02020603050405020304" pitchFamily="18" charset="0"/>
              </a:rPr>
              <a:t>Foreach Loop:</a:t>
            </a:r>
          </a:p>
          <a:p>
            <a:pPr lvl="1"/>
            <a:r>
              <a:rPr lang="en-US" sz="2000" dirty="0">
                <a:solidFill>
                  <a:srgbClr val="161616"/>
                </a:solidFill>
                <a:latin typeface="Times New Roman" panose="02020603050405020304" pitchFamily="18" charset="0"/>
                <a:cs typeface="Times New Roman" panose="02020603050405020304" pitchFamily="18" charset="0"/>
              </a:rPr>
              <a:t>Syntax:</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Foreach( &lt;type&gt; in Array)			//Element-wise iteration</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endParaRPr lang="en-IN" dirty="0">
              <a:solidFill>
                <a:srgbClr val="16161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091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D3BC1-6921-4A00-B4B9-4317B8E6248C}"/>
              </a:ext>
            </a:extLst>
          </p:cNvPr>
          <p:cNvSpPr>
            <a:spLocks noGrp="1"/>
          </p:cNvSpPr>
          <p:nvPr>
            <p:ph type="title"/>
          </p:nvPr>
        </p:nvSpPr>
        <p:spPr>
          <a:xfrm>
            <a:off x="1271588" y="662400"/>
            <a:ext cx="10055721" cy="1325563"/>
          </a:xfrm>
        </p:spPr>
        <p:txBody>
          <a:bodyPr anchor="t">
            <a:normAutofit/>
          </a:bodyPr>
          <a:lstStyle/>
          <a:p>
            <a:r>
              <a:rPr lang="en-US" dirty="0">
                <a:latin typeface="Times New Roman" panose="02020603050405020304" pitchFamily="18" charset="0"/>
                <a:cs typeface="Times New Roman" panose="02020603050405020304" pitchFamily="18" charset="0"/>
              </a:rPr>
              <a:t>Loops :</a:t>
            </a:r>
            <a:endParaRPr lang="en-IN" dirty="0"/>
          </a:p>
        </p:txBody>
      </p:sp>
      <p:sp>
        <p:nvSpPr>
          <p:cNvPr id="3" name="Content Placeholder 2">
            <a:extLst>
              <a:ext uri="{FF2B5EF4-FFF2-40B4-BE49-F238E27FC236}">
                <a16:creationId xmlns:a16="http://schemas.microsoft.com/office/drawing/2014/main" id="{B1435EB9-8DA6-4B46-9500-BD60128F09C2}"/>
              </a:ext>
            </a:extLst>
          </p:cNvPr>
          <p:cNvSpPr>
            <a:spLocks noGrp="1"/>
          </p:cNvSpPr>
          <p:nvPr>
            <p:ph idx="1"/>
          </p:nvPr>
        </p:nvSpPr>
        <p:spPr>
          <a:xfrm>
            <a:off x="1238197" y="1987963"/>
            <a:ext cx="10089112" cy="3909599"/>
          </a:xfrm>
        </p:spPr>
        <p:txBody>
          <a:bodyPr>
            <a:normAutofit/>
          </a:bodyPr>
          <a:lstStyle/>
          <a:p>
            <a:r>
              <a:rPr lang="en-US" sz="2000" dirty="0">
                <a:solidFill>
                  <a:srgbClr val="161616"/>
                </a:solidFill>
                <a:latin typeface="Times New Roman" panose="02020603050405020304" pitchFamily="18" charset="0"/>
                <a:cs typeface="Times New Roman" panose="02020603050405020304" pitchFamily="18" charset="0"/>
              </a:rPr>
              <a:t>Infinite For loop:</a:t>
            </a:r>
          </a:p>
          <a:p>
            <a:pPr lvl="1"/>
            <a:r>
              <a:rPr lang="en-US" sz="2000" dirty="0">
                <a:solidFill>
                  <a:srgbClr val="161616"/>
                </a:solidFill>
                <a:latin typeface="Times New Roman" panose="02020603050405020304" pitchFamily="18" charset="0"/>
                <a:cs typeface="Times New Roman" panose="02020603050405020304" pitchFamily="18" charset="0"/>
              </a:rPr>
              <a:t>Syntax :</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For(;;)</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r>
              <a:rPr lang="en-US" sz="2000" dirty="0">
                <a:solidFill>
                  <a:srgbClr val="161616"/>
                </a:solidFill>
                <a:latin typeface="Times New Roman" panose="02020603050405020304" pitchFamily="18" charset="0"/>
                <a:cs typeface="Times New Roman" panose="02020603050405020304" pitchFamily="18" charset="0"/>
              </a:rPr>
              <a:t>Infinite While loop:</a:t>
            </a:r>
          </a:p>
          <a:p>
            <a:pPr lvl="1"/>
            <a:r>
              <a:rPr lang="en-US" sz="2000" dirty="0">
                <a:solidFill>
                  <a:srgbClr val="161616"/>
                </a:solidFill>
                <a:latin typeface="Times New Roman" panose="02020603050405020304" pitchFamily="18" charset="0"/>
                <a:cs typeface="Times New Roman" panose="02020603050405020304" pitchFamily="18" charset="0"/>
              </a:rPr>
              <a:t>Syntax :</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While(true)</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endParaRPr lang="en-IN" dirty="0">
              <a:solidFill>
                <a:srgbClr val="16161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0959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45AD-759D-4D4E-B356-D814639B7AF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Methods in C#:</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1D0055-9579-4E0F-971C-70EFABD6B46B}"/>
              </a:ext>
            </a:extLst>
          </p:cNvPr>
          <p:cNvSpPr>
            <a:spLocks noGrp="1"/>
          </p:cNvSpPr>
          <p:nvPr>
            <p:ph idx="1"/>
          </p:nvPr>
        </p:nvSpPr>
        <p:spPr/>
        <p:txBody>
          <a:bodyPr/>
          <a:lstStyle/>
          <a:p>
            <a:pPr marL="0" indent="0">
              <a:lnSpc>
                <a:spcPct val="110000"/>
              </a:lnSpc>
              <a:buNone/>
            </a:pPr>
            <a:r>
              <a:rPr lang="en-US" sz="2000" b="0" i="0" dirty="0">
                <a:effectLst/>
                <a:latin typeface="Times New Roman" panose="02020603050405020304" pitchFamily="18" charset="0"/>
                <a:cs typeface="Times New Roman" panose="02020603050405020304" pitchFamily="18" charset="0"/>
              </a:rPr>
              <a:t>A</a:t>
            </a:r>
            <a:r>
              <a:rPr lang="en-US" sz="2400" b="0" i="0" dirty="0">
                <a:effectLst/>
                <a:latin typeface="Times New Roman" panose="02020603050405020304" pitchFamily="18" charset="0"/>
                <a:cs typeface="Times New Roman" panose="02020603050405020304" pitchFamily="18" charset="0"/>
              </a:rPr>
              <a:t> </a:t>
            </a:r>
            <a:r>
              <a:rPr lang="en-US" sz="2000" i="0" dirty="0">
                <a:effectLst/>
                <a:latin typeface="Times New Roman" panose="02020603050405020304" pitchFamily="18" charset="0"/>
                <a:cs typeface="Times New Roman" panose="02020603050405020304" pitchFamily="18" charset="0"/>
              </a:rPr>
              <a:t>method</a:t>
            </a:r>
            <a:r>
              <a:rPr lang="en-US" sz="2400" b="0" i="0" dirty="0">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is a group of statements that together perform a task.</a:t>
            </a:r>
            <a:r>
              <a:rPr lang="en-US" sz="2000" b="0" i="0" dirty="0">
                <a:solidFill>
                  <a:srgbClr val="000000"/>
                </a:solidFill>
                <a:effectLst/>
                <a:latin typeface="Times New Roman" panose="02020603050405020304" pitchFamily="18" charset="0"/>
                <a:cs typeface="Times New Roman" panose="02020603050405020304" pitchFamily="18" charset="0"/>
              </a:rPr>
              <a:t> A</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000" i="0" dirty="0">
                <a:solidFill>
                  <a:srgbClr val="000000"/>
                </a:solidFill>
                <a:effectLst/>
                <a:latin typeface="Times New Roman" panose="02020603050405020304" pitchFamily="18" charset="0"/>
                <a:cs typeface="Times New Roman" panose="02020603050405020304" pitchFamily="18" charset="0"/>
              </a:rPr>
              <a:t>method </a:t>
            </a:r>
            <a:r>
              <a:rPr lang="en-US" sz="2000" b="0" i="0" dirty="0">
                <a:solidFill>
                  <a:srgbClr val="000000"/>
                </a:solidFill>
                <a:effectLst/>
                <a:latin typeface="Times New Roman" panose="02020603050405020304" pitchFamily="18" charset="0"/>
                <a:cs typeface="Times New Roman" panose="02020603050405020304" pitchFamily="18" charset="0"/>
              </a:rPr>
              <a:t>is a block of code which only runs when it is called.</a:t>
            </a:r>
            <a:endParaRPr lang="en-US" dirty="0">
              <a:solidFill>
                <a:srgbClr val="000000"/>
              </a:solidFill>
              <a:latin typeface="Times New Roman" panose="02020603050405020304" pitchFamily="18" charset="0"/>
              <a:cs typeface="Times New Roman" panose="02020603050405020304" pitchFamily="18" charset="0"/>
            </a:endParaRPr>
          </a:p>
          <a:p>
            <a:pPr lvl="1">
              <a:lnSpc>
                <a:spcPct val="110000"/>
              </a:lnSpc>
            </a:pPr>
            <a:r>
              <a:rPr lang="en-US" sz="2000" b="0" i="0" dirty="0">
                <a:effectLst/>
                <a:latin typeface="Times New Roman" panose="02020603050405020304" pitchFamily="18" charset="0"/>
                <a:cs typeface="Times New Roman" panose="02020603050405020304" pitchFamily="18" charset="0"/>
              </a:rPr>
              <a:t>Define the method</a:t>
            </a:r>
          </a:p>
          <a:p>
            <a:pPr lvl="1">
              <a:lnSpc>
                <a:spcPct val="110000"/>
              </a:lnSpc>
            </a:pPr>
            <a:r>
              <a:rPr lang="en-US" sz="2000" b="0" i="0" dirty="0">
                <a:effectLst/>
                <a:latin typeface="Times New Roman" panose="02020603050405020304" pitchFamily="18" charset="0"/>
                <a:cs typeface="Times New Roman" panose="02020603050405020304" pitchFamily="18" charset="0"/>
              </a:rPr>
              <a:t>Call the method</a:t>
            </a:r>
          </a:p>
          <a:p>
            <a:pPr marL="0" indent="0">
              <a:buNone/>
            </a:pPr>
            <a:r>
              <a:rPr lang="en-IN" sz="2000" dirty="0">
                <a:latin typeface="Times New Roman" panose="02020603050405020304" pitchFamily="18" charset="0"/>
                <a:cs typeface="Times New Roman" panose="02020603050405020304" pitchFamily="18" charset="0"/>
              </a:rPr>
              <a:t>Syntax To Define a Method:</a:t>
            </a:r>
          </a:p>
          <a:p>
            <a:pPr marL="0" indent="0">
              <a:buNone/>
            </a:pPr>
            <a:r>
              <a:rPr lang="en-IN" sz="2000" dirty="0">
                <a:latin typeface="Times New Roman" panose="02020603050405020304" pitchFamily="18" charset="0"/>
                <a:cs typeface="Times New Roman" panose="02020603050405020304" pitchFamily="18" charset="0"/>
              </a:rPr>
              <a:t>   &lt;Access Specifier&gt; &lt;Return Type&gt; &lt;Method Name&gt;(Parameter list){</a:t>
            </a:r>
          </a:p>
          <a:p>
            <a:pPr marL="0" indent="0">
              <a:buNone/>
            </a:pPr>
            <a:r>
              <a:rPr lang="en-IN" sz="2000" dirty="0">
                <a:latin typeface="Times New Roman" panose="02020603050405020304" pitchFamily="18" charset="0"/>
                <a:cs typeface="Times New Roman" panose="02020603050405020304" pitchFamily="18" charset="0"/>
              </a:rPr>
              <a:t>	//Statements</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116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4A804-EC3D-4784-99CE-658668A1E6EE}"/>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Methods in C#:</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6C6450-89F9-46CB-BE36-8D41BB5A634A}"/>
              </a:ext>
            </a:extLst>
          </p:cNvPr>
          <p:cNvSpPr>
            <a:spLocks noGrp="1"/>
          </p:cNvSpPr>
          <p:nvPr>
            <p:ph idx="1"/>
          </p:nvPr>
        </p:nvSpPr>
        <p:spPr>
          <a:xfrm>
            <a:off x="1066800" y="2103120"/>
            <a:ext cx="10058400" cy="4112286"/>
          </a:xfrm>
        </p:spPr>
        <p:txBody>
          <a:bodyPr>
            <a:normAutofit fontScale="70000" lnSpcReduction="20000"/>
          </a:bodyPr>
          <a:lstStyle/>
          <a:p>
            <a:r>
              <a:rPr lang="en-US" sz="2600" dirty="0">
                <a:latin typeface="Times New Roman" panose="02020603050405020304" pitchFamily="18" charset="0"/>
                <a:cs typeface="Times New Roman" panose="02020603050405020304" pitchFamily="18" charset="0"/>
              </a:rPr>
              <a:t>Access Specifier : </a:t>
            </a:r>
          </a:p>
          <a:p>
            <a:pPr lvl="1"/>
            <a:r>
              <a:rPr lang="en-US" sz="2300" dirty="0">
                <a:latin typeface="Times New Roman" panose="02020603050405020304" pitchFamily="18" charset="0"/>
                <a:cs typeface="Times New Roman" panose="02020603050405020304" pitchFamily="18" charset="0"/>
              </a:rPr>
              <a:t>This determines the visibility of a variable or a method from another class.</a:t>
            </a:r>
          </a:p>
          <a:p>
            <a:pPr lvl="2"/>
            <a:r>
              <a:rPr lang="en-US" sz="1900" dirty="0">
                <a:latin typeface="Times New Roman" panose="02020603050405020304" pitchFamily="18" charset="0"/>
                <a:cs typeface="Times New Roman" panose="02020603050405020304" pitchFamily="18" charset="0"/>
              </a:rPr>
              <a:t>Public	: </a:t>
            </a:r>
            <a:r>
              <a:rPr lang="en-US" sz="1900" b="0" i="0" dirty="0">
                <a:solidFill>
                  <a:srgbClr val="000000"/>
                </a:solidFill>
                <a:effectLst/>
                <a:latin typeface="Times New Roman" panose="02020603050405020304" pitchFamily="18" charset="0"/>
                <a:cs typeface="Times New Roman" panose="02020603050405020304" pitchFamily="18" charset="0"/>
              </a:rPr>
              <a:t>It specifies that access is not restricted.</a:t>
            </a:r>
            <a:endParaRPr lang="en-US" sz="1900" dirty="0">
              <a:latin typeface="Times New Roman" panose="02020603050405020304" pitchFamily="18" charset="0"/>
              <a:cs typeface="Times New Roman" panose="02020603050405020304" pitchFamily="18" charset="0"/>
            </a:endParaRPr>
          </a:p>
          <a:p>
            <a:pPr lvl="2"/>
            <a:r>
              <a:rPr lang="en-US" sz="1900" dirty="0">
                <a:latin typeface="Times New Roman" panose="02020603050405020304" pitchFamily="18" charset="0"/>
                <a:cs typeface="Times New Roman" panose="02020603050405020304" pitchFamily="18" charset="0"/>
              </a:rPr>
              <a:t>Private	: </a:t>
            </a:r>
            <a:r>
              <a:rPr lang="en-US" sz="1900" b="0" i="0" dirty="0">
                <a:solidFill>
                  <a:srgbClr val="000000"/>
                </a:solidFill>
                <a:effectLst/>
                <a:latin typeface="Times New Roman" panose="02020603050405020304" pitchFamily="18" charset="0"/>
                <a:cs typeface="Times New Roman" panose="02020603050405020304" pitchFamily="18" charset="0"/>
              </a:rPr>
              <a:t>It specifies that access is limited to the containing type.</a:t>
            </a:r>
            <a:endParaRPr lang="en-US" sz="1900" dirty="0">
              <a:latin typeface="Times New Roman" panose="02020603050405020304" pitchFamily="18" charset="0"/>
              <a:cs typeface="Times New Roman" panose="02020603050405020304" pitchFamily="18" charset="0"/>
            </a:endParaRPr>
          </a:p>
          <a:p>
            <a:pPr lvl="2"/>
            <a:r>
              <a:rPr lang="en-US" sz="1900" dirty="0">
                <a:latin typeface="Times New Roman" panose="02020603050405020304" pitchFamily="18" charset="0"/>
                <a:cs typeface="Times New Roman" panose="02020603050405020304" pitchFamily="18" charset="0"/>
              </a:rPr>
              <a:t>Protected	: </a:t>
            </a:r>
            <a:r>
              <a:rPr lang="en-US" sz="1900" b="0" i="0" dirty="0">
                <a:solidFill>
                  <a:srgbClr val="000000"/>
                </a:solidFill>
                <a:effectLst/>
                <a:latin typeface="Times New Roman" panose="02020603050405020304" pitchFamily="18" charset="0"/>
                <a:cs typeface="Times New Roman" panose="02020603050405020304" pitchFamily="18" charset="0"/>
              </a:rPr>
              <a:t>It specifies that access is limited to the containing class or in derived class.</a:t>
            </a:r>
          </a:p>
          <a:p>
            <a:pPr lvl="2"/>
            <a:r>
              <a:rPr lang="en-US" sz="1900" dirty="0">
                <a:solidFill>
                  <a:srgbClr val="000000"/>
                </a:solidFill>
                <a:latin typeface="Times New Roman" panose="02020603050405020304" pitchFamily="18" charset="0"/>
                <a:cs typeface="Times New Roman" panose="02020603050405020304" pitchFamily="18" charset="0"/>
              </a:rPr>
              <a:t>Internal	: It Specifies that access is limited to the current assembly.</a:t>
            </a:r>
          </a:p>
          <a:p>
            <a:pPr lvl="2"/>
            <a:r>
              <a:rPr lang="en-US" sz="1900" dirty="0">
                <a:solidFill>
                  <a:srgbClr val="000000"/>
                </a:solidFill>
                <a:latin typeface="Times New Roman" panose="02020603050405020304" pitchFamily="18" charset="0"/>
                <a:cs typeface="Times New Roman" panose="02020603050405020304" pitchFamily="18" charset="0"/>
              </a:rPr>
              <a:t>Protected Internal : It Specifies that access is limited to the current assembly or types derived from the containing class</a:t>
            </a:r>
            <a:r>
              <a:rPr lang="en-US" sz="1600" dirty="0">
                <a:solidFill>
                  <a:srgbClr val="000000"/>
                </a:solidFill>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Return Type:</a:t>
            </a:r>
          </a:p>
          <a:p>
            <a:pPr lvl="1"/>
            <a:r>
              <a:rPr lang="en-US" sz="2300" dirty="0">
                <a:latin typeface="Times New Roman" panose="02020603050405020304" pitchFamily="18" charset="0"/>
                <a:cs typeface="Times New Roman" panose="02020603050405020304" pitchFamily="18" charset="0"/>
              </a:rPr>
              <a:t>A method may return a value. The return type is the data type of the value the method returns. If the method is not returning any values, then the return type is void.</a:t>
            </a:r>
            <a:endParaRPr lang="en-US" sz="21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Method Name:</a:t>
            </a:r>
          </a:p>
          <a:p>
            <a:pPr lvl="1"/>
            <a:r>
              <a:rPr lang="en-US" sz="2300" dirty="0">
                <a:latin typeface="Times New Roman" panose="02020603050405020304" pitchFamily="18" charset="0"/>
                <a:cs typeface="Times New Roman" panose="02020603050405020304" pitchFamily="18" charset="0"/>
              </a:rPr>
              <a:t>Method name is a unique identifier and it is case sensitive. </a:t>
            </a:r>
          </a:p>
          <a:p>
            <a:r>
              <a:rPr lang="en-US" sz="2600" dirty="0">
                <a:latin typeface="Times New Roman" panose="02020603050405020304" pitchFamily="18" charset="0"/>
                <a:cs typeface="Times New Roman" panose="02020603050405020304" pitchFamily="18" charset="0"/>
              </a:rPr>
              <a:t>Parameter List:</a:t>
            </a:r>
          </a:p>
          <a:p>
            <a:pPr lvl="1"/>
            <a:r>
              <a:rPr lang="en-US" sz="2300" dirty="0">
                <a:latin typeface="Times New Roman" panose="02020603050405020304" pitchFamily="18" charset="0"/>
                <a:cs typeface="Times New Roman" panose="02020603050405020304" pitchFamily="18" charset="0"/>
              </a:rPr>
              <a:t>The parameter list refers to the type, order, and number of the parameters of a method. Parameters are optional; that is, a method may contain no parameters.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625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EFCB-5DA1-4D92-B2E8-4117B03B2583}"/>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Dictionaries in C#:</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07A9C3-C7D4-4E77-90AF-D7829EACB4FD}"/>
              </a:ext>
            </a:extLst>
          </p:cNvPr>
          <p:cNvSpPr>
            <a:spLocks noGrp="1"/>
          </p:cNvSpPr>
          <p:nvPr>
            <p:ph idx="1"/>
          </p:nvPr>
        </p:nvSpPr>
        <p:spPr/>
        <p:txBody>
          <a:bodyPr>
            <a:normAutofit/>
          </a:bodyPr>
          <a:lstStyle/>
          <a:p>
            <a:r>
              <a:rPr lang="en-US" sz="1900" b="0" i="0" dirty="0">
                <a:solidFill>
                  <a:srgbClr val="000000"/>
                </a:solidFill>
                <a:effectLst/>
                <a:latin typeface="Times New Roman" panose="02020603050405020304" pitchFamily="18" charset="0"/>
                <a:cs typeface="Times New Roman" panose="02020603050405020304" pitchFamily="18" charset="0"/>
              </a:rPr>
              <a:t>Dictionary is a collection of keys and values in C#. Dictionary is included in the System.Collection.Generics namespace.</a:t>
            </a:r>
          </a:p>
          <a:p>
            <a:r>
              <a:rPr lang="en-US" sz="1900" b="0" i="0" dirty="0">
                <a:solidFill>
                  <a:srgbClr val="000000"/>
                </a:solidFill>
                <a:effectLst/>
                <a:latin typeface="Times New Roman" panose="02020603050405020304" pitchFamily="18" charset="0"/>
                <a:cs typeface="Times New Roman" panose="02020603050405020304" pitchFamily="18" charset="0"/>
              </a:rPr>
              <a:t>Syntax:</a:t>
            </a:r>
          </a:p>
          <a:p>
            <a:pPr lvl="1"/>
            <a:r>
              <a:rPr lang="en-US" sz="1700" dirty="0">
                <a:solidFill>
                  <a:srgbClr val="000000"/>
                </a:solidFill>
                <a:latin typeface="Times New Roman" panose="02020603050405020304" pitchFamily="18" charset="0"/>
                <a:cs typeface="Times New Roman" panose="02020603050405020304" pitchFamily="18" charset="0"/>
              </a:rPr>
              <a:t>Dictionary &lt;type, type&gt; d = new Dictionary &lt;type, type&gt;();</a:t>
            </a:r>
            <a:endParaRPr lang="en-US" sz="1700" b="0" i="0" dirty="0">
              <a:solidFill>
                <a:srgbClr val="000000"/>
              </a:solidFill>
              <a:effectLst/>
              <a:latin typeface="Times New Roman" panose="02020603050405020304" pitchFamily="18" charset="0"/>
              <a:cs typeface="Times New Roman" panose="02020603050405020304" pitchFamily="18" charset="0"/>
            </a:endParaRPr>
          </a:p>
          <a:p>
            <a:r>
              <a:rPr lang="en-US" sz="1900" dirty="0">
                <a:solidFill>
                  <a:srgbClr val="000000"/>
                </a:solidFill>
                <a:latin typeface="Times New Roman" panose="02020603050405020304" pitchFamily="18" charset="0"/>
                <a:cs typeface="Times New Roman" panose="02020603050405020304" pitchFamily="18" charset="0"/>
              </a:rPr>
              <a:t>Methods:</a:t>
            </a:r>
          </a:p>
          <a:p>
            <a:pPr lvl="1"/>
            <a:r>
              <a:rPr lang="en-US" sz="1700" b="0" i="0" dirty="0">
                <a:solidFill>
                  <a:srgbClr val="000000"/>
                </a:solidFill>
                <a:effectLst/>
                <a:latin typeface="Times New Roman" panose="02020603050405020304" pitchFamily="18" charset="0"/>
                <a:cs typeface="Times New Roman" panose="02020603050405020304" pitchFamily="18" charset="0"/>
              </a:rPr>
              <a:t>Add 		: d.Add( key, value); 	//Adds a key-value pair to the dictionary</a:t>
            </a:r>
          </a:p>
          <a:p>
            <a:pPr lvl="1"/>
            <a:r>
              <a:rPr lang="en-US" sz="1700" dirty="0">
                <a:solidFill>
                  <a:srgbClr val="000000"/>
                </a:solidFill>
                <a:latin typeface="Times New Roman" panose="02020603050405020304" pitchFamily="18" charset="0"/>
                <a:cs typeface="Times New Roman" panose="02020603050405020304" pitchFamily="18" charset="0"/>
              </a:rPr>
              <a:t>ContainsKey	: d.ContainsKey(key);	//Checks if there is a required key or not</a:t>
            </a:r>
          </a:p>
          <a:p>
            <a:pPr lvl="1"/>
            <a:r>
              <a:rPr lang="en-US" sz="1700" dirty="0">
                <a:solidFill>
                  <a:srgbClr val="000000"/>
                </a:solidFill>
                <a:latin typeface="Times New Roman" panose="02020603050405020304" pitchFamily="18" charset="0"/>
                <a:cs typeface="Times New Roman" panose="02020603050405020304" pitchFamily="18" charset="0"/>
              </a:rPr>
              <a:t>Remove	: d.Remove(key);		//Removes the key-value pair</a:t>
            </a:r>
          </a:p>
          <a:p>
            <a:pPr lvl="1"/>
            <a:r>
              <a:rPr lang="en-US" sz="1700" b="0" i="0" dirty="0">
                <a:solidFill>
                  <a:srgbClr val="000000"/>
                </a:solidFill>
                <a:effectLst/>
                <a:latin typeface="Times New Roman" panose="02020603050405020304" pitchFamily="18" charset="0"/>
                <a:cs typeface="Times New Roman" panose="02020603050405020304" pitchFamily="18" charset="0"/>
              </a:rPr>
              <a:t>Clear</a:t>
            </a:r>
            <a:r>
              <a:rPr lang="en-US" sz="1700" dirty="0">
                <a:solidFill>
                  <a:srgbClr val="000000"/>
                </a:solidFill>
                <a:latin typeface="Times New Roman" panose="02020603050405020304" pitchFamily="18" charset="0"/>
                <a:cs typeface="Times New Roman" panose="02020603050405020304" pitchFamily="18" charset="0"/>
              </a:rPr>
              <a:t>	: d.Clear();		//Clears the dictionary</a:t>
            </a:r>
            <a:endParaRPr lang="en-US" sz="1700" b="0" i="0" dirty="0">
              <a:solidFill>
                <a:srgbClr val="000000"/>
              </a:solidFill>
              <a:effectLst/>
              <a:latin typeface="Times New Roman" panose="02020603050405020304" pitchFamily="18" charset="0"/>
              <a:cs typeface="Times New Roman" panose="02020603050405020304" pitchFamily="18" charset="0"/>
            </a:endParaRPr>
          </a:p>
          <a:p>
            <a:pPr lvl="1"/>
            <a:endParaRPr lang="en-US" sz="1700" b="0" i="0" dirty="0">
              <a:solidFill>
                <a:srgbClr val="000000"/>
              </a:solidFill>
              <a:effectLst/>
              <a:latin typeface="Times New Roman" panose="02020603050405020304" pitchFamily="18" charset="0"/>
              <a:cs typeface="Times New Roman" panose="02020603050405020304" pitchFamily="18" charset="0"/>
            </a:endParaRPr>
          </a:p>
          <a:p>
            <a:endParaRPr lang="en-US" sz="19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1737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ED2AE-DE01-4F03-AE11-FB47FBFE78EF}"/>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Dictionaries in C#:</a:t>
            </a:r>
            <a:endParaRPr lang="en-IN" dirty="0"/>
          </a:p>
        </p:txBody>
      </p:sp>
      <p:sp>
        <p:nvSpPr>
          <p:cNvPr id="3" name="Content Placeholder 2">
            <a:extLst>
              <a:ext uri="{FF2B5EF4-FFF2-40B4-BE49-F238E27FC236}">
                <a16:creationId xmlns:a16="http://schemas.microsoft.com/office/drawing/2014/main" id="{3F6F9E57-B391-4472-B8FF-BBCC9EF27B23}"/>
              </a:ext>
            </a:extLst>
          </p:cNvPr>
          <p:cNvSpPr>
            <a:spLocks noGrp="1"/>
          </p:cNvSpPr>
          <p:nvPr>
            <p:ph idx="1"/>
          </p:nvPr>
        </p:nvSpPr>
        <p:spPr/>
        <p:txBody>
          <a:bodyPr>
            <a:normAutofit/>
          </a:bodyPr>
          <a:lstStyle/>
          <a:p>
            <a:r>
              <a:rPr lang="en-US" sz="1900" dirty="0">
                <a:latin typeface="Times New Roman" panose="02020603050405020304" pitchFamily="18" charset="0"/>
                <a:cs typeface="Times New Roman" panose="02020603050405020304" pitchFamily="18" charset="0"/>
              </a:rPr>
              <a:t>Properties:</a:t>
            </a:r>
          </a:p>
          <a:p>
            <a:pPr lvl="1"/>
            <a:r>
              <a:rPr lang="en-US" sz="1700" dirty="0">
                <a:solidFill>
                  <a:srgbClr val="000000"/>
                </a:solidFill>
                <a:latin typeface="Times New Roman" panose="02020603050405020304" pitchFamily="18" charset="0"/>
                <a:cs typeface="Times New Roman" panose="02020603050405020304" pitchFamily="18" charset="0"/>
              </a:rPr>
              <a:t>Values	: </a:t>
            </a:r>
            <a:r>
              <a:rPr lang="en-US" sz="1700" dirty="0" err="1">
                <a:solidFill>
                  <a:srgbClr val="000000"/>
                </a:solidFill>
                <a:latin typeface="Times New Roman" panose="02020603050405020304" pitchFamily="18" charset="0"/>
                <a:cs typeface="Times New Roman" panose="02020603050405020304" pitchFamily="18" charset="0"/>
              </a:rPr>
              <a:t>d.Values</a:t>
            </a:r>
            <a:r>
              <a:rPr lang="en-US" sz="1700" dirty="0">
                <a:solidFill>
                  <a:srgbClr val="000000"/>
                </a:solidFill>
                <a:latin typeface="Times New Roman" panose="02020603050405020304" pitchFamily="18" charset="0"/>
                <a:cs typeface="Times New Roman" panose="02020603050405020304" pitchFamily="18" charset="0"/>
              </a:rPr>
              <a:t>			//Returns the collection of values.</a:t>
            </a:r>
          </a:p>
          <a:p>
            <a:pPr lvl="1"/>
            <a:r>
              <a:rPr lang="en-US" sz="1700" dirty="0">
                <a:solidFill>
                  <a:srgbClr val="000000"/>
                </a:solidFill>
                <a:latin typeface="Times New Roman" panose="02020603050405020304" pitchFamily="18" charset="0"/>
                <a:cs typeface="Times New Roman" panose="02020603050405020304" pitchFamily="18" charset="0"/>
              </a:rPr>
              <a:t>Keys		: </a:t>
            </a:r>
            <a:r>
              <a:rPr lang="en-US" sz="1700" dirty="0" err="1">
                <a:solidFill>
                  <a:srgbClr val="000000"/>
                </a:solidFill>
                <a:latin typeface="Times New Roman" panose="02020603050405020304" pitchFamily="18" charset="0"/>
                <a:cs typeface="Times New Roman" panose="02020603050405020304" pitchFamily="18" charset="0"/>
              </a:rPr>
              <a:t>d.Keys</a:t>
            </a:r>
            <a:r>
              <a:rPr lang="en-US" sz="1700" dirty="0">
                <a:solidFill>
                  <a:srgbClr val="000000"/>
                </a:solidFill>
                <a:latin typeface="Times New Roman" panose="02020603050405020304" pitchFamily="18" charset="0"/>
                <a:cs typeface="Times New Roman" panose="02020603050405020304" pitchFamily="18" charset="0"/>
              </a:rPr>
              <a:t>			//Returns the collection of keys.</a:t>
            </a:r>
          </a:p>
          <a:p>
            <a:pPr lvl="1"/>
            <a:r>
              <a:rPr lang="en-IN" sz="1700" dirty="0">
                <a:latin typeface="Times New Roman" panose="02020603050405020304" pitchFamily="18" charset="0"/>
                <a:cs typeface="Times New Roman" panose="02020603050405020304" pitchFamily="18" charset="0"/>
              </a:rPr>
              <a:t>Count	:d.Count			//Returns the number of elements in the Dictionary.</a:t>
            </a:r>
          </a:p>
          <a:p>
            <a:pPr lvl="1"/>
            <a:r>
              <a:rPr lang="en-IN" sz="1700" dirty="0">
                <a:latin typeface="Times New Roman" panose="02020603050405020304" pitchFamily="18" charset="0"/>
                <a:cs typeface="Times New Roman" panose="02020603050405020304" pitchFamily="18" charset="0"/>
              </a:rPr>
              <a:t>Item[]	:item[key]			//Returns value associated with the Key.</a:t>
            </a:r>
          </a:p>
        </p:txBody>
      </p:sp>
    </p:spTree>
    <p:extLst>
      <p:ext uri="{BB962C8B-B14F-4D97-AF65-F5344CB8AC3E}">
        <p14:creationId xmlns:p14="http://schemas.microsoft.com/office/powerpoint/2010/main" val="1853727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907C4-C995-45EE-A8F4-B2D02774B759}"/>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Arrays :</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A228E8-5E7C-4982-97AC-6FB11949E6D6}"/>
              </a:ext>
            </a:extLst>
          </p:cNvPr>
          <p:cNvSpPr>
            <a:spLocks noGrp="1"/>
          </p:cNvSpPr>
          <p:nvPr>
            <p:ph idx="1"/>
          </p:nvPr>
        </p:nvSpPr>
        <p:spPr/>
        <p:txBody>
          <a:bodyPr>
            <a:normAutofit/>
          </a:bodyPr>
          <a:lstStyle/>
          <a:p>
            <a:pPr algn="just"/>
            <a:r>
              <a:rPr lang="en-US" sz="2000" b="0" i="0" dirty="0">
                <a:solidFill>
                  <a:srgbClr val="181717"/>
                </a:solidFill>
                <a:effectLst/>
                <a:latin typeface="Times New Roman" panose="02020603050405020304" pitchFamily="18" charset="0"/>
                <a:cs typeface="Times New Roman" panose="02020603050405020304" pitchFamily="18" charset="0"/>
              </a:rPr>
              <a:t>A </a:t>
            </a:r>
            <a:r>
              <a:rPr lang="en-US" sz="2000" b="0" i="0" u="none" strike="noStrike" dirty="0">
                <a:solidFill>
                  <a:srgbClr val="007BFF"/>
                </a:solidFill>
                <a:effectLst/>
                <a:latin typeface="Times New Roman" panose="02020603050405020304" pitchFamily="18" charset="0"/>
                <a:cs typeface="Times New Roman" panose="02020603050405020304" pitchFamily="18" charset="0"/>
                <a:hlinkClick r:id="rId2"/>
              </a:rPr>
              <a:t>variable</a:t>
            </a:r>
            <a:r>
              <a:rPr lang="en-US" sz="2000" b="0" i="0" dirty="0">
                <a:solidFill>
                  <a:srgbClr val="181717"/>
                </a:solidFill>
                <a:effectLst/>
                <a:latin typeface="Times New Roman" panose="02020603050405020304" pitchFamily="18" charset="0"/>
                <a:cs typeface="Times New Roman" panose="02020603050405020304" pitchFamily="18" charset="0"/>
              </a:rPr>
              <a:t> is used to store a literal value, where as an array is used to store multiple literal values.</a:t>
            </a:r>
          </a:p>
          <a:p>
            <a:pPr algn="just"/>
            <a:r>
              <a:rPr lang="en-US" sz="2000" b="0" i="0" dirty="0">
                <a:solidFill>
                  <a:srgbClr val="181717"/>
                </a:solidFill>
                <a:effectLst/>
                <a:latin typeface="Times New Roman" panose="02020603050405020304" pitchFamily="18" charset="0"/>
                <a:cs typeface="Times New Roman" panose="02020603050405020304" pitchFamily="18" charset="0"/>
              </a:rPr>
              <a:t>An array is the data structure that stores a fixed number of literal values (elements) of the same </a:t>
            </a:r>
            <a:r>
              <a:rPr lang="en-US" sz="2000" b="0" i="0" u="none" strike="noStrike" dirty="0">
                <a:solidFill>
                  <a:srgbClr val="007BFF"/>
                </a:solidFill>
                <a:effectLst/>
                <a:latin typeface="Times New Roman" panose="02020603050405020304" pitchFamily="18" charset="0"/>
                <a:cs typeface="Times New Roman" panose="02020603050405020304" pitchFamily="18" charset="0"/>
                <a:hlinkClick r:id="rId3"/>
              </a:rPr>
              <a:t>data type</a:t>
            </a:r>
            <a:r>
              <a:rPr lang="en-US" sz="2000" b="0" i="0" dirty="0">
                <a:solidFill>
                  <a:srgbClr val="181717"/>
                </a:solidFill>
                <a:effectLst/>
                <a:latin typeface="Times New Roman" panose="02020603050405020304" pitchFamily="18" charset="0"/>
                <a:cs typeface="Times New Roman" panose="02020603050405020304" pitchFamily="18" charset="0"/>
              </a:rPr>
              <a:t>.</a:t>
            </a:r>
          </a:p>
          <a:p>
            <a:r>
              <a:rPr lang="en-US" sz="2000" b="0" i="0" dirty="0">
                <a:solidFill>
                  <a:srgbClr val="181717"/>
                </a:solidFill>
                <a:effectLst/>
                <a:latin typeface="Times New Roman" panose="02020603050405020304" pitchFamily="18" charset="0"/>
                <a:cs typeface="Times New Roman" panose="02020603050405020304" pitchFamily="18" charset="0"/>
              </a:rPr>
              <a:t>In C#, an array can be of three types: </a:t>
            </a:r>
          </a:p>
          <a:p>
            <a:pPr lvl="1"/>
            <a:r>
              <a:rPr lang="en-US" sz="1800" dirty="0">
                <a:solidFill>
                  <a:srgbClr val="181717"/>
                </a:solidFill>
                <a:latin typeface="Times New Roman" panose="02020603050405020304" pitchFamily="18" charset="0"/>
                <a:cs typeface="Times New Roman" panose="02020603050405020304" pitchFamily="18" charset="0"/>
              </a:rPr>
              <a:t>S</a:t>
            </a:r>
            <a:r>
              <a:rPr lang="en-US" sz="1800" b="0" i="0" dirty="0">
                <a:solidFill>
                  <a:srgbClr val="181717"/>
                </a:solidFill>
                <a:effectLst/>
                <a:latin typeface="Times New Roman" panose="02020603050405020304" pitchFamily="18" charset="0"/>
                <a:cs typeface="Times New Roman" panose="02020603050405020304" pitchFamily="18" charset="0"/>
              </a:rPr>
              <a:t>ingle-dimensional array</a:t>
            </a:r>
          </a:p>
          <a:p>
            <a:pPr lvl="1"/>
            <a:r>
              <a:rPr lang="en-US" sz="1800" dirty="0">
                <a:solidFill>
                  <a:srgbClr val="181717"/>
                </a:solidFill>
                <a:latin typeface="Times New Roman" panose="02020603050405020304" pitchFamily="18" charset="0"/>
                <a:cs typeface="Times New Roman" panose="02020603050405020304" pitchFamily="18" charset="0"/>
              </a:rPr>
              <a:t>M</a:t>
            </a:r>
            <a:r>
              <a:rPr lang="en-US" sz="1800" b="0" i="0" dirty="0">
                <a:solidFill>
                  <a:srgbClr val="181717"/>
                </a:solidFill>
                <a:effectLst/>
                <a:latin typeface="Times New Roman" panose="02020603050405020304" pitchFamily="18" charset="0"/>
                <a:cs typeface="Times New Roman" panose="02020603050405020304" pitchFamily="18" charset="0"/>
              </a:rPr>
              <a:t>ultidimensional array and </a:t>
            </a:r>
          </a:p>
          <a:p>
            <a:pPr lvl="1"/>
            <a:r>
              <a:rPr lang="en-US" sz="1800" dirty="0">
                <a:solidFill>
                  <a:srgbClr val="181717"/>
                </a:solidFill>
                <a:latin typeface="Times New Roman" panose="02020603050405020304" pitchFamily="18" charset="0"/>
                <a:cs typeface="Times New Roman" panose="02020603050405020304" pitchFamily="18" charset="0"/>
              </a:rPr>
              <a:t>J</a:t>
            </a:r>
            <a:r>
              <a:rPr lang="en-US" sz="1800" b="0" i="0" dirty="0">
                <a:solidFill>
                  <a:srgbClr val="181717"/>
                </a:solidFill>
                <a:effectLst/>
                <a:latin typeface="Times New Roman" panose="02020603050405020304" pitchFamily="18" charset="0"/>
                <a:cs typeface="Times New Roman" panose="02020603050405020304" pitchFamily="18" charset="0"/>
              </a:rPr>
              <a:t>agged array.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407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5AF3-807C-47B3-A3BD-C78244B262F1}"/>
              </a:ext>
            </a:extLst>
          </p:cNvPr>
          <p:cNvSpPr>
            <a:spLocks noGrp="1"/>
          </p:cNvSpPr>
          <p:nvPr>
            <p:ph type="title"/>
          </p:nvPr>
        </p:nvSpPr>
        <p:spPr/>
        <p:txBody>
          <a:bodyPr>
            <a:normAutofit/>
          </a:bodyPr>
          <a:lstStyle/>
          <a:p>
            <a:r>
              <a:rPr lang="en-US" sz="4400" dirty="0">
                <a:solidFill>
                  <a:srgbClr val="181717"/>
                </a:solidFill>
                <a:latin typeface="Times New Roman" panose="02020603050405020304" pitchFamily="18" charset="0"/>
                <a:cs typeface="Times New Roman" panose="02020603050405020304" pitchFamily="18" charset="0"/>
              </a:rPr>
              <a:t>S</a:t>
            </a:r>
            <a:r>
              <a:rPr lang="en-US" sz="4400" b="0" i="0" dirty="0">
                <a:solidFill>
                  <a:srgbClr val="181717"/>
                </a:solidFill>
                <a:effectLst/>
                <a:latin typeface="Times New Roman" panose="02020603050405020304" pitchFamily="18" charset="0"/>
                <a:cs typeface="Times New Roman" panose="02020603050405020304" pitchFamily="18" charset="0"/>
              </a:rPr>
              <a:t>ingle-dimensional Array :</a:t>
            </a:r>
            <a:endParaRPr lang="en-IN" sz="4400" dirty="0"/>
          </a:p>
        </p:txBody>
      </p:sp>
      <p:sp>
        <p:nvSpPr>
          <p:cNvPr id="3" name="Content Placeholder 2">
            <a:extLst>
              <a:ext uri="{FF2B5EF4-FFF2-40B4-BE49-F238E27FC236}">
                <a16:creationId xmlns:a16="http://schemas.microsoft.com/office/drawing/2014/main" id="{3B4C03E3-98B8-41A7-B980-4C7DD5ED6B9F}"/>
              </a:ext>
            </a:extLst>
          </p:cNvPr>
          <p:cNvSpPr>
            <a:spLocks noGrp="1"/>
          </p:cNvSpPr>
          <p:nvPr>
            <p:ph idx="1"/>
          </p:nvPr>
        </p:nvSpPr>
        <p:spPr/>
        <p:txBody>
          <a:bodyPr>
            <a:normAutofit/>
          </a:bodyPr>
          <a:lstStyle/>
          <a:p>
            <a:r>
              <a:rPr lang="en-US" sz="1900" dirty="0">
                <a:latin typeface="Times New Roman" panose="02020603050405020304" pitchFamily="18" charset="0"/>
                <a:cs typeface="Times New Roman" panose="02020603050405020304" pitchFamily="18" charset="0"/>
              </a:rPr>
              <a:t>Declaration:</a:t>
            </a:r>
          </a:p>
          <a:p>
            <a:pPr lvl="1"/>
            <a:r>
              <a:rPr lang="en-US" sz="1700" dirty="0">
                <a:latin typeface="Times New Roman" panose="02020603050405020304" pitchFamily="18" charset="0"/>
                <a:cs typeface="Times New Roman" panose="02020603050405020304" pitchFamily="18" charset="0"/>
              </a:rPr>
              <a:t>int[] evenNums;  	// integer array</a:t>
            </a:r>
          </a:p>
          <a:p>
            <a:pPr lvl="1"/>
            <a:r>
              <a:rPr lang="en-US" sz="1700" dirty="0">
                <a:latin typeface="Times New Roman" panose="02020603050405020304" pitchFamily="18" charset="0"/>
                <a:cs typeface="Times New Roman" panose="02020603050405020304" pitchFamily="18" charset="0"/>
              </a:rPr>
              <a:t>string[] cities; 		// string array</a:t>
            </a:r>
          </a:p>
          <a:p>
            <a:pPr lvl="1"/>
            <a:r>
              <a:rPr lang="en-US" sz="1700" dirty="0">
                <a:latin typeface="Times New Roman" panose="02020603050405020304" pitchFamily="18" charset="0"/>
                <a:cs typeface="Times New Roman" panose="02020603050405020304" pitchFamily="18" charset="0"/>
              </a:rPr>
              <a:t>int[] evenNums = new int[5]{ 2, 4, 6, 8, 10 }; </a:t>
            </a:r>
          </a:p>
          <a:p>
            <a:pPr lvl="1"/>
            <a:r>
              <a:rPr lang="en-US" sz="1700" dirty="0">
                <a:latin typeface="Times New Roman" panose="02020603050405020304" pitchFamily="18" charset="0"/>
                <a:cs typeface="Times New Roman" panose="02020603050405020304" pitchFamily="18" charset="0"/>
              </a:rPr>
              <a:t>string[] cities = new string[3]{ "Mumbai", "London", "New York" };  //Initialization while declaring</a:t>
            </a:r>
          </a:p>
          <a:p>
            <a:r>
              <a:rPr lang="en-US" sz="1900" dirty="0">
                <a:latin typeface="Times New Roman" panose="02020603050405020304" pitchFamily="18" charset="0"/>
                <a:cs typeface="Times New Roman" panose="02020603050405020304" pitchFamily="18" charset="0"/>
              </a:rPr>
              <a:t>Initialization &amp; Accessing :</a:t>
            </a:r>
          </a:p>
          <a:p>
            <a:pPr lvl="1">
              <a:lnSpc>
                <a:spcPct val="110000"/>
              </a:lnSpc>
            </a:pPr>
            <a:r>
              <a:rPr lang="en-US" sz="1700" dirty="0">
                <a:latin typeface="Times New Roman" panose="02020603050405020304" pitchFamily="18" charset="0"/>
                <a:cs typeface="Times New Roman" panose="02020603050405020304" pitchFamily="18" charset="0"/>
              </a:rPr>
              <a:t>evenNums[0] = 12;</a:t>
            </a:r>
          </a:p>
          <a:p>
            <a:pPr lvl="1">
              <a:lnSpc>
                <a:spcPct val="110000"/>
              </a:lnSpc>
            </a:pPr>
            <a:r>
              <a:rPr lang="en-US" sz="1700" dirty="0">
                <a:latin typeface="Times New Roman" panose="02020603050405020304" pitchFamily="18" charset="0"/>
                <a:cs typeface="Times New Roman" panose="02020603050405020304" pitchFamily="18" charset="0"/>
              </a:rPr>
              <a:t>Cities[1] = “Delhi”;</a:t>
            </a:r>
          </a:p>
          <a:p>
            <a:pPr lvl="1">
              <a:lnSpc>
                <a:spcPct val="110000"/>
              </a:lnSpc>
            </a:pPr>
            <a:r>
              <a:rPr lang="en-US" sz="1700" dirty="0" err="1">
                <a:latin typeface="Times New Roman" panose="02020603050405020304" pitchFamily="18" charset="0"/>
                <a:cs typeface="Times New Roman" panose="02020603050405020304" pitchFamily="18" charset="0"/>
              </a:rPr>
              <a:t>Console.WriteLine</a:t>
            </a:r>
            <a:r>
              <a:rPr lang="en-US" sz="1700" dirty="0">
                <a:latin typeface="Times New Roman" panose="02020603050405020304" pitchFamily="18" charset="0"/>
                <a:cs typeface="Times New Roman" panose="02020603050405020304" pitchFamily="18" charset="0"/>
              </a:rPr>
              <a:t>(evenNums[0]);</a:t>
            </a:r>
          </a:p>
        </p:txBody>
      </p:sp>
    </p:spTree>
    <p:extLst>
      <p:ext uri="{BB962C8B-B14F-4D97-AF65-F5344CB8AC3E}">
        <p14:creationId xmlns:p14="http://schemas.microsoft.com/office/powerpoint/2010/main" val="1473281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5F971-A4F5-4D02-9224-A717B7725789}"/>
              </a:ext>
            </a:extLst>
          </p:cNvPr>
          <p:cNvSpPr>
            <a:spLocks noGrp="1"/>
          </p:cNvSpPr>
          <p:nvPr>
            <p:ph type="title"/>
          </p:nvPr>
        </p:nvSpPr>
        <p:spPr>
          <a:xfrm>
            <a:off x="1252800" y="662399"/>
            <a:ext cx="5995987" cy="1494000"/>
          </a:xfrm>
        </p:spPr>
        <p:txBody>
          <a:bodyPr anchor="t">
            <a:normAutofit/>
          </a:bodyPr>
          <a:lstStyle/>
          <a:p>
            <a:r>
              <a:rPr lang="en-US" dirty="0">
                <a:latin typeface="Times New Roman" panose="02020603050405020304" pitchFamily="18" charset="0"/>
                <a:cs typeface="Times New Roman" panose="02020603050405020304" pitchFamily="18" charset="0"/>
              </a:rPr>
              <a:t>Decision Statements: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BBA39A-51D1-4FF8-82CE-35230D94FDEB}"/>
              </a:ext>
            </a:extLst>
          </p:cNvPr>
          <p:cNvSpPr>
            <a:spLocks noGrp="1"/>
          </p:cNvSpPr>
          <p:nvPr>
            <p:ph idx="1"/>
          </p:nvPr>
        </p:nvSpPr>
        <p:spPr>
          <a:xfrm>
            <a:off x="1251678" y="2286000"/>
            <a:ext cx="6015897" cy="3844800"/>
          </a:xfrm>
        </p:spPr>
        <p:txBody>
          <a:bodyPr>
            <a:normAutofit/>
          </a:bodyPr>
          <a:lstStyle/>
          <a:p>
            <a:r>
              <a:rPr lang="en-US" dirty="0">
                <a:solidFill>
                  <a:srgbClr val="000000"/>
                </a:solidFill>
                <a:latin typeface="Times New Roman" panose="02020603050405020304" pitchFamily="18" charset="0"/>
                <a:cs typeface="Times New Roman" panose="02020603050405020304" pitchFamily="18" charset="0"/>
              </a:rPr>
              <a:t>If statement:</a:t>
            </a:r>
          </a:p>
          <a:p>
            <a:pPr lvl="1"/>
            <a:r>
              <a:rPr lang="en-US" sz="2000" i="0" dirty="0">
                <a:solidFill>
                  <a:srgbClr val="000000"/>
                </a:solidFill>
                <a:effectLst/>
                <a:latin typeface="Times New Roman" panose="02020603050405020304" pitchFamily="18" charset="0"/>
                <a:cs typeface="Times New Roman" panose="02020603050405020304" pitchFamily="18" charset="0"/>
              </a:rPr>
              <a:t>An if statement consists of a boolean expression which is evaluated to a boolean value. If the value is true then if block is executed otherwise next statement(s) would be executed.</a:t>
            </a:r>
            <a:endParaRPr lang="en-IN" sz="2000" i="0" dirty="0">
              <a:solidFill>
                <a:srgbClr val="000000"/>
              </a:solidFill>
              <a:effectLst/>
              <a:latin typeface="Times New Roman" panose="02020603050405020304" pitchFamily="18" charset="0"/>
              <a:cs typeface="Times New Roman" panose="02020603050405020304" pitchFamily="18" charset="0"/>
            </a:endParaRPr>
          </a:p>
          <a:p>
            <a:pPr marL="457200" lvl="1" indent="0">
              <a:buNone/>
            </a:pPr>
            <a:endParaRPr lang="en-IN" sz="2000" dirty="0">
              <a:solidFill>
                <a:schemeClr val="tx1">
                  <a:alpha val="60000"/>
                </a:schemeClr>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48354B38-D260-41A7-AC4D-F55330D04B7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02186" y="643469"/>
            <a:ext cx="3576648" cy="557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229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ED72F-C319-46A1-9895-BA204177BAC7}"/>
              </a:ext>
            </a:extLst>
          </p:cNvPr>
          <p:cNvSpPr>
            <a:spLocks noGrp="1"/>
          </p:cNvSpPr>
          <p:nvPr>
            <p:ph type="title"/>
          </p:nvPr>
        </p:nvSpPr>
        <p:spPr/>
        <p:txBody>
          <a:bodyPr>
            <a:normAutofit/>
          </a:bodyPr>
          <a:lstStyle/>
          <a:p>
            <a:r>
              <a:rPr lang="en-US" sz="4400" dirty="0" err="1">
                <a:latin typeface="Times New Roman" panose="02020603050405020304" pitchFamily="18" charset="0"/>
                <a:cs typeface="Times New Roman" panose="02020603050405020304" pitchFamily="18" charset="0"/>
              </a:rPr>
              <a:t>Contd</a:t>
            </a:r>
            <a:r>
              <a:rPr lang="en-US" sz="4400" dirty="0">
                <a:latin typeface="Times New Roman" panose="02020603050405020304" pitchFamily="18" charset="0"/>
                <a:cs typeface="Times New Roman" panose="02020603050405020304" pitchFamily="18" charset="0"/>
              </a:rPr>
              <a:t>…</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0C1A83-E3A3-4F04-AEE6-3ED671CF2C26}"/>
              </a:ext>
            </a:extLst>
          </p:cNvPr>
          <p:cNvSpPr>
            <a:spLocks noGrp="1"/>
          </p:cNvSpPr>
          <p:nvPr>
            <p:ph idx="1"/>
          </p:nvPr>
        </p:nvSpPr>
        <p:spPr/>
        <p:txBody>
          <a:bodyPr/>
          <a:lstStyle/>
          <a:p>
            <a:r>
              <a:rPr lang="en-IN" sz="1900" dirty="0">
                <a:latin typeface="Times New Roman" panose="02020603050405020304" pitchFamily="18" charset="0"/>
                <a:cs typeface="Times New Roman" panose="02020603050405020304" pitchFamily="18" charset="0"/>
              </a:rPr>
              <a:t>Methods :</a:t>
            </a:r>
          </a:p>
          <a:p>
            <a:pPr lvl="1">
              <a:lnSpc>
                <a:spcPct val="120000"/>
              </a:lnSpc>
            </a:pPr>
            <a:r>
              <a:rPr lang="en-IN" sz="1700" dirty="0" err="1">
                <a:latin typeface="Times New Roman" panose="02020603050405020304" pitchFamily="18" charset="0"/>
                <a:cs typeface="Times New Roman" panose="02020603050405020304" pitchFamily="18" charset="0"/>
              </a:rPr>
              <a:t>Array.Sort</a:t>
            </a:r>
            <a:r>
              <a:rPr lang="en-IN" sz="1700" dirty="0">
                <a:latin typeface="Times New Roman" panose="02020603050405020304" pitchFamily="18" charset="0"/>
                <a:cs typeface="Times New Roman" panose="02020603050405020304" pitchFamily="18" charset="0"/>
              </a:rPr>
              <a:t>(evenNums);</a:t>
            </a:r>
          </a:p>
          <a:p>
            <a:pPr lvl="1">
              <a:lnSpc>
                <a:spcPct val="120000"/>
              </a:lnSpc>
            </a:pPr>
            <a:r>
              <a:rPr lang="en-IN" sz="1700" dirty="0" err="1">
                <a:latin typeface="Times New Roman" panose="02020603050405020304" pitchFamily="18" charset="0"/>
                <a:cs typeface="Times New Roman" panose="02020603050405020304" pitchFamily="18" charset="0"/>
              </a:rPr>
              <a:t>Array.Reverse</a:t>
            </a:r>
            <a:r>
              <a:rPr lang="en-IN" sz="1700" dirty="0">
                <a:latin typeface="Times New Roman" panose="02020603050405020304" pitchFamily="18" charset="0"/>
                <a:cs typeface="Times New Roman" panose="02020603050405020304" pitchFamily="18" charset="0"/>
              </a:rPr>
              <a:t>(evenNums);</a:t>
            </a:r>
          </a:p>
          <a:p>
            <a:pPr lvl="1">
              <a:lnSpc>
                <a:spcPct val="120000"/>
              </a:lnSpc>
            </a:pPr>
            <a:r>
              <a:rPr lang="en-IN" sz="1700" dirty="0" err="1">
                <a:latin typeface="Times New Roman" panose="02020603050405020304" pitchFamily="18" charset="0"/>
                <a:cs typeface="Times New Roman" panose="02020603050405020304" pitchFamily="18" charset="0"/>
              </a:rPr>
              <a:t>Array.BinarySearch</a:t>
            </a:r>
            <a:r>
              <a:rPr lang="en-IN" sz="1700" dirty="0">
                <a:latin typeface="Times New Roman" panose="02020603050405020304" pitchFamily="18" charset="0"/>
                <a:cs typeface="Times New Roman" panose="02020603050405020304" pitchFamily="18" charset="0"/>
              </a:rPr>
              <a:t>(array ,element);</a:t>
            </a:r>
          </a:p>
          <a:p>
            <a:pPr lvl="1">
              <a:lnSpc>
                <a:spcPct val="120000"/>
              </a:lnSpc>
            </a:pPr>
            <a:r>
              <a:rPr lang="en-IN" sz="1700" dirty="0" err="1">
                <a:latin typeface="Times New Roman" panose="02020603050405020304" pitchFamily="18" charset="0"/>
                <a:cs typeface="Times New Roman" panose="02020603050405020304" pitchFamily="18" charset="0"/>
              </a:rPr>
              <a:t>Array.Clear</a:t>
            </a:r>
            <a:r>
              <a:rPr lang="en-IN" sz="1700" dirty="0">
                <a:latin typeface="Times New Roman" panose="02020603050405020304" pitchFamily="18" charset="0"/>
                <a:cs typeface="Times New Roman" panose="02020603050405020304" pitchFamily="18" charset="0"/>
              </a:rPr>
              <a:t>(array ,</a:t>
            </a:r>
            <a:r>
              <a:rPr lang="en-IN" sz="1700" dirty="0" err="1">
                <a:latin typeface="Times New Roman" panose="02020603050405020304" pitchFamily="18" charset="0"/>
                <a:cs typeface="Times New Roman" panose="02020603050405020304" pitchFamily="18" charset="0"/>
              </a:rPr>
              <a:t>start_index</a:t>
            </a:r>
            <a:r>
              <a:rPr lang="en-IN" sz="1700" dirty="0">
                <a:latin typeface="Times New Roman" panose="02020603050405020304" pitchFamily="18" charset="0"/>
                <a:cs typeface="Times New Roman" panose="02020603050405020304" pitchFamily="18" charset="0"/>
              </a:rPr>
              <a:t>, length);</a:t>
            </a:r>
          </a:p>
          <a:p>
            <a:pPr lvl="1">
              <a:lnSpc>
                <a:spcPct val="120000"/>
              </a:lnSpc>
            </a:pPr>
            <a:r>
              <a:rPr lang="en-IN" sz="1700" dirty="0" err="1">
                <a:latin typeface="Times New Roman" panose="02020603050405020304" pitchFamily="18" charset="0"/>
                <a:cs typeface="Times New Roman" panose="02020603050405020304" pitchFamily="18" charset="0"/>
              </a:rPr>
              <a:t>Array.Copy</a:t>
            </a:r>
            <a:r>
              <a:rPr lang="en-IN" sz="1700" dirty="0">
                <a:latin typeface="Times New Roman" panose="02020603050405020304" pitchFamily="18" charset="0"/>
                <a:cs typeface="Times New Roman" panose="02020603050405020304" pitchFamily="18" charset="0"/>
              </a:rPr>
              <a:t>(</a:t>
            </a:r>
            <a:r>
              <a:rPr lang="en-IN" sz="1700" dirty="0" err="1">
                <a:latin typeface="Times New Roman" panose="02020603050405020304" pitchFamily="18" charset="0"/>
                <a:cs typeface="Times New Roman" panose="02020603050405020304" pitchFamily="18" charset="0"/>
              </a:rPr>
              <a:t>source,destination,length</a:t>
            </a:r>
            <a:r>
              <a:rPr lang="en-IN" sz="1700" dirty="0">
                <a:latin typeface="Times New Roman" panose="02020603050405020304" pitchFamily="18" charset="0"/>
                <a:cs typeface="Times New Roman" panose="02020603050405020304" pitchFamily="18" charset="0"/>
              </a:rPr>
              <a:t>);</a:t>
            </a:r>
          </a:p>
          <a:p>
            <a:pPr lvl="1">
              <a:lnSpc>
                <a:spcPct val="120000"/>
              </a:lnSpc>
            </a:pPr>
            <a:r>
              <a:rPr lang="en-IN" sz="1700" dirty="0" err="1">
                <a:latin typeface="Times New Roman" panose="02020603050405020304" pitchFamily="18" charset="0"/>
                <a:cs typeface="Times New Roman" panose="02020603050405020304" pitchFamily="18" charset="0"/>
              </a:rPr>
              <a:t>Array.Empty</a:t>
            </a:r>
            <a:r>
              <a:rPr lang="en-IN" sz="1700" dirty="0">
                <a:latin typeface="Times New Roman" panose="02020603050405020304" pitchFamily="18" charset="0"/>
                <a:cs typeface="Times New Roman" panose="02020603050405020304" pitchFamily="18" charset="0"/>
              </a:rPr>
              <a:t>(array);			//returns empty array</a:t>
            </a:r>
          </a:p>
          <a:p>
            <a:pPr lvl="1">
              <a:lnSpc>
                <a:spcPct val="120000"/>
              </a:lnSpc>
            </a:pPr>
            <a:r>
              <a:rPr lang="en-IN" sz="1700" dirty="0" err="1">
                <a:latin typeface="Times New Roman" panose="02020603050405020304" pitchFamily="18" charset="0"/>
                <a:cs typeface="Times New Roman" panose="02020603050405020304" pitchFamily="18" charset="0"/>
              </a:rPr>
              <a:t>Array.Exists</a:t>
            </a:r>
            <a:r>
              <a:rPr lang="en-IN" sz="1700" dirty="0">
                <a:latin typeface="Times New Roman" panose="02020603050405020304" pitchFamily="18" charset="0"/>
                <a:cs typeface="Times New Roman" panose="02020603050405020304" pitchFamily="18" charset="0"/>
              </a:rPr>
              <a:t>(array, element);	</a:t>
            </a:r>
            <a:r>
              <a:rPr lang="en-IN" sz="1700">
                <a:latin typeface="Times New Roman" panose="02020603050405020304" pitchFamily="18" charset="0"/>
                <a:cs typeface="Times New Roman" panose="02020603050405020304" pitchFamily="18" charset="0"/>
              </a:rPr>
              <a:t>	//(Predicate error)</a:t>
            </a:r>
            <a:endParaRPr lang="en-IN" sz="1700" dirty="0">
              <a:latin typeface="Times New Roman" panose="02020603050405020304" pitchFamily="18" charset="0"/>
              <a:cs typeface="Times New Roman" panose="02020603050405020304" pitchFamily="18" charset="0"/>
            </a:endParaRPr>
          </a:p>
          <a:p>
            <a:pPr lvl="1"/>
            <a:endParaRPr lang="en-IN" dirty="0"/>
          </a:p>
        </p:txBody>
      </p:sp>
    </p:spTree>
    <p:extLst>
      <p:ext uri="{BB962C8B-B14F-4D97-AF65-F5344CB8AC3E}">
        <p14:creationId xmlns:p14="http://schemas.microsoft.com/office/powerpoint/2010/main" val="1094299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09FB-A0BB-49A2-9E5F-9AEEAB23886B}"/>
              </a:ext>
            </a:extLst>
          </p:cNvPr>
          <p:cNvSpPr>
            <a:spLocks noGrp="1"/>
          </p:cNvSpPr>
          <p:nvPr>
            <p:ph type="title"/>
          </p:nvPr>
        </p:nvSpPr>
        <p:spPr/>
        <p:txBody>
          <a:bodyPr>
            <a:normAutofit/>
          </a:bodyPr>
          <a:lstStyle/>
          <a:p>
            <a:r>
              <a:rPr lang="en-US" sz="4400" dirty="0">
                <a:solidFill>
                  <a:srgbClr val="181717"/>
                </a:solidFill>
                <a:latin typeface="Times New Roman" panose="02020603050405020304" pitchFamily="18" charset="0"/>
                <a:cs typeface="Times New Roman" panose="02020603050405020304" pitchFamily="18" charset="0"/>
              </a:rPr>
              <a:t>M</a:t>
            </a:r>
            <a:r>
              <a:rPr lang="en-US" sz="4400" b="0" i="0" dirty="0">
                <a:solidFill>
                  <a:srgbClr val="181717"/>
                </a:solidFill>
                <a:effectLst/>
                <a:latin typeface="Times New Roman" panose="02020603050405020304" pitchFamily="18" charset="0"/>
                <a:cs typeface="Times New Roman" panose="02020603050405020304" pitchFamily="18" charset="0"/>
              </a:rPr>
              <a:t>ultidimensional Array :</a:t>
            </a:r>
            <a:endParaRPr lang="en-IN" sz="4400" dirty="0"/>
          </a:p>
        </p:txBody>
      </p:sp>
      <p:sp>
        <p:nvSpPr>
          <p:cNvPr id="3" name="Content Placeholder 2">
            <a:extLst>
              <a:ext uri="{FF2B5EF4-FFF2-40B4-BE49-F238E27FC236}">
                <a16:creationId xmlns:a16="http://schemas.microsoft.com/office/drawing/2014/main" id="{B6B7156D-4497-4209-A75D-6215458C8B64}"/>
              </a:ext>
            </a:extLst>
          </p:cNvPr>
          <p:cNvSpPr>
            <a:spLocks noGrp="1"/>
          </p:cNvSpPr>
          <p:nvPr>
            <p:ph idx="1"/>
          </p:nvPr>
        </p:nvSpPr>
        <p:spPr/>
        <p:txBody>
          <a:bodyPr>
            <a:normAutofit/>
          </a:bodyPr>
          <a:lstStyle/>
          <a:p>
            <a:r>
              <a:rPr lang="en-US" sz="1900" b="0" i="0" dirty="0">
                <a:solidFill>
                  <a:srgbClr val="171717"/>
                </a:solidFill>
                <a:effectLst/>
                <a:latin typeface="Times New Roman" panose="02020603050405020304" pitchFamily="18" charset="0"/>
                <a:cs typeface="Times New Roman" panose="02020603050405020304" pitchFamily="18" charset="0"/>
              </a:rPr>
              <a:t>Arrays can have more than one dimension. For example, the following declaration creates a two-dimensional array of four rows and two columns.</a:t>
            </a:r>
          </a:p>
          <a:p>
            <a:pPr lvl="1"/>
            <a:r>
              <a:rPr lang="en-US" sz="1900" b="0" i="0" dirty="0">
                <a:solidFill>
                  <a:srgbClr val="0101FD"/>
                </a:solidFill>
                <a:effectLst/>
                <a:latin typeface="Times New Roman" panose="02020603050405020304" pitchFamily="18" charset="0"/>
                <a:cs typeface="Times New Roman" panose="02020603050405020304" pitchFamily="18" charset="0"/>
              </a:rPr>
              <a:t>int</a:t>
            </a:r>
            <a:r>
              <a:rPr lang="en-US" sz="1900" b="0" i="0" dirty="0">
                <a:solidFill>
                  <a:srgbClr val="171717"/>
                </a:solidFill>
                <a:effectLst/>
                <a:latin typeface="Times New Roman" panose="02020603050405020304" pitchFamily="18" charset="0"/>
                <a:cs typeface="Times New Roman" panose="02020603050405020304" pitchFamily="18" charset="0"/>
              </a:rPr>
              <a:t>[,] array = </a:t>
            </a:r>
            <a:r>
              <a:rPr lang="en-US" sz="1900" b="0" i="0" dirty="0">
                <a:solidFill>
                  <a:srgbClr val="0101FD"/>
                </a:solidFill>
                <a:effectLst/>
                <a:latin typeface="Times New Roman" panose="02020603050405020304" pitchFamily="18" charset="0"/>
                <a:cs typeface="Times New Roman" panose="02020603050405020304" pitchFamily="18" charset="0"/>
              </a:rPr>
              <a:t>new</a:t>
            </a:r>
            <a:r>
              <a:rPr lang="en-US" sz="1900" b="0" i="0" dirty="0">
                <a:solidFill>
                  <a:srgbClr val="171717"/>
                </a:solidFill>
                <a:effectLst/>
                <a:latin typeface="Times New Roman" panose="02020603050405020304" pitchFamily="18" charset="0"/>
                <a:cs typeface="Times New Roman" panose="02020603050405020304" pitchFamily="18" charset="0"/>
              </a:rPr>
              <a:t> </a:t>
            </a:r>
            <a:r>
              <a:rPr lang="en-US" sz="1900" b="0" i="0" dirty="0">
                <a:solidFill>
                  <a:srgbClr val="0101FD"/>
                </a:solidFill>
                <a:effectLst/>
                <a:latin typeface="Times New Roman" panose="02020603050405020304" pitchFamily="18" charset="0"/>
                <a:cs typeface="Times New Roman" panose="02020603050405020304" pitchFamily="18" charset="0"/>
              </a:rPr>
              <a:t>int</a:t>
            </a:r>
            <a:r>
              <a:rPr lang="en-US" sz="1900" b="0" i="0" dirty="0">
                <a:solidFill>
                  <a:srgbClr val="171717"/>
                </a:solidFill>
                <a:effectLst/>
                <a:latin typeface="Times New Roman" panose="02020603050405020304" pitchFamily="18" charset="0"/>
                <a:cs typeface="Times New Roman" panose="02020603050405020304" pitchFamily="18" charset="0"/>
              </a:rPr>
              <a:t>[4, 2];</a:t>
            </a:r>
            <a:endParaRPr lang="en-US" sz="1900" dirty="0">
              <a:solidFill>
                <a:srgbClr val="171717"/>
              </a:solidFill>
              <a:latin typeface="Times New Roman" panose="02020603050405020304" pitchFamily="18" charset="0"/>
              <a:cs typeface="Times New Roman" panose="02020603050405020304" pitchFamily="18" charset="0"/>
            </a:endParaRPr>
          </a:p>
          <a:p>
            <a:r>
              <a:rPr lang="en-US" sz="1900" b="0" i="0" dirty="0">
                <a:solidFill>
                  <a:srgbClr val="171717"/>
                </a:solidFill>
                <a:effectLst/>
                <a:latin typeface="Times New Roman" panose="02020603050405020304" pitchFamily="18" charset="0"/>
                <a:cs typeface="Times New Roman" panose="02020603050405020304" pitchFamily="18" charset="0"/>
              </a:rPr>
              <a:t>The following declaration creates an array of three dimensions, 4, 2, and 3.</a:t>
            </a:r>
          </a:p>
          <a:p>
            <a:pPr lvl="1"/>
            <a:r>
              <a:rPr lang="en-US" sz="1900" b="0" i="0" dirty="0">
                <a:solidFill>
                  <a:srgbClr val="0101FD"/>
                </a:solidFill>
                <a:effectLst/>
                <a:latin typeface="Times New Roman" panose="02020603050405020304" pitchFamily="18" charset="0"/>
                <a:cs typeface="Times New Roman" panose="02020603050405020304" pitchFamily="18" charset="0"/>
              </a:rPr>
              <a:t>int</a:t>
            </a:r>
            <a:r>
              <a:rPr lang="en-US" sz="1900" b="0" i="0" dirty="0">
                <a:solidFill>
                  <a:srgbClr val="171717"/>
                </a:solidFill>
                <a:effectLst/>
                <a:latin typeface="Times New Roman" panose="02020603050405020304" pitchFamily="18" charset="0"/>
                <a:cs typeface="Times New Roman" panose="02020603050405020304" pitchFamily="18" charset="0"/>
              </a:rPr>
              <a:t>[,,] array1 = </a:t>
            </a:r>
            <a:r>
              <a:rPr lang="en-US" sz="1900" b="0" i="0" dirty="0">
                <a:solidFill>
                  <a:srgbClr val="0101FD"/>
                </a:solidFill>
                <a:effectLst/>
                <a:latin typeface="Times New Roman" panose="02020603050405020304" pitchFamily="18" charset="0"/>
                <a:cs typeface="Times New Roman" panose="02020603050405020304" pitchFamily="18" charset="0"/>
              </a:rPr>
              <a:t>new</a:t>
            </a:r>
            <a:r>
              <a:rPr lang="en-US" sz="1900" b="0" i="0" dirty="0">
                <a:solidFill>
                  <a:srgbClr val="171717"/>
                </a:solidFill>
                <a:effectLst/>
                <a:latin typeface="Times New Roman" panose="02020603050405020304" pitchFamily="18" charset="0"/>
                <a:cs typeface="Times New Roman" panose="02020603050405020304" pitchFamily="18" charset="0"/>
              </a:rPr>
              <a:t> </a:t>
            </a:r>
            <a:r>
              <a:rPr lang="en-US" sz="1900" b="0" i="0" dirty="0">
                <a:solidFill>
                  <a:srgbClr val="0101FD"/>
                </a:solidFill>
                <a:effectLst/>
                <a:latin typeface="Times New Roman" panose="02020603050405020304" pitchFamily="18" charset="0"/>
                <a:cs typeface="Times New Roman" panose="02020603050405020304" pitchFamily="18" charset="0"/>
              </a:rPr>
              <a:t>int</a:t>
            </a:r>
            <a:r>
              <a:rPr lang="en-US" sz="1900" b="0" i="0" dirty="0">
                <a:solidFill>
                  <a:srgbClr val="171717"/>
                </a:solidFill>
                <a:effectLst/>
                <a:latin typeface="Times New Roman" panose="02020603050405020304" pitchFamily="18" charset="0"/>
                <a:cs typeface="Times New Roman" panose="02020603050405020304" pitchFamily="18" charset="0"/>
              </a:rPr>
              <a:t>[4, 2, 3];</a:t>
            </a:r>
            <a:endParaRPr lang="en-US" sz="1900" dirty="0">
              <a:solidFill>
                <a:srgbClr val="171717"/>
              </a:solidFill>
              <a:latin typeface="Times New Roman" panose="02020603050405020304" pitchFamily="18" charset="0"/>
              <a:cs typeface="Times New Roman" panose="02020603050405020304" pitchFamily="18" charset="0"/>
            </a:endParaRPr>
          </a:p>
          <a:p>
            <a:r>
              <a:rPr lang="en-US" sz="1900" dirty="0">
                <a:solidFill>
                  <a:srgbClr val="171717"/>
                </a:solidFill>
                <a:latin typeface="Times New Roman" panose="02020603050405020304" pitchFamily="18" charset="0"/>
                <a:cs typeface="Times New Roman" panose="02020603050405020304" pitchFamily="18" charset="0"/>
              </a:rPr>
              <a:t>A</a:t>
            </a:r>
            <a:r>
              <a:rPr lang="en-US" sz="1900" b="0" i="0" dirty="0">
                <a:solidFill>
                  <a:srgbClr val="171717"/>
                </a:solidFill>
                <a:effectLst/>
                <a:latin typeface="Times New Roman" panose="02020603050405020304" pitchFamily="18" charset="0"/>
                <a:cs typeface="Times New Roman" panose="02020603050405020304" pitchFamily="18" charset="0"/>
              </a:rPr>
              <a:t>ssigning a value to a particular array element.</a:t>
            </a:r>
          </a:p>
          <a:p>
            <a:pPr lvl="1"/>
            <a:r>
              <a:rPr lang="en-IN" sz="1900" b="0" i="0" dirty="0">
                <a:solidFill>
                  <a:srgbClr val="171717"/>
                </a:solidFill>
                <a:effectLst/>
                <a:latin typeface="Times New Roman" panose="02020603050405020304" pitchFamily="18" charset="0"/>
                <a:cs typeface="Times New Roman" panose="02020603050405020304" pitchFamily="18" charset="0"/>
              </a:rPr>
              <a:t>array[2, 1] = 25;</a:t>
            </a:r>
          </a:p>
          <a:p>
            <a:r>
              <a:rPr lang="en-IN" sz="1900" dirty="0">
                <a:latin typeface="Times New Roman" panose="02020603050405020304" pitchFamily="18" charset="0"/>
                <a:cs typeface="Times New Roman" panose="02020603050405020304" pitchFamily="18" charset="0"/>
              </a:rPr>
              <a:t>Getting value of a particular element and assigns it to a variable.</a:t>
            </a:r>
          </a:p>
          <a:p>
            <a:pPr lvl="1"/>
            <a:r>
              <a:rPr lang="en-IN" sz="1900" dirty="0">
                <a:latin typeface="Times New Roman" panose="02020603050405020304" pitchFamily="18" charset="0"/>
                <a:cs typeface="Times New Roman" panose="02020603050405020304" pitchFamily="18" charset="0"/>
              </a:rPr>
              <a:t>int </a:t>
            </a:r>
            <a:r>
              <a:rPr lang="en-IN" sz="1900" dirty="0" err="1">
                <a:latin typeface="Times New Roman" panose="02020603050405020304" pitchFamily="18" charset="0"/>
                <a:cs typeface="Times New Roman" panose="02020603050405020304" pitchFamily="18" charset="0"/>
              </a:rPr>
              <a:t>ele</a:t>
            </a:r>
            <a:r>
              <a:rPr lang="en-IN" sz="1900" dirty="0">
                <a:latin typeface="Times New Roman" panose="02020603050405020304" pitchFamily="18" charset="0"/>
                <a:cs typeface="Times New Roman" panose="02020603050405020304" pitchFamily="18" charset="0"/>
              </a:rPr>
              <a:t> =array[2,1];</a:t>
            </a:r>
          </a:p>
        </p:txBody>
      </p:sp>
    </p:spTree>
    <p:extLst>
      <p:ext uri="{BB962C8B-B14F-4D97-AF65-F5344CB8AC3E}">
        <p14:creationId xmlns:p14="http://schemas.microsoft.com/office/powerpoint/2010/main" val="609059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E8250-CD56-4288-943A-8CB1E8515C25}"/>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Jagged Array :</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FC14F8-D8D7-488D-AAA0-456D650A2458}"/>
              </a:ext>
            </a:extLst>
          </p:cNvPr>
          <p:cNvSpPr>
            <a:spLocks noGrp="1"/>
          </p:cNvSpPr>
          <p:nvPr>
            <p:ph idx="1"/>
          </p:nvPr>
        </p:nvSpPr>
        <p:spPr/>
        <p:txBody>
          <a:bodyPr>
            <a:normAutofit fontScale="92500" lnSpcReduction="20000"/>
          </a:bodyPr>
          <a:lstStyle/>
          <a:p>
            <a:r>
              <a:rPr lang="en-US" sz="1900" b="0" i="0" dirty="0">
                <a:solidFill>
                  <a:srgbClr val="171717"/>
                </a:solidFill>
                <a:effectLst/>
                <a:latin typeface="Times New Roman" panose="02020603050405020304" pitchFamily="18" charset="0"/>
                <a:cs typeface="Times New Roman" panose="02020603050405020304" pitchFamily="18" charset="0"/>
              </a:rPr>
              <a:t>A jagged array is an array whose elements are arrays, possibly of different sizes. A jagged array is sometimes called an “array of arrays”.</a:t>
            </a:r>
          </a:p>
          <a:p>
            <a:pPr algn="l"/>
            <a:r>
              <a:rPr lang="en-US" sz="1900" b="0" i="0" dirty="0">
                <a:solidFill>
                  <a:srgbClr val="171717"/>
                </a:solidFill>
                <a:effectLst/>
                <a:latin typeface="Times New Roman" panose="02020603050405020304" pitchFamily="18" charset="0"/>
                <a:cs typeface="Times New Roman" panose="02020603050405020304" pitchFamily="18" charset="0"/>
              </a:rPr>
              <a:t>The following is a declaration of a single-dimensional array that has three elements, each of which is a single-dimensional array of integers:</a:t>
            </a:r>
            <a:endParaRPr lang="en-IN" sz="1900" b="0" i="0" dirty="0">
              <a:solidFill>
                <a:srgbClr val="171717"/>
              </a:solidFill>
              <a:effectLst/>
              <a:latin typeface="Times New Roman" panose="02020603050405020304" pitchFamily="18" charset="0"/>
              <a:cs typeface="Times New Roman" panose="02020603050405020304" pitchFamily="18" charset="0"/>
            </a:endParaRPr>
          </a:p>
          <a:p>
            <a:pPr lvl="1"/>
            <a:r>
              <a:rPr lang="en-US" sz="1900" b="0" i="0" dirty="0">
                <a:solidFill>
                  <a:srgbClr val="0101FD"/>
                </a:solidFill>
                <a:effectLst/>
                <a:latin typeface="Times New Roman" panose="02020603050405020304" pitchFamily="18" charset="0"/>
                <a:cs typeface="Times New Roman" panose="02020603050405020304" pitchFamily="18" charset="0"/>
              </a:rPr>
              <a:t>int</a:t>
            </a:r>
            <a:r>
              <a:rPr lang="en-US" sz="1900" b="0" i="0" dirty="0">
                <a:solidFill>
                  <a:srgbClr val="171717"/>
                </a:solidFill>
                <a:effectLst/>
                <a:latin typeface="Times New Roman" panose="02020603050405020304" pitchFamily="18" charset="0"/>
                <a:cs typeface="Times New Roman" panose="02020603050405020304" pitchFamily="18" charset="0"/>
              </a:rPr>
              <a:t>[][] </a:t>
            </a:r>
            <a:r>
              <a:rPr lang="en-US" sz="1900" b="0" i="0" dirty="0" err="1">
                <a:solidFill>
                  <a:srgbClr val="171717"/>
                </a:solidFill>
                <a:effectLst/>
                <a:latin typeface="Times New Roman" panose="02020603050405020304" pitchFamily="18" charset="0"/>
                <a:cs typeface="Times New Roman" panose="02020603050405020304" pitchFamily="18" charset="0"/>
              </a:rPr>
              <a:t>jaggedArray</a:t>
            </a:r>
            <a:r>
              <a:rPr lang="en-US" sz="1900" b="0" i="0" dirty="0">
                <a:solidFill>
                  <a:srgbClr val="171717"/>
                </a:solidFill>
                <a:effectLst/>
                <a:latin typeface="Times New Roman" panose="02020603050405020304" pitchFamily="18" charset="0"/>
                <a:cs typeface="Times New Roman" panose="02020603050405020304" pitchFamily="18" charset="0"/>
              </a:rPr>
              <a:t> = </a:t>
            </a:r>
            <a:r>
              <a:rPr lang="en-US" sz="1900" b="0" i="0" dirty="0">
                <a:solidFill>
                  <a:srgbClr val="0101FD"/>
                </a:solidFill>
                <a:effectLst/>
                <a:latin typeface="Times New Roman" panose="02020603050405020304" pitchFamily="18" charset="0"/>
                <a:cs typeface="Times New Roman" panose="02020603050405020304" pitchFamily="18" charset="0"/>
              </a:rPr>
              <a:t>new</a:t>
            </a:r>
            <a:r>
              <a:rPr lang="en-US" sz="1900" b="0" i="0" dirty="0">
                <a:solidFill>
                  <a:srgbClr val="171717"/>
                </a:solidFill>
                <a:effectLst/>
                <a:latin typeface="Times New Roman" panose="02020603050405020304" pitchFamily="18" charset="0"/>
                <a:cs typeface="Times New Roman" panose="02020603050405020304" pitchFamily="18" charset="0"/>
              </a:rPr>
              <a:t> </a:t>
            </a:r>
            <a:r>
              <a:rPr lang="en-US" sz="1900" b="0" i="0" dirty="0">
                <a:solidFill>
                  <a:srgbClr val="0101FD"/>
                </a:solidFill>
                <a:effectLst/>
                <a:latin typeface="Times New Roman" panose="02020603050405020304" pitchFamily="18" charset="0"/>
                <a:cs typeface="Times New Roman" panose="02020603050405020304" pitchFamily="18" charset="0"/>
              </a:rPr>
              <a:t>int</a:t>
            </a:r>
            <a:r>
              <a:rPr lang="en-US" sz="1900" b="0" i="0" dirty="0">
                <a:solidFill>
                  <a:srgbClr val="171717"/>
                </a:solidFill>
                <a:effectLst/>
                <a:latin typeface="Times New Roman" panose="02020603050405020304" pitchFamily="18" charset="0"/>
                <a:cs typeface="Times New Roman" panose="02020603050405020304" pitchFamily="18" charset="0"/>
              </a:rPr>
              <a:t>[3][];</a:t>
            </a:r>
            <a:endParaRPr lang="en-IN" sz="1900" dirty="0">
              <a:solidFill>
                <a:srgbClr val="171717"/>
              </a:solidFill>
              <a:latin typeface="Times New Roman" panose="02020603050405020304" pitchFamily="18" charset="0"/>
              <a:cs typeface="Times New Roman" panose="02020603050405020304" pitchFamily="18" charset="0"/>
            </a:endParaRPr>
          </a:p>
          <a:p>
            <a:pPr marL="274320" lvl="1" indent="0">
              <a:buNone/>
            </a:pPr>
            <a:r>
              <a:rPr lang="en-IN" sz="2000" b="0" i="0" dirty="0">
                <a:solidFill>
                  <a:srgbClr val="171717"/>
                </a:solidFill>
                <a:effectLst/>
                <a:latin typeface="Times New Roman" panose="02020603050405020304" pitchFamily="18" charset="0"/>
                <a:cs typeface="Times New Roman" panose="02020603050405020304" pitchFamily="18" charset="0"/>
              </a:rPr>
              <a:t>   </a:t>
            </a:r>
            <a:r>
              <a:rPr lang="en-US" sz="1900" b="0" i="0" dirty="0" err="1">
                <a:solidFill>
                  <a:srgbClr val="171717"/>
                </a:solidFill>
                <a:effectLst/>
                <a:latin typeface="Times New Roman" panose="02020603050405020304" pitchFamily="18" charset="0"/>
                <a:cs typeface="Times New Roman" panose="02020603050405020304" pitchFamily="18" charset="0"/>
              </a:rPr>
              <a:t>jaggedArray</a:t>
            </a:r>
            <a:r>
              <a:rPr lang="en-US" sz="1900" b="0" i="0" dirty="0">
                <a:solidFill>
                  <a:srgbClr val="171717"/>
                </a:solidFill>
                <a:effectLst/>
                <a:latin typeface="Times New Roman" panose="02020603050405020304" pitchFamily="18" charset="0"/>
                <a:cs typeface="Times New Roman" panose="02020603050405020304" pitchFamily="18" charset="0"/>
              </a:rPr>
              <a:t>[0] = </a:t>
            </a:r>
            <a:r>
              <a:rPr lang="en-US" sz="1900" b="0" i="0" dirty="0">
                <a:solidFill>
                  <a:srgbClr val="0101FD"/>
                </a:solidFill>
                <a:effectLst/>
                <a:latin typeface="Times New Roman" panose="02020603050405020304" pitchFamily="18" charset="0"/>
                <a:cs typeface="Times New Roman" panose="02020603050405020304" pitchFamily="18" charset="0"/>
              </a:rPr>
              <a:t>new</a:t>
            </a:r>
            <a:r>
              <a:rPr lang="en-US" sz="1900" b="0" i="0" dirty="0">
                <a:solidFill>
                  <a:srgbClr val="171717"/>
                </a:solidFill>
                <a:effectLst/>
                <a:latin typeface="Times New Roman" panose="02020603050405020304" pitchFamily="18" charset="0"/>
                <a:cs typeface="Times New Roman" panose="02020603050405020304" pitchFamily="18" charset="0"/>
              </a:rPr>
              <a:t> </a:t>
            </a:r>
            <a:r>
              <a:rPr lang="en-US" sz="1900" b="0" i="0" dirty="0">
                <a:solidFill>
                  <a:srgbClr val="0101FD"/>
                </a:solidFill>
                <a:effectLst/>
                <a:latin typeface="Times New Roman" panose="02020603050405020304" pitchFamily="18" charset="0"/>
                <a:cs typeface="Times New Roman" panose="02020603050405020304" pitchFamily="18" charset="0"/>
              </a:rPr>
              <a:t>int</a:t>
            </a:r>
            <a:r>
              <a:rPr lang="en-US" sz="1900" b="0" i="0" dirty="0">
                <a:solidFill>
                  <a:srgbClr val="171717"/>
                </a:solidFill>
                <a:effectLst/>
                <a:latin typeface="Times New Roman" panose="02020603050405020304" pitchFamily="18" charset="0"/>
                <a:cs typeface="Times New Roman" panose="02020603050405020304" pitchFamily="18" charset="0"/>
              </a:rPr>
              <a:t>[5]; </a:t>
            </a:r>
          </a:p>
          <a:p>
            <a:pPr marL="274320" lvl="1" indent="0">
              <a:buNone/>
            </a:pPr>
            <a:r>
              <a:rPr lang="en-US" sz="1900" dirty="0">
                <a:solidFill>
                  <a:srgbClr val="171717"/>
                </a:solidFill>
                <a:latin typeface="Times New Roman" panose="02020603050405020304" pitchFamily="18" charset="0"/>
                <a:cs typeface="Times New Roman" panose="02020603050405020304" pitchFamily="18" charset="0"/>
              </a:rPr>
              <a:t>   </a:t>
            </a:r>
            <a:r>
              <a:rPr lang="en-US" sz="1900" b="0" i="0" dirty="0" err="1">
                <a:solidFill>
                  <a:srgbClr val="171717"/>
                </a:solidFill>
                <a:effectLst/>
                <a:latin typeface="Times New Roman" panose="02020603050405020304" pitchFamily="18" charset="0"/>
                <a:cs typeface="Times New Roman" panose="02020603050405020304" pitchFamily="18" charset="0"/>
              </a:rPr>
              <a:t>jaggedArray</a:t>
            </a:r>
            <a:r>
              <a:rPr lang="en-US" sz="1900" b="0" i="0" dirty="0">
                <a:solidFill>
                  <a:srgbClr val="171717"/>
                </a:solidFill>
                <a:effectLst/>
                <a:latin typeface="Times New Roman" panose="02020603050405020304" pitchFamily="18" charset="0"/>
                <a:cs typeface="Times New Roman" panose="02020603050405020304" pitchFamily="18" charset="0"/>
              </a:rPr>
              <a:t>[1] = </a:t>
            </a:r>
            <a:r>
              <a:rPr lang="en-US" sz="1900" b="0" i="0" dirty="0">
                <a:solidFill>
                  <a:srgbClr val="0101FD"/>
                </a:solidFill>
                <a:effectLst/>
                <a:latin typeface="Times New Roman" panose="02020603050405020304" pitchFamily="18" charset="0"/>
                <a:cs typeface="Times New Roman" panose="02020603050405020304" pitchFamily="18" charset="0"/>
              </a:rPr>
              <a:t>new</a:t>
            </a:r>
            <a:r>
              <a:rPr lang="en-US" sz="1900" b="0" i="0" dirty="0">
                <a:solidFill>
                  <a:srgbClr val="171717"/>
                </a:solidFill>
                <a:effectLst/>
                <a:latin typeface="Times New Roman" panose="02020603050405020304" pitchFamily="18" charset="0"/>
                <a:cs typeface="Times New Roman" panose="02020603050405020304" pitchFamily="18" charset="0"/>
              </a:rPr>
              <a:t> </a:t>
            </a:r>
            <a:r>
              <a:rPr lang="en-US" sz="1900" b="0" i="0" dirty="0">
                <a:solidFill>
                  <a:srgbClr val="0101FD"/>
                </a:solidFill>
                <a:effectLst/>
                <a:latin typeface="Times New Roman" panose="02020603050405020304" pitchFamily="18" charset="0"/>
                <a:cs typeface="Times New Roman" panose="02020603050405020304" pitchFamily="18" charset="0"/>
              </a:rPr>
              <a:t>int</a:t>
            </a:r>
            <a:r>
              <a:rPr lang="en-US" sz="1900" b="0" i="0" dirty="0">
                <a:solidFill>
                  <a:srgbClr val="171717"/>
                </a:solidFill>
                <a:effectLst/>
                <a:latin typeface="Times New Roman" panose="02020603050405020304" pitchFamily="18" charset="0"/>
                <a:cs typeface="Times New Roman" panose="02020603050405020304" pitchFamily="18" charset="0"/>
              </a:rPr>
              <a:t>[4]; </a:t>
            </a:r>
          </a:p>
          <a:p>
            <a:pPr marL="274320" lvl="1" indent="0">
              <a:buNone/>
            </a:pPr>
            <a:r>
              <a:rPr lang="en-US" sz="1900" dirty="0">
                <a:solidFill>
                  <a:srgbClr val="171717"/>
                </a:solidFill>
                <a:latin typeface="Times New Roman" panose="02020603050405020304" pitchFamily="18" charset="0"/>
                <a:cs typeface="Times New Roman" panose="02020603050405020304" pitchFamily="18" charset="0"/>
              </a:rPr>
              <a:t>   </a:t>
            </a:r>
            <a:r>
              <a:rPr lang="en-US" sz="1900" b="0" i="0" dirty="0" err="1">
                <a:solidFill>
                  <a:srgbClr val="171717"/>
                </a:solidFill>
                <a:effectLst/>
                <a:latin typeface="Times New Roman" panose="02020603050405020304" pitchFamily="18" charset="0"/>
                <a:cs typeface="Times New Roman" panose="02020603050405020304" pitchFamily="18" charset="0"/>
              </a:rPr>
              <a:t>jaggedArray</a:t>
            </a:r>
            <a:r>
              <a:rPr lang="en-US" sz="1900" b="0" i="0" dirty="0">
                <a:solidFill>
                  <a:srgbClr val="171717"/>
                </a:solidFill>
                <a:effectLst/>
                <a:latin typeface="Times New Roman" panose="02020603050405020304" pitchFamily="18" charset="0"/>
                <a:cs typeface="Times New Roman" panose="02020603050405020304" pitchFamily="18" charset="0"/>
              </a:rPr>
              <a:t>[2] = </a:t>
            </a:r>
            <a:r>
              <a:rPr lang="en-US" sz="1900" b="0" i="0" dirty="0">
                <a:solidFill>
                  <a:srgbClr val="0101FD"/>
                </a:solidFill>
                <a:effectLst/>
                <a:latin typeface="Times New Roman" panose="02020603050405020304" pitchFamily="18" charset="0"/>
                <a:cs typeface="Times New Roman" panose="02020603050405020304" pitchFamily="18" charset="0"/>
              </a:rPr>
              <a:t>new</a:t>
            </a:r>
            <a:r>
              <a:rPr lang="en-US" sz="1900" b="0" i="0" dirty="0">
                <a:solidFill>
                  <a:srgbClr val="171717"/>
                </a:solidFill>
                <a:effectLst/>
                <a:latin typeface="Times New Roman" panose="02020603050405020304" pitchFamily="18" charset="0"/>
                <a:cs typeface="Times New Roman" panose="02020603050405020304" pitchFamily="18" charset="0"/>
              </a:rPr>
              <a:t> </a:t>
            </a:r>
            <a:r>
              <a:rPr lang="en-US" sz="1900" b="0" i="0" dirty="0">
                <a:solidFill>
                  <a:srgbClr val="0101FD"/>
                </a:solidFill>
                <a:effectLst/>
                <a:latin typeface="Times New Roman" panose="02020603050405020304" pitchFamily="18" charset="0"/>
                <a:cs typeface="Times New Roman" panose="02020603050405020304" pitchFamily="18" charset="0"/>
              </a:rPr>
              <a:t>int</a:t>
            </a:r>
            <a:r>
              <a:rPr lang="en-US" sz="1900" b="0" i="0" dirty="0">
                <a:solidFill>
                  <a:srgbClr val="171717"/>
                </a:solidFill>
                <a:effectLst/>
                <a:latin typeface="Times New Roman" panose="02020603050405020304" pitchFamily="18" charset="0"/>
                <a:cs typeface="Times New Roman" panose="02020603050405020304" pitchFamily="18" charset="0"/>
              </a:rPr>
              <a:t>[2];</a:t>
            </a:r>
            <a:endParaRPr lang="en-US" sz="1900" dirty="0">
              <a:solidFill>
                <a:srgbClr val="171717"/>
              </a:solidFill>
              <a:latin typeface="Times New Roman" panose="02020603050405020304" pitchFamily="18" charset="0"/>
              <a:cs typeface="Times New Roman" panose="02020603050405020304" pitchFamily="18" charset="0"/>
            </a:endParaRPr>
          </a:p>
          <a:p>
            <a:r>
              <a:rPr lang="en-US" sz="1900" b="0" i="0" dirty="0">
                <a:solidFill>
                  <a:srgbClr val="171717"/>
                </a:solidFill>
                <a:effectLst/>
                <a:latin typeface="Times New Roman" panose="02020603050405020304" pitchFamily="18" charset="0"/>
                <a:cs typeface="Times New Roman" panose="02020603050405020304" pitchFamily="18" charset="0"/>
              </a:rPr>
              <a:t>It is also possible to use initializers to fill the array elements with values, in which case you do not need the array size. For example:</a:t>
            </a:r>
          </a:p>
          <a:p>
            <a:pPr marL="274320" lvl="1" indent="0">
              <a:buNone/>
            </a:pPr>
            <a:r>
              <a:rPr lang="en-US" sz="2000" b="0" i="0" dirty="0" err="1">
                <a:solidFill>
                  <a:srgbClr val="171717"/>
                </a:solidFill>
                <a:effectLst/>
                <a:latin typeface="SFMono-Regular"/>
              </a:rPr>
              <a:t>jaggedArray</a:t>
            </a:r>
            <a:r>
              <a:rPr lang="en-US" sz="2000" b="0" i="0" dirty="0">
                <a:solidFill>
                  <a:srgbClr val="171717"/>
                </a:solidFill>
                <a:effectLst/>
                <a:latin typeface="SFMono-Regular"/>
              </a:rPr>
              <a:t>[0] = </a:t>
            </a:r>
            <a:r>
              <a:rPr lang="en-US" sz="2000" b="0" i="0" dirty="0">
                <a:solidFill>
                  <a:srgbClr val="0101FD"/>
                </a:solidFill>
                <a:effectLst/>
                <a:latin typeface="SFMono-Regular"/>
              </a:rPr>
              <a:t>new</a:t>
            </a:r>
            <a:r>
              <a:rPr lang="en-US" sz="2000" b="0" i="0" dirty="0">
                <a:solidFill>
                  <a:srgbClr val="171717"/>
                </a:solidFill>
                <a:effectLst/>
                <a:latin typeface="SFMono-Regular"/>
              </a:rPr>
              <a:t> </a:t>
            </a:r>
            <a:r>
              <a:rPr lang="en-US" sz="2000" b="0" i="0" dirty="0">
                <a:solidFill>
                  <a:srgbClr val="0101FD"/>
                </a:solidFill>
                <a:effectLst/>
                <a:latin typeface="SFMono-Regular"/>
              </a:rPr>
              <a:t>int</a:t>
            </a:r>
            <a:r>
              <a:rPr lang="en-US" sz="2000" b="0" i="0" dirty="0">
                <a:solidFill>
                  <a:srgbClr val="171717"/>
                </a:solidFill>
                <a:effectLst/>
                <a:latin typeface="SFMono-Regular"/>
              </a:rPr>
              <a:t>[] { 1, 3, 5, 7, 9 }; </a:t>
            </a:r>
          </a:p>
          <a:p>
            <a:pPr marL="274320" lvl="1" indent="0">
              <a:buNone/>
            </a:pPr>
            <a:r>
              <a:rPr lang="en-US" sz="2000" b="0" i="0" dirty="0" err="1">
                <a:solidFill>
                  <a:srgbClr val="171717"/>
                </a:solidFill>
                <a:effectLst/>
                <a:latin typeface="SFMono-Regular"/>
              </a:rPr>
              <a:t>jaggedArray</a:t>
            </a:r>
            <a:r>
              <a:rPr lang="en-US" sz="2000" b="0" i="0" dirty="0">
                <a:solidFill>
                  <a:srgbClr val="171717"/>
                </a:solidFill>
                <a:effectLst/>
                <a:latin typeface="SFMono-Regular"/>
              </a:rPr>
              <a:t>[1] = </a:t>
            </a:r>
            <a:r>
              <a:rPr lang="en-US" sz="2000" b="0" i="0" dirty="0">
                <a:solidFill>
                  <a:srgbClr val="0101FD"/>
                </a:solidFill>
                <a:effectLst/>
                <a:latin typeface="SFMono-Regular"/>
              </a:rPr>
              <a:t>new</a:t>
            </a:r>
            <a:r>
              <a:rPr lang="en-US" sz="2000" b="0" i="0" dirty="0">
                <a:solidFill>
                  <a:srgbClr val="171717"/>
                </a:solidFill>
                <a:effectLst/>
                <a:latin typeface="SFMono-Regular"/>
              </a:rPr>
              <a:t> </a:t>
            </a:r>
            <a:r>
              <a:rPr lang="en-US" sz="2000" b="0" i="0" dirty="0">
                <a:solidFill>
                  <a:srgbClr val="0101FD"/>
                </a:solidFill>
                <a:effectLst/>
                <a:latin typeface="SFMono-Regular"/>
              </a:rPr>
              <a:t>int</a:t>
            </a:r>
            <a:r>
              <a:rPr lang="en-US" sz="2000" b="0" i="0" dirty="0">
                <a:solidFill>
                  <a:srgbClr val="171717"/>
                </a:solidFill>
                <a:effectLst/>
                <a:latin typeface="SFMono-Regular"/>
              </a:rPr>
              <a:t>[] { 0, 2, 4, 6 }; </a:t>
            </a:r>
          </a:p>
          <a:p>
            <a:pPr marL="274320" lvl="1" indent="0">
              <a:buNone/>
            </a:pPr>
            <a:r>
              <a:rPr lang="en-US" sz="2000" b="0" i="0" dirty="0" err="1">
                <a:solidFill>
                  <a:srgbClr val="171717"/>
                </a:solidFill>
                <a:effectLst/>
                <a:latin typeface="SFMono-Regular"/>
              </a:rPr>
              <a:t>jaggedArray</a:t>
            </a:r>
            <a:r>
              <a:rPr lang="en-US" sz="2000" b="0" i="0" dirty="0">
                <a:solidFill>
                  <a:srgbClr val="171717"/>
                </a:solidFill>
                <a:effectLst/>
                <a:latin typeface="SFMono-Regular"/>
              </a:rPr>
              <a:t>[2] = </a:t>
            </a:r>
            <a:r>
              <a:rPr lang="en-US" sz="2000" b="0" i="0" dirty="0">
                <a:solidFill>
                  <a:srgbClr val="0101FD"/>
                </a:solidFill>
                <a:effectLst/>
                <a:latin typeface="SFMono-Regular"/>
              </a:rPr>
              <a:t>new</a:t>
            </a:r>
            <a:r>
              <a:rPr lang="en-US" sz="2000" b="0" i="0" dirty="0">
                <a:solidFill>
                  <a:srgbClr val="171717"/>
                </a:solidFill>
                <a:effectLst/>
                <a:latin typeface="SFMono-Regular"/>
              </a:rPr>
              <a:t> </a:t>
            </a:r>
            <a:r>
              <a:rPr lang="en-US" sz="2000" b="0" i="0" dirty="0">
                <a:solidFill>
                  <a:srgbClr val="0101FD"/>
                </a:solidFill>
                <a:effectLst/>
                <a:latin typeface="SFMono-Regular"/>
              </a:rPr>
              <a:t>int</a:t>
            </a:r>
            <a:r>
              <a:rPr lang="en-US" sz="2000" b="0" i="0" dirty="0">
                <a:solidFill>
                  <a:srgbClr val="171717"/>
                </a:solidFill>
                <a:effectLst/>
                <a:latin typeface="SFMono-Regular"/>
              </a:rPr>
              <a:t>[] { 11, 22 };</a:t>
            </a:r>
            <a:endParaRPr lang="en-US" sz="1700" b="0" i="0" dirty="0">
              <a:solidFill>
                <a:srgbClr val="171717"/>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0713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05E6-41F9-46F0-AB65-ED42147DDAF4}"/>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Structures in C#:</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951819-EB44-4475-846C-B4E9889C3D17}"/>
              </a:ext>
            </a:extLst>
          </p:cNvPr>
          <p:cNvSpPr>
            <a:spLocks noGrp="1"/>
          </p:cNvSpPr>
          <p:nvPr>
            <p:ph idx="1"/>
          </p:nvPr>
        </p:nvSpPr>
        <p:spPr>
          <a:xfrm>
            <a:off x="1066800" y="1819922"/>
            <a:ext cx="10058400" cy="4172505"/>
          </a:xfrm>
        </p:spPr>
        <p:txBody>
          <a:bodyPr>
            <a:normAutofit fontScale="25000" lnSpcReduction="20000"/>
          </a:bodyPr>
          <a:lstStyle/>
          <a:p>
            <a:r>
              <a:rPr lang="en-US" sz="7200" dirty="0">
                <a:solidFill>
                  <a:srgbClr val="000000"/>
                </a:solidFill>
                <a:latin typeface="Times New Roman" panose="02020603050405020304" pitchFamily="18" charset="0"/>
                <a:cs typeface="Times New Roman" panose="02020603050405020304" pitchFamily="18" charset="0"/>
              </a:rPr>
              <a:t>A</a:t>
            </a:r>
            <a:r>
              <a:rPr lang="en-US" sz="7200" b="0" i="0" dirty="0">
                <a:solidFill>
                  <a:srgbClr val="000000"/>
                </a:solidFill>
                <a:effectLst/>
                <a:latin typeface="Times New Roman" panose="02020603050405020304" pitchFamily="18" charset="0"/>
                <a:cs typeface="Times New Roman" panose="02020603050405020304" pitchFamily="18" charset="0"/>
              </a:rPr>
              <a:t> structure is a value type data type. It helps you to make a single variable hold related data of various data types. The </a:t>
            </a:r>
            <a:r>
              <a:rPr lang="en-US" sz="7200" b="1" i="0" dirty="0">
                <a:solidFill>
                  <a:srgbClr val="000000"/>
                </a:solidFill>
                <a:effectLst/>
                <a:latin typeface="Times New Roman" panose="02020603050405020304" pitchFamily="18" charset="0"/>
                <a:cs typeface="Times New Roman" panose="02020603050405020304" pitchFamily="18" charset="0"/>
              </a:rPr>
              <a:t>struct</a:t>
            </a:r>
            <a:r>
              <a:rPr lang="en-US" sz="7200" b="0" i="0" dirty="0">
                <a:solidFill>
                  <a:srgbClr val="000000"/>
                </a:solidFill>
                <a:effectLst/>
                <a:latin typeface="Times New Roman" panose="02020603050405020304" pitchFamily="18" charset="0"/>
                <a:cs typeface="Times New Roman" panose="02020603050405020304" pitchFamily="18" charset="0"/>
              </a:rPr>
              <a:t> keyword is used for creating a structure.</a:t>
            </a:r>
          </a:p>
          <a:p>
            <a:r>
              <a:rPr lang="en-US" sz="7200" dirty="0">
                <a:solidFill>
                  <a:srgbClr val="000000"/>
                </a:solidFill>
                <a:latin typeface="Times New Roman" panose="02020603050405020304" pitchFamily="18" charset="0"/>
                <a:cs typeface="Times New Roman" panose="02020603050405020304" pitchFamily="18" charset="0"/>
              </a:rPr>
              <a:t>Structures can have methods, fields, indexers, properties, operator methods, and events.</a:t>
            </a:r>
          </a:p>
          <a:p>
            <a:r>
              <a:rPr lang="en-US" sz="7200" b="0" i="0" dirty="0">
                <a:solidFill>
                  <a:srgbClr val="000000"/>
                </a:solidFill>
                <a:effectLst/>
                <a:latin typeface="Times New Roman" panose="02020603050405020304" pitchFamily="18" charset="0"/>
                <a:cs typeface="Times New Roman" panose="02020603050405020304" pitchFamily="18" charset="0"/>
              </a:rPr>
              <a:t>Unlike classes, structures cannot inherit other structures or classes.</a:t>
            </a:r>
          </a:p>
          <a:p>
            <a:r>
              <a:rPr lang="en-US" sz="7200" b="0" i="0" dirty="0">
                <a:solidFill>
                  <a:srgbClr val="000000"/>
                </a:solidFill>
                <a:effectLst/>
                <a:latin typeface="Times New Roman" panose="02020603050405020304" pitchFamily="18" charset="0"/>
                <a:cs typeface="Times New Roman" panose="02020603050405020304" pitchFamily="18" charset="0"/>
              </a:rPr>
              <a:t>Structures cannot be used as a base for other structures or classes.</a:t>
            </a:r>
          </a:p>
          <a:p>
            <a:r>
              <a:rPr lang="en-US" sz="7200" b="0" i="0" dirty="0">
                <a:solidFill>
                  <a:srgbClr val="000000"/>
                </a:solidFill>
                <a:effectLst/>
                <a:latin typeface="Times New Roman" panose="02020603050405020304" pitchFamily="18" charset="0"/>
                <a:cs typeface="Times New Roman" panose="02020603050405020304" pitchFamily="18" charset="0"/>
              </a:rPr>
              <a:t>When you create a struct object using the </a:t>
            </a:r>
            <a:r>
              <a:rPr lang="en-US" sz="7200" b="1" i="0" dirty="0">
                <a:solidFill>
                  <a:srgbClr val="000000"/>
                </a:solidFill>
                <a:effectLst/>
                <a:latin typeface="Times New Roman" panose="02020603050405020304" pitchFamily="18" charset="0"/>
                <a:cs typeface="Times New Roman" panose="02020603050405020304" pitchFamily="18" charset="0"/>
              </a:rPr>
              <a:t>New</a:t>
            </a:r>
            <a:r>
              <a:rPr lang="en-US" sz="7200" b="0" i="0" dirty="0">
                <a:solidFill>
                  <a:srgbClr val="000000"/>
                </a:solidFill>
                <a:effectLst/>
                <a:latin typeface="Times New Roman" panose="02020603050405020304" pitchFamily="18" charset="0"/>
                <a:cs typeface="Times New Roman" panose="02020603050405020304" pitchFamily="18" charset="0"/>
              </a:rPr>
              <a:t> operator, it gets created and the appropriate constructor is called. Unlike classes, structs can be instantiated without using the New operator.</a:t>
            </a:r>
          </a:p>
          <a:p>
            <a:r>
              <a:rPr lang="en-US" sz="7200" b="0" i="0" dirty="0">
                <a:solidFill>
                  <a:srgbClr val="000000"/>
                </a:solidFill>
                <a:effectLst/>
                <a:latin typeface="Times New Roman" panose="02020603050405020304" pitchFamily="18" charset="0"/>
                <a:cs typeface="Times New Roman" panose="02020603050405020304" pitchFamily="18" charset="0"/>
              </a:rPr>
              <a:t>For example, here is the way you can declare the Book structure −</a:t>
            </a:r>
          </a:p>
          <a:p>
            <a:pPr marL="0" indent="0">
              <a:buNone/>
            </a:pPr>
            <a:r>
              <a:rPr lang="en-US" sz="7200" dirty="0">
                <a:solidFill>
                  <a:srgbClr val="000000"/>
                </a:solidFill>
                <a:latin typeface="Arial" panose="020B0604020202020204" pitchFamily="34" charset="0"/>
              </a:rPr>
              <a:t>	</a:t>
            </a:r>
            <a:r>
              <a:rPr kumimoji="0" lang="en-US" altLang="en-US" sz="7200"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struct</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7200" b="0" i="0" u="none" strike="noStrike" cap="none" normalizeH="0" baseline="0" dirty="0">
                <a:ln>
                  <a:noFill/>
                </a:ln>
                <a:solidFill>
                  <a:srgbClr val="660066"/>
                </a:solidFill>
                <a:effectLst/>
                <a:latin typeface="Times New Roman" panose="02020603050405020304" pitchFamily="18" charset="0"/>
                <a:cs typeface="Times New Roman" panose="02020603050405020304" pitchFamily="18" charset="0"/>
              </a:rPr>
              <a:t>Books</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72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indent="0">
              <a:buNone/>
            </a:pPr>
            <a:r>
              <a:rPr kumimoji="0" lang="en-US" altLang="en-US" sz="7200"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		public</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7200"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string</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title</a:t>
            </a:r>
            <a:r>
              <a:rPr kumimoji="0" lang="en-US" altLang="en-US" sz="72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indent="0">
              <a:buNone/>
            </a:pPr>
            <a:r>
              <a:rPr kumimoji="0" lang="en-US" altLang="en-US" sz="7200"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		public</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7200"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string</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author</a:t>
            </a:r>
            <a:r>
              <a:rPr kumimoji="0" lang="en-US" altLang="en-US" sz="72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indent="0">
              <a:buNone/>
            </a:pPr>
            <a:r>
              <a:rPr kumimoji="0" lang="en-US" altLang="en-US" sz="7200"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		public</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7200"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string</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subject</a:t>
            </a:r>
            <a:r>
              <a:rPr kumimoji="0" lang="en-US" altLang="en-US" sz="72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indent="0">
              <a:buNone/>
            </a:pPr>
            <a:r>
              <a:rPr kumimoji="0" lang="en-US" altLang="en-US" sz="7200"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	};</a:t>
            </a:r>
            <a:r>
              <a:rPr kumimoji="0" lang="en-US" altLang="en-US" sz="7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7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br>
              <a:rPr lang="en-US" dirty="0"/>
            </a:br>
            <a:br>
              <a:rPr lang="en-US" dirty="0">
                <a:solidFill>
                  <a:srgbClr val="000000"/>
                </a:solidFill>
                <a:latin typeface="Arial" panose="020B0604020202020204" pitchFamily="34" charset="0"/>
              </a:rPr>
            </a:br>
            <a:endParaRPr lang="en-IN" dirty="0">
              <a:solidFill>
                <a:srgbClr val="000000"/>
              </a:solidFill>
              <a:latin typeface="Arial" panose="020B0604020202020204" pitchFamily="34" charset="0"/>
            </a:endParaRPr>
          </a:p>
        </p:txBody>
      </p:sp>
    </p:spTree>
    <p:extLst>
      <p:ext uri="{BB962C8B-B14F-4D97-AF65-F5344CB8AC3E}">
        <p14:creationId xmlns:p14="http://schemas.microsoft.com/office/powerpoint/2010/main" val="503100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4DA9-525F-43B4-AD35-5A72A832B62F}"/>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Enumerations in C# :</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3F0C43-A4D2-4A90-96A9-87EBCBB1F2A0}"/>
              </a:ext>
            </a:extLst>
          </p:cNvPr>
          <p:cNvSpPr>
            <a:spLocks noGrp="1"/>
          </p:cNvSpPr>
          <p:nvPr>
            <p:ph idx="1"/>
          </p:nvPr>
        </p:nvSpPr>
        <p:spPr/>
        <p:txBody>
          <a:bodyPr>
            <a:normAutofit/>
          </a:bodyPr>
          <a:lstStyle/>
          <a:p>
            <a:r>
              <a:rPr lang="en-US" sz="1900" b="0" i="0" dirty="0">
                <a:solidFill>
                  <a:srgbClr val="000000"/>
                </a:solidFill>
                <a:effectLst/>
                <a:latin typeface="Times New Roman" panose="02020603050405020304" pitchFamily="18" charset="0"/>
                <a:cs typeface="Times New Roman" panose="02020603050405020304" pitchFamily="18" charset="0"/>
              </a:rPr>
              <a:t>An enumeration is a set of named integer constants. An enumerated type is declared using the </a:t>
            </a:r>
            <a:r>
              <a:rPr lang="en-US" sz="1900" b="1" i="0" dirty="0">
                <a:solidFill>
                  <a:srgbClr val="000000"/>
                </a:solidFill>
                <a:effectLst/>
                <a:latin typeface="Times New Roman" panose="02020603050405020304" pitchFamily="18" charset="0"/>
                <a:cs typeface="Times New Roman" panose="02020603050405020304" pitchFamily="18" charset="0"/>
              </a:rPr>
              <a:t>enum</a:t>
            </a:r>
            <a:r>
              <a:rPr lang="en-US" sz="1900" b="0" i="0" dirty="0">
                <a:solidFill>
                  <a:srgbClr val="000000"/>
                </a:solidFill>
                <a:effectLst/>
                <a:latin typeface="Times New Roman" panose="02020603050405020304" pitchFamily="18" charset="0"/>
                <a:cs typeface="Times New Roman" panose="02020603050405020304" pitchFamily="18" charset="0"/>
              </a:rPr>
              <a:t> keyword.</a:t>
            </a:r>
          </a:p>
          <a:p>
            <a:pPr algn="just"/>
            <a:r>
              <a:rPr lang="en-US" sz="1900" b="0" i="0" dirty="0">
                <a:solidFill>
                  <a:srgbClr val="000000"/>
                </a:solidFill>
                <a:effectLst/>
                <a:latin typeface="Times New Roman" panose="02020603050405020304" pitchFamily="18" charset="0"/>
                <a:cs typeface="Times New Roman" panose="02020603050405020304" pitchFamily="18" charset="0"/>
              </a:rPr>
              <a:t>C# enumerations are value data type. In other words, enumeration contains its own values and cannot inherit or cannot pass inheritance.</a:t>
            </a:r>
          </a:p>
          <a:p>
            <a:r>
              <a:rPr lang="en-US" sz="1900" b="0" i="0" dirty="0">
                <a:solidFill>
                  <a:srgbClr val="000000"/>
                </a:solidFill>
                <a:effectLst/>
                <a:latin typeface="Times New Roman" panose="02020603050405020304" pitchFamily="18" charset="0"/>
                <a:cs typeface="Times New Roman" panose="02020603050405020304" pitchFamily="18" charset="0"/>
              </a:rPr>
              <a:t>The general syntax for declaring an enumeration is </a:t>
            </a:r>
          </a:p>
          <a:p>
            <a:pPr lvl="1"/>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enum &lt;</a:t>
            </a:r>
            <a:r>
              <a:rPr kumimoji="0" lang="en-US" altLang="en-US" sz="19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enum_name</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 enumeration list }; </a:t>
            </a:r>
            <a:endParaRPr lang="en-IN" altLang="en-US" sz="1900" dirty="0">
              <a:latin typeface="Times New Roman" panose="02020603050405020304" pitchFamily="18" charset="0"/>
              <a:cs typeface="Times New Roman" panose="02020603050405020304" pitchFamily="18" charset="0"/>
            </a:endParaRPr>
          </a:p>
          <a:p>
            <a:pPr marL="0" indent="0" algn="just">
              <a:buNone/>
            </a:pPr>
            <a:r>
              <a:rPr lang="en-US" sz="1900" b="0" i="0" dirty="0">
                <a:solidFill>
                  <a:srgbClr val="000000"/>
                </a:solidFill>
                <a:effectLst/>
                <a:latin typeface="Times New Roman" panose="02020603050405020304" pitchFamily="18" charset="0"/>
                <a:cs typeface="Times New Roman" panose="02020603050405020304" pitchFamily="18" charset="0"/>
              </a:rPr>
              <a:t>	The </a:t>
            </a:r>
            <a:r>
              <a:rPr lang="en-US" sz="1900" b="0" dirty="0" err="1">
                <a:solidFill>
                  <a:srgbClr val="000000"/>
                </a:solidFill>
                <a:effectLst/>
                <a:latin typeface="Times New Roman" panose="02020603050405020304" pitchFamily="18" charset="0"/>
                <a:cs typeface="Times New Roman" panose="02020603050405020304" pitchFamily="18" charset="0"/>
              </a:rPr>
              <a:t>enum_name</a:t>
            </a:r>
            <a:r>
              <a:rPr lang="en-US" sz="1900" b="0" i="0" dirty="0">
                <a:solidFill>
                  <a:srgbClr val="000000"/>
                </a:solidFill>
                <a:effectLst/>
                <a:latin typeface="Times New Roman" panose="02020603050405020304" pitchFamily="18" charset="0"/>
                <a:cs typeface="Times New Roman" panose="02020603050405020304" pitchFamily="18" charset="0"/>
              </a:rPr>
              <a:t> specifies the enumeration type name.</a:t>
            </a:r>
          </a:p>
          <a:p>
            <a:pPr marL="0" indent="0" algn="just">
              <a:buNone/>
            </a:pPr>
            <a:r>
              <a:rPr lang="en-US" sz="1900" b="0" i="0" dirty="0">
                <a:solidFill>
                  <a:srgbClr val="000000"/>
                </a:solidFill>
                <a:effectLst/>
                <a:latin typeface="Times New Roman" panose="02020603050405020304" pitchFamily="18" charset="0"/>
                <a:cs typeface="Times New Roman" panose="02020603050405020304" pitchFamily="18" charset="0"/>
              </a:rPr>
              <a:t>	The </a:t>
            </a:r>
            <a:r>
              <a:rPr lang="en-US" sz="1900" b="0" dirty="0">
                <a:solidFill>
                  <a:srgbClr val="000000"/>
                </a:solidFill>
                <a:effectLst/>
                <a:latin typeface="Times New Roman" panose="02020603050405020304" pitchFamily="18" charset="0"/>
                <a:cs typeface="Times New Roman" panose="02020603050405020304" pitchFamily="18" charset="0"/>
              </a:rPr>
              <a:t>enumeration list</a:t>
            </a:r>
            <a:r>
              <a:rPr lang="en-US" sz="1900" b="0" i="0" dirty="0">
                <a:solidFill>
                  <a:srgbClr val="000000"/>
                </a:solidFill>
                <a:effectLst/>
                <a:latin typeface="Times New Roman" panose="02020603050405020304" pitchFamily="18" charset="0"/>
                <a:cs typeface="Times New Roman" panose="02020603050405020304" pitchFamily="18" charset="0"/>
              </a:rPr>
              <a:t> is a comma-separated list of identifiers.</a:t>
            </a:r>
          </a:p>
          <a:p>
            <a:endParaRPr lang="en-US" alt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489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FBEA-03CD-44DA-BDF1-C1625F4214B1}"/>
              </a:ext>
            </a:extLst>
          </p:cNvPr>
          <p:cNvSpPr>
            <a:spLocks noGrp="1"/>
          </p:cNvSpPr>
          <p:nvPr>
            <p:ph type="title"/>
          </p:nvPr>
        </p:nvSpPr>
        <p:spPr>
          <a:xfrm>
            <a:off x="1252800" y="662399"/>
            <a:ext cx="5995987" cy="1494000"/>
          </a:xfrm>
        </p:spPr>
        <p:txBody>
          <a:bodyPr anchor="t">
            <a:normAutofit/>
          </a:bodyPr>
          <a:lstStyle/>
          <a:p>
            <a:r>
              <a:rPr lang="en-US" dirty="0">
                <a:latin typeface="Times New Roman" panose="02020603050405020304" pitchFamily="18" charset="0"/>
                <a:cs typeface="Times New Roman" panose="02020603050405020304" pitchFamily="18" charset="0"/>
              </a:rPr>
              <a:t>If – Else Statement :</a:t>
            </a:r>
            <a:endParaRPr lang="en-IN" dirty="0">
              <a:latin typeface="Times New Roman" panose="02020603050405020304" pitchFamily="18" charset="0"/>
              <a:cs typeface="Times New Roman" panose="02020603050405020304" pitchFamily="18" charset="0"/>
            </a:endParaRPr>
          </a:p>
        </p:txBody>
      </p:sp>
      <p:sp>
        <p:nvSpPr>
          <p:cNvPr id="2058" name="Content Placeholder 2057">
            <a:extLst>
              <a:ext uri="{FF2B5EF4-FFF2-40B4-BE49-F238E27FC236}">
                <a16:creationId xmlns:a16="http://schemas.microsoft.com/office/drawing/2014/main" id="{A1BFA4A3-9E4A-4139-B834-B6682964A0D0}"/>
              </a:ext>
            </a:extLst>
          </p:cNvPr>
          <p:cNvSpPr>
            <a:spLocks noGrp="1"/>
          </p:cNvSpPr>
          <p:nvPr>
            <p:ph idx="1"/>
          </p:nvPr>
        </p:nvSpPr>
        <p:spPr>
          <a:xfrm>
            <a:off x="1232890" y="1876425"/>
            <a:ext cx="6015897" cy="3844800"/>
          </a:xfrm>
        </p:spPr>
        <p:txBody>
          <a:bodyPr>
            <a:normAutofit/>
          </a:bodyPr>
          <a:lstStyle/>
          <a:p>
            <a:r>
              <a:rPr lang="en-US" sz="2000" b="0" i="0" dirty="0">
                <a:solidFill>
                  <a:srgbClr val="161616"/>
                </a:solidFill>
                <a:effectLst/>
                <a:latin typeface="Times New Roman" panose="02020603050405020304" pitchFamily="18" charset="0"/>
                <a:cs typeface="Times New Roman" panose="02020603050405020304" pitchFamily="18" charset="0"/>
              </a:rPr>
              <a:t>An if-else statement consists of two statements – if statement and else statement. When the expression in an if-statement is evaluated to true then if block is executed otherwise the else block would be executed.</a:t>
            </a:r>
            <a:endParaRPr lang="en-US" sz="3200" dirty="0">
              <a:solidFill>
                <a:schemeClr val="tx1">
                  <a:alpha val="60000"/>
                </a:schemeClr>
              </a:solidFill>
              <a:latin typeface="Times New Roman" panose="02020603050405020304" pitchFamily="18" charset="0"/>
              <a:cs typeface="Times New Roman" panose="02020603050405020304" pitchFamily="18" charset="0"/>
            </a:endParaRPr>
          </a:p>
        </p:txBody>
      </p:sp>
      <p:pic>
        <p:nvPicPr>
          <p:cNvPr id="2054" name="Picture 6">
            <a:extLst>
              <a:ext uri="{FF2B5EF4-FFF2-40B4-BE49-F238E27FC236}">
                <a16:creationId xmlns:a16="http://schemas.microsoft.com/office/drawing/2014/main" id="{1F42493B-7967-4914-92A1-C91A13F5BA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33428" y="1223913"/>
            <a:ext cx="3914164" cy="441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381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9822-DD93-46B4-BAA7-BE5E37E753A4}"/>
              </a:ext>
            </a:extLst>
          </p:cNvPr>
          <p:cNvSpPr>
            <a:spLocks noGrp="1"/>
          </p:cNvSpPr>
          <p:nvPr>
            <p:ph type="title"/>
          </p:nvPr>
        </p:nvSpPr>
        <p:spPr>
          <a:xfrm>
            <a:off x="1252800" y="662399"/>
            <a:ext cx="5995987" cy="1494000"/>
          </a:xfrm>
        </p:spPr>
        <p:txBody>
          <a:bodyPr anchor="t">
            <a:noAutofit/>
          </a:bodyPr>
          <a:lstStyle/>
          <a:p>
            <a:r>
              <a:rPr lang="en-IN" b="0" i="0" dirty="0">
                <a:solidFill>
                  <a:srgbClr val="363636"/>
                </a:solidFill>
                <a:effectLst/>
                <a:latin typeface="Times New Roman" panose="02020603050405020304" pitchFamily="18" charset="0"/>
                <a:cs typeface="Times New Roman" panose="02020603050405020304" pitchFamily="18" charset="0"/>
              </a:rPr>
              <a:t>If-Else-If statement or ladder :</a:t>
            </a:r>
            <a:br>
              <a:rPr lang="en-IN" b="0" i="0" dirty="0">
                <a:solidFill>
                  <a:srgbClr val="363636"/>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078" name="Content Placeholder 3077">
            <a:extLst>
              <a:ext uri="{FF2B5EF4-FFF2-40B4-BE49-F238E27FC236}">
                <a16:creationId xmlns:a16="http://schemas.microsoft.com/office/drawing/2014/main" id="{DE2C8D67-CFD0-4F65-BB37-E03EE474D191}"/>
              </a:ext>
            </a:extLst>
          </p:cNvPr>
          <p:cNvSpPr>
            <a:spLocks noGrp="1"/>
          </p:cNvSpPr>
          <p:nvPr>
            <p:ph idx="1"/>
          </p:nvPr>
        </p:nvSpPr>
        <p:spPr>
          <a:xfrm>
            <a:off x="1251678" y="2286000"/>
            <a:ext cx="6015897" cy="3844800"/>
          </a:xfrm>
        </p:spPr>
        <p:txBody>
          <a:bodyPr>
            <a:normAutofit/>
          </a:bodyPr>
          <a:lstStyle/>
          <a:p>
            <a:pPr algn="just"/>
            <a:r>
              <a:rPr lang="en-US" sz="2000" b="0" i="0" dirty="0">
                <a:solidFill>
                  <a:srgbClr val="161616"/>
                </a:solidFill>
                <a:effectLst/>
                <a:latin typeface="Times New Roman" panose="02020603050405020304" pitchFamily="18" charset="0"/>
                <a:cs typeface="Times New Roman" panose="02020603050405020304" pitchFamily="18" charset="0"/>
              </a:rPr>
              <a:t>The If-Else-If ladder is a set of statements that is used to test a series of conditions. If the first if statement meet the result then code within the if block executes. If not, control passes to the else statement, which contains a second "if" statement. </a:t>
            </a:r>
          </a:p>
          <a:p>
            <a:pPr algn="just"/>
            <a:r>
              <a:rPr lang="en-US" sz="2000" b="0" i="0" dirty="0">
                <a:solidFill>
                  <a:srgbClr val="161616"/>
                </a:solidFill>
                <a:effectLst/>
                <a:latin typeface="Times New Roman" panose="02020603050405020304" pitchFamily="18" charset="0"/>
                <a:cs typeface="Times New Roman" panose="02020603050405020304" pitchFamily="18" charset="0"/>
              </a:rPr>
              <a:t>If second one meet the result then code within the if block executes. This continues as a series of else if statements. A default else code block may execute when no condition has been evaluated to true.</a:t>
            </a:r>
            <a:endParaRPr lang="en-US" sz="2000" dirty="0">
              <a:solidFill>
                <a:schemeClr val="tx1">
                  <a:alpha val="60000"/>
                </a:schemeClr>
              </a:solidFill>
              <a:latin typeface="Times New Roman" panose="02020603050405020304" pitchFamily="18" charset="0"/>
              <a:cs typeface="Times New Roman" panose="02020603050405020304" pitchFamily="18" charset="0"/>
            </a:endParaRPr>
          </a:p>
        </p:txBody>
      </p:sp>
      <p:pic>
        <p:nvPicPr>
          <p:cNvPr id="3074" name="Picture 2" descr="Diagram&#10;&#10;Description automatically generated">
            <a:extLst>
              <a:ext uri="{FF2B5EF4-FFF2-40B4-BE49-F238E27FC236}">
                <a16:creationId xmlns:a16="http://schemas.microsoft.com/office/drawing/2014/main" id="{B36D015B-7E4D-4F30-8F6D-BCAABFC6F4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59023" y="643469"/>
            <a:ext cx="3662973" cy="557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177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49EE-10A3-4075-8CC4-1D7447507C72}"/>
              </a:ext>
            </a:extLst>
          </p:cNvPr>
          <p:cNvSpPr>
            <a:spLocks noGrp="1"/>
          </p:cNvSpPr>
          <p:nvPr>
            <p:ph type="title"/>
          </p:nvPr>
        </p:nvSpPr>
        <p:spPr>
          <a:xfrm>
            <a:off x="1271588" y="635766"/>
            <a:ext cx="5995987" cy="1494000"/>
          </a:xfrm>
        </p:spPr>
        <p:txBody>
          <a:bodyPr anchor="t">
            <a:normAutofit/>
          </a:bodyPr>
          <a:lstStyle/>
          <a:p>
            <a:r>
              <a:rPr lang="en-US" dirty="0">
                <a:latin typeface="Times New Roman" panose="02020603050405020304" pitchFamily="18" charset="0"/>
                <a:cs typeface="Times New Roman" panose="02020603050405020304" pitchFamily="18" charset="0"/>
              </a:rPr>
              <a:t>Switch Statement :</a:t>
            </a:r>
            <a:endParaRPr lang="en-IN" dirty="0">
              <a:latin typeface="Times New Roman" panose="02020603050405020304" pitchFamily="18" charset="0"/>
              <a:cs typeface="Times New Roman" panose="02020603050405020304" pitchFamily="18" charset="0"/>
            </a:endParaRPr>
          </a:p>
        </p:txBody>
      </p:sp>
      <p:sp>
        <p:nvSpPr>
          <p:cNvPr id="4106" name="Content Placeholder 4101">
            <a:extLst>
              <a:ext uri="{FF2B5EF4-FFF2-40B4-BE49-F238E27FC236}">
                <a16:creationId xmlns:a16="http://schemas.microsoft.com/office/drawing/2014/main" id="{114F39CB-FFAF-4B38-88A0-550E5C1D2D83}"/>
              </a:ext>
            </a:extLst>
          </p:cNvPr>
          <p:cNvSpPr>
            <a:spLocks noGrp="1"/>
          </p:cNvSpPr>
          <p:nvPr>
            <p:ph idx="1"/>
          </p:nvPr>
        </p:nvSpPr>
        <p:spPr>
          <a:xfrm>
            <a:off x="1251678" y="2286000"/>
            <a:ext cx="6015897" cy="3844800"/>
          </a:xfrm>
        </p:spPr>
        <p:txBody>
          <a:bodyPr>
            <a:normAutofit/>
          </a:bodyPr>
          <a:lstStyle/>
          <a:p>
            <a:pPr algn="just" fontAlgn="t"/>
            <a:r>
              <a:rPr lang="en-US" sz="2000" b="0" i="0" dirty="0">
                <a:solidFill>
                  <a:srgbClr val="161616"/>
                </a:solidFill>
                <a:effectLst/>
                <a:latin typeface="Times New Roman" panose="02020603050405020304" pitchFamily="18" charset="0"/>
                <a:cs typeface="Times New Roman" panose="02020603050405020304" pitchFamily="18" charset="0"/>
              </a:rPr>
              <a:t>Switch statement acts as a substitute for long If-Else-If ladder that is used to test a series of conditions. A switch statement contains one or more case labels which are tested against the switch expression.</a:t>
            </a:r>
          </a:p>
          <a:p>
            <a:pPr marL="0" indent="0">
              <a:buNone/>
            </a:pPr>
            <a:endParaRPr lang="en-US" sz="2000" dirty="0">
              <a:solidFill>
                <a:schemeClr val="tx1">
                  <a:alpha val="60000"/>
                </a:schemeClr>
              </a:solidFill>
            </a:endParaRPr>
          </a:p>
        </p:txBody>
      </p:sp>
      <p:pic>
        <p:nvPicPr>
          <p:cNvPr id="4098" name="Picture 2">
            <a:extLst>
              <a:ext uri="{FF2B5EF4-FFF2-40B4-BE49-F238E27FC236}">
                <a16:creationId xmlns:a16="http://schemas.microsoft.com/office/drawing/2014/main" id="{B5AA191D-B3C5-46DA-A70A-3267D5F17F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33428" y="836323"/>
            <a:ext cx="3914164" cy="5185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960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892A6-8648-4414-BF81-EE5A523F78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Jump Statements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0A784B-084C-46DB-94A5-789BB3E39BFA}"/>
              </a:ext>
            </a:extLst>
          </p:cNvPr>
          <p:cNvSpPr>
            <a:spLocks noGrp="1"/>
          </p:cNvSpPr>
          <p:nvPr>
            <p:ph idx="1"/>
          </p:nvPr>
        </p:nvSpPr>
        <p:spPr/>
        <p:txBody>
          <a:bodyPr>
            <a:normAutofit/>
          </a:bodyPr>
          <a:lstStyle/>
          <a:p>
            <a:pPr marL="0" indent="0">
              <a:buNone/>
            </a:pPr>
            <a:r>
              <a:rPr lang="en-US" sz="2000" b="0" i="0" dirty="0">
                <a:solidFill>
                  <a:srgbClr val="40424E"/>
                </a:solidFill>
                <a:effectLst/>
                <a:latin typeface="Times New Roman" panose="02020603050405020304" pitchFamily="18" charset="0"/>
                <a:cs typeface="Times New Roman" panose="02020603050405020304" pitchFamily="18" charset="0"/>
              </a:rPr>
              <a:t>In C#, Jump statements are used to transfer control from one point to another point in the program due to some specified code while executing the program. There are five keywords in the Jump Statements:</a:t>
            </a:r>
          </a:p>
          <a:p>
            <a:r>
              <a:rPr lang="en-US" sz="2000" dirty="0">
                <a:solidFill>
                  <a:srgbClr val="40424E"/>
                </a:solidFill>
                <a:latin typeface="Times New Roman" panose="02020603050405020304" pitchFamily="18" charset="0"/>
                <a:cs typeface="Times New Roman" panose="02020603050405020304" pitchFamily="18" charset="0"/>
              </a:rPr>
              <a:t>Break</a:t>
            </a:r>
          </a:p>
          <a:p>
            <a:r>
              <a:rPr lang="en-US" sz="2000" dirty="0">
                <a:solidFill>
                  <a:srgbClr val="40424E"/>
                </a:solidFill>
                <a:latin typeface="Times New Roman" panose="02020603050405020304" pitchFamily="18" charset="0"/>
                <a:cs typeface="Times New Roman" panose="02020603050405020304" pitchFamily="18" charset="0"/>
              </a:rPr>
              <a:t>Continue</a:t>
            </a:r>
          </a:p>
          <a:p>
            <a:r>
              <a:rPr lang="en-US" sz="2000" dirty="0">
                <a:solidFill>
                  <a:srgbClr val="40424E"/>
                </a:solidFill>
                <a:latin typeface="Times New Roman" panose="02020603050405020304" pitchFamily="18" charset="0"/>
                <a:cs typeface="Times New Roman" panose="02020603050405020304" pitchFamily="18" charset="0"/>
              </a:rPr>
              <a:t>Goto</a:t>
            </a:r>
          </a:p>
          <a:p>
            <a:r>
              <a:rPr lang="en-US" sz="2000" dirty="0">
                <a:solidFill>
                  <a:srgbClr val="40424E"/>
                </a:solidFill>
                <a:latin typeface="Times New Roman" panose="02020603050405020304" pitchFamily="18" charset="0"/>
                <a:cs typeface="Times New Roman" panose="02020603050405020304" pitchFamily="18" charset="0"/>
              </a:rPr>
              <a:t>Return</a:t>
            </a:r>
          </a:p>
          <a:p>
            <a:r>
              <a:rPr lang="en-US" sz="2000" dirty="0">
                <a:solidFill>
                  <a:srgbClr val="40424E"/>
                </a:solidFill>
                <a:latin typeface="Times New Roman" panose="02020603050405020304" pitchFamily="18" charset="0"/>
                <a:cs typeface="Times New Roman" panose="02020603050405020304" pitchFamily="18" charset="0"/>
              </a:rPr>
              <a:t>Throw</a:t>
            </a:r>
          </a:p>
        </p:txBody>
      </p:sp>
    </p:spTree>
    <p:extLst>
      <p:ext uri="{BB962C8B-B14F-4D97-AF65-F5344CB8AC3E}">
        <p14:creationId xmlns:p14="http://schemas.microsoft.com/office/powerpoint/2010/main" val="1585727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877AD-22BA-4452-A8BD-288E35E1D665}"/>
              </a:ext>
            </a:extLst>
          </p:cNvPr>
          <p:cNvSpPr>
            <a:spLocks noGrp="1"/>
          </p:cNvSpPr>
          <p:nvPr>
            <p:ph type="title"/>
          </p:nvPr>
        </p:nvSpPr>
        <p:spPr>
          <a:xfrm>
            <a:off x="1271588" y="662399"/>
            <a:ext cx="3384000" cy="1494000"/>
          </a:xfrm>
        </p:spPr>
        <p:txBody>
          <a:bodyPr anchor="t">
            <a:normAutofit/>
          </a:bodyPr>
          <a:lstStyle/>
          <a:p>
            <a:r>
              <a:rPr lang="en-US">
                <a:latin typeface="Times New Roman" panose="02020603050405020304" pitchFamily="18" charset="0"/>
                <a:cs typeface="Times New Roman" panose="02020603050405020304" pitchFamily="18" charset="0"/>
              </a:rPr>
              <a:t>Break Statement :</a:t>
            </a:r>
            <a:endParaRPr lang="en-IN" dirty="0">
              <a:latin typeface="Times New Roman" panose="02020603050405020304" pitchFamily="18" charset="0"/>
              <a:cs typeface="Times New Roman" panose="02020603050405020304" pitchFamily="18" charset="0"/>
            </a:endParaRPr>
          </a:p>
        </p:txBody>
      </p:sp>
      <p:sp>
        <p:nvSpPr>
          <p:cNvPr id="6152" name="Content Placeholder 6149">
            <a:extLst>
              <a:ext uri="{FF2B5EF4-FFF2-40B4-BE49-F238E27FC236}">
                <a16:creationId xmlns:a16="http://schemas.microsoft.com/office/drawing/2014/main" id="{155609D6-831A-4928-9DAD-4AF1D2F045AE}"/>
              </a:ext>
            </a:extLst>
          </p:cNvPr>
          <p:cNvSpPr>
            <a:spLocks noGrp="1"/>
          </p:cNvSpPr>
          <p:nvPr>
            <p:ph idx="1"/>
          </p:nvPr>
        </p:nvSpPr>
        <p:spPr>
          <a:xfrm>
            <a:off x="1251678" y="2286001"/>
            <a:ext cx="4844322" cy="3844800"/>
          </a:xfrm>
        </p:spPr>
        <p:txBody>
          <a:bodyPr>
            <a:normAutofit/>
          </a:bodyPr>
          <a:lstStyle/>
          <a:p>
            <a:pPr algn="just"/>
            <a:r>
              <a:rPr lang="en-US" sz="2000" dirty="0">
                <a:solidFill>
                  <a:srgbClr val="161616"/>
                </a:solidFill>
                <a:latin typeface="Times New Roman" panose="02020603050405020304" pitchFamily="18" charset="0"/>
                <a:cs typeface="Times New Roman" panose="02020603050405020304" pitchFamily="18" charset="0"/>
              </a:rPr>
              <a:t>The break statement is used to terminate the loop or statement in which it present. After that, the control will pass to the statements that present after the break statement, if available. If the break statement present in the nested loop, then it terminates only those loops which contains break statement.</a:t>
            </a:r>
          </a:p>
        </p:txBody>
      </p:sp>
      <p:pic>
        <p:nvPicPr>
          <p:cNvPr id="6146" name="Picture 2">
            <a:hlinkClick r:id="rId2"/>
            <a:extLst>
              <a:ext uri="{FF2B5EF4-FFF2-40B4-BE49-F238E27FC236}">
                <a16:creationId xmlns:a16="http://schemas.microsoft.com/office/drawing/2014/main" id="{11BD50C9-B618-4F26-9BEC-93CBBBEC8C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655" r="3" b="3"/>
          <a:stretch/>
        </p:blipFill>
        <p:spPr bwMode="auto">
          <a:xfrm>
            <a:off x="6610350" y="643469"/>
            <a:ext cx="4937242" cy="557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194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2AB91-6E21-455B-BDCB-D85B2AF2C0F4}"/>
              </a:ext>
            </a:extLst>
          </p:cNvPr>
          <p:cNvSpPr>
            <a:spLocks noGrp="1"/>
          </p:cNvSpPr>
          <p:nvPr>
            <p:ph type="title"/>
          </p:nvPr>
        </p:nvSpPr>
        <p:spPr>
          <a:xfrm>
            <a:off x="1251677" y="662399"/>
            <a:ext cx="4357499" cy="1494000"/>
          </a:xfrm>
        </p:spPr>
        <p:txBody>
          <a:bodyPr anchor="t">
            <a:normAutofit/>
          </a:bodyPr>
          <a:lstStyle/>
          <a:p>
            <a:r>
              <a:rPr lang="en-US" dirty="0">
                <a:latin typeface="Times New Roman" panose="02020603050405020304" pitchFamily="18" charset="0"/>
                <a:cs typeface="Times New Roman" panose="02020603050405020304" pitchFamily="18" charset="0"/>
              </a:rPr>
              <a:t>Continue Statement:</a:t>
            </a:r>
            <a:endParaRPr lang="en-IN" dirty="0">
              <a:latin typeface="Times New Roman" panose="02020603050405020304" pitchFamily="18" charset="0"/>
              <a:cs typeface="Times New Roman" panose="02020603050405020304" pitchFamily="18" charset="0"/>
            </a:endParaRPr>
          </a:p>
        </p:txBody>
      </p:sp>
      <p:sp>
        <p:nvSpPr>
          <p:cNvPr id="7174" name="Content Placeholder 7173">
            <a:extLst>
              <a:ext uri="{FF2B5EF4-FFF2-40B4-BE49-F238E27FC236}">
                <a16:creationId xmlns:a16="http://schemas.microsoft.com/office/drawing/2014/main" id="{3E55902F-3F41-4D8D-93D9-561113730F8A}"/>
              </a:ext>
            </a:extLst>
          </p:cNvPr>
          <p:cNvSpPr>
            <a:spLocks noGrp="1"/>
          </p:cNvSpPr>
          <p:nvPr>
            <p:ph idx="1"/>
          </p:nvPr>
        </p:nvSpPr>
        <p:spPr>
          <a:xfrm>
            <a:off x="1251678" y="2286000"/>
            <a:ext cx="4363595" cy="3844800"/>
          </a:xfrm>
        </p:spPr>
        <p:txBody>
          <a:bodyPr>
            <a:normAutofit/>
          </a:bodyPr>
          <a:lstStyle/>
          <a:p>
            <a:pPr algn="just"/>
            <a:r>
              <a:rPr lang="en-US" sz="2000" dirty="0">
                <a:solidFill>
                  <a:srgbClr val="161616"/>
                </a:solidFill>
                <a:latin typeface="Times New Roman" panose="02020603050405020304" pitchFamily="18" charset="0"/>
                <a:cs typeface="Times New Roman" panose="02020603050405020304" pitchFamily="18" charset="0"/>
              </a:rPr>
              <a:t>This statement is used to skip over the execution part of the loop on a certain condition. After that, it transfers the control to the beginning of the loop. Basically, it skips its following statements and continues with the next iteration of the loop.</a:t>
            </a:r>
          </a:p>
        </p:txBody>
      </p:sp>
      <p:pic>
        <p:nvPicPr>
          <p:cNvPr id="7170" name="Picture 2">
            <a:extLst>
              <a:ext uri="{FF2B5EF4-FFF2-40B4-BE49-F238E27FC236}">
                <a16:creationId xmlns:a16="http://schemas.microsoft.com/office/drawing/2014/main" id="{10DA143E-C87B-42DF-8935-2C2F2584A8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75028" y="851689"/>
            <a:ext cx="5572564" cy="5154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152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75D3-776F-4E80-B6F2-B7DEAC699813}"/>
              </a:ext>
            </a:extLst>
          </p:cNvPr>
          <p:cNvSpPr>
            <a:spLocks noGrp="1"/>
          </p:cNvSpPr>
          <p:nvPr>
            <p:ph type="title"/>
          </p:nvPr>
        </p:nvSpPr>
        <p:spPr>
          <a:xfrm>
            <a:off x="1251677" y="662399"/>
            <a:ext cx="4357499" cy="1494000"/>
          </a:xfrm>
        </p:spPr>
        <p:txBody>
          <a:bodyPr anchor="t">
            <a:normAutofit/>
          </a:bodyPr>
          <a:lstStyle/>
          <a:p>
            <a:r>
              <a:rPr lang="en-US" dirty="0">
                <a:latin typeface="Times New Roman" panose="02020603050405020304" pitchFamily="18" charset="0"/>
                <a:cs typeface="Times New Roman" panose="02020603050405020304" pitchFamily="18" charset="0"/>
              </a:rPr>
              <a:t>Goto Statement :</a:t>
            </a:r>
            <a:endParaRPr lang="en-IN" dirty="0">
              <a:latin typeface="Times New Roman" panose="02020603050405020304" pitchFamily="18" charset="0"/>
              <a:cs typeface="Times New Roman" panose="02020603050405020304" pitchFamily="18" charset="0"/>
            </a:endParaRPr>
          </a:p>
        </p:txBody>
      </p:sp>
      <p:sp>
        <p:nvSpPr>
          <p:cNvPr id="8198" name="Content Placeholder 8197">
            <a:extLst>
              <a:ext uri="{FF2B5EF4-FFF2-40B4-BE49-F238E27FC236}">
                <a16:creationId xmlns:a16="http://schemas.microsoft.com/office/drawing/2014/main" id="{ADC88CBE-8852-430D-8E51-5EABB1B7F2FD}"/>
              </a:ext>
            </a:extLst>
          </p:cNvPr>
          <p:cNvSpPr>
            <a:spLocks noGrp="1"/>
          </p:cNvSpPr>
          <p:nvPr>
            <p:ph idx="1"/>
          </p:nvPr>
        </p:nvSpPr>
        <p:spPr>
          <a:xfrm>
            <a:off x="1251678" y="2286000"/>
            <a:ext cx="4363595" cy="3844800"/>
          </a:xfrm>
        </p:spPr>
        <p:txBody>
          <a:bodyPr>
            <a:normAutofit/>
          </a:bodyPr>
          <a:lstStyle/>
          <a:p>
            <a:pPr algn="just"/>
            <a:r>
              <a:rPr lang="en-US" sz="2000" dirty="0">
                <a:solidFill>
                  <a:srgbClr val="161616"/>
                </a:solidFill>
                <a:latin typeface="Times New Roman" panose="02020603050405020304" pitchFamily="18" charset="0"/>
                <a:cs typeface="Times New Roman" panose="02020603050405020304" pitchFamily="18" charset="0"/>
              </a:rPr>
              <a:t>This statement is used to transfer control to the labeled statement in the program. The label is the valid identifier and placed just before the statement from where the control is transferred.</a:t>
            </a:r>
          </a:p>
        </p:txBody>
      </p:sp>
      <p:pic>
        <p:nvPicPr>
          <p:cNvPr id="8194" name="Picture 2">
            <a:extLst>
              <a:ext uri="{FF2B5EF4-FFF2-40B4-BE49-F238E27FC236}">
                <a16:creationId xmlns:a16="http://schemas.microsoft.com/office/drawing/2014/main" id="{76B1A4C1-4F79-4585-A251-34FA08C086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52381" y="643469"/>
            <a:ext cx="5417857" cy="557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57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Retrospect</Template>
  <TotalTime>3665</TotalTime>
  <Words>1816</Words>
  <Application>Microsoft Office PowerPoint</Application>
  <PresentationFormat>Widescreen</PresentationFormat>
  <Paragraphs>171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Century Gothic</vt:lpstr>
      <vt:lpstr>Garamond</vt:lpstr>
      <vt:lpstr>SFMono-Regular</vt:lpstr>
      <vt:lpstr>Times New Roman</vt:lpstr>
      <vt:lpstr>Savon</vt:lpstr>
      <vt:lpstr>Programming in C#</vt:lpstr>
      <vt:lpstr>Decision Statements:</vt:lpstr>
      <vt:lpstr>If – Else Statement :</vt:lpstr>
      <vt:lpstr>If-Else-If statement or ladder : </vt:lpstr>
      <vt:lpstr>Switch Statement :</vt:lpstr>
      <vt:lpstr>Jump Statements :</vt:lpstr>
      <vt:lpstr>Break Statement :</vt:lpstr>
      <vt:lpstr>Continue Statement:</vt:lpstr>
      <vt:lpstr>Goto Statement :</vt:lpstr>
      <vt:lpstr>Return and Throw Statements:</vt:lpstr>
      <vt:lpstr>Loops :</vt:lpstr>
      <vt:lpstr>Loops :</vt:lpstr>
      <vt:lpstr>Loops :</vt:lpstr>
      <vt:lpstr>Methods in C#:</vt:lpstr>
      <vt:lpstr>Methods in C#:</vt:lpstr>
      <vt:lpstr>Dictionaries in C#:</vt:lpstr>
      <vt:lpstr>Dictionaries in C#:</vt:lpstr>
      <vt:lpstr>Arrays :</vt:lpstr>
      <vt:lpstr>Single-dimensional Array :</vt:lpstr>
      <vt:lpstr>Contd…</vt:lpstr>
      <vt:lpstr>Multidimensional Array :</vt:lpstr>
      <vt:lpstr>Jagged Array :</vt:lpstr>
      <vt:lpstr>Structures in C#:</vt:lpstr>
      <vt:lpstr>Enumerations in 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C#</dc:title>
  <dc:creator>17761A1208</dc:creator>
  <cp:lastModifiedBy>17761A1208</cp:lastModifiedBy>
  <cp:revision>39</cp:revision>
  <dcterms:created xsi:type="dcterms:W3CDTF">2021-05-18T09:39:37Z</dcterms:created>
  <dcterms:modified xsi:type="dcterms:W3CDTF">2021-05-23T17:43:08Z</dcterms:modified>
</cp:coreProperties>
</file>