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Arimo Bold" charset="1" panose="020B0704020202020204"/>
      <p:regular r:id="rId18"/>
    </p:embeddedFont>
    <p:embeddedFont>
      <p:font typeface="Trebuchet MS" charset="1" panose="020B0603020202020204"/>
      <p:regular r:id="rId19"/>
    </p:embeddedFont>
    <p:embeddedFont>
      <p:font typeface="TT Rounds Condensed" charset="1" panose="02000506030000020003"/>
      <p:regular r:id="rId20"/>
    </p:embeddedFont>
    <p:embeddedFont>
      <p:font typeface="Arimo" charset="1" panose="020B0604020202020204"/>
      <p:regular r:id="rId21"/>
    </p:embeddedFont>
    <p:embeddedFont>
      <p:font typeface="Times New Roman" charset="1" panose="02030502070405020303"/>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jpe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0.png" Type="http://schemas.openxmlformats.org/officeDocument/2006/relationships/image"/><Relationship Id="rId5" Target="../media/image31.svg" Type="http://schemas.openxmlformats.org/officeDocument/2006/relationships/image"/><Relationship Id="rId6" Target="../media/image32.png" Type="http://schemas.openxmlformats.org/officeDocument/2006/relationships/image"/><Relationship Id="rId7" Target="../media/image33.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34.png" Type="http://schemas.openxmlformats.org/officeDocument/2006/relationships/image"/><Relationship Id="rId7" Target="../media/image35.png" Type="http://schemas.openxmlformats.org/officeDocument/2006/relationships/image"/><Relationship Id="rId8" Target="../media/image36.png" Type="http://schemas.openxmlformats.org/officeDocument/2006/relationships/image"/><Relationship Id="rId9" Target="../media/image37.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 Id="rId6" Target="../media/image11.jpe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18.png" Type="http://schemas.openxmlformats.org/officeDocument/2006/relationships/image"/><Relationship Id="rId5" Target="../media/image14.png" Type="http://schemas.openxmlformats.org/officeDocument/2006/relationships/image"/><Relationship Id="rId6" Target="../media/image15.svg" Type="http://schemas.openxmlformats.org/officeDocument/2006/relationships/image"/><Relationship Id="rId7" Target="../media/image19.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22.png" Type="http://schemas.openxmlformats.org/officeDocument/2006/relationships/image"/><Relationship Id="rId7" Target="../media/image11.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23.png" Type="http://schemas.openxmlformats.org/officeDocument/2006/relationships/image"/><Relationship Id="rId7" Target="../media/image11.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4.png" Type="http://schemas.openxmlformats.org/officeDocument/2006/relationships/image"/><Relationship Id="rId5" Target="../media/image25.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26.jpeg" Type="http://schemas.openxmlformats.org/officeDocument/2006/relationships/image"/><Relationship Id="rId7" Target="../media/image27.png" Type="http://schemas.openxmlformats.org/officeDocument/2006/relationships/image"/><Relationship Id="rId8" Target="../media/image28.svg" Type="http://schemas.openxmlformats.org/officeDocument/2006/relationships/image"/><Relationship Id="rId9" Target="../media/image11.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29.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6015038"/>
            <a:ext cx="671449" cy="4271899"/>
          </a:xfrm>
          <a:custGeom>
            <a:avLst/>
            <a:gdLst/>
            <a:ahLst/>
            <a:cxnLst/>
            <a:rect r="r" b="b" t="t" l="l"/>
            <a:pathLst>
              <a:path h="4271899" w="671449">
                <a:moveTo>
                  <a:pt x="0" y="0"/>
                </a:moveTo>
                <a:lnTo>
                  <a:pt x="671449" y="0"/>
                </a:lnTo>
                <a:lnTo>
                  <a:pt x="671449" y="4271899"/>
                </a:lnTo>
                <a:lnTo>
                  <a:pt x="0" y="4271899"/>
                </a:lnTo>
                <a:lnTo>
                  <a:pt x="0" y="0"/>
                </a:lnTo>
                <a:close/>
              </a:path>
            </a:pathLst>
          </a:custGeom>
          <a:blipFill>
            <a:blip r:embed="rId2">
              <a:extLst>
                <a:ext uri="{96DAC541-7B7A-43D3-8B79-37D633B846F1}">
                  <asvg:svgBlip xmlns:asvg="http://schemas.microsoft.com/office/drawing/2016/SVG/main" r:embed="rId3"/>
                </a:ext>
              </a:extLst>
            </a:blip>
            <a:stretch>
              <a:fillRect l="-302" t="0" r="-302" b="0"/>
            </a:stretch>
          </a:blipFill>
        </p:spPr>
      </p:sp>
      <p:sp>
        <p:nvSpPr>
          <p:cNvPr name="Freeform 3" id="3"/>
          <p:cNvSpPr/>
          <p:nvPr/>
        </p:nvSpPr>
        <p:spPr>
          <a:xfrm flipH="false" flipV="false" rot="0">
            <a:off x="1314447" y="1485897"/>
            <a:ext cx="2619372" cy="2000247"/>
          </a:xfrm>
          <a:custGeom>
            <a:avLst/>
            <a:gdLst/>
            <a:ahLst/>
            <a:cxnLst/>
            <a:rect r="r" b="b" t="t" l="l"/>
            <a:pathLst>
              <a:path h="2000247" w="2619372">
                <a:moveTo>
                  <a:pt x="0" y="0"/>
                </a:moveTo>
                <a:lnTo>
                  <a:pt x="2619372" y="0"/>
                </a:lnTo>
                <a:lnTo>
                  <a:pt x="2619372" y="2000247"/>
                </a:lnTo>
                <a:lnTo>
                  <a:pt x="0" y="200024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1870963" y="2407406"/>
            <a:ext cx="2500376" cy="2157476"/>
          </a:xfrm>
          <a:custGeom>
            <a:avLst/>
            <a:gdLst/>
            <a:ahLst/>
            <a:cxnLst/>
            <a:rect r="r" b="b" t="t" l="l"/>
            <a:pathLst>
              <a:path h="2157476" w="2500376">
                <a:moveTo>
                  <a:pt x="0" y="0"/>
                </a:moveTo>
                <a:lnTo>
                  <a:pt x="2500376" y="0"/>
                </a:lnTo>
                <a:lnTo>
                  <a:pt x="2500376" y="2157476"/>
                </a:lnTo>
                <a:lnTo>
                  <a:pt x="0" y="2157476"/>
                </a:lnTo>
                <a:lnTo>
                  <a:pt x="0" y="0"/>
                </a:lnTo>
                <a:close/>
              </a:path>
            </a:pathLst>
          </a:custGeom>
          <a:blipFill>
            <a:blip r:embed="rId6">
              <a:extLst>
                <a:ext uri="{96DAC541-7B7A-43D3-8B79-37D633B846F1}">
                  <asvg:svgBlip xmlns:asvg="http://schemas.microsoft.com/office/drawing/2016/SVG/main" r:embed="rId7"/>
                </a:ext>
              </a:extLst>
            </a:blip>
            <a:stretch>
              <a:fillRect l="0" t="-14" r="0" b="-14"/>
            </a:stretch>
          </a:blipFill>
        </p:spPr>
      </p:sp>
      <p:sp>
        <p:nvSpPr>
          <p:cNvPr name="Freeform 5" id="5"/>
          <p:cNvSpPr/>
          <p:nvPr/>
        </p:nvSpPr>
        <p:spPr>
          <a:xfrm flipH="false" flipV="false" rot="0">
            <a:off x="5700712" y="7843838"/>
            <a:ext cx="1084703" cy="928624"/>
          </a:xfrm>
          <a:custGeom>
            <a:avLst/>
            <a:gdLst/>
            <a:ahLst/>
            <a:cxnLst/>
            <a:rect r="r" b="b" t="t" l="l"/>
            <a:pathLst>
              <a:path h="928624" w="1084703">
                <a:moveTo>
                  <a:pt x="0" y="0"/>
                </a:moveTo>
                <a:lnTo>
                  <a:pt x="1084703" y="0"/>
                </a:lnTo>
                <a:lnTo>
                  <a:pt x="1084703" y="928624"/>
                </a:lnTo>
                <a:lnTo>
                  <a:pt x="0" y="928624"/>
                </a:lnTo>
                <a:lnTo>
                  <a:pt x="0" y="0"/>
                </a:lnTo>
                <a:close/>
              </a:path>
            </a:pathLst>
          </a:custGeom>
          <a:blipFill>
            <a:blip r:embed="rId8">
              <a:extLst>
                <a:ext uri="{96DAC541-7B7A-43D3-8B79-37D633B846F1}">
                  <asvg:svgBlip xmlns:asvg="http://schemas.microsoft.com/office/drawing/2016/SVG/main" r:embed="rId9"/>
                </a:ext>
              </a:extLst>
            </a:blip>
            <a:stretch>
              <a:fillRect l="0" t="-206" r="0" b="-206"/>
            </a:stretch>
          </a:blipFill>
        </p:spPr>
      </p:sp>
      <p:sp>
        <p:nvSpPr>
          <p:cNvPr name="Freeform 6" id="6"/>
          <p:cNvSpPr/>
          <p:nvPr/>
        </p:nvSpPr>
        <p:spPr>
          <a:xfrm flipH="false" flipV="false" rot="0">
            <a:off x="11105417" y="-63503"/>
            <a:ext cx="7250078" cy="10415235"/>
          </a:xfrm>
          <a:custGeom>
            <a:avLst/>
            <a:gdLst/>
            <a:ahLst/>
            <a:cxnLst/>
            <a:rect r="r" b="b" t="t" l="l"/>
            <a:pathLst>
              <a:path h="10415235" w="7250078">
                <a:moveTo>
                  <a:pt x="0" y="0"/>
                </a:moveTo>
                <a:lnTo>
                  <a:pt x="7250078" y="0"/>
                </a:lnTo>
                <a:lnTo>
                  <a:pt x="7250078" y="10415235"/>
                </a:lnTo>
                <a:lnTo>
                  <a:pt x="0" y="10415235"/>
                </a:lnTo>
                <a:lnTo>
                  <a:pt x="0" y="0"/>
                </a:lnTo>
                <a:close/>
              </a:path>
            </a:pathLst>
          </a:custGeom>
          <a:blipFill>
            <a:blip r:embed="rId10">
              <a:extLst>
                <a:ext uri="{96DAC541-7B7A-43D3-8B79-37D633B846F1}">
                  <asvg:svgBlip xmlns:asvg="http://schemas.microsoft.com/office/drawing/2016/SVG/main" r:embed="rId11"/>
                </a:ext>
              </a:extLst>
            </a:blip>
            <a:stretch>
              <a:fillRect l="0" t="-15" r="0" b="-15"/>
            </a:stretch>
          </a:blipFill>
        </p:spPr>
      </p:sp>
      <p:grpSp>
        <p:nvGrpSpPr>
          <p:cNvPr name="Group 7" id="7"/>
          <p:cNvGrpSpPr/>
          <p:nvPr/>
        </p:nvGrpSpPr>
        <p:grpSpPr>
          <a:xfrm rot="0">
            <a:off x="1014412" y="9701212"/>
            <a:ext cx="3219450" cy="304800"/>
            <a:chOff x="0" y="0"/>
            <a:chExt cx="4292600" cy="406400"/>
          </a:xfrm>
        </p:grpSpPr>
        <p:sp>
          <p:nvSpPr>
            <p:cNvPr name="Freeform 8" id="8"/>
            <p:cNvSpPr/>
            <p:nvPr/>
          </p:nvSpPr>
          <p:spPr>
            <a:xfrm flipH="false" flipV="false" rot="0">
              <a:off x="0" y="0"/>
              <a:ext cx="4292600" cy="406400"/>
            </a:xfrm>
            <a:custGeom>
              <a:avLst/>
              <a:gdLst/>
              <a:ahLst/>
              <a:cxnLst/>
              <a:rect r="r" b="b" t="t" l="l"/>
              <a:pathLst>
                <a:path h="406400" w="4292600">
                  <a:moveTo>
                    <a:pt x="0" y="0"/>
                  </a:moveTo>
                  <a:lnTo>
                    <a:pt x="4292600" y="0"/>
                  </a:lnTo>
                  <a:lnTo>
                    <a:pt x="4292600" y="406400"/>
                  </a:lnTo>
                  <a:lnTo>
                    <a:pt x="0" y="406400"/>
                  </a:lnTo>
                  <a:lnTo>
                    <a:pt x="0" y="0"/>
                  </a:lnTo>
                  <a:close/>
                </a:path>
              </a:pathLst>
            </a:custGeom>
            <a:blipFill>
              <a:blip r:embed="rId12"/>
              <a:stretch>
                <a:fillRect l="-68343" t="0" r="-68343" b="0"/>
              </a:stretch>
            </a:blipFill>
          </p:spPr>
        </p:sp>
      </p:grpSp>
      <p:sp>
        <p:nvSpPr>
          <p:cNvPr name="TextBox 9" id="9"/>
          <p:cNvSpPr txBox="true"/>
          <p:nvPr/>
        </p:nvSpPr>
        <p:spPr>
          <a:xfrm rot="0">
            <a:off x="3923252" y="492938"/>
            <a:ext cx="9632918" cy="1234440"/>
          </a:xfrm>
          <a:prstGeom prst="rect">
            <a:avLst/>
          </a:prstGeom>
        </p:spPr>
        <p:txBody>
          <a:bodyPr anchor="t" rtlCol="false" tIns="0" lIns="0" bIns="0" rIns="0">
            <a:spAutoFit/>
          </a:bodyPr>
          <a:lstStyle/>
          <a:p>
            <a:pPr algn="l">
              <a:lnSpc>
                <a:spcPts val="6719"/>
              </a:lnSpc>
            </a:pPr>
            <a:r>
              <a:rPr lang="en-US" sz="4800" b="true">
                <a:solidFill>
                  <a:srgbClr val="0F0F0F"/>
                </a:solidFill>
                <a:latin typeface="Arimo Bold"/>
                <a:ea typeface="Arimo Bold"/>
                <a:cs typeface="Arimo Bold"/>
                <a:sym typeface="Arimo Bold"/>
              </a:rPr>
              <a:t>Employee Data Analysis using Excel </a:t>
            </a:r>
          </a:p>
        </p:txBody>
      </p:sp>
      <p:sp>
        <p:nvSpPr>
          <p:cNvPr name="TextBox 10" id="10"/>
          <p:cNvSpPr txBox="true"/>
          <p:nvPr/>
        </p:nvSpPr>
        <p:spPr>
          <a:xfrm rot="0">
            <a:off x="17030128" y="9535096"/>
            <a:ext cx="112090" cy="439922"/>
          </a:xfrm>
          <a:prstGeom prst="rect">
            <a:avLst/>
          </a:prstGeom>
        </p:spPr>
        <p:txBody>
          <a:bodyPr anchor="t" rtlCol="false" tIns="0" lIns="0" bIns="0" rIns="0">
            <a:spAutoFit/>
          </a:bodyPr>
          <a:lstStyle/>
          <a:p>
            <a:pPr algn="l">
              <a:lnSpc>
                <a:spcPts val="2310"/>
              </a:lnSpc>
            </a:pPr>
            <a:r>
              <a:rPr lang="en-US" sz="1650">
                <a:solidFill>
                  <a:srgbClr val="2D936B"/>
                </a:solidFill>
                <a:latin typeface="Trebuchet MS"/>
                <a:ea typeface="Trebuchet MS"/>
                <a:cs typeface="Trebuchet MS"/>
                <a:sym typeface="Trebuchet MS"/>
              </a:rPr>
              <a:t>1</a:t>
            </a:r>
          </a:p>
        </p:txBody>
      </p:sp>
      <p:sp>
        <p:nvSpPr>
          <p:cNvPr name="TextBox 11" id="11"/>
          <p:cNvSpPr txBox="true"/>
          <p:nvPr/>
        </p:nvSpPr>
        <p:spPr>
          <a:xfrm rot="0">
            <a:off x="2624133" y="4593457"/>
            <a:ext cx="12106323" cy="3215767"/>
          </a:xfrm>
          <a:prstGeom prst="rect">
            <a:avLst/>
          </a:prstGeom>
        </p:spPr>
        <p:txBody>
          <a:bodyPr anchor="t" rtlCol="false" tIns="0" lIns="0" bIns="0" rIns="0">
            <a:spAutoFit/>
          </a:bodyPr>
          <a:lstStyle/>
          <a:p>
            <a:pPr algn="l">
              <a:lnSpc>
                <a:spcPts val="4273"/>
              </a:lnSpc>
            </a:pPr>
            <a:r>
              <a:rPr lang="en-US" sz="3600" spc="26">
                <a:solidFill>
                  <a:srgbClr val="000000"/>
                </a:solidFill>
                <a:latin typeface="TT Rounds Condensed"/>
                <a:ea typeface="TT Rounds Condensed"/>
                <a:cs typeface="TT Rounds Condensed"/>
                <a:sym typeface="TT Rounds Condensed"/>
              </a:rPr>
              <a:t>STUDENT NAME: Sivaramakrishan.S</a:t>
            </a:r>
          </a:p>
          <a:p>
            <a:pPr algn="l">
              <a:lnSpc>
                <a:spcPts val="4273"/>
              </a:lnSpc>
            </a:pPr>
            <a:r>
              <a:rPr lang="en-US" sz="3600" spc="26">
                <a:solidFill>
                  <a:srgbClr val="000000"/>
                </a:solidFill>
                <a:latin typeface="TT Rounds Condensed"/>
                <a:ea typeface="TT Rounds Condensed"/>
                <a:cs typeface="TT Rounds Condensed"/>
                <a:sym typeface="TT Rounds Condensed"/>
              </a:rPr>
              <a:t>REGISTER NO: asunm103unm103422200022</a:t>
            </a:r>
          </a:p>
          <a:p>
            <a:pPr algn="l">
              <a:lnSpc>
                <a:spcPts val="4273"/>
              </a:lnSpc>
            </a:pPr>
            <a:r>
              <a:rPr lang="en-US" sz="3600" spc="26">
                <a:solidFill>
                  <a:srgbClr val="000000"/>
                </a:solidFill>
                <a:latin typeface="TT Rounds Condensed"/>
                <a:ea typeface="TT Rounds Condensed"/>
                <a:cs typeface="TT Rounds Condensed"/>
                <a:sym typeface="TT Rounds Condensed"/>
              </a:rPr>
              <a:t>DEPARTMENT: B.com Information Systems and Management.   (3RD YEAR) </a:t>
            </a:r>
          </a:p>
          <a:p>
            <a:pPr algn="l">
              <a:lnSpc>
                <a:spcPts val="4275"/>
              </a:lnSpc>
            </a:pPr>
            <a:r>
              <a:rPr lang="en-US" sz="3600" spc="32">
                <a:solidFill>
                  <a:srgbClr val="000000"/>
                </a:solidFill>
                <a:latin typeface="TT Rounds Condensed"/>
                <a:ea typeface="TT Rounds Condensed"/>
                <a:cs typeface="TT Rounds Condensed"/>
                <a:sym typeface="TT Rounds Condensed"/>
              </a:rPr>
              <a:t>COLLEGE: S.I.V.E.T COLLEGE</a:t>
            </a:r>
          </a:p>
          <a:p>
            <a:pPr algn="l">
              <a:lnSpc>
                <a:spcPts val="4275"/>
              </a:lnSpc>
            </a:pPr>
            <a:r>
              <a:rPr lang="en-US" sz="3600" spc="32">
                <a:solidFill>
                  <a:srgbClr val="000000"/>
                </a:solidFill>
                <a:latin typeface="TT Rounds Condensed"/>
                <a:ea typeface="TT Rounds Condensed"/>
                <a:cs typeface="TT Rounds Condensed"/>
                <a:sym typeface="TT Rounds Condensed"/>
              </a:rPr>
              <a:t>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6015038"/>
            <a:ext cx="671449" cy="4271899"/>
          </a:xfrm>
          <a:custGeom>
            <a:avLst/>
            <a:gdLst/>
            <a:ahLst/>
            <a:cxnLst/>
            <a:rect r="r" b="b" t="t" l="l"/>
            <a:pathLst>
              <a:path h="4271899" w="671449">
                <a:moveTo>
                  <a:pt x="0" y="0"/>
                </a:moveTo>
                <a:lnTo>
                  <a:pt x="671449" y="0"/>
                </a:lnTo>
                <a:lnTo>
                  <a:pt x="671449" y="4271899"/>
                </a:lnTo>
                <a:lnTo>
                  <a:pt x="0" y="4271899"/>
                </a:lnTo>
                <a:lnTo>
                  <a:pt x="0" y="0"/>
                </a:lnTo>
                <a:close/>
              </a:path>
            </a:pathLst>
          </a:custGeom>
          <a:blipFill>
            <a:blip r:embed="rId2">
              <a:extLst>
                <a:ext uri="{96DAC541-7B7A-43D3-8B79-37D633B846F1}">
                  <asvg:svgBlip xmlns:asvg="http://schemas.microsoft.com/office/drawing/2016/SVG/main" r:embed="rId3"/>
                </a:ext>
              </a:extLst>
            </a:blip>
            <a:stretch>
              <a:fillRect l="-302" t="0" r="-302" b="0"/>
            </a:stretch>
          </a:blipFill>
        </p:spPr>
      </p:sp>
      <p:sp>
        <p:nvSpPr>
          <p:cNvPr name="Freeform 3" id="3"/>
          <p:cNvSpPr/>
          <p:nvPr/>
        </p:nvSpPr>
        <p:spPr>
          <a:xfrm flipH="false" flipV="false" rot="0">
            <a:off x="11105417" y="-63503"/>
            <a:ext cx="7250078" cy="10415235"/>
          </a:xfrm>
          <a:custGeom>
            <a:avLst/>
            <a:gdLst/>
            <a:ahLst/>
            <a:cxnLst/>
            <a:rect r="r" b="b" t="t" l="l"/>
            <a:pathLst>
              <a:path h="10415235" w="7250078">
                <a:moveTo>
                  <a:pt x="0" y="0"/>
                </a:moveTo>
                <a:lnTo>
                  <a:pt x="7250078" y="0"/>
                </a:lnTo>
                <a:lnTo>
                  <a:pt x="7250078" y="10415235"/>
                </a:lnTo>
                <a:lnTo>
                  <a:pt x="0" y="10415235"/>
                </a:lnTo>
                <a:lnTo>
                  <a:pt x="0" y="0"/>
                </a:lnTo>
                <a:close/>
              </a:path>
            </a:pathLst>
          </a:custGeom>
          <a:blipFill>
            <a:blip r:embed="rId4">
              <a:extLst>
                <a:ext uri="{96DAC541-7B7A-43D3-8B79-37D633B846F1}">
                  <asvg:svgBlip xmlns:asvg="http://schemas.microsoft.com/office/drawing/2016/SVG/main" r:embed="rId5"/>
                </a:ext>
              </a:extLst>
            </a:blip>
            <a:stretch>
              <a:fillRect l="0" t="-15" r="0" b="-15"/>
            </a:stretch>
          </a:blipFill>
        </p:spPr>
      </p:sp>
      <p:sp>
        <p:nvSpPr>
          <p:cNvPr name="Freeform 4" id="4"/>
          <p:cNvSpPr/>
          <p:nvPr/>
        </p:nvSpPr>
        <p:spPr>
          <a:xfrm flipH="false" flipV="false" rot="0">
            <a:off x="15087600" y="787708"/>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16915828" y="9535096"/>
            <a:ext cx="226124" cy="439922"/>
          </a:xfrm>
          <a:prstGeom prst="rect">
            <a:avLst/>
          </a:prstGeom>
        </p:spPr>
        <p:txBody>
          <a:bodyPr anchor="t" rtlCol="false" tIns="0" lIns="0" bIns="0" rIns="0">
            <a:spAutoFit/>
          </a:bodyPr>
          <a:lstStyle/>
          <a:p>
            <a:pPr algn="l">
              <a:lnSpc>
                <a:spcPts val="2310"/>
              </a:lnSpc>
            </a:pPr>
            <a:r>
              <a:rPr lang="en-US" sz="1650" spc="14">
                <a:solidFill>
                  <a:srgbClr val="2D936B"/>
                </a:solidFill>
                <a:latin typeface="Trebuchet MS"/>
                <a:ea typeface="Trebuchet MS"/>
                <a:cs typeface="Trebuchet MS"/>
                <a:sym typeface="Trebuchet MS"/>
              </a:rPr>
              <a:t>10</a:t>
            </a:r>
          </a:p>
        </p:txBody>
      </p:sp>
      <p:sp>
        <p:nvSpPr>
          <p:cNvPr name="TextBox 6" id="6"/>
          <p:cNvSpPr txBox="true"/>
          <p:nvPr/>
        </p:nvSpPr>
        <p:spPr>
          <a:xfrm rot="0">
            <a:off x="1130946" y="642683"/>
            <a:ext cx="6337352" cy="1579245"/>
          </a:xfrm>
          <a:prstGeom prst="rect">
            <a:avLst/>
          </a:prstGeom>
        </p:spPr>
        <p:txBody>
          <a:bodyPr anchor="t" rtlCol="false" tIns="0" lIns="0" bIns="0" rIns="0">
            <a:spAutoFit/>
          </a:bodyPr>
          <a:lstStyle/>
          <a:p>
            <a:pPr algn="l">
              <a:lnSpc>
                <a:spcPts val="10080"/>
              </a:lnSpc>
            </a:pPr>
            <a:r>
              <a:rPr lang="en-US" sz="7200" b="true">
                <a:solidFill>
                  <a:srgbClr val="000000"/>
                </a:solidFill>
                <a:latin typeface="Arimo Bold"/>
                <a:ea typeface="Arimo Bold"/>
                <a:cs typeface="Arimo Bold"/>
                <a:sym typeface="Arimo Bold"/>
              </a:rPr>
              <a:t>MODELLING</a:t>
            </a:r>
          </a:p>
        </p:txBody>
      </p:sp>
      <p:sp>
        <p:nvSpPr>
          <p:cNvPr name="TextBox 7" id="7"/>
          <p:cNvSpPr txBox="true"/>
          <p:nvPr/>
        </p:nvSpPr>
        <p:spPr>
          <a:xfrm rot="0">
            <a:off x="2325040" y="2412428"/>
            <a:ext cx="2502304" cy="459359"/>
          </a:xfrm>
          <a:prstGeom prst="rect">
            <a:avLst/>
          </a:prstGeom>
        </p:spPr>
        <p:txBody>
          <a:bodyPr anchor="t" rtlCol="false" tIns="0" lIns="0" bIns="0" rIns="0">
            <a:spAutoFit/>
          </a:bodyPr>
          <a:lstStyle/>
          <a:p>
            <a:pPr algn="l">
              <a:lnSpc>
                <a:spcPts val="3222"/>
              </a:lnSpc>
            </a:pPr>
            <a:r>
              <a:rPr lang="en-US" sz="2700" spc="24">
                <a:solidFill>
                  <a:srgbClr val="000000"/>
                </a:solidFill>
                <a:latin typeface="Arimo"/>
                <a:ea typeface="Arimo"/>
                <a:cs typeface="Arimo"/>
                <a:sym typeface="Arimo"/>
              </a:rPr>
              <a:t> </a:t>
            </a:r>
            <a:r>
              <a:rPr lang="en-US" b="true" sz="2700" spc="24">
                <a:solidFill>
                  <a:srgbClr val="000000"/>
                </a:solidFill>
                <a:latin typeface="Arimo Bold"/>
                <a:ea typeface="Arimo Bold"/>
                <a:cs typeface="Arimo Bold"/>
                <a:sym typeface="Arimo Bold"/>
              </a:rPr>
              <a:t>Pie Charts:</a:t>
            </a:r>
          </a:p>
        </p:txBody>
      </p:sp>
      <p:sp>
        <p:nvSpPr>
          <p:cNvPr name="TextBox 8" id="8"/>
          <p:cNvSpPr txBox="true"/>
          <p:nvPr/>
        </p:nvSpPr>
        <p:spPr>
          <a:xfrm rot="0">
            <a:off x="3292295" y="2986087"/>
            <a:ext cx="10651865" cy="430784"/>
          </a:xfrm>
          <a:prstGeom prst="rect">
            <a:avLst/>
          </a:prstGeom>
        </p:spPr>
        <p:txBody>
          <a:bodyPr anchor="t" rtlCol="false" tIns="0" lIns="0" bIns="0" rIns="0">
            <a:spAutoFit/>
          </a:bodyPr>
          <a:lstStyle/>
          <a:p>
            <a:pPr algn="l">
              <a:lnSpc>
                <a:spcPts val="3222"/>
              </a:lnSpc>
            </a:pPr>
            <a:r>
              <a:rPr lang="en-US" sz="2700" spc="24">
                <a:solidFill>
                  <a:srgbClr val="000000"/>
                </a:solidFill>
                <a:latin typeface="TT Rounds Condensed"/>
                <a:ea typeface="TT Rounds Condensed"/>
                <a:cs typeface="TT Rounds Condensed"/>
                <a:sym typeface="TT Rounds Condensed"/>
              </a:rPr>
              <a:t>To show the proportion of total compensation across</a:t>
            </a:r>
          </a:p>
        </p:txBody>
      </p:sp>
      <p:sp>
        <p:nvSpPr>
          <p:cNvPr name="TextBox 9" id="9"/>
          <p:cNvSpPr txBox="true"/>
          <p:nvPr/>
        </p:nvSpPr>
        <p:spPr>
          <a:xfrm rot="0">
            <a:off x="2325040" y="3528759"/>
            <a:ext cx="6350018" cy="430784"/>
          </a:xfrm>
          <a:prstGeom prst="rect">
            <a:avLst/>
          </a:prstGeom>
        </p:spPr>
        <p:txBody>
          <a:bodyPr anchor="t" rtlCol="false" tIns="0" lIns="0" bIns="0" rIns="0">
            <a:spAutoFit/>
          </a:bodyPr>
          <a:lstStyle/>
          <a:p>
            <a:pPr algn="l">
              <a:lnSpc>
                <a:spcPts val="3222"/>
              </a:lnSpc>
            </a:pPr>
            <a:r>
              <a:rPr lang="en-US" sz="2700" spc="24">
                <a:solidFill>
                  <a:srgbClr val="000000"/>
                </a:solidFill>
                <a:latin typeface="TT Rounds Condensed"/>
                <a:ea typeface="TT Rounds Condensed"/>
                <a:cs typeface="TT Rounds Condensed"/>
                <a:sym typeface="TT Rounds Condensed"/>
              </a:rPr>
              <a:t>different departments or roles. </a:t>
            </a:r>
          </a:p>
        </p:txBody>
      </p:sp>
      <p:sp>
        <p:nvSpPr>
          <p:cNvPr name="TextBox 10" id="10"/>
          <p:cNvSpPr txBox="true"/>
          <p:nvPr/>
        </p:nvSpPr>
        <p:spPr>
          <a:xfrm rot="0">
            <a:off x="2252402" y="4054793"/>
            <a:ext cx="3830653" cy="459359"/>
          </a:xfrm>
          <a:prstGeom prst="rect">
            <a:avLst/>
          </a:prstGeom>
        </p:spPr>
        <p:txBody>
          <a:bodyPr anchor="t" rtlCol="false" tIns="0" lIns="0" bIns="0" rIns="0">
            <a:spAutoFit/>
          </a:bodyPr>
          <a:lstStyle/>
          <a:p>
            <a:pPr algn="l">
              <a:lnSpc>
                <a:spcPts val="3222"/>
              </a:lnSpc>
            </a:pPr>
            <a:r>
              <a:rPr lang="en-US" b="true" sz="2700" spc="24">
                <a:solidFill>
                  <a:srgbClr val="000000"/>
                </a:solidFill>
                <a:latin typeface="Arimo Bold"/>
                <a:ea typeface="Arimo Bold"/>
                <a:cs typeface="Arimo Bold"/>
                <a:sym typeface="Arimo Bold"/>
              </a:rPr>
              <a:t>Data manipulation:</a:t>
            </a:r>
          </a:p>
        </p:txBody>
      </p:sp>
      <p:sp>
        <p:nvSpPr>
          <p:cNvPr name="TextBox 11" id="11"/>
          <p:cNvSpPr txBox="true"/>
          <p:nvPr/>
        </p:nvSpPr>
        <p:spPr>
          <a:xfrm rot="0">
            <a:off x="2212994" y="4931759"/>
            <a:ext cx="8853015" cy="1230884"/>
          </a:xfrm>
          <a:prstGeom prst="rect">
            <a:avLst/>
          </a:prstGeom>
        </p:spPr>
        <p:txBody>
          <a:bodyPr anchor="t" rtlCol="false" tIns="0" lIns="0" bIns="0" rIns="0">
            <a:spAutoFit/>
          </a:bodyPr>
          <a:lstStyle/>
          <a:p>
            <a:pPr algn="l">
              <a:lnSpc>
                <a:spcPts val="3222"/>
              </a:lnSpc>
            </a:pPr>
            <a:r>
              <a:rPr lang="en-US" sz="2700" spc="24">
                <a:solidFill>
                  <a:srgbClr val="000000"/>
                </a:solidFill>
                <a:latin typeface="TT Rounds Condensed"/>
                <a:ea typeface="TT Rounds Condensed"/>
                <a:cs typeface="TT Rounds Condensed"/>
                <a:sym typeface="TT Rounds Condensed"/>
              </a:rPr>
              <a:t> </a:t>
            </a:r>
          </a:p>
          <a:p>
            <a:pPr algn="l">
              <a:lnSpc>
                <a:spcPts val="3220"/>
              </a:lnSpc>
            </a:pPr>
            <a:r>
              <a:rPr lang="en-US" sz="2700" spc="21">
                <a:solidFill>
                  <a:srgbClr val="000000"/>
                </a:solidFill>
                <a:latin typeface="TT Rounds Condensed"/>
                <a:ea typeface="TT Rounds Condensed"/>
                <a:cs typeface="TT Rounds Condensed"/>
                <a:sym typeface="TT Rounds Condensed"/>
              </a:rPr>
              <a:t>filtering, and aggregating data for analysis. </a:t>
            </a:r>
          </a:p>
          <a:p>
            <a:pPr algn="l">
              <a:lnSpc>
                <a:spcPts val="3222"/>
              </a:lnSpc>
            </a:pPr>
          </a:p>
        </p:txBody>
      </p:sp>
      <p:sp>
        <p:nvSpPr>
          <p:cNvPr name="TextBox 12" id="12"/>
          <p:cNvSpPr txBox="true"/>
          <p:nvPr/>
        </p:nvSpPr>
        <p:spPr>
          <a:xfrm rot="0">
            <a:off x="3292295" y="4721256"/>
            <a:ext cx="7319924" cy="449580"/>
          </a:xfrm>
          <a:prstGeom prst="rect">
            <a:avLst/>
          </a:prstGeom>
        </p:spPr>
        <p:txBody>
          <a:bodyPr anchor="t" rtlCol="false" tIns="0" lIns="0" bIns="0" rIns="0">
            <a:spAutoFit/>
          </a:bodyPr>
          <a:lstStyle/>
          <a:p>
            <a:pPr algn="l">
              <a:lnSpc>
                <a:spcPts val="3222"/>
              </a:lnSpc>
            </a:pPr>
            <a:r>
              <a:rPr lang="en-US" sz="2700" spc="24">
                <a:solidFill>
                  <a:srgbClr val="000000"/>
                </a:solidFill>
                <a:latin typeface="TT Rounds Condensed"/>
                <a:ea typeface="TT Rounds Condensed"/>
                <a:cs typeface="TT Rounds Condensed"/>
                <a:sym typeface="TT Rounds Condensed"/>
              </a:rPr>
              <a:t>Data manipulation involves cleaning, transforming,</a:t>
            </a:r>
          </a:p>
        </p:txBody>
      </p:sp>
      <p:sp>
        <p:nvSpPr>
          <p:cNvPr name="TextBox 13" id="13"/>
          <p:cNvSpPr txBox="true"/>
          <p:nvPr/>
        </p:nvSpPr>
        <p:spPr>
          <a:xfrm rot="0">
            <a:off x="3313578" y="6552438"/>
            <a:ext cx="4154720" cy="430784"/>
          </a:xfrm>
          <a:prstGeom prst="rect">
            <a:avLst/>
          </a:prstGeom>
        </p:spPr>
        <p:txBody>
          <a:bodyPr anchor="t" rtlCol="false" tIns="0" lIns="0" bIns="0" rIns="0">
            <a:spAutoFit/>
          </a:bodyPr>
          <a:lstStyle/>
          <a:p>
            <a:pPr algn="l">
              <a:lnSpc>
                <a:spcPts val="3222"/>
              </a:lnSpc>
            </a:pPr>
            <a:r>
              <a:rPr lang="en-US" sz="2700" spc="24">
                <a:solidFill>
                  <a:srgbClr val="000000"/>
                </a:solidFill>
                <a:latin typeface="TT Rounds Condensed"/>
                <a:ea typeface="TT Rounds Condensed"/>
                <a:cs typeface="TT Rounds Condensed"/>
                <a:sym typeface="TT Rounds Condensed"/>
              </a:rPr>
              <a:t>1) Go to Insert &gt; PivotTable.</a:t>
            </a:r>
          </a:p>
        </p:txBody>
      </p:sp>
      <p:sp>
        <p:nvSpPr>
          <p:cNvPr name="TextBox 14" id="14"/>
          <p:cNvSpPr txBox="true"/>
          <p:nvPr/>
        </p:nvSpPr>
        <p:spPr>
          <a:xfrm rot="0">
            <a:off x="3313578" y="7141050"/>
            <a:ext cx="7521273" cy="430784"/>
          </a:xfrm>
          <a:prstGeom prst="rect">
            <a:avLst/>
          </a:prstGeom>
        </p:spPr>
        <p:txBody>
          <a:bodyPr anchor="t" rtlCol="false" tIns="0" lIns="0" bIns="0" rIns="0">
            <a:spAutoFit/>
          </a:bodyPr>
          <a:lstStyle/>
          <a:p>
            <a:pPr algn="l">
              <a:lnSpc>
                <a:spcPts val="3222"/>
              </a:lnSpc>
            </a:pPr>
            <a:r>
              <a:rPr lang="en-US" sz="2700" spc="24">
                <a:solidFill>
                  <a:srgbClr val="000000"/>
                </a:solidFill>
                <a:latin typeface="TT Rounds Condensed"/>
                <a:ea typeface="TT Rounds Condensed"/>
                <a:cs typeface="TT Rounds Condensed"/>
                <a:sym typeface="TT Rounds Condensed"/>
              </a:rPr>
              <a:t>2 )Choose the data range and where you want the</a:t>
            </a:r>
          </a:p>
        </p:txBody>
      </p:sp>
      <p:sp>
        <p:nvSpPr>
          <p:cNvPr name="TextBox 15" id="15"/>
          <p:cNvSpPr txBox="true"/>
          <p:nvPr/>
        </p:nvSpPr>
        <p:spPr>
          <a:xfrm rot="0">
            <a:off x="10327594" y="7150448"/>
            <a:ext cx="3616566" cy="421386"/>
          </a:xfrm>
          <a:prstGeom prst="rect">
            <a:avLst/>
          </a:prstGeom>
        </p:spPr>
        <p:txBody>
          <a:bodyPr anchor="t" rtlCol="false" tIns="0" lIns="0" bIns="0" rIns="0">
            <a:spAutoFit/>
          </a:bodyPr>
          <a:lstStyle/>
          <a:p>
            <a:pPr algn="l">
              <a:lnSpc>
                <a:spcPts val="3222"/>
              </a:lnSpc>
            </a:pPr>
            <a:r>
              <a:rPr lang="en-US" sz="2700" spc="24">
                <a:solidFill>
                  <a:srgbClr val="000000"/>
                </a:solidFill>
                <a:latin typeface="TT Rounds Condensed"/>
                <a:ea typeface="TT Rounds Condensed"/>
                <a:cs typeface="TT Rounds Condensed"/>
                <a:sym typeface="TT Rounds Condensed"/>
              </a:rPr>
              <a:t>PivotTable to be placed.</a:t>
            </a:r>
          </a:p>
        </p:txBody>
      </p:sp>
      <p:sp>
        <p:nvSpPr>
          <p:cNvPr name="TextBox 16" id="16"/>
          <p:cNvSpPr txBox="true"/>
          <p:nvPr/>
        </p:nvSpPr>
        <p:spPr>
          <a:xfrm rot="0">
            <a:off x="3313578" y="7762334"/>
            <a:ext cx="7791839" cy="821436"/>
          </a:xfrm>
          <a:prstGeom prst="rect">
            <a:avLst/>
          </a:prstGeom>
        </p:spPr>
        <p:txBody>
          <a:bodyPr anchor="t" rtlCol="false" tIns="0" lIns="0" bIns="0" rIns="0">
            <a:spAutoFit/>
          </a:bodyPr>
          <a:lstStyle/>
          <a:p>
            <a:pPr algn="l">
              <a:lnSpc>
                <a:spcPts val="3222"/>
              </a:lnSpc>
            </a:pPr>
            <a:r>
              <a:rPr lang="en-US" sz="2700" spc="24">
                <a:solidFill>
                  <a:srgbClr val="000000"/>
                </a:solidFill>
                <a:latin typeface="TT Rounds Condensed"/>
                <a:ea typeface="TT Rounds Condensed"/>
                <a:cs typeface="TT Rounds Condensed"/>
                <a:sym typeface="TT Rounds Condensed"/>
              </a:rPr>
              <a:t>3 )Drag fields into Rows, Columns, and Values areas to analyse data </a:t>
            </a:r>
          </a:p>
        </p:txBody>
      </p:sp>
      <p:sp>
        <p:nvSpPr>
          <p:cNvPr name="TextBox 17" id="17"/>
          <p:cNvSpPr txBox="true"/>
          <p:nvPr/>
        </p:nvSpPr>
        <p:spPr>
          <a:xfrm rot="0">
            <a:off x="2252402" y="5904388"/>
            <a:ext cx="3830653" cy="459359"/>
          </a:xfrm>
          <a:prstGeom prst="rect">
            <a:avLst/>
          </a:prstGeom>
        </p:spPr>
        <p:txBody>
          <a:bodyPr anchor="t" rtlCol="false" tIns="0" lIns="0" bIns="0" rIns="0">
            <a:spAutoFit/>
          </a:bodyPr>
          <a:lstStyle/>
          <a:p>
            <a:pPr algn="l">
              <a:lnSpc>
                <a:spcPts val="3222"/>
              </a:lnSpc>
            </a:pPr>
            <a:r>
              <a:rPr lang="en-US" b="true" sz="2700" spc="24">
                <a:solidFill>
                  <a:srgbClr val="000000"/>
                </a:solidFill>
                <a:latin typeface="Arimo Bold"/>
                <a:ea typeface="Arimo Bold"/>
                <a:cs typeface="Arimo Bold"/>
                <a:sym typeface="Arimo Bold"/>
              </a:rPr>
              <a:t>Data manipulation:</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6015038"/>
            <a:ext cx="671449" cy="4271899"/>
          </a:xfrm>
          <a:custGeom>
            <a:avLst/>
            <a:gdLst/>
            <a:ahLst/>
            <a:cxnLst/>
            <a:rect r="r" b="b" t="t" l="l"/>
            <a:pathLst>
              <a:path h="4271899" w="671449">
                <a:moveTo>
                  <a:pt x="0" y="0"/>
                </a:moveTo>
                <a:lnTo>
                  <a:pt x="671449" y="0"/>
                </a:lnTo>
                <a:lnTo>
                  <a:pt x="671449" y="4271899"/>
                </a:lnTo>
                <a:lnTo>
                  <a:pt x="0" y="4271899"/>
                </a:lnTo>
                <a:lnTo>
                  <a:pt x="0" y="0"/>
                </a:lnTo>
                <a:close/>
              </a:path>
            </a:pathLst>
          </a:custGeom>
          <a:blipFill>
            <a:blip r:embed="rId2">
              <a:extLst>
                <a:ext uri="{96DAC541-7B7A-43D3-8B79-37D633B846F1}">
                  <asvg:svgBlip xmlns:asvg="http://schemas.microsoft.com/office/drawing/2016/SVG/main" r:embed="rId3"/>
                </a:ext>
              </a:extLst>
            </a:blip>
            <a:stretch>
              <a:fillRect l="-302" t="0" r="-302" b="0"/>
            </a:stretch>
          </a:blipFill>
        </p:spPr>
      </p:sp>
      <p:sp>
        <p:nvSpPr>
          <p:cNvPr name="Freeform 3" id="3"/>
          <p:cNvSpPr/>
          <p:nvPr/>
        </p:nvSpPr>
        <p:spPr>
          <a:xfrm flipH="false" flipV="false" rot="0">
            <a:off x="11105417" y="-63503"/>
            <a:ext cx="7250078" cy="10415235"/>
          </a:xfrm>
          <a:custGeom>
            <a:avLst/>
            <a:gdLst/>
            <a:ahLst/>
            <a:cxnLst/>
            <a:rect r="r" b="b" t="t" l="l"/>
            <a:pathLst>
              <a:path h="10415235" w="7250078">
                <a:moveTo>
                  <a:pt x="0" y="0"/>
                </a:moveTo>
                <a:lnTo>
                  <a:pt x="7250078" y="0"/>
                </a:lnTo>
                <a:lnTo>
                  <a:pt x="7250078" y="10415235"/>
                </a:lnTo>
                <a:lnTo>
                  <a:pt x="0" y="10415235"/>
                </a:lnTo>
                <a:lnTo>
                  <a:pt x="0" y="0"/>
                </a:lnTo>
                <a:close/>
              </a:path>
            </a:pathLst>
          </a:custGeom>
          <a:blipFill>
            <a:blip r:embed="rId4">
              <a:extLst>
                <a:ext uri="{96DAC541-7B7A-43D3-8B79-37D633B846F1}">
                  <asvg:svgBlip xmlns:asvg="http://schemas.microsoft.com/office/drawing/2016/SVG/main" r:embed="rId5"/>
                </a:ext>
              </a:extLst>
            </a:blip>
            <a:stretch>
              <a:fillRect l="0" t="-15" r="0" b="-15"/>
            </a:stretch>
          </a:blipFill>
        </p:spPr>
      </p:sp>
      <p:grpSp>
        <p:nvGrpSpPr>
          <p:cNvPr name="Group 4" id="4"/>
          <p:cNvGrpSpPr/>
          <p:nvPr/>
        </p:nvGrpSpPr>
        <p:grpSpPr>
          <a:xfrm rot="0">
            <a:off x="2500312" y="9701212"/>
            <a:ext cx="114300" cy="266700"/>
            <a:chOff x="0" y="0"/>
            <a:chExt cx="152400" cy="355600"/>
          </a:xfrm>
        </p:grpSpPr>
        <p:sp>
          <p:nvSpPr>
            <p:cNvPr name="Freeform 5" id="5"/>
            <p:cNvSpPr/>
            <p:nvPr/>
          </p:nvSpPr>
          <p:spPr>
            <a:xfrm flipH="false" flipV="false" rot="0">
              <a:off x="0" y="0"/>
              <a:ext cx="152400" cy="355600"/>
            </a:xfrm>
            <a:custGeom>
              <a:avLst/>
              <a:gdLst/>
              <a:ahLst/>
              <a:cxnLst/>
              <a:rect r="r" b="b" t="t" l="l"/>
              <a:pathLst>
                <a:path h="355600" w="152400">
                  <a:moveTo>
                    <a:pt x="0" y="0"/>
                  </a:moveTo>
                  <a:lnTo>
                    <a:pt x="152400" y="0"/>
                  </a:lnTo>
                  <a:lnTo>
                    <a:pt x="152400" y="355600"/>
                  </a:lnTo>
                  <a:lnTo>
                    <a:pt x="0" y="355600"/>
                  </a:lnTo>
                  <a:lnTo>
                    <a:pt x="0" y="0"/>
                  </a:lnTo>
                  <a:close/>
                </a:path>
              </a:pathLst>
            </a:custGeom>
            <a:blipFill>
              <a:blip r:embed="rId6"/>
              <a:stretch>
                <a:fillRect l="0" t="-7142" r="0" b="-7142"/>
              </a:stretch>
            </a:blipFill>
          </p:spPr>
        </p:sp>
      </p:grpSp>
      <p:grpSp>
        <p:nvGrpSpPr>
          <p:cNvPr name="Group 6" id="6"/>
          <p:cNvGrpSpPr/>
          <p:nvPr/>
        </p:nvGrpSpPr>
        <p:grpSpPr>
          <a:xfrm rot="0">
            <a:off x="335724" y="2524016"/>
            <a:ext cx="6256877" cy="3471958"/>
            <a:chOff x="0" y="0"/>
            <a:chExt cx="8342503" cy="4629277"/>
          </a:xfrm>
        </p:grpSpPr>
        <p:sp>
          <p:nvSpPr>
            <p:cNvPr name="Freeform 7" id="7"/>
            <p:cNvSpPr/>
            <p:nvPr/>
          </p:nvSpPr>
          <p:spPr>
            <a:xfrm flipH="false" flipV="false" rot="0">
              <a:off x="0" y="0"/>
              <a:ext cx="8342503" cy="4629277"/>
            </a:xfrm>
            <a:custGeom>
              <a:avLst/>
              <a:gdLst/>
              <a:ahLst/>
              <a:cxnLst/>
              <a:rect r="r" b="b" t="t" l="l"/>
              <a:pathLst>
                <a:path h="4629277" w="8342503">
                  <a:moveTo>
                    <a:pt x="0" y="0"/>
                  </a:moveTo>
                  <a:lnTo>
                    <a:pt x="8342503" y="0"/>
                  </a:lnTo>
                  <a:lnTo>
                    <a:pt x="8342503" y="4629277"/>
                  </a:lnTo>
                  <a:lnTo>
                    <a:pt x="0" y="4629277"/>
                  </a:lnTo>
                  <a:lnTo>
                    <a:pt x="0" y="0"/>
                  </a:lnTo>
                  <a:close/>
                </a:path>
              </a:pathLst>
            </a:custGeom>
            <a:blipFill>
              <a:blip r:embed="rId7"/>
              <a:stretch>
                <a:fillRect l="0" t="-657" r="0" b="-657"/>
              </a:stretch>
            </a:blipFill>
          </p:spPr>
        </p:sp>
      </p:grpSp>
      <p:grpSp>
        <p:nvGrpSpPr>
          <p:cNvPr name="Group 8" id="8"/>
          <p:cNvGrpSpPr/>
          <p:nvPr/>
        </p:nvGrpSpPr>
        <p:grpSpPr>
          <a:xfrm rot="0">
            <a:off x="3659483" y="6870018"/>
            <a:ext cx="6810184" cy="2561939"/>
            <a:chOff x="0" y="0"/>
            <a:chExt cx="9080246" cy="3415919"/>
          </a:xfrm>
        </p:grpSpPr>
        <p:sp>
          <p:nvSpPr>
            <p:cNvPr name="Freeform 9" id="9"/>
            <p:cNvSpPr/>
            <p:nvPr/>
          </p:nvSpPr>
          <p:spPr>
            <a:xfrm flipH="false" flipV="false" rot="0">
              <a:off x="0" y="0"/>
              <a:ext cx="9080246" cy="3415919"/>
            </a:xfrm>
            <a:custGeom>
              <a:avLst/>
              <a:gdLst/>
              <a:ahLst/>
              <a:cxnLst/>
              <a:rect r="r" b="b" t="t" l="l"/>
              <a:pathLst>
                <a:path h="3415919" w="9080246">
                  <a:moveTo>
                    <a:pt x="0" y="0"/>
                  </a:moveTo>
                  <a:lnTo>
                    <a:pt x="9080246" y="0"/>
                  </a:lnTo>
                  <a:lnTo>
                    <a:pt x="9080246" y="3415919"/>
                  </a:lnTo>
                  <a:lnTo>
                    <a:pt x="0" y="3415919"/>
                  </a:lnTo>
                  <a:lnTo>
                    <a:pt x="0" y="0"/>
                  </a:lnTo>
                  <a:close/>
                </a:path>
              </a:pathLst>
            </a:custGeom>
            <a:blipFill>
              <a:blip r:embed="rId8"/>
              <a:stretch>
                <a:fillRect l="0" t="-24718" r="0" b="-24718"/>
              </a:stretch>
            </a:blipFill>
          </p:spPr>
        </p:sp>
      </p:grpSp>
      <p:grpSp>
        <p:nvGrpSpPr>
          <p:cNvPr name="Group 10" id="10"/>
          <p:cNvGrpSpPr/>
          <p:nvPr/>
        </p:nvGrpSpPr>
        <p:grpSpPr>
          <a:xfrm rot="0">
            <a:off x="7721173" y="2741810"/>
            <a:ext cx="6768465" cy="3036379"/>
            <a:chOff x="0" y="0"/>
            <a:chExt cx="9024620" cy="4048506"/>
          </a:xfrm>
        </p:grpSpPr>
        <p:sp>
          <p:nvSpPr>
            <p:cNvPr name="Freeform 11" id="11"/>
            <p:cNvSpPr/>
            <p:nvPr/>
          </p:nvSpPr>
          <p:spPr>
            <a:xfrm flipH="false" flipV="false" rot="0">
              <a:off x="0" y="0"/>
              <a:ext cx="9024620" cy="4048506"/>
            </a:xfrm>
            <a:custGeom>
              <a:avLst/>
              <a:gdLst/>
              <a:ahLst/>
              <a:cxnLst/>
              <a:rect r="r" b="b" t="t" l="l"/>
              <a:pathLst>
                <a:path h="4048506" w="9024620">
                  <a:moveTo>
                    <a:pt x="0" y="0"/>
                  </a:moveTo>
                  <a:lnTo>
                    <a:pt x="9024620" y="0"/>
                  </a:lnTo>
                  <a:lnTo>
                    <a:pt x="9024620" y="4048506"/>
                  </a:lnTo>
                  <a:lnTo>
                    <a:pt x="0" y="4048506"/>
                  </a:lnTo>
                  <a:lnTo>
                    <a:pt x="0" y="0"/>
                  </a:lnTo>
                  <a:close/>
                </a:path>
              </a:pathLst>
            </a:custGeom>
            <a:blipFill>
              <a:blip r:embed="rId9"/>
              <a:stretch>
                <a:fillRect l="0" t="-12657" r="0" b="-12657"/>
              </a:stretch>
            </a:blipFill>
          </p:spPr>
        </p:sp>
      </p:grpSp>
      <p:sp>
        <p:nvSpPr>
          <p:cNvPr name="TextBox 12" id="12"/>
          <p:cNvSpPr txBox="true"/>
          <p:nvPr/>
        </p:nvSpPr>
        <p:spPr>
          <a:xfrm rot="0">
            <a:off x="1132999" y="-8506"/>
            <a:ext cx="4552406" cy="1579245"/>
          </a:xfrm>
          <a:prstGeom prst="rect">
            <a:avLst/>
          </a:prstGeom>
        </p:spPr>
        <p:txBody>
          <a:bodyPr anchor="t" rtlCol="false" tIns="0" lIns="0" bIns="0" rIns="0">
            <a:spAutoFit/>
          </a:bodyPr>
          <a:lstStyle/>
          <a:p>
            <a:pPr algn="l">
              <a:lnSpc>
                <a:spcPts val="10080"/>
              </a:lnSpc>
            </a:pPr>
            <a:r>
              <a:rPr lang="en-US" sz="7200" b="true">
                <a:solidFill>
                  <a:srgbClr val="000000"/>
                </a:solidFill>
                <a:latin typeface="Arimo Bold"/>
                <a:ea typeface="Arimo Bold"/>
                <a:cs typeface="Arimo Bold"/>
                <a:sym typeface="Arimo Bold"/>
              </a:rPr>
              <a:t>RESULTS</a:t>
            </a:r>
          </a:p>
        </p:txBody>
      </p:sp>
      <p:sp>
        <p:nvSpPr>
          <p:cNvPr name="TextBox 13" id="13"/>
          <p:cNvSpPr txBox="true"/>
          <p:nvPr/>
        </p:nvSpPr>
        <p:spPr>
          <a:xfrm rot="0">
            <a:off x="16915828" y="9535096"/>
            <a:ext cx="226124" cy="439922"/>
          </a:xfrm>
          <a:prstGeom prst="rect">
            <a:avLst/>
          </a:prstGeom>
        </p:spPr>
        <p:txBody>
          <a:bodyPr anchor="t" rtlCol="false" tIns="0" lIns="0" bIns="0" rIns="0">
            <a:spAutoFit/>
          </a:bodyPr>
          <a:lstStyle/>
          <a:p>
            <a:pPr algn="l">
              <a:lnSpc>
                <a:spcPts val="2310"/>
              </a:lnSpc>
            </a:pPr>
            <a:r>
              <a:rPr lang="en-US" sz="1650" spc="14">
                <a:solidFill>
                  <a:srgbClr val="2D936B"/>
                </a:solidFill>
                <a:latin typeface="Trebuchet MS"/>
                <a:ea typeface="Trebuchet MS"/>
                <a:cs typeface="Trebuchet MS"/>
                <a:sym typeface="Trebuchet MS"/>
              </a:rPr>
              <a:t>11</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6015038"/>
            <a:ext cx="671449" cy="4271899"/>
          </a:xfrm>
          <a:custGeom>
            <a:avLst/>
            <a:gdLst/>
            <a:ahLst/>
            <a:cxnLst/>
            <a:rect r="r" b="b" t="t" l="l"/>
            <a:pathLst>
              <a:path h="4271899" w="671449">
                <a:moveTo>
                  <a:pt x="0" y="0"/>
                </a:moveTo>
                <a:lnTo>
                  <a:pt x="671449" y="0"/>
                </a:lnTo>
                <a:lnTo>
                  <a:pt x="671449" y="4271899"/>
                </a:lnTo>
                <a:lnTo>
                  <a:pt x="0" y="4271899"/>
                </a:lnTo>
                <a:lnTo>
                  <a:pt x="0" y="0"/>
                </a:lnTo>
                <a:close/>
              </a:path>
            </a:pathLst>
          </a:custGeom>
          <a:blipFill>
            <a:blip r:embed="rId2">
              <a:extLst>
                <a:ext uri="{96DAC541-7B7A-43D3-8B79-37D633B846F1}">
                  <asvg:svgBlip xmlns:asvg="http://schemas.microsoft.com/office/drawing/2016/SVG/main" r:embed="rId3"/>
                </a:ext>
              </a:extLst>
            </a:blip>
            <a:stretch>
              <a:fillRect l="-302" t="0" r="-302" b="0"/>
            </a:stretch>
          </a:blipFill>
        </p:spPr>
      </p:sp>
      <p:sp>
        <p:nvSpPr>
          <p:cNvPr name="Freeform 3" id="3"/>
          <p:cNvSpPr/>
          <p:nvPr/>
        </p:nvSpPr>
        <p:spPr>
          <a:xfrm flipH="false" flipV="false" rot="0">
            <a:off x="11105417" y="-63503"/>
            <a:ext cx="7250078" cy="10415235"/>
          </a:xfrm>
          <a:custGeom>
            <a:avLst/>
            <a:gdLst/>
            <a:ahLst/>
            <a:cxnLst/>
            <a:rect r="r" b="b" t="t" l="l"/>
            <a:pathLst>
              <a:path h="10415235" w="7250078">
                <a:moveTo>
                  <a:pt x="0" y="0"/>
                </a:moveTo>
                <a:lnTo>
                  <a:pt x="7250078" y="0"/>
                </a:lnTo>
                <a:lnTo>
                  <a:pt x="7250078" y="10415235"/>
                </a:lnTo>
                <a:lnTo>
                  <a:pt x="0" y="10415235"/>
                </a:lnTo>
                <a:lnTo>
                  <a:pt x="0" y="0"/>
                </a:lnTo>
                <a:close/>
              </a:path>
            </a:pathLst>
          </a:custGeom>
          <a:blipFill>
            <a:blip r:embed="rId4">
              <a:extLst>
                <a:ext uri="{96DAC541-7B7A-43D3-8B79-37D633B846F1}">
                  <asvg:svgBlip xmlns:asvg="http://schemas.microsoft.com/office/drawing/2016/SVG/main" r:embed="rId5"/>
                </a:ext>
              </a:extLst>
            </a:blip>
            <a:stretch>
              <a:fillRect l="0" t="-15" r="0" b="-15"/>
            </a:stretch>
          </a:blipFill>
        </p:spPr>
      </p:sp>
      <p:sp>
        <p:nvSpPr>
          <p:cNvPr name="TextBox 4" id="4"/>
          <p:cNvSpPr txBox="true"/>
          <p:nvPr/>
        </p:nvSpPr>
        <p:spPr>
          <a:xfrm rot="0">
            <a:off x="1439981" y="907594"/>
            <a:ext cx="5891645" cy="1579245"/>
          </a:xfrm>
          <a:prstGeom prst="rect">
            <a:avLst/>
          </a:prstGeom>
        </p:spPr>
        <p:txBody>
          <a:bodyPr anchor="t" rtlCol="false" tIns="0" lIns="0" bIns="0" rIns="0">
            <a:spAutoFit/>
          </a:bodyPr>
          <a:lstStyle/>
          <a:p>
            <a:pPr algn="l">
              <a:lnSpc>
                <a:spcPts val="10080"/>
              </a:lnSpc>
            </a:pPr>
            <a:r>
              <a:rPr lang="en-US" sz="7200" b="true">
                <a:solidFill>
                  <a:srgbClr val="000000"/>
                </a:solidFill>
                <a:latin typeface="Arimo Bold"/>
                <a:ea typeface="Arimo Bold"/>
                <a:cs typeface="Arimo Bold"/>
                <a:sym typeface="Arimo Bold"/>
              </a:rPr>
              <a:t>conclusion</a:t>
            </a:r>
          </a:p>
        </p:txBody>
      </p:sp>
      <p:sp>
        <p:nvSpPr>
          <p:cNvPr name="TextBox 5" id="5"/>
          <p:cNvSpPr txBox="true"/>
          <p:nvPr/>
        </p:nvSpPr>
        <p:spPr>
          <a:xfrm rot="0">
            <a:off x="4196054" y="3082628"/>
            <a:ext cx="9120330" cy="497688"/>
          </a:xfrm>
          <a:prstGeom prst="rect">
            <a:avLst/>
          </a:prstGeom>
        </p:spPr>
        <p:txBody>
          <a:bodyPr anchor="t" rtlCol="false" tIns="0" lIns="0" bIns="0" rIns="0">
            <a:spAutoFit/>
          </a:bodyPr>
          <a:lstStyle/>
          <a:p>
            <a:pPr algn="l">
              <a:lnSpc>
                <a:spcPts val="3933"/>
              </a:lnSpc>
            </a:pPr>
            <a:r>
              <a:rPr lang="en-US" sz="3294" spc="27">
                <a:solidFill>
                  <a:srgbClr val="000000"/>
                </a:solidFill>
                <a:latin typeface="TT Rounds Condensed"/>
                <a:ea typeface="TT Rounds Condensed"/>
                <a:cs typeface="TT Rounds Condensed"/>
                <a:sym typeface="TT Rounds Condensed"/>
              </a:rPr>
              <a:t>Using Excel tools for analyzing employee salary data</a:t>
            </a:r>
          </a:p>
        </p:txBody>
      </p:sp>
      <p:sp>
        <p:nvSpPr>
          <p:cNvPr name="TextBox 6" id="6"/>
          <p:cNvSpPr txBox="true"/>
          <p:nvPr/>
        </p:nvSpPr>
        <p:spPr>
          <a:xfrm rot="0">
            <a:off x="2522797" y="3580316"/>
            <a:ext cx="10793587" cy="1983613"/>
          </a:xfrm>
          <a:prstGeom prst="rect">
            <a:avLst/>
          </a:prstGeom>
        </p:spPr>
        <p:txBody>
          <a:bodyPr anchor="t" rtlCol="false" tIns="0" lIns="0" bIns="0" rIns="0">
            <a:spAutoFit/>
          </a:bodyPr>
          <a:lstStyle/>
          <a:p>
            <a:pPr algn="l">
              <a:lnSpc>
                <a:spcPts val="3933"/>
              </a:lnSpc>
            </a:pPr>
            <a:r>
              <a:rPr lang="en-US" sz="3294" spc="27">
                <a:solidFill>
                  <a:srgbClr val="000000"/>
                </a:solidFill>
                <a:latin typeface="TT Rounds Condensed"/>
                <a:ea typeface="TT Rounds Condensed"/>
                <a:cs typeface="TT Rounds Condensed"/>
                <a:sym typeface="TT Rounds Condensed"/>
              </a:rPr>
              <a:t>provides a clear overview. Features such as PivotTables, charts, and data manipulation help in summarizing, visualizing, and identifying trends or outliers effectively, leading to informed decision- making.</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0" y="6015038"/>
            <a:ext cx="671449" cy="4271899"/>
          </a:xfrm>
          <a:custGeom>
            <a:avLst/>
            <a:gdLst/>
            <a:ahLst/>
            <a:cxnLst/>
            <a:rect r="r" b="b" t="t" l="l"/>
            <a:pathLst>
              <a:path h="4271899" w="671449">
                <a:moveTo>
                  <a:pt x="0" y="0"/>
                </a:moveTo>
                <a:lnTo>
                  <a:pt x="671449" y="0"/>
                </a:lnTo>
                <a:lnTo>
                  <a:pt x="671449" y="4271899"/>
                </a:lnTo>
                <a:lnTo>
                  <a:pt x="0" y="4271899"/>
                </a:lnTo>
                <a:lnTo>
                  <a:pt x="0" y="0"/>
                </a:lnTo>
                <a:close/>
              </a:path>
            </a:pathLst>
          </a:custGeom>
          <a:blipFill>
            <a:blip r:embed="rId2">
              <a:extLst>
                <a:ext uri="{96DAC541-7B7A-43D3-8B79-37D633B846F1}">
                  <asvg:svgBlip xmlns:asvg="http://schemas.microsoft.com/office/drawing/2016/SVG/main" r:embed="rId3"/>
                </a:ext>
              </a:extLst>
            </a:blip>
            <a:stretch>
              <a:fillRect l="-302" t="0" r="-302" b="0"/>
            </a:stretch>
          </a:blipFill>
        </p:spPr>
      </p:sp>
      <p:sp>
        <p:nvSpPr>
          <p:cNvPr name="Freeform 3" id="3"/>
          <p:cNvSpPr/>
          <p:nvPr/>
        </p:nvSpPr>
        <p:spPr>
          <a:xfrm flipH="false" flipV="false" rot="0">
            <a:off x="11102273" y="-63503"/>
            <a:ext cx="7249230" cy="10413997"/>
          </a:xfrm>
          <a:custGeom>
            <a:avLst/>
            <a:gdLst/>
            <a:ahLst/>
            <a:cxnLst/>
            <a:rect r="r" b="b" t="t" l="l"/>
            <a:pathLst>
              <a:path h="10413997" w="7249230">
                <a:moveTo>
                  <a:pt x="0" y="0"/>
                </a:moveTo>
                <a:lnTo>
                  <a:pt x="7249230" y="0"/>
                </a:lnTo>
                <a:lnTo>
                  <a:pt x="7249230" y="10413997"/>
                </a:lnTo>
                <a:lnTo>
                  <a:pt x="0" y="10413997"/>
                </a:lnTo>
                <a:lnTo>
                  <a:pt x="0" y="0"/>
                </a:lnTo>
                <a:close/>
              </a:path>
            </a:pathLst>
          </a:custGeom>
          <a:blipFill>
            <a:blip r:embed="rId4">
              <a:extLst>
                <a:ext uri="{96DAC541-7B7A-43D3-8B79-37D633B846F1}">
                  <asvg:svgBlip xmlns:asvg="http://schemas.microsoft.com/office/drawing/2016/SVG/main" r:embed="rId5"/>
                </a:ext>
              </a:extLst>
            </a:blip>
            <a:stretch>
              <a:fillRect l="-30" t="0" r="-30" b="0"/>
            </a:stretch>
          </a:blipFill>
        </p:spPr>
      </p:sp>
      <p:grpSp>
        <p:nvGrpSpPr>
          <p:cNvPr name="Group 4" id="4"/>
          <p:cNvGrpSpPr/>
          <p:nvPr/>
        </p:nvGrpSpPr>
        <p:grpSpPr>
          <a:xfrm rot="0">
            <a:off x="1014412" y="9701212"/>
            <a:ext cx="3219450" cy="304800"/>
            <a:chOff x="0" y="0"/>
            <a:chExt cx="4292600" cy="406400"/>
          </a:xfrm>
        </p:grpSpPr>
        <p:sp>
          <p:nvSpPr>
            <p:cNvPr name="Freeform 5" id="5"/>
            <p:cNvSpPr/>
            <p:nvPr/>
          </p:nvSpPr>
          <p:spPr>
            <a:xfrm flipH="false" flipV="false" rot="0">
              <a:off x="0" y="0"/>
              <a:ext cx="4292600" cy="406400"/>
            </a:xfrm>
            <a:custGeom>
              <a:avLst/>
              <a:gdLst/>
              <a:ahLst/>
              <a:cxnLst/>
              <a:rect r="r" b="b" t="t" l="l"/>
              <a:pathLst>
                <a:path h="406400" w="4292600">
                  <a:moveTo>
                    <a:pt x="0" y="0"/>
                  </a:moveTo>
                  <a:lnTo>
                    <a:pt x="4292600" y="0"/>
                  </a:lnTo>
                  <a:lnTo>
                    <a:pt x="4292600" y="406400"/>
                  </a:lnTo>
                  <a:lnTo>
                    <a:pt x="0" y="406400"/>
                  </a:lnTo>
                  <a:lnTo>
                    <a:pt x="0" y="0"/>
                  </a:lnTo>
                  <a:close/>
                </a:path>
              </a:pathLst>
            </a:custGeom>
            <a:blipFill>
              <a:blip r:embed="rId6"/>
              <a:stretch>
                <a:fillRect l="-68343" t="0" r="-68343" b="0"/>
              </a:stretch>
            </a:blipFill>
          </p:spPr>
        </p:sp>
      </p:grpSp>
      <p:sp>
        <p:nvSpPr>
          <p:cNvPr name="Freeform 6" id="6"/>
          <p:cNvSpPr/>
          <p:nvPr/>
        </p:nvSpPr>
        <p:spPr>
          <a:xfrm flipH="false" flipV="false" rot="0">
            <a:off x="700088" y="9614935"/>
            <a:ext cx="5562600" cy="447675"/>
          </a:xfrm>
          <a:custGeom>
            <a:avLst/>
            <a:gdLst/>
            <a:ahLst/>
            <a:cxnLst/>
            <a:rect r="r" b="b" t="t" l="l"/>
            <a:pathLst>
              <a:path h="447675" w="5562600">
                <a:moveTo>
                  <a:pt x="0" y="0"/>
                </a:moveTo>
                <a:lnTo>
                  <a:pt x="5562600" y="0"/>
                </a:lnTo>
                <a:lnTo>
                  <a:pt x="5562600" y="447675"/>
                </a:lnTo>
                <a:lnTo>
                  <a:pt x="0" y="44767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7" id="7"/>
          <p:cNvSpPr txBox="true"/>
          <p:nvPr/>
        </p:nvSpPr>
        <p:spPr>
          <a:xfrm rot="0">
            <a:off x="1028700" y="1140371"/>
            <a:ext cx="7562914" cy="1419225"/>
          </a:xfrm>
          <a:prstGeom prst="rect">
            <a:avLst/>
          </a:prstGeom>
        </p:spPr>
        <p:txBody>
          <a:bodyPr anchor="t" rtlCol="false" tIns="0" lIns="0" bIns="0" rIns="0">
            <a:spAutoFit/>
          </a:bodyPr>
          <a:lstStyle/>
          <a:p>
            <a:pPr algn="l">
              <a:lnSpc>
                <a:spcPts val="8925"/>
              </a:lnSpc>
            </a:pPr>
            <a:r>
              <a:rPr lang="en-US" b="true" sz="6375" spc="6">
                <a:solidFill>
                  <a:srgbClr val="000000"/>
                </a:solidFill>
                <a:latin typeface="Arimo Bold"/>
                <a:ea typeface="Arimo Bold"/>
                <a:cs typeface="Arimo Bold"/>
                <a:sym typeface="Arimo Bold"/>
              </a:rPr>
              <a:t>PROJECT TITLE</a:t>
            </a:r>
          </a:p>
        </p:txBody>
      </p:sp>
      <p:sp>
        <p:nvSpPr>
          <p:cNvPr name="TextBox 8" id="8"/>
          <p:cNvSpPr txBox="true"/>
          <p:nvPr/>
        </p:nvSpPr>
        <p:spPr>
          <a:xfrm rot="0">
            <a:off x="17030128" y="9535096"/>
            <a:ext cx="112090" cy="439922"/>
          </a:xfrm>
          <a:prstGeom prst="rect">
            <a:avLst/>
          </a:prstGeom>
        </p:spPr>
        <p:txBody>
          <a:bodyPr anchor="t" rtlCol="false" tIns="0" lIns="0" bIns="0" rIns="0">
            <a:spAutoFit/>
          </a:bodyPr>
          <a:lstStyle/>
          <a:p>
            <a:pPr algn="l">
              <a:lnSpc>
                <a:spcPts val="2310"/>
              </a:lnSpc>
            </a:pPr>
            <a:r>
              <a:rPr lang="en-US" sz="1650">
                <a:solidFill>
                  <a:srgbClr val="2D936B"/>
                </a:solidFill>
                <a:latin typeface="Trebuchet MS"/>
                <a:ea typeface="Trebuchet MS"/>
                <a:cs typeface="Trebuchet MS"/>
                <a:sym typeface="Trebuchet MS"/>
              </a:rPr>
              <a:t>2</a:t>
            </a:r>
          </a:p>
        </p:txBody>
      </p:sp>
      <p:sp>
        <p:nvSpPr>
          <p:cNvPr name="TextBox 9" id="9"/>
          <p:cNvSpPr txBox="true"/>
          <p:nvPr/>
        </p:nvSpPr>
        <p:spPr>
          <a:xfrm rot="0">
            <a:off x="3479006" y="4734125"/>
            <a:ext cx="11517220" cy="2173605"/>
          </a:xfrm>
          <a:prstGeom prst="rect">
            <a:avLst/>
          </a:prstGeom>
        </p:spPr>
        <p:txBody>
          <a:bodyPr anchor="t" rtlCol="false" tIns="0" lIns="0" bIns="0" rIns="0">
            <a:spAutoFit/>
          </a:bodyPr>
          <a:lstStyle/>
          <a:p>
            <a:pPr algn="l">
              <a:lnSpc>
                <a:spcPts val="7873"/>
              </a:lnSpc>
            </a:pPr>
            <a:r>
              <a:rPr lang="en-US" sz="6600" b="true">
                <a:solidFill>
                  <a:srgbClr val="0F0F0F"/>
                </a:solidFill>
                <a:latin typeface="Arimo Bold"/>
                <a:ea typeface="Arimo Bold"/>
                <a:cs typeface="Arimo Bold"/>
                <a:sym typeface="Arimo Bold"/>
              </a:rPr>
              <a:t>Employee Performance Analysis using Excel</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3503" y="-63503"/>
            <a:ext cx="18414997" cy="10413997"/>
          </a:xfrm>
          <a:custGeom>
            <a:avLst/>
            <a:gdLst/>
            <a:ahLst/>
            <a:cxnLst/>
            <a:rect r="r" b="b" t="t" l="l"/>
            <a:pathLst>
              <a:path h="10413997" w="18414997">
                <a:moveTo>
                  <a:pt x="0" y="0"/>
                </a:moveTo>
                <a:lnTo>
                  <a:pt x="18414997" y="0"/>
                </a:lnTo>
                <a:lnTo>
                  <a:pt x="18414997" y="10413997"/>
                </a:lnTo>
                <a:lnTo>
                  <a:pt x="0" y="10413997"/>
                </a:lnTo>
                <a:lnTo>
                  <a:pt x="0" y="0"/>
                </a:lnTo>
                <a:close/>
              </a:path>
            </a:pathLst>
          </a:custGeom>
          <a:blipFill>
            <a:blip r:embed="rId2">
              <a:extLst>
                <a:ext uri="{96DAC541-7B7A-43D3-8B79-37D633B846F1}">
                  <asvg:svgBlip xmlns:asvg="http://schemas.microsoft.com/office/drawing/2016/SVG/main" r:embed="rId3"/>
                </a:ext>
              </a:extLst>
            </a:blip>
            <a:stretch>
              <a:fillRect l="0" t="-13" r="0" b="-13"/>
            </a:stretch>
          </a:blipFill>
        </p:spPr>
      </p:sp>
      <p:grpSp>
        <p:nvGrpSpPr>
          <p:cNvPr name="Group 3" id="3"/>
          <p:cNvGrpSpPr/>
          <p:nvPr/>
        </p:nvGrpSpPr>
        <p:grpSpPr>
          <a:xfrm rot="0">
            <a:off x="16030575" y="9201150"/>
            <a:ext cx="371475" cy="371475"/>
            <a:chOff x="0" y="0"/>
            <a:chExt cx="495300" cy="495300"/>
          </a:xfrm>
        </p:grpSpPr>
        <p:sp>
          <p:nvSpPr>
            <p:cNvPr name="Freeform 4" id="4"/>
            <p:cNvSpPr/>
            <p:nvPr/>
          </p:nvSpPr>
          <p:spPr>
            <a:xfrm flipH="false" flipV="false" rot="0">
              <a:off x="0" y="0"/>
              <a:ext cx="495300" cy="495300"/>
            </a:xfrm>
            <a:custGeom>
              <a:avLst/>
              <a:gdLst/>
              <a:ahLst/>
              <a:cxnLst/>
              <a:rect r="r" b="b" t="t" l="l"/>
              <a:pathLst>
                <a:path h="495300" w="495300">
                  <a:moveTo>
                    <a:pt x="0" y="0"/>
                  </a:moveTo>
                  <a:lnTo>
                    <a:pt x="495300" y="0"/>
                  </a:lnTo>
                  <a:lnTo>
                    <a:pt x="495300" y="495300"/>
                  </a:lnTo>
                  <a:lnTo>
                    <a:pt x="0" y="495300"/>
                  </a:lnTo>
                  <a:lnTo>
                    <a:pt x="0" y="0"/>
                  </a:lnTo>
                  <a:close/>
                </a:path>
              </a:pathLst>
            </a:custGeom>
            <a:blipFill>
              <a:blip r:embed="rId4"/>
              <a:stretch>
                <a:fillRect l="0" t="0" r="0" b="0"/>
              </a:stretch>
            </a:blipFill>
          </p:spPr>
        </p:sp>
      </p:grpSp>
      <p:sp>
        <p:nvSpPr>
          <p:cNvPr name="Freeform 5" id="5"/>
          <p:cNvSpPr/>
          <p:nvPr/>
        </p:nvSpPr>
        <p:spPr>
          <a:xfrm flipH="false" flipV="false" rot="0">
            <a:off x="700088" y="9614935"/>
            <a:ext cx="5562600" cy="447675"/>
          </a:xfrm>
          <a:custGeom>
            <a:avLst/>
            <a:gdLst/>
            <a:ahLst/>
            <a:cxnLst/>
            <a:rect r="r" b="b" t="t" l="l"/>
            <a:pathLst>
              <a:path h="447675" w="5562600">
                <a:moveTo>
                  <a:pt x="0" y="0"/>
                </a:moveTo>
                <a:lnTo>
                  <a:pt x="5562600" y="0"/>
                </a:lnTo>
                <a:lnTo>
                  <a:pt x="5562600" y="447675"/>
                </a:lnTo>
                <a:lnTo>
                  <a:pt x="0" y="44767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6" id="6"/>
          <p:cNvGrpSpPr/>
          <p:nvPr/>
        </p:nvGrpSpPr>
        <p:grpSpPr>
          <a:xfrm rot="0">
            <a:off x="71438" y="5729288"/>
            <a:ext cx="2600230" cy="4514850"/>
            <a:chOff x="0" y="0"/>
            <a:chExt cx="3466973" cy="6019800"/>
          </a:xfrm>
        </p:grpSpPr>
        <p:sp>
          <p:nvSpPr>
            <p:cNvPr name="Freeform 7" id="7"/>
            <p:cNvSpPr/>
            <p:nvPr/>
          </p:nvSpPr>
          <p:spPr>
            <a:xfrm flipH="false" flipV="false" rot="0">
              <a:off x="0" y="0"/>
              <a:ext cx="3466973" cy="6019800"/>
            </a:xfrm>
            <a:custGeom>
              <a:avLst/>
              <a:gdLst/>
              <a:ahLst/>
              <a:cxnLst/>
              <a:rect r="r" b="b" t="t" l="l"/>
              <a:pathLst>
                <a:path h="6019800" w="3466973">
                  <a:moveTo>
                    <a:pt x="0" y="0"/>
                  </a:moveTo>
                  <a:lnTo>
                    <a:pt x="3466973" y="0"/>
                  </a:lnTo>
                  <a:lnTo>
                    <a:pt x="3466973" y="6019800"/>
                  </a:lnTo>
                  <a:lnTo>
                    <a:pt x="0" y="6019800"/>
                  </a:lnTo>
                  <a:lnTo>
                    <a:pt x="0" y="0"/>
                  </a:lnTo>
                  <a:close/>
                </a:path>
              </a:pathLst>
            </a:custGeom>
            <a:blipFill>
              <a:blip r:embed="rId7"/>
              <a:stretch>
                <a:fillRect l="-73" t="0" r="-73" b="0"/>
              </a:stretch>
            </a:blipFill>
          </p:spPr>
        </p:sp>
      </p:grpSp>
      <p:sp>
        <p:nvSpPr>
          <p:cNvPr name="TextBox 8" id="8"/>
          <p:cNvSpPr txBox="true"/>
          <p:nvPr/>
        </p:nvSpPr>
        <p:spPr>
          <a:xfrm rot="0">
            <a:off x="1128712" y="9513341"/>
            <a:ext cx="2702585" cy="470030"/>
          </a:xfrm>
          <a:prstGeom prst="rect">
            <a:avLst/>
          </a:prstGeom>
        </p:spPr>
        <p:txBody>
          <a:bodyPr anchor="t" rtlCol="false" tIns="0" lIns="0" bIns="0" rIns="0">
            <a:spAutoFit/>
          </a:bodyPr>
          <a:lstStyle/>
          <a:p>
            <a:pPr algn="l">
              <a:lnSpc>
                <a:spcPts val="2310"/>
              </a:lnSpc>
            </a:pPr>
            <a:r>
              <a:rPr lang="en-US" sz="1650" spc="28">
                <a:solidFill>
                  <a:srgbClr val="2D83C3"/>
                </a:solidFill>
                <a:latin typeface="Arimo"/>
                <a:ea typeface="Arimo"/>
                <a:cs typeface="Arimo"/>
                <a:sym typeface="Arimo"/>
              </a:rPr>
              <a:t>3/21/2024 </a:t>
            </a:r>
            <a:r>
              <a:rPr lang="en-US" b="true" sz="1650" spc="28">
                <a:solidFill>
                  <a:srgbClr val="2D83C3"/>
                </a:solidFill>
                <a:latin typeface="Arimo Bold"/>
                <a:ea typeface="Arimo Bold"/>
                <a:cs typeface="Arimo Bold"/>
                <a:sym typeface="Arimo Bold"/>
              </a:rPr>
              <a:t>Annual Review</a:t>
            </a:r>
          </a:p>
        </p:txBody>
      </p:sp>
      <p:sp>
        <p:nvSpPr>
          <p:cNvPr name="TextBox 9" id="9"/>
          <p:cNvSpPr txBox="true"/>
          <p:nvPr/>
        </p:nvSpPr>
        <p:spPr>
          <a:xfrm rot="0">
            <a:off x="17030128" y="9535096"/>
            <a:ext cx="112090" cy="439922"/>
          </a:xfrm>
          <a:prstGeom prst="rect">
            <a:avLst/>
          </a:prstGeom>
        </p:spPr>
        <p:txBody>
          <a:bodyPr anchor="t" rtlCol="false" tIns="0" lIns="0" bIns="0" rIns="0">
            <a:spAutoFit/>
          </a:bodyPr>
          <a:lstStyle/>
          <a:p>
            <a:pPr algn="l">
              <a:lnSpc>
                <a:spcPts val="2310"/>
              </a:lnSpc>
            </a:pPr>
            <a:r>
              <a:rPr lang="en-US" sz="1650">
                <a:solidFill>
                  <a:srgbClr val="2D936B"/>
                </a:solidFill>
                <a:latin typeface="Trebuchet MS"/>
                <a:ea typeface="Trebuchet MS"/>
                <a:cs typeface="Trebuchet MS"/>
                <a:sym typeface="Trebuchet MS"/>
              </a:rPr>
              <a:t>3</a:t>
            </a:r>
          </a:p>
        </p:txBody>
      </p:sp>
      <p:sp>
        <p:nvSpPr>
          <p:cNvPr name="TextBox 10" id="10"/>
          <p:cNvSpPr txBox="true"/>
          <p:nvPr/>
        </p:nvSpPr>
        <p:spPr>
          <a:xfrm rot="0">
            <a:off x="1109662" y="81410"/>
            <a:ext cx="4869171" cy="1579245"/>
          </a:xfrm>
          <a:prstGeom prst="rect">
            <a:avLst/>
          </a:prstGeom>
        </p:spPr>
        <p:txBody>
          <a:bodyPr anchor="t" rtlCol="false" tIns="0" lIns="0" bIns="0" rIns="0">
            <a:spAutoFit/>
          </a:bodyPr>
          <a:lstStyle/>
          <a:p>
            <a:pPr algn="l">
              <a:lnSpc>
                <a:spcPts val="10080"/>
              </a:lnSpc>
            </a:pPr>
            <a:r>
              <a:rPr lang="en-US" sz="7200" b="true">
                <a:solidFill>
                  <a:srgbClr val="000000"/>
                </a:solidFill>
                <a:latin typeface="Arimo Bold"/>
                <a:ea typeface="Arimo Bold"/>
                <a:cs typeface="Arimo Bold"/>
                <a:sym typeface="Arimo Bold"/>
              </a:rPr>
              <a:t>AGENDA</a:t>
            </a:r>
          </a:p>
        </p:txBody>
      </p:sp>
      <p:sp>
        <p:nvSpPr>
          <p:cNvPr name="TextBox 11" id="11"/>
          <p:cNvSpPr txBox="true"/>
          <p:nvPr/>
        </p:nvSpPr>
        <p:spPr>
          <a:xfrm rot="0">
            <a:off x="4151576" y="1960140"/>
            <a:ext cx="4922777" cy="2870835"/>
          </a:xfrm>
          <a:prstGeom prst="rect">
            <a:avLst/>
          </a:prstGeom>
        </p:spPr>
        <p:txBody>
          <a:bodyPr anchor="t" rtlCol="false" tIns="0" lIns="0" bIns="0" rIns="0">
            <a:spAutoFit/>
          </a:bodyPr>
          <a:lstStyle/>
          <a:p>
            <a:pPr algn="l">
              <a:lnSpc>
                <a:spcPts val="5023"/>
              </a:lnSpc>
            </a:pPr>
            <a:r>
              <a:rPr lang="en-US" sz="4200" spc="25">
                <a:solidFill>
                  <a:srgbClr val="0D0D0D"/>
                </a:solidFill>
                <a:latin typeface="Times New Roman"/>
                <a:ea typeface="Times New Roman"/>
                <a:cs typeface="Times New Roman"/>
                <a:sym typeface="Times New Roman"/>
              </a:rPr>
              <a:t>1.Problem Statement 2.Project Overview 3.End Users 4.Our Solution and</a:t>
            </a:r>
          </a:p>
        </p:txBody>
      </p:sp>
      <p:sp>
        <p:nvSpPr>
          <p:cNvPr name="TextBox 12" id="12"/>
          <p:cNvSpPr txBox="true"/>
          <p:nvPr/>
        </p:nvSpPr>
        <p:spPr>
          <a:xfrm rot="0">
            <a:off x="4616215" y="4512840"/>
            <a:ext cx="2725236" cy="956310"/>
          </a:xfrm>
          <a:prstGeom prst="rect">
            <a:avLst/>
          </a:prstGeom>
        </p:spPr>
        <p:txBody>
          <a:bodyPr anchor="t" rtlCol="false" tIns="0" lIns="0" bIns="0" rIns="0">
            <a:spAutoFit/>
          </a:bodyPr>
          <a:lstStyle/>
          <a:p>
            <a:pPr algn="l">
              <a:lnSpc>
                <a:spcPts val="5023"/>
              </a:lnSpc>
            </a:pPr>
            <a:r>
              <a:rPr lang="en-US" sz="4200">
                <a:solidFill>
                  <a:srgbClr val="0D0D0D"/>
                </a:solidFill>
                <a:latin typeface="Times New Roman"/>
                <a:ea typeface="Times New Roman"/>
                <a:cs typeface="Times New Roman"/>
                <a:sym typeface="Times New Roman"/>
              </a:rPr>
              <a:t>Proposition</a:t>
            </a:r>
          </a:p>
        </p:txBody>
      </p:sp>
      <p:sp>
        <p:nvSpPr>
          <p:cNvPr name="TextBox 13" id="13"/>
          <p:cNvSpPr txBox="true"/>
          <p:nvPr/>
        </p:nvSpPr>
        <p:spPr>
          <a:xfrm rot="0">
            <a:off x="4151576" y="5151015"/>
            <a:ext cx="5834634" cy="2870835"/>
          </a:xfrm>
          <a:prstGeom prst="rect">
            <a:avLst/>
          </a:prstGeom>
        </p:spPr>
        <p:txBody>
          <a:bodyPr anchor="t" rtlCol="false" tIns="0" lIns="0" bIns="0" rIns="0">
            <a:spAutoFit/>
          </a:bodyPr>
          <a:lstStyle/>
          <a:p>
            <a:pPr algn="l">
              <a:lnSpc>
                <a:spcPts val="5023"/>
              </a:lnSpc>
            </a:pPr>
            <a:r>
              <a:rPr lang="en-US" sz="4200" spc="21">
                <a:solidFill>
                  <a:srgbClr val="0D0D0D"/>
                </a:solidFill>
                <a:latin typeface="Times New Roman"/>
                <a:ea typeface="Times New Roman"/>
                <a:cs typeface="Times New Roman"/>
                <a:sym typeface="Times New Roman"/>
              </a:rPr>
              <a:t>5.Dataset Description 6.Modelling Approach 7.Results and Discussion 8.</a:t>
            </a:r>
            <a:r>
              <a:rPr lang="en-US" sz="4200" spc="21">
                <a:solidFill>
                  <a:srgbClr val="000000"/>
                </a:solidFill>
                <a:latin typeface="Times New Roman"/>
                <a:ea typeface="Times New Roman"/>
                <a:cs typeface="Times New Roman"/>
                <a:sym typeface="Times New Roman"/>
              </a:rPr>
              <a:t> </a:t>
            </a:r>
            <a:r>
              <a:rPr lang="en-US" sz="4200" spc="21">
                <a:solidFill>
                  <a:srgbClr val="0D0D0D"/>
                </a:solidFill>
                <a:latin typeface="Times New Roman"/>
                <a:ea typeface="Times New Roman"/>
                <a:cs typeface="Times New Roman"/>
                <a:sym typeface="Times New Roman"/>
              </a:rPr>
              <a:t>Conclusion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6015038"/>
            <a:ext cx="671449" cy="4271899"/>
          </a:xfrm>
          <a:custGeom>
            <a:avLst/>
            <a:gdLst/>
            <a:ahLst/>
            <a:cxnLst/>
            <a:rect r="r" b="b" t="t" l="l"/>
            <a:pathLst>
              <a:path h="4271899" w="671449">
                <a:moveTo>
                  <a:pt x="0" y="0"/>
                </a:moveTo>
                <a:lnTo>
                  <a:pt x="671449" y="0"/>
                </a:lnTo>
                <a:lnTo>
                  <a:pt x="671449" y="4271899"/>
                </a:lnTo>
                <a:lnTo>
                  <a:pt x="0" y="4271899"/>
                </a:lnTo>
                <a:lnTo>
                  <a:pt x="0" y="0"/>
                </a:lnTo>
                <a:close/>
              </a:path>
            </a:pathLst>
          </a:custGeom>
          <a:blipFill>
            <a:blip r:embed="rId2">
              <a:extLst>
                <a:ext uri="{96DAC541-7B7A-43D3-8B79-37D633B846F1}">
                  <asvg:svgBlip xmlns:asvg="http://schemas.microsoft.com/office/drawing/2016/SVG/main" r:embed="rId3"/>
                </a:ext>
              </a:extLst>
            </a:blip>
            <a:stretch>
              <a:fillRect l="-302" t="0" r="-302" b="0"/>
            </a:stretch>
          </a:blipFill>
        </p:spPr>
      </p:sp>
      <p:sp>
        <p:nvSpPr>
          <p:cNvPr name="Freeform 3" id="3"/>
          <p:cNvSpPr/>
          <p:nvPr/>
        </p:nvSpPr>
        <p:spPr>
          <a:xfrm flipH="false" flipV="false" rot="0">
            <a:off x="11105417" y="-63503"/>
            <a:ext cx="7250078" cy="10415235"/>
          </a:xfrm>
          <a:custGeom>
            <a:avLst/>
            <a:gdLst/>
            <a:ahLst/>
            <a:cxnLst/>
            <a:rect r="r" b="b" t="t" l="l"/>
            <a:pathLst>
              <a:path h="10415235" w="7250078">
                <a:moveTo>
                  <a:pt x="0" y="0"/>
                </a:moveTo>
                <a:lnTo>
                  <a:pt x="7250078" y="0"/>
                </a:lnTo>
                <a:lnTo>
                  <a:pt x="7250078" y="10415235"/>
                </a:lnTo>
                <a:lnTo>
                  <a:pt x="0" y="10415235"/>
                </a:lnTo>
                <a:lnTo>
                  <a:pt x="0" y="0"/>
                </a:lnTo>
                <a:close/>
              </a:path>
            </a:pathLst>
          </a:custGeom>
          <a:blipFill>
            <a:blip r:embed="rId4">
              <a:extLst>
                <a:ext uri="{96DAC541-7B7A-43D3-8B79-37D633B846F1}">
                  <asvg:svgBlip xmlns:asvg="http://schemas.microsoft.com/office/drawing/2016/SVG/main" r:embed="rId5"/>
                </a:ext>
              </a:extLst>
            </a:blip>
            <a:stretch>
              <a:fillRect l="0" t="-15" r="0" b="-15"/>
            </a:stretch>
          </a:blipFill>
        </p:spPr>
      </p:sp>
      <p:grpSp>
        <p:nvGrpSpPr>
          <p:cNvPr name="Group 4" id="4"/>
          <p:cNvGrpSpPr/>
          <p:nvPr/>
        </p:nvGrpSpPr>
        <p:grpSpPr>
          <a:xfrm rot="0">
            <a:off x="11987212" y="4400550"/>
            <a:ext cx="4142517" cy="4886325"/>
            <a:chOff x="0" y="0"/>
            <a:chExt cx="5523356" cy="6515100"/>
          </a:xfrm>
        </p:grpSpPr>
        <p:sp>
          <p:nvSpPr>
            <p:cNvPr name="Freeform 5" id="5"/>
            <p:cNvSpPr/>
            <p:nvPr/>
          </p:nvSpPr>
          <p:spPr>
            <a:xfrm flipH="false" flipV="false" rot="0">
              <a:off x="0" y="0"/>
              <a:ext cx="5523357" cy="6515100"/>
            </a:xfrm>
            <a:custGeom>
              <a:avLst/>
              <a:gdLst/>
              <a:ahLst/>
              <a:cxnLst/>
              <a:rect r="r" b="b" t="t" l="l"/>
              <a:pathLst>
                <a:path h="6515100" w="5523357">
                  <a:moveTo>
                    <a:pt x="0" y="0"/>
                  </a:moveTo>
                  <a:lnTo>
                    <a:pt x="5523357" y="0"/>
                  </a:lnTo>
                  <a:lnTo>
                    <a:pt x="5523357" y="6515100"/>
                  </a:lnTo>
                  <a:lnTo>
                    <a:pt x="0" y="6515100"/>
                  </a:lnTo>
                  <a:lnTo>
                    <a:pt x="0" y="0"/>
                  </a:lnTo>
                  <a:close/>
                </a:path>
              </a:pathLst>
            </a:custGeom>
            <a:blipFill>
              <a:blip r:embed="rId6"/>
              <a:stretch>
                <a:fillRect l="-52" t="0" r="-52" b="0"/>
              </a:stretch>
            </a:blipFill>
          </p:spPr>
        </p:sp>
      </p:grpSp>
      <p:grpSp>
        <p:nvGrpSpPr>
          <p:cNvPr name="Group 6" id="6"/>
          <p:cNvGrpSpPr/>
          <p:nvPr/>
        </p:nvGrpSpPr>
        <p:grpSpPr>
          <a:xfrm rot="0">
            <a:off x="1014412" y="9701212"/>
            <a:ext cx="3219450" cy="304800"/>
            <a:chOff x="0" y="0"/>
            <a:chExt cx="4292600" cy="406400"/>
          </a:xfrm>
        </p:grpSpPr>
        <p:sp>
          <p:nvSpPr>
            <p:cNvPr name="Freeform 7" id="7"/>
            <p:cNvSpPr/>
            <p:nvPr/>
          </p:nvSpPr>
          <p:spPr>
            <a:xfrm flipH="false" flipV="false" rot="0">
              <a:off x="0" y="0"/>
              <a:ext cx="4292600" cy="406400"/>
            </a:xfrm>
            <a:custGeom>
              <a:avLst/>
              <a:gdLst/>
              <a:ahLst/>
              <a:cxnLst/>
              <a:rect r="r" b="b" t="t" l="l"/>
              <a:pathLst>
                <a:path h="406400" w="4292600">
                  <a:moveTo>
                    <a:pt x="0" y="0"/>
                  </a:moveTo>
                  <a:lnTo>
                    <a:pt x="4292600" y="0"/>
                  </a:lnTo>
                  <a:lnTo>
                    <a:pt x="4292600" y="406400"/>
                  </a:lnTo>
                  <a:lnTo>
                    <a:pt x="0" y="406400"/>
                  </a:lnTo>
                  <a:lnTo>
                    <a:pt x="0" y="0"/>
                  </a:lnTo>
                  <a:close/>
                </a:path>
              </a:pathLst>
            </a:custGeom>
            <a:blipFill>
              <a:blip r:embed="rId7"/>
              <a:stretch>
                <a:fillRect l="-68343" t="0" r="-68343" b="0"/>
              </a:stretch>
            </a:blipFill>
          </p:spPr>
        </p:sp>
      </p:grpSp>
      <p:sp>
        <p:nvSpPr>
          <p:cNvPr name="TextBox 8" id="8"/>
          <p:cNvSpPr txBox="true"/>
          <p:nvPr/>
        </p:nvSpPr>
        <p:spPr>
          <a:xfrm rot="0">
            <a:off x="1251109" y="326403"/>
            <a:ext cx="8571090" cy="1554232"/>
          </a:xfrm>
          <a:prstGeom prst="rect">
            <a:avLst/>
          </a:prstGeom>
        </p:spPr>
        <p:txBody>
          <a:bodyPr anchor="t" rtlCol="false" tIns="0" lIns="0" bIns="0" rIns="0">
            <a:spAutoFit/>
          </a:bodyPr>
          <a:lstStyle/>
          <a:p>
            <a:pPr algn="l">
              <a:lnSpc>
                <a:spcPts val="8925"/>
              </a:lnSpc>
            </a:pPr>
            <a:r>
              <a:rPr lang="en-US" b="true" sz="6375" spc="25">
                <a:solidFill>
                  <a:srgbClr val="000000"/>
                </a:solidFill>
                <a:latin typeface="Arimo Bold"/>
                <a:ea typeface="Arimo Bold"/>
                <a:cs typeface="Arimo Bold"/>
                <a:sym typeface="Arimo Bold"/>
              </a:rPr>
              <a:t>PROBLEM STATEMENT</a:t>
            </a:r>
          </a:p>
        </p:txBody>
      </p:sp>
      <p:sp>
        <p:nvSpPr>
          <p:cNvPr name="TextBox 9" id="9"/>
          <p:cNvSpPr txBox="true"/>
          <p:nvPr/>
        </p:nvSpPr>
        <p:spPr>
          <a:xfrm rot="0">
            <a:off x="17030128" y="9535096"/>
            <a:ext cx="112090" cy="439922"/>
          </a:xfrm>
          <a:prstGeom prst="rect">
            <a:avLst/>
          </a:prstGeom>
        </p:spPr>
        <p:txBody>
          <a:bodyPr anchor="t" rtlCol="false" tIns="0" lIns="0" bIns="0" rIns="0">
            <a:spAutoFit/>
          </a:bodyPr>
          <a:lstStyle/>
          <a:p>
            <a:pPr algn="l">
              <a:lnSpc>
                <a:spcPts val="2310"/>
              </a:lnSpc>
            </a:pPr>
            <a:r>
              <a:rPr lang="en-US" sz="1650">
                <a:solidFill>
                  <a:srgbClr val="2D936B"/>
                </a:solidFill>
                <a:latin typeface="Trebuchet MS"/>
                <a:ea typeface="Trebuchet MS"/>
                <a:cs typeface="Trebuchet MS"/>
                <a:sym typeface="Trebuchet MS"/>
              </a:rPr>
              <a:t>4</a:t>
            </a:r>
          </a:p>
        </p:txBody>
      </p:sp>
      <p:sp>
        <p:nvSpPr>
          <p:cNvPr name="TextBox 10" id="10"/>
          <p:cNvSpPr txBox="true"/>
          <p:nvPr/>
        </p:nvSpPr>
        <p:spPr>
          <a:xfrm rot="0">
            <a:off x="985524" y="3799890"/>
            <a:ext cx="10687612" cy="2688449"/>
          </a:xfrm>
          <a:prstGeom prst="rect">
            <a:avLst/>
          </a:prstGeom>
        </p:spPr>
        <p:txBody>
          <a:bodyPr anchor="t" rtlCol="false" tIns="0" lIns="0" bIns="0" rIns="0">
            <a:spAutoFit/>
          </a:bodyPr>
          <a:lstStyle/>
          <a:p>
            <a:pPr algn="l">
              <a:lnSpc>
                <a:spcPts val="3580"/>
              </a:lnSpc>
            </a:pPr>
            <a:r>
              <a:rPr lang="en-US" sz="2999" spc="26">
                <a:solidFill>
                  <a:srgbClr val="000000"/>
                </a:solidFill>
                <a:latin typeface="TT Rounds Condensed"/>
                <a:ea typeface="TT Rounds Condensed"/>
                <a:cs typeface="TT Rounds Condensed"/>
                <a:sym typeface="TT Rounds Condensed"/>
              </a:rPr>
              <a:t>"Given a dataset containing employee information, including salary, the objective is to analyze the data to identify trends, disparities, and key  factors influencing employee compensation. The goal is to provide  actionable insights that can help in optimizing salary structures, ensuring  fair compensation practices, and supporting strategic decision-making in HR management."</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6015038"/>
            <a:ext cx="671449" cy="4271899"/>
          </a:xfrm>
          <a:custGeom>
            <a:avLst/>
            <a:gdLst/>
            <a:ahLst/>
            <a:cxnLst/>
            <a:rect r="r" b="b" t="t" l="l"/>
            <a:pathLst>
              <a:path h="4271899" w="671449">
                <a:moveTo>
                  <a:pt x="0" y="0"/>
                </a:moveTo>
                <a:lnTo>
                  <a:pt x="671449" y="0"/>
                </a:lnTo>
                <a:lnTo>
                  <a:pt x="671449" y="4271899"/>
                </a:lnTo>
                <a:lnTo>
                  <a:pt x="0" y="4271899"/>
                </a:lnTo>
                <a:lnTo>
                  <a:pt x="0" y="0"/>
                </a:lnTo>
                <a:close/>
              </a:path>
            </a:pathLst>
          </a:custGeom>
          <a:blipFill>
            <a:blip r:embed="rId2">
              <a:extLst>
                <a:ext uri="{96DAC541-7B7A-43D3-8B79-37D633B846F1}">
                  <asvg:svgBlip xmlns:asvg="http://schemas.microsoft.com/office/drawing/2016/SVG/main" r:embed="rId3"/>
                </a:ext>
              </a:extLst>
            </a:blip>
            <a:stretch>
              <a:fillRect l="-302" t="0" r="-302" b="0"/>
            </a:stretch>
          </a:blipFill>
        </p:spPr>
      </p:sp>
      <p:sp>
        <p:nvSpPr>
          <p:cNvPr name="Freeform 3" id="3"/>
          <p:cNvSpPr/>
          <p:nvPr/>
        </p:nvSpPr>
        <p:spPr>
          <a:xfrm flipH="false" flipV="false" rot="0">
            <a:off x="11105417" y="-63503"/>
            <a:ext cx="7250078" cy="10415235"/>
          </a:xfrm>
          <a:custGeom>
            <a:avLst/>
            <a:gdLst/>
            <a:ahLst/>
            <a:cxnLst/>
            <a:rect r="r" b="b" t="t" l="l"/>
            <a:pathLst>
              <a:path h="10415235" w="7250078">
                <a:moveTo>
                  <a:pt x="0" y="0"/>
                </a:moveTo>
                <a:lnTo>
                  <a:pt x="7250078" y="0"/>
                </a:lnTo>
                <a:lnTo>
                  <a:pt x="7250078" y="10415235"/>
                </a:lnTo>
                <a:lnTo>
                  <a:pt x="0" y="10415235"/>
                </a:lnTo>
                <a:lnTo>
                  <a:pt x="0" y="0"/>
                </a:lnTo>
                <a:close/>
              </a:path>
            </a:pathLst>
          </a:custGeom>
          <a:blipFill>
            <a:blip r:embed="rId4">
              <a:extLst>
                <a:ext uri="{96DAC541-7B7A-43D3-8B79-37D633B846F1}">
                  <asvg:svgBlip xmlns:asvg="http://schemas.microsoft.com/office/drawing/2016/SVG/main" r:embed="rId5"/>
                </a:ext>
              </a:extLst>
            </a:blip>
            <a:stretch>
              <a:fillRect l="0" t="-15" r="0" b="-15"/>
            </a:stretch>
          </a:blipFill>
        </p:spPr>
      </p:sp>
      <p:grpSp>
        <p:nvGrpSpPr>
          <p:cNvPr name="Group 4" id="4"/>
          <p:cNvGrpSpPr/>
          <p:nvPr/>
        </p:nvGrpSpPr>
        <p:grpSpPr>
          <a:xfrm rot="0">
            <a:off x="12987338" y="3971925"/>
            <a:ext cx="5300663" cy="5715000"/>
            <a:chOff x="0" y="0"/>
            <a:chExt cx="7067551" cy="7620000"/>
          </a:xfrm>
        </p:grpSpPr>
        <p:sp>
          <p:nvSpPr>
            <p:cNvPr name="Freeform 5" id="5"/>
            <p:cNvSpPr/>
            <p:nvPr/>
          </p:nvSpPr>
          <p:spPr>
            <a:xfrm flipH="false" flipV="false" rot="0">
              <a:off x="0" y="0"/>
              <a:ext cx="7067550" cy="7620000"/>
            </a:xfrm>
            <a:custGeom>
              <a:avLst/>
              <a:gdLst/>
              <a:ahLst/>
              <a:cxnLst/>
              <a:rect r="r" b="b" t="t" l="l"/>
              <a:pathLst>
                <a:path h="7620000" w="7067550">
                  <a:moveTo>
                    <a:pt x="0" y="0"/>
                  </a:moveTo>
                  <a:lnTo>
                    <a:pt x="7067550" y="0"/>
                  </a:lnTo>
                  <a:lnTo>
                    <a:pt x="7067550" y="7620000"/>
                  </a:lnTo>
                  <a:lnTo>
                    <a:pt x="0" y="7620000"/>
                  </a:lnTo>
                  <a:lnTo>
                    <a:pt x="0" y="0"/>
                  </a:lnTo>
                  <a:close/>
                </a:path>
              </a:pathLst>
            </a:custGeom>
            <a:blipFill>
              <a:blip r:embed="rId6"/>
              <a:stretch>
                <a:fillRect l="0" t="0" r="0" b="0"/>
              </a:stretch>
            </a:blipFill>
          </p:spPr>
        </p:sp>
      </p:grpSp>
      <p:grpSp>
        <p:nvGrpSpPr>
          <p:cNvPr name="Group 6" id="6"/>
          <p:cNvGrpSpPr/>
          <p:nvPr/>
        </p:nvGrpSpPr>
        <p:grpSpPr>
          <a:xfrm rot="0">
            <a:off x="1014412" y="9701212"/>
            <a:ext cx="3219450" cy="304800"/>
            <a:chOff x="0" y="0"/>
            <a:chExt cx="4292600" cy="406400"/>
          </a:xfrm>
        </p:grpSpPr>
        <p:sp>
          <p:nvSpPr>
            <p:cNvPr name="Freeform 7" id="7"/>
            <p:cNvSpPr/>
            <p:nvPr/>
          </p:nvSpPr>
          <p:spPr>
            <a:xfrm flipH="false" flipV="false" rot="0">
              <a:off x="0" y="0"/>
              <a:ext cx="4292600" cy="406400"/>
            </a:xfrm>
            <a:custGeom>
              <a:avLst/>
              <a:gdLst/>
              <a:ahLst/>
              <a:cxnLst/>
              <a:rect r="r" b="b" t="t" l="l"/>
              <a:pathLst>
                <a:path h="406400" w="4292600">
                  <a:moveTo>
                    <a:pt x="0" y="0"/>
                  </a:moveTo>
                  <a:lnTo>
                    <a:pt x="4292600" y="0"/>
                  </a:lnTo>
                  <a:lnTo>
                    <a:pt x="4292600" y="406400"/>
                  </a:lnTo>
                  <a:lnTo>
                    <a:pt x="0" y="406400"/>
                  </a:lnTo>
                  <a:lnTo>
                    <a:pt x="0" y="0"/>
                  </a:lnTo>
                  <a:close/>
                </a:path>
              </a:pathLst>
            </a:custGeom>
            <a:blipFill>
              <a:blip r:embed="rId7"/>
              <a:stretch>
                <a:fillRect l="-68343" t="0" r="-68343" b="0"/>
              </a:stretch>
            </a:blipFill>
          </p:spPr>
        </p:sp>
      </p:grpSp>
      <p:sp>
        <p:nvSpPr>
          <p:cNvPr name="TextBox 8" id="8"/>
          <p:cNvSpPr txBox="true"/>
          <p:nvPr/>
        </p:nvSpPr>
        <p:spPr>
          <a:xfrm rot="0">
            <a:off x="1109662" y="708260"/>
            <a:ext cx="7998514" cy="1554232"/>
          </a:xfrm>
          <a:prstGeom prst="rect">
            <a:avLst/>
          </a:prstGeom>
        </p:spPr>
        <p:txBody>
          <a:bodyPr anchor="t" rtlCol="false" tIns="0" lIns="0" bIns="0" rIns="0">
            <a:spAutoFit/>
          </a:bodyPr>
          <a:lstStyle/>
          <a:p>
            <a:pPr algn="l">
              <a:lnSpc>
                <a:spcPts val="8925"/>
              </a:lnSpc>
            </a:pPr>
            <a:r>
              <a:rPr lang="en-US" b="true" sz="6375" spc="6">
                <a:solidFill>
                  <a:srgbClr val="000000"/>
                </a:solidFill>
                <a:latin typeface="Arimo Bold"/>
                <a:ea typeface="Arimo Bold"/>
                <a:cs typeface="Arimo Bold"/>
                <a:sym typeface="Arimo Bold"/>
              </a:rPr>
              <a:t>PROJECT OVERVIEW</a:t>
            </a:r>
          </a:p>
        </p:txBody>
      </p:sp>
      <p:sp>
        <p:nvSpPr>
          <p:cNvPr name="TextBox 9" id="9"/>
          <p:cNvSpPr txBox="true"/>
          <p:nvPr/>
        </p:nvSpPr>
        <p:spPr>
          <a:xfrm rot="0">
            <a:off x="17030128" y="9535096"/>
            <a:ext cx="112090" cy="439922"/>
          </a:xfrm>
          <a:prstGeom prst="rect">
            <a:avLst/>
          </a:prstGeom>
        </p:spPr>
        <p:txBody>
          <a:bodyPr anchor="t" rtlCol="false" tIns="0" lIns="0" bIns="0" rIns="0">
            <a:spAutoFit/>
          </a:bodyPr>
          <a:lstStyle/>
          <a:p>
            <a:pPr algn="l">
              <a:lnSpc>
                <a:spcPts val="2310"/>
              </a:lnSpc>
            </a:pPr>
            <a:r>
              <a:rPr lang="en-US" sz="1650">
                <a:solidFill>
                  <a:srgbClr val="2D936B"/>
                </a:solidFill>
                <a:latin typeface="Trebuchet MS"/>
                <a:ea typeface="Trebuchet MS"/>
                <a:cs typeface="Trebuchet MS"/>
                <a:sym typeface="Trebuchet MS"/>
              </a:rPr>
              <a:t>5</a:t>
            </a:r>
          </a:p>
        </p:txBody>
      </p:sp>
      <p:sp>
        <p:nvSpPr>
          <p:cNvPr name="TextBox 10" id="10"/>
          <p:cNvSpPr txBox="true"/>
          <p:nvPr/>
        </p:nvSpPr>
        <p:spPr>
          <a:xfrm rot="0">
            <a:off x="1577340" y="3403702"/>
            <a:ext cx="126378" cy="411480"/>
          </a:xfrm>
          <a:prstGeom prst="rect">
            <a:avLst/>
          </a:prstGeom>
        </p:spPr>
        <p:txBody>
          <a:bodyPr anchor="t" rtlCol="false" tIns="0" lIns="0" bIns="0" rIns="0">
            <a:spAutoFit/>
          </a:bodyPr>
          <a:lstStyle/>
          <a:p>
            <a:pPr algn="l">
              <a:lnSpc>
                <a:spcPts val="3276"/>
              </a:lnSpc>
            </a:pPr>
            <a:r>
              <a:rPr lang="en-US" sz="3600">
                <a:solidFill>
                  <a:srgbClr val="0D0D0D"/>
                </a:solidFill>
                <a:latin typeface="Times New Roman"/>
                <a:ea typeface="Times New Roman"/>
                <a:cs typeface="Times New Roman"/>
                <a:sym typeface="Times New Roman"/>
              </a:rPr>
              <a:t>.</a:t>
            </a:r>
          </a:p>
        </p:txBody>
      </p:sp>
      <p:sp>
        <p:nvSpPr>
          <p:cNvPr name="TextBox 11" id="11"/>
          <p:cNvSpPr txBox="true"/>
          <p:nvPr/>
        </p:nvSpPr>
        <p:spPr>
          <a:xfrm rot="0">
            <a:off x="1860131" y="4669318"/>
            <a:ext cx="9245286" cy="2160107"/>
          </a:xfrm>
          <a:prstGeom prst="rect">
            <a:avLst/>
          </a:prstGeom>
        </p:spPr>
        <p:txBody>
          <a:bodyPr anchor="t" rtlCol="false" tIns="0" lIns="0" bIns="0" rIns="0">
            <a:spAutoFit/>
          </a:bodyPr>
          <a:lstStyle/>
          <a:p>
            <a:pPr algn="l">
              <a:lnSpc>
                <a:spcPts val="2758"/>
              </a:lnSpc>
            </a:pPr>
            <a:r>
              <a:rPr lang="en-US" sz="3031" spc="26">
                <a:solidFill>
                  <a:srgbClr val="000000"/>
                </a:solidFill>
                <a:latin typeface="TT Rounds Condensed"/>
                <a:ea typeface="TT Rounds Condensed"/>
                <a:cs typeface="TT Rounds Condensed"/>
                <a:sym typeface="TT Rounds Condensed"/>
              </a:rPr>
              <a:t>The objective of this project is to organize, analyze, and</a:t>
            </a:r>
          </a:p>
          <a:p>
            <a:pPr algn="l">
              <a:lnSpc>
                <a:spcPts val="4551"/>
              </a:lnSpc>
            </a:pPr>
            <a:r>
              <a:rPr lang="en-US" sz="3031" spc="26">
                <a:solidFill>
                  <a:srgbClr val="000000"/>
                </a:solidFill>
                <a:latin typeface="TT Rounds Condensed"/>
                <a:ea typeface="TT Rounds Condensed"/>
                <a:cs typeface="TT Rounds Condensed"/>
                <a:sym typeface="TT Rounds Condensed"/>
              </a:rPr>
              <a:t>visualize employee data, including salary details, to support</a:t>
            </a:r>
          </a:p>
          <a:p>
            <a:pPr algn="l">
              <a:lnSpc>
                <a:spcPts val="2688"/>
              </a:lnSpc>
            </a:pPr>
            <a:r>
              <a:rPr lang="en-US" sz="3031" spc="26">
                <a:solidFill>
                  <a:srgbClr val="000000"/>
                </a:solidFill>
                <a:latin typeface="TT Rounds Condensed"/>
                <a:ea typeface="TT Rounds Condensed"/>
                <a:cs typeface="TT Rounds Condensed"/>
                <a:sym typeface="TT Rounds Condensed"/>
              </a:rPr>
              <a:t>decision-making processes regarding compensation,</a:t>
            </a:r>
          </a:p>
          <a:p>
            <a:pPr algn="l">
              <a:lnSpc>
                <a:spcPts val="4551"/>
              </a:lnSpc>
            </a:pPr>
            <a:r>
              <a:rPr lang="en-US" sz="3031" spc="26">
                <a:solidFill>
                  <a:srgbClr val="000000"/>
                </a:solidFill>
                <a:latin typeface="TT Rounds Condensed"/>
                <a:ea typeface="TT Rounds Condensed"/>
                <a:cs typeface="TT Rounds Condensed"/>
                <a:sym typeface="TT Rounds Condensed"/>
              </a:rPr>
              <a:t>workforce planning, and performance management</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6015038"/>
            <a:ext cx="671449" cy="4271899"/>
          </a:xfrm>
          <a:custGeom>
            <a:avLst/>
            <a:gdLst/>
            <a:ahLst/>
            <a:cxnLst/>
            <a:rect r="r" b="b" t="t" l="l"/>
            <a:pathLst>
              <a:path h="4271899" w="671449">
                <a:moveTo>
                  <a:pt x="0" y="0"/>
                </a:moveTo>
                <a:lnTo>
                  <a:pt x="671449" y="0"/>
                </a:lnTo>
                <a:lnTo>
                  <a:pt x="671449" y="4271899"/>
                </a:lnTo>
                <a:lnTo>
                  <a:pt x="0" y="4271899"/>
                </a:lnTo>
                <a:lnTo>
                  <a:pt x="0" y="0"/>
                </a:lnTo>
                <a:close/>
              </a:path>
            </a:pathLst>
          </a:custGeom>
          <a:blipFill>
            <a:blip r:embed="rId2">
              <a:extLst>
                <a:ext uri="{96DAC541-7B7A-43D3-8B79-37D633B846F1}">
                  <asvg:svgBlip xmlns:asvg="http://schemas.microsoft.com/office/drawing/2016/SVG/main" r:embed="rId3"/>
                </a:ext>
              </a:extLst>
            </a:blip>
            <a:stretch>
              <a:fillRect l="-302" t="0" r="-302" b="0"/>
            </a:stretch>
          </a:blipFill>
        </p:spPr>
      </p:sp>
      <p:sp>
        <p:nvSpPr>
          <p:cNvPr name="Freeform 3" id="3"/>
          <p:cNvSpPr/>
          <p:nvPr/>
        </p:nvSpPr>
        <p:spPr>
          <a:xfrm flipH="false" flipV="false" rot="0">
            <a:off x="1085850" y="9258300"/>
            <a:ext cx="3276600" cy="733425"/>
          </a:xfrm>
          <a:custGeom>
            <a:avLst/>
            <a:gdLst/>
            <a:ahLst/>
            <a:cxnLst/>
            <a:rect r="r" b="b" t="t" l="l"/>
            <a:pathLst>
              <a:path h="733425" w="3276600">
                <a:moveTo>
                  <a:pt x="0" y="0"/>
                </a:moveTo>
                <a:lnTo>
                  <a:pt x="3276600" y="0"/>
                </a:lnTo>
                <a:lnTo>
                  <a:pt x="3276600" y="733425"/>
                </a:lnTo>
                <a:lnTo>
                  <a:pt x="0" y="73342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1105417" y="-63503"/>
            <a:ext cx="7250078" cy="10415235"/>
          </a:xfrm>
          <a:custGeom>
            <a:avLst/>
            <a:gdLst/>
            <a:ahLst/>
            <a:cxnLst/>
            <a:rect r="r" b="b" t="t" l="l"/>
            <a:pathLst>
              <a:path h="10415235" w="7250078">
                <a:moveTo>
                  <a:pt x="0" y="0"/>
                </a:moveTo>
                <a:lnTo>
                  <a:pt x="7250078" y="0"/>
                </a:lnTo>
                <a:lnTo>
                  <a:pt x="7250078" y="10415235"/>
                </a:lnTo>
                <a:lnTo>
                  <a:pt x="0" y="10415235"/>
                </a:lnTo>
                <a:lnTo>
                  <a:pt x="0" y="0"/>
                </a:lnTo>
                <a:close/>
              </a:path>
            </a:pathLst>
          </a:custGeom>
          <a:blipFill>
            <a:blip r:embed="rId6">
              <a:extLst>
                <a:ext uri="{96DAC541-7B7A-43D3-8B79-37D633B846F1}">
                  <asvg:svgBlip xmlns:asvg="http://schemas.microsoft.com/office/drawing/2016/SVG/main" r:embed="rId7"/>
                </a:ext>
              </a:extLst>
            </a:blip>
            <a:stretch>
              <a:fillRect l="0" t="-15" r="0" b="-15"/>
            </a:stretch>
          </a:blipFill>
        </p:spPr>
      </p:sp>
      <p:sp>
        <p:nvSpPr>
          <p:cNvPr name="TextBox 5" id="5"/>
          <p:cNvSpPr txBox="true"/>
          <p:nvPr/>
        </p:nvSpPr>
        <p:spPr>
          <a:xfrm rot="0">
            <a:off x="1049179" y="925620"/>
            <a:ext cx="7638078" cy="1173270"/>
          </a:xfrm>
          <a:prstGeom prst="rect">
            <a:avLst/>
          </a:prstGeom>
        </p:spPr>
        <p:txBody>
          <a:bodyPr anchor="t" rtlCol="false" tIns="0" lIns="0" bIns="0" rIns="0">
            <a:spAutoFit/>
          </a:bodyPr>
          <a:lstStyle/>
          <a:p>
            <a:pPr algn="l">
              <a:lnSpc>
                <a:spcPts val="6719"/>
              </a:lnSpc>
            </a:pPr>
            <a:r>
              <a:rPr lang="en-US" sz="4800" b="true">
                <a:solidFill>
                  <a:srgbClr val="000000"/>
                </a:solidFill>
                <a:latin typeface="Arimo Bold"/>
                <a:ea typeface="Arimo Bold"/>
                <a:cs typeface="Arimo Bold"/>
                <a:sym typeface="Arimo Bold"/>
              </a:rPr>
              <a:t>WHO ARE THE END USERS?</a:t>
            </a:r>
          </a:p>
        </p:txBody>
      </p:sp>
      <p:sp>
        <p:nvSpPr>
          <p:cNvPr name="TextBox 6" id="6"/>
          <p:cNvSpPr txBox="true"/>
          <p:nvPr/>
        </p:nvSpPr>
        <p:spPr>
          <a:xfrm rot="0">
            <a:off x="17030128" y="9535096"/>
            <a:ext cx="112090" cy="439922"/>
          </a:xfrm>
          <a:prstGeom prst="rect">
            <a:avLst/>
          </a:prstGeom>
        </p:spPr>
        <p:txBody>
          <a:bodyPr anchor="t" rtlCol="false" tIns="0" lIns="0" bIns="0" rIns="0">
            <a:spAutoFit/>
          </a:bodyPr>
          <a:lstStyle/>
          <a:p>
            <a:pPr algn="l">
              <a:lnSpc>
                <a:spcPts val="2310"/>
              </a:lnSpc>
            </a:pPr>
            <a:r>
              <a:rPr lang="en-US" sz="1650">
                <a:solidFill>
                  <a:srgbClr val="2D936B"/>
                </a:solidFill>
                <a:latin typeface="Trebuchet MS"/>
                <a:ea typeface="Trebuchet MS"/>
                <a:cs typeface="Trebuchet MS"/>
                <a:sym typeface="Trebuchet MS"/>
              </a:rPr>
              <a:t>6</a:t>
            </a:r>
          </a:p>
        </p:txBody>
      </p:sp>
      <p:sp>
        <p:nvSpPr>
          <p:cNvPr name="TextBox 7" id="7"/>
          <p:cNvSpPr txBox="true"/>
          <p:nvPr/>
        </p:nvSpPr>
        <p:spPr>
          <a:xfrm rot="0">
            <a:off x="3449121" y="3859403"/>
            <a:ext cx="6323686" cy="3136258"/>
          </a:xfrm>
          <a:prstGeom prst="rect">
            <a:avLst/>
          </a:prstGeom>
        </p:spPr>
        <p:txBody>
          <a:bodyPr anchor="t" rtlCol="false" tIns="0" lIns="0" bIns="0" rIns="0">
            <a:spAutoFit/>
          </a:bodyPr>
          <a:lstStyle/>
          <a:p>
            <a:pPr algn="l" marL="818948" indent="-204737" lvl="3">
              <a:lnSpc>
                <a:spcPts val="3578"/>
              </a:lnSpc>
              <a:buFont typeface="Arial"/>
              <a:buChar char="￭"/>
            </a:pPr>
            <a:r>
              <a:rPr lang="en-US" sz="2999" spc="21">
                <a:solidFill>
                  <a:srgbClr val="000000"/>
                </a:solidFill>
                <a:latin typeface="TT Rounds Condensed"/>
                <a:ea typeface="TT Rounds Condensed"/>
                <a:cs typeface="TT Rounds Condensed"/>
                <a:sym typeface="TT Rounds Condensed"/>
              </a:rPr>
              <a:t>Human Resource (HR) Department </a:t>
            </a:r>
          </a:p>
          <a:p>
            <a:pPr algn="l" marL="818948" indent="-204737" lvl="3">
              <a:lnSpc>
                <a:spcPts val="3578"/>
              </a:lnSpc>
              <a:buFont typeface="Arial"/>
              <a:buChar char="￭"/>
            </a:pPr>
            <a:r>
              <a:rPr lang="en-US" sz="2999" spc="21">
                <a:solidFill>
                  <a:srgbClr val="000000"/>
                </a:solidFill>
                <a:latin typeface="TT Rounds Condensed"/>
                <a:ea typeface="TT Rounds Condensed"/>
                <a:cs typeface="TT Rounds Condensed"/>
                <a:sym typeface="TT Rounds Condensed"/>
              </a:rPr>
              <a:t>Finance Department Top </a:t>
            </a:r>
          </a:p>
          <a:p>
            <a:pPr algn="l" marL="818948" indent="-204737" lvl="3">
              <a:lnSpc>
                <a:spcPts val="3578"/>
              </a:lnSpc>
              <a:buFont typeface="Arial"/>
              <a:buChar char="￭"/>
            </a:pPr>
            <a:r>
              <a:rPr lang="en-US" sz="2999" spc="21">
                <a:solidFill>
                  <a:srgbClr val="000000"/>
                </a:solidFill>
                <a:latin typeface="TT Rounds Condensed"/>
                <a:ea typeface="TT Rounds Condensed"/>
                <a:cs typeface="TT Rounds Condensed"/>
                <a:sym typeface="TT Rounds Condensed"/>
              </a:rPr>
              <a:t>Management and Executives </a:t>
            </a:r>
          </a:p>
          <a:p>
            <a:pPr algn="l" marL="818948" indent="-204737" lvl="3">
              <a:lnSpc>
                <a:spcPts val="3578"/>
              </a:lnSpc>
              <a:buFont typeface="Arial"/>
              <a:buChar char="￭"/>
            </a:pPr>
            <a:r>
              <a:rPr lang="en-US" sz="2999" spc="21">
                <a:solidFill>
                  <a:srgbClr val="000000"/>
                </a:solidFill>
                <a:latin typeface="TT Rounds Condensed"/>
                <a:ea typeface="TT Rounds Condensed"/>
                <a:cs typeface="TT Rounds Condensed"/>
                <a:sym typeface="TT Rounds Condensed"/>
              </a:rPr>
              <a:t>Department Management and </a:t>
            </a:r>
          </a:p>
          <a:p>
            <a:pPr algn="l" marL="818948" indent="-204737" lvl="3">
              <a:lnSpc>
                <a:spcPts val="3578"/>
              </a:lnSpc>
              <a:buFont typeface="Arial"/>
              <a:buChar char="￭"/>
            </a:pPr>
            <a:r>
              <a:rPr lang="en-US" sz="2999" spc="21">
                <a:solidFill>
                  <a:srgbClr val="000000"/>
                </a:solidFill>
                <a:latin typeface="TT Rounds Condensed"/>
                <a:ea typeface="TT Rounds Condensed"/>
                <a:cs typeface="TT Rounds Condensed"/>
                <a:sym typeface="TT Rounds Condensed"/>
              </a:rPr>
              <a:t>Supervisors Auditors (Internal &amp; External)</a:t>
            </a:r>
          </a:p>
          <a:p>
            <a:pPr algn="l" marL="818948" indent="-204737" lvl="3">
              <a:lnSpc>
                <a:spcPts val="3580"/>
              </a:lnSpc>
              <a:buFont typeface="Arial"/>
              <a:buChar char="￭"/>
            </a:pPr>
            <a:r>
              <a:rPr lang="en-US" sz="2999" spc="26">
                <a:solidFill>
                  <a:srgbClr val="000000"/>
                </a:solidFill>
                <a:latin typeface="TT Rounds Condensed"/>
                <a:ea typeface="TT Rounds Condensed"/>
                <a:cs typeface="TT Rounds Condensed"/>
                <a:sym typeface="TT Rounds Condensed"/>
              </a:rPr>
              <a:t> Employees (Limited Access)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6015038"/>
            <a:ext cx="671449" cy="4271899"/>
          </a:xfrm>
          <a:custGeom>
            <a:avLst/>
            <a:gdLst/>
            <a:ahLst/>
            <a:cxnLst/>
            <a:rect r="r" b="b" t="t" l="l"/>
            <a:pathLst>
              <a:path h="4271899" w="671449">
                <a:moveTo>
                  <a:pt x="0" y="0"/>
                </a:moveTo>
                <a:lnTo>
                  <a:pt x="671449" y="0"/>
                </a:lnTo>
                <a:lnTo>
                  <a:pt x="671449" y="4271899"/>
                </a:lnTo>
                <a:lnTo>
                  <a:pt x="0" y="4271899"/>
                </a:lnTo>
                <a:lnTo>
                  <a:pt x="0" y="0"/>
                </a:lnTo>
                <a:close/>
              </a:path>
            </a:pathLst>
          </a:custGeom>
          <a:blipFill>
            <a:blip r:embed="rId2">
              <a:extLst>
                <a:ext uri="{96DAC541-7B7A-43D3-8B79-37D633B846F1}">
                  <asvg:svgBlip xmlns:asvg="http://schemas.microsoft.com/office/drawing/2016/SVG/main" r:embed="rId3"/>
                </a:ext>
              </a:extLst>
            </a:blip>
            <a:stretch>
              <a:fillRect l="-302" t="0" r="-302" b="0"/>
            </a:stretch>
          </a:blipFill>
        </p:spPr>
      </p:sp>
      <p:sp>
        <p:nvSpPr>
          <p:cNvPr name="Freeform 3" id="3"/>
          <p:cNvSpPr/>
          <p:nvPr/>
        </p:nvSpPr>
        <p:spPr>
          <a:xfrm flipH="false" flipV="false" rot="0">
            <a:off x="11105417" y="-63503"/>
            <a:ext cx="7250078" cy="10415235"/>
          </a:xfrm>
          <a:custGeom>
            <a:avLst/>
            <a:gdLst/>
            <a:ahLst/>
            <a:cxnLst/>
            <a:rect r="r" b="b" t="t" l="l"/>
            <a:pathLst>
              <a:path h="10415235" w="7250078">
                <a:moveTo>
                  <a:pt x="0" y="0"/>
                </a:moveTo>
                <a:lnTo>
                  <a:pt x="7250078" y="0"/>
                </a:lnTo>
                <a:lnTo>
                  <a:pt x="7250078" y="10415235"/>
                </a:lnTo>
                <a:lnTo>
                  <a:pt x="0" y="10415235"/>
                </a:lnTo>
                <a:lnTo>
                  <a:pt x="0" y="0"/>
                </a:lnTo>
                <a:close/>
              </a:path>
            </a:pathLst>
          </a:custGeom>
          <a:blipFill>
            <a:blip r:embed="rId4">
              <a:extLst>
                <a:ext uri="{96DAC541-7B7A-43D3-8B79-37D633B846F1}">
                  <asvg:svgBlip xmlns:asvg="http://schemas.microsoft.com/office/drawing/2016/SVG/main" r:embed="rId5"/>
                </a:ext>
              </a:extLst>
            </a:blip>
            <a:stretch>
              <a:fillRect l="0" t="-15" r="0" b="-15"/>
            </a:stretch>
          </a:blipFill>
        </p:spPr>
      </p:sp>
      <p:grpSp>
        <p:nvGrpSpPr>
          <p:cNvPr name="Group 4" id="4"/>
          <p:cNvGrpSpPr/>
          <p:nvPr/>
        </p:nvGrpSpPr>
        <p:grpSpPr>
          <a:xfrm rot="0">
            <a:off x="195262" y="2950845"/>
            <a:ext cx="4038600" cy="4876800"/>
            <a:chOff x="0" y="0"/>
            <a:chExt cx="5384800" cy="6502400"/>
          </a:xfrm>
        </p:grpSpPr>
        <p:sp>
          <p:nvSpPr>
            <p:cNvPr name="Freeform 5" id="5"/>
            <p:cNvSpPr/>
            <p:nvPr/>
          </p:nvSpPr>
          <p:spPr>
            <a:xfrm flipH="false" flipV="false" rot="0">
              <a:off x="0" y="0"/>
              <a:ext cx="5384800" cy="6502400"/>
            </a:xfrm>
            <a:custGeom>
              <a:avLst/>
              <a:gdLst/>
              <a:ahLst/>
              <a:cxnLst/>
              <a:rect r="r" b="b" t="t" l="l"/>
              <a:pathLst>
                <a:path h="6502400" w="5384800">
                  <a:moveTo>
                    <a:pt x="0" y="0"/>
                  </a:moveTo>
                  <a:lnTo>
                    <a:pt x="5384800" y="0"/>
                  </a:lnTo>
                  <a:lnTo>
                    <a:pt x="5384800" y="6502400"/>
                  </a:lnTo>
                  <a:lnTo>
                    <a:pt x="0" y="6502400"/>
                  </a:lnTo>
                  <a:lnTo>
                    <a:pt x="0" y="0"/>
                  </a:lnTo>
                  <a:close/>
                </a:path>
              </a:pathLst>
            </a:custGeom>
            <a:blipFill>
              <a:blip r:embed="rId6"/>
              <a:stretch>
                <a:fillRect l="-73" t="0" r="-73" b="0"/>
              </a:stretch>
            </a:blipFill>
          </p:spPr>
        </p:sp>
      </p:grpSp>
      <p:sp>
        <p:nvSpPr>
          <p:cNvPr name="Freeform 6" id="6"/>
          <p:cNvSpPr/>
          <p:nvPr/>
        </p:nvSpPr>
        <p:spPr>
          <a:xfrm flipH="false" flipV="false" rot="0">
            <a:off x="10044112" y="2543175"/>
            <a:ext cx="471424" cy="485775"/>
          </a:xfrm>
          <a:custGeom>
            <a:avLst/>
            <a:gdLst/>
            <a:ahLst/>
            <a:cxnLst/>
            <a:rect r="r" b="b" t="t" l="l"/>
            <a:pathLst>
              <a:path h="485775" w="471424">
                <a:moveTo>
                  <a:pt x="0" y="0"/>
                </a:moveTo>
                <a:lnTo>
                  <a:pt x="471424" y="0"/>
                </a:lnTo>
                <a:lnTo>
                  <a:pt x="471424" y="485775"/>
                </a:lnTo>
                <a:lnTo>
                  <a:pt x="0" y="485775"/>
                </a:lnTo>
                <a:lnTo>
                  <a:pt x="0" y="0"/>
                </a:lnTo>
                <a:close/>
              </a:path>
            </a:pathLst>
          </a:custGeom>
          <a:blipFill>
            <a:blip r:embed="rId7">
              <a:extLst>
                <a:ext uri="{96DAC541-7B7A-43D3-8B79-37D633B846F1}">
                  <asvg:svgBlip xmlns:asvg="http://schemas.microsoft.com/office/drawing/2016/SVG/main" r:embed="rId8"/>
                </a:ext>
              </a:extLst>
            </a:blip>
            <a:stretch>
              <a:fillRect l="-511" t="0" r="-511" b="0"/>
            </a:stretch>
          </a:blipFill>
        </p:spPr>
      </p:sp>
      <p:grpSp>
        <p:nvGrpSpPr>
          <p:cNvPr name="Group 7" id="7"/>
          <p:cNvGrpSpPr/>
          <p:nvPr/>
        </p:nvGrpSpPr>
        <p:grpSpPr>
          <a:xfrm rot="0">
            <a:off x="1014412" y="9701212"/>
            <a:ext cx="3219450" cy="304800"/>
            <a:chOff x="0" y="0"/>
            <a:chExt cx="4292600" cy="406400"/>
          </a:xfrm>
        </p:grpSpPr>
        <p:sp>
          <p:nvSpPr>
            <p:cNvPr name="Freeform 8" id="8"/>
            <p:cNvSpPr/>
            <p:nvPr/>
          </p:nvSpPr>
          <p:spPr>
            <a:xfrm flipH="false" flipV="false" rot="0">
              <a:off x="0" y="0"/>
              <a:ext cx="4292600" cy="406400"/>
            </a:xfrm>
            <a:custGeom>
              <a:avLst/>
              <a:gdLst/>
              <a:ahLst/>
              <a:cxnLst/>
              <a:rect r="r" b="b" t="t" l="l"/>
              <a:pathLst>
                <a:path h="406400" w="4292600">
                  <a:moveTo>
                    <a:pt x="0" y="0"/>
                  </a:moveTo>
                  <a:lnTo>
                    <a:pt x="4292600" y="0"/>
                  </a:lnTo>
                  <a:lnTo>
                    <a:pt x="4292600" y="406400"/>
                  </a:lnTo>
                  <a:lnTo>
                    <a:pt x="0" y="406400"/>
                  </a:lnTo>
                  <a:lnTo>
                    <a:pt x="0" y="0"/>
                  </a:lnTo>
                  <a:close/>
                </a:path>
              </a:pathLst>
            </a:custGeom>
            <a:blipFill>
              <a:blip r:embed="rId9"/>
              <a:stretch>
                <a:fillRect l="-68343" t="0" r="-68343" b="0"/>
              </a:stretch>
            </a:blipFill>
          </p:spPr>
        </p:sp>
      </p:grpSp>
      <p:sp>
        <p:nvSpPr>
          <p:cNvPr name="TextBox 9" id="9"/>
          <p:cNvSpPr txBox="true"/>
          <p:nvPr/>
        </p:nvSpPr>
        <p:spPr>
          <a:xfrm rot="0">
            <a:off x="671449" y="-78106"/>
            <a:ext cx="14760273" cy="1330643"/>
          </a:xfrm>
          <a:prstGeom prst="rect">
            <a:avLst/>
          </a:prstGeom>
        </p:spPr>
        <p:txBody>
          <a:bodyPr anchor="t" rtlCol="false" tIns="0" lIns="0" bIns="0" rIns="0">
            <a:spAutoFit/>
          </a:bodyPr>
          <a:lstStyle/>
          <a:p>
            <a:pPr algn="l">
              <a:lnSpc>
                <a:spcPts val="7559"/>
              </a:lnSpc>
            </a:pPr>
            <a:r>
              <a:rPr lang="en-US" b="true" sz="5400" spc="37">
                <a:solidFill>
                  <a:srgbClr val="000000"/>
                </a:solidFill>
                <a:latin typeface="Arimo Bold"/>
                <a:ea typeface="Arimo Bold"/>
                <a:cs typeface="Arimo Bold"/>
                <a:sym typeface="Arimo Bold"/>
              </a:rPr>
              <a:t>OUR SOLUTION AND ITS VALUE PROPOSITION</a:t>
            </a:r>
          </a:p>
        </p:txBody>
      </p:sp>
      <p:sp>
        <p:nvSpPr>
          <p:cNvPr name="TextBox 10" id="10"/>
          <p:cNvSpPr txBox="true"/>
          <p:nvPr/>
        </p:nvSpPr>
        <p:spPr>
          <a:xfrm rot="0">
            <a:off x="17030128" y="9535096"/>
            <a:ext cx="112090" cy="439922"/>
          </a:xfrm>
          <a:prstGeom prst="rect">
            <a:avLst/>
          </a:prstGeom>
        </p:spPr>
        <p:txBody>
          <a:bodyPr anchor="t" rtlCol="false" tIns="0" lIns="0" bIns="0" rIns="0">
            <a:spAutoFit/>
          </a:bodyPr>
          <a:lstStyle/>
          <a:p>
            <a:pPr algn="l">
              <a:lnSpc>
                <a:spcPts val="2310"/>
              </a:lnSpc>
            </a:pPr>
            <a:r>
              <a:rPr lang="en-US" sz="1650">
                <a:solidFill>
                  <a:srgbClr val="2D936B"/>
                </a:solidFill>
                <a:latin typeface="Trebuchet MS"/>
                <a:ea typeface="Trebuchet MS"/>
                <a:cs typeface="Trebuchet MS"/>
                <a:sym typeface="Trebuchet MS"/>
              </a:rPr>
              <a:t>7</a:t>
            </a:r>
          </a:p>
        </p:txBody>
      </p:sp>
      <p:sp>
        <p:nvSpPr>
          <p:cNvPr name="TextBox 11" id="11"/>
          <p:cNvSpPr txBox="true"/>
          <p:nvPr/>
        </p:nvSpPr>
        <p:spPr>
          <a:xfrm rot="0">
            <a:off x="5094508" y="2314575"/>
            <a:ext cx="8098984" cy="2963474"/>
          </a:xfrm>
          <a:prstGeom prst="rect">
            <a:avLst/>
          </a:prstGeom>
        </p:spPr>
        <p:txBody>
          <a:bodyPr anchor="t" rtlCol="false" tIns="0" lIns="0" bIns="0" rIns="0">
            <a:spAutoFit/>
          </a:bodyPr>
          <a:lstStyle/>
          <a:p>
            <a:pPr algn="l">
              <a:lnSpc>
                <a:spcPts val="4200"/>
              </a:lnSpc>
            </a:pPr>
            <a:r>
              <a:rPr lang="en-US" b="true" sz="3000" spc="25">
                <a:solidFill>
                  <a:srgbClr val="000000"/>
                </a:solidFill>
                <a:latin typeface="Arimo Bold"/>
                <a:ea typeface="Arimo Bold"/>
                <a:cs typeface="Arimo Bold"/>
                <a:sym typeface="Arimo Bold"/>
              </a:rPr>
              <a:t>OUR SOLUTION :</a:t>
            </a:r>
          </a:p>
          <a:p>
            <a:pPr algn="l">
              <a:lnSpc>
                <a:spcPts val="3580"/>
              </a:lnSpc>
            </a:pPr>
            <a:r>
              <a:rPr lang="en-US" sz="3000" spc="25">
                <a:solidFill>
                  <a:srgbClr val="000000"/>
                </a:solidFill>
                <a:latin typeface="TT Rounds Condensed"/>
                <a:ea typeface="TT Rounds Condensed"/>
                <a:cs typeface="TT Rounds Condensed"/>
                <a:sym typeface="TT Rounds Condensed"/>
              </a:rPr>
              <a:t>Our solution provides a comprehensive Excel-based tool  for managing and analyzing employee salary data. It is  designed to streamline payroll processes, ensure data  accuracy, and enhance strategic decision-making.</a:t>
            </a:r>
          </a:p>
        </p:txBody>
      </p:sp>
      <p:sp>
        <p:nvSpPr>
          <p:cNvPr name="TextBox 12" id="12"/>
          <p:cNvSpPr txBox="true"/>
          <p:nvPr/>
        </p:nvSpPr>
        <p:spPr>
          <a:xfrm rot="0">
            <a:off x="5094508" y="5366385"/>
            <a:ext cx="5178676" cy="1011555"/>
          </a:xfrm>
          <a:prstGeom prst="rect">
            <a:avLst/>
          </a:prstGeom>
        </p:spPr>
        <p:txBody>
          <a:bodyPr anchor="t" rtlCol="false" tIns="0" lIns="0" bIns="0" rIns="0">
            <a:spAutoFit/>
          </a:bodyPr>
          <a:lstStyle/>
          <a:p>
            <a:pPr algn="l">
              <a:lnSpc>
                <a:spcPts val="5880"/>
              </a:lnSpc>
            </a:pPr>
            <a:r>
              <a:rPr lang="en-US" b="true" sz="4200" spc="37">
                <a:solidFill>
                  <a:srgbClr val="000000"/>
                </a:solidFill>
                <a:latin typeface="Arimo Bold"/>
                <a:ea typeface="Arimo Bold"/>
                <a:cs typeface="Arimo Bold"/>
                <a:sym typeface="Arimo Bold"/>
              </a:rPr>
              <a:t>VALUE PROPOSITION :</a:t>
            </a:r>
          </a:p>
        </p:txBody>
      </p:sp>
      <p:sp>
        <p:nvSpPr>
          <p:cNvPr name="TextBox 13" id="13"/>
          <p:cNvSpPr txBox="true"/>
          <p:nvPr/>
        </p:nvSpPr>
        <p:spPr>
          <a:xfrm rot="0">
            <a:off x="5094508" y="7179450"/>
            <a:ext cx="5780637" cy="2078850"/>
          </a:xfrm>
          <a:prstGeom prst="rect">
            <a:avLst/>
          </a:prstGeom>
        </p:spPr>
        <p:txBody>
          <a:bodyPr anchor="t" rtlCol="false" tIns="0" lIns="0" bIns="0" rIns="0">
            <a:spAutoFit/>
          </a:bodyPr>
          <a:lstStyle/>
          <a:p>
            <a:pPr algn="l" marL="737235" indent="-184309" lvl="3">
              <a:lnSpc>
                <a:spcPts val="3220"/>
              </a:lnSpc>
              <a:buFont typeface="Arial"/>
              <a:buChar char="￭"/>
            </a:pPr>
            <a:r>
              <a:rPr lang="en-US" sz="2700" spc="21">
                <a:solidFill>
                  <a:srgbClr val="000000"/>
                </a:solidFill>
                <a:latin typeface="TT Rounds Condensed"/>
                <a:ea typeface="TT Rounds Condensed"/>
                <a:cs typeface="TT Rounds Condensed"/>
                <a:sym typeface="TT Rounds Condensed"/>
              </a:rPr>
              <a:t>Efficiency and time savings Cost </a:t>
            </a:r>
          </a:p>
          <a:p>
            <a:pPr algn="l" marL="737235" indent="-184309" lvl="3">
              <a:lnSpc>
                <a:spcPts val="3220"/>
              </a:lnSpc>
              <a:buFont typeface="Arial"/>
              <a:buChar char="￭"/>
            </a:pPr>
            <a:r>
              <a:rPr lang="en-US" sz="2700" spc="21">
                <a:solidFill>
                  <a:srgbClr val="000000"/>
                </a:solidFill>
                <a:latin typeface="TT Rounds Condensed"/>
                <a:ea typeface="TT Rounds Condensed"/>
                <a:cs typeface="TT Rounds Condensed"/>
                <a:sym typeface="TT Rounds Condensed"/>
              </a:rPr>
              <a:t>effective solution Data driven </a:t>
            </a:r>
          </a:p>
          <a:p>
            <a:pPr algn="l" marL="737235" indent="-184309" lvl="3">
              <a:lnSpc>
                <a:spcPts val="3220"/>
              </a:lnSpc>
              <a:buFont typeface="Arial"/>
              <a:buChar char="￭"/>
            </a:pPr>
            <a:r>
              <a:rPr lang="en-US" sz="2700" spc="21">
                <a:solidFill>
                  <a:srgbClr val="000000"/>
                </a:solidFill>
                <a:latin typeface="TT Rounds Condensed"/>
                <a:ea typeface="TT Rounds Condensed"/>
                <a:cs typeface="TT Rounds Condensed"/>
                <a:sym typeface="TT Rounds Condensed"/>
              </a:rPr>
              <a:t>decision making Enhanced </a:t>
            </a:r>
          </a:p>
          <a:p>
            <a:pPr algn="l" marL="737235" indent="-184309" lvl="3">
              <a:lnSpc>
                <a:spcPts val="3220"/>
              </a:lnSpc>
              <a:buFont typeface="Arial"/>
              <a:buChar char="￭"/>
            </a:pPr>
            <a:r>
              <a:rPr lang="en-US" sz="2700" spc="21">
                <a:solidFill>
                  <a:srgbClr val="000000"/>
                </a:solidFill>
                <a:latin typeface="TT Rounds Condensed"/>
                <a:ea typeface="TT Rounds Condensed"/>
                <a:cs typeface="TT Rounds Condensed"/>
                <a:sym typeface="TT Rounds Condensed"/>
              </a:rPr>
              <a:t>transparency and compliance </a:t>
            </a:r>
          </a:p>
          <a:p>
            <a:pPr algn="l" marL="818948" indent="-204737" lvl="3">
              <a:lnSpc>
                <a:spcPts val="3580"/>
              </a:lnSpc>
              <a:buFont typeface="Arial"/>
              <a:buChar char="￭"/>
            </a:pPr>
            <a:r>
              <a:rPr lang="en-US" sz="2999" spc="26">
                <a:solidFill>
                  <a:srgbClr val="000000"/>
                </a:solidFill>
                <a:latin typeface="TT Rounds Condensed"/>
                <a:ea typeface="TT Rounds Condensed"/>
                <a:cs typeface="TT Rounds Condensed"/>
                <a:sym typeface="TT Rounds Condensed"/>
              </a:rPr>
              <a:t>Improved employee satisfaction</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6015038"/>
            <a:ext cx="671449" cy="4271899"/>
          </a:xfrm>
          <a:custGeom>
            <a:avLst/>
            <a:gdLst/>
            <a:ahLst/>
            <a:cxnLst/>
            <a:rect r="r" b="b" t="t" l="l"/>
            <a:pathLst>
              <a:path h="4271899" w="671449">
                <a:moveTo>
                  <a:pt x="0" y="0"/>
                </a:moveTo>
                <a:lnTo>
                  <a:pt x="671449" y="0"/>
                </a:lnTo>
                <a:lnTo>
                  <a:pt x="671449" y="4271899"/>
                </a:lnTo>
                <a:lnTo>
                  <a:pt x="0" y="4271899"/>
                </a:lnTo>
                <a:lnTo>
                  <a:pt x="0" y="0"/>
                </a:lnTo>
                <a:close/>
              </a:path>
            </a:pathLst>
          </a:custGeom>
          <a:blipFill>
            <a:blip r:embed="rId2">
              <a:extLst>
                <a:ext uri="{96DAC541-7B7A-43D3-8B79-37D633B846F1}">
                  <asvg:svgBlip xmlns:asvg="http://schemas.microsoft.com/office/drawing/2016/SVG/main" r:embed="rId3"/>
                </a:ext>
              </a:extLst>
            </a:blip>
            <a:stretch>
              <a:fillRect l="-302" t="0" r="-302" b="0"/>
            </a:stretch>
          </a:blipFill>
        </p:spPr>
      </p:sp>
      <p:sp>
        <p:nvSpPr>
          <p:cNvPr name="Freeform 3" id="3"/>
          <p:cNvSpPr/>
          <p:nvPr/>
        </p:nvSpPr>
        <p:spPr>
          <a:xfrm flipH="false" flipV="false" rot="0">
            <a:off x="11105417" y="-63503"/>
            <a:ext cx="7250078" cy="10415235"/>
          </a:xfrm>
          <a:custGeom>
            <a:avLst/>
            <a:gdLst/>
            <a:ahLst/>
            <a:cxnLst/>
            <a:rect r="r" b="b" t="t" l="l"/>
            <a:pathLst>
              <a:path h="10415235" w="7250078">
                <a:moveTo>
                  <a:pt x="0" y="0"/>
                </a:moveTo>
                <a:lnTo>
                  <a:pt x="7250078" y="0"/>
                </a:lnTo>
                <a:lnTo>
                  <a:pt x="7250078" y="10415235"/>
                </a:lnTo>
                <a:lnTo>
                  <a:pt x="0" y="10415235"/>
                </a:lnTo>
                <a:lnTo>
                  <a:pt x="0" y="0"/>
                </a:lnTo>
                <a:close/>
              </a:path>
            </a:pathLst>
          </a:custGeom>
          <a:blipFill>
            <a:blip r:embed="rId4">
              <a:extLst>
                <a:ext uri="{96DAC541-7B7A-43D3-8B79-37D633B846F1}">
                  <asvg:svgBlip xmlns:asvg="http://schemas.microsoft.com/office/drawing/2016/SVG/main" r:embed="rId5"/>
                </a:ext>
              </a:extLst>
            </a:blip>
            <a:stretch>
              <a:fillRect l="0" t="-15" r="0" b="-15"/>
            </a:stretch>
          </a:blipFill>
        </p:spPr>
      </p:sp>
      <p:sp>
        <p:nvSpPr>
          <p:cNvPr name="TextBox 4" id="4"/>
          <p:cNvSpPr txBox="true"/>
          <p:nvPr/>
        </p:nvSpPr>
        <p:spPr>
          <a:xfrm rot="0">
            <a:off x="1132999" y="-21841"/>
            <a:ext cx="9972418" cy="1579245"/>
          </a:xfrm>
          <a:prstGeom prst="rect">
            <a:avLst/>
          </a:prstGeom>
        </p:spPr>
        <p:txBody>
          <a:bodyPr anchor="t" rtlCol="false" tIns="0" lIns="0" bIns="0" rIns="0">
            <a:spAutoFit/>
          </a:bodyPr>
          <a:lstStyle/>
          <a:p>
            <a:pPr algn="l">
              <a:lnSpc>
                <a:spcPts val="10080"/>
              </a:lnSpc>
            </a:pPr>
            <a:r>
              <a:rPr lang="en-US" sz="7200" b="true">
                <a:solidFill>
                  <a:srgbClr val="000000"/>
                </a:solidFill>
                <a:latin typeface="Arimo Bold"/>
                <a:ea typeface="Arimo Bold"/>
                <a:cs typeface="Arimo Bold"/>
                <a:sym typeface="Arimo Bold"/>
              </a:rPr>
              <a:t>Dataset Description</a:t>
            </a:r>
          </a:p>
        </p:txBody>
      </p:sp>
      <p:sp>
        <p:nvSpPr>
          <p:cNvPr name="TextBox 5" id="5"/>
          <p:cNvSpPr txBox="true"/>
          <p:nvPr/>
        </p:nvSpPr>
        <p:spPr>
          <a:xfrm rot="0">
            <a:off x="2600242" y="2429133"/>
            <a:ext cx="8998227" cy="2240774"/>
          </a:xfrm>
          <a:prstGeom prst="rect">
            <a:avLst/>
          </a:prstGeom>
        </p:spPr>
        <p:txBody>
          <a:bodyPr anchor="t" rtlCol="false" tIns="0" lIns="0" bIns="0" rIns="0">
            <a:spAutoFit/>
          </a:bodyPr>
          <a:lstStyle/>
          <a:p>
            <a:pPr algn="ctr">
              <a:lnSpc>
                <a:spcPts val="3580"/>
              </a:lnSpc>
            </a:pPr>
            <a:r>
              <a:rPr lang="en-US" sz="3000" spc="25">
                <a:solidFill>
                  <a:srgbClr val="000000"/>
                </a:solidFill>
                <a:latin typeface="TT Rounds Condensed"/>
                <a:ea typeface="TT Rounds Condensed"/>
                <a:cs typeface="TT Rounds Condensed"/>
                <a:sym typeface="TT Rounds Condensed"/>
              </a:rPr>
              <a:t>When describing employee salary data in an Excel sheet, it’s important to provide clear labels and consistent formatting to make the data easy to understand and analyze. Here’s a typical structure and description of what each column might represent:</a:t>
            </a:r>
          </a:p>
        </p:txBody>
      </p:sp>
      <p:sp>
        <p:nvSpPr>
          <p:cNvPr name="TextBox 6" id="6"/>
          <p:cNvSpPr txBox="true"/>
          <p:nvPr/>
        </p:nvSpPr>
        <p:spPr>
          <a:xfrm rot="0">
            <a:off x="4934193" y="4826895"/>
            <a:ext cx="11829161" cy="4431405"/>
          </a:xfrm>
          <a:prstGeom prst="rect">
            <a:avLst/>
          </a:prstGeom>
        </p:spPr>
        <p:txBody>
          <a:bodyPr anchor="t" rtlCol="false" tIns="0" lIns="0" bIns="0" rIns="0">
            <a:spAutoFit/>
          </a:bodyPr>
          <a:lstStyle/>
          <a:p>
            <a:pPr algn="l" marL="737235" indent="-184309" lvl="3">
              <a:lnSpc>
                <a:spcPts val="3220"/>
              </a:lnSpc>
              <a:buFont typeface="Arial"/>
              <a:buChar char="￭"/>
            </a:pPr>
            <a:r>
              <a:rPr lang="en-US" sz="2700" spc="21">
                <a:solidFill>
                  <a:srgbClr val="000000"/>
                </a:solidFill>
                <a:latin typeface="TT Rounds Condensed"/>
                <a:ea typeface="TT Rounds Condensed"/>
                <a:cs typeface="TT Rounds Condensed"/>
                <a:sym typeface="TT Rounds Condensed"/>
              </a:rPr>
              <a:t>Work Year </a:t>
            </a:r>
          </a:p>
          <a:p>
            <a:pPr algn="l" marL="737235" indent="-184309" lvl="3">
              <a:lnSpc>
                <a:spcPts val="3220"/>
              </a:lnSpc>
              <a:buFont typeface="Arial"/>
              <a:buChar char="￭"/>
            </a:pPr>
            <a:r>
              <a:rPr lang="en-US" sz="2700" spc="21">
                <a:solidFill>
                  <a:srgbClr val="000000"/>
                </a:solidFill>
                <a:latin typeface="TT Rounds Condensed"/>
                <a:ea typeface="TT Rounds Condensed"/>
                <a:cs typeface="TT Rounds Condensed"/>
                <a:sym typeface="TT Rounds Condensed"/>
              </a:rPr>
              <a:t>Experince Level</a:t>
            </a:r>
          </a:p>
          <a:p>
            <a:pPr algn="l" marL="737235" indent="-184309" lvl="3">
              <a:lnSpc>
                <a:spcPts val="3220"/>
              </a:lnSpc>
              <a:buFont typeface="Arial"/>
              <a:buChar char="￭"/>
            </a:pPr>
            <a:r>
              <a:rPr lang="en-US" sz="2700" spc="21">
                <a:solidFill>
                  <a:srgbClr val="000000"/>
                </a:solidFill>
                <a:latin typeface="TT Rounds Condensed"/>
                <a:ea typeface="TT Rounds Condensed"/>
                <a:cs typeface="TT Rounds Condensed"/>
                <a:sym typeface="TT Rounds Condensed"/>
              </a:rPr>
              <a:t>Employee Type</a:t>
            </a:r>
          </a:p>
          <a:p>
            <a:pPr algn="l" marL="737235" indent="-184309" lvl="3">
              <a:lnSpc>
                <a:spcPts val="3220"/>
              </a:lnSpc>
              <a:buFont typeface="Arial"/>
              <a:buChar char="￭"/>
            </a:pPr>
            <a:r>
              <a:rPr lang="en-US" sz="2700" spc="21">
                <a:solidFill>
                  <a:srgbClr val="000000"/>
                </a:solidFill>
                <a:latin typeface="TT Rounds Condensed"/>
                <a:ea typeface="TT Rounds Condensed"/>
                <a:cs typeface="TT Rounds Condensed"/>
                <a:sym typeface="TT Rounds Condensed"/>
              </a:rPr>
              <a:t>Job Title </a:t>
            </a:r>
          </a:p>
          <a:p>
            <a:pPr algn="l" marL="737235" indent="-184309" lvl="3">
              <a:lnSpc>
                <a:spcPts val="3220"/>
              </a:lnSpc>
              <a:buFont typeface="Arial"/>
              <a:buChar char="￭"/>
            </a:pPr>
            <a:r>
              <a:rPr lang="en-US" sz="2700" spc="21">
                <a:solidFill>
                  <a:srgbClr val="000000"/>
                </a:solidFill>
                <a:latin typeface="TT Rounds Condensed"/>
                <a:ea typeface="TT Rounds Condensed"/>
                <a:cs typeface="TT Rounds Condensed"/>
                <a:sym typeface="TT Rounds Condensed"/>
              </a:rPr>
              <a:t>Salary -usd</a:t>
            </a:r>
          </a:p>
          <a:p>
            <a:pPr algn="l" marL="737235" indent="-184309" lvl="3">
              <a:lnSpc>
                <a:spcPts val="3220"/>
              </a:lnSpc>
              <a:buFont typeface="Arial"/>
              <a:buChar char="￭"/>
            </a:pPr>
            <a:r>
              <a:rPr lang="en-US" sz="2700" spc="21">
                <a:solidFill>
                  <a:srgbClr val="000000"/>
                </a:solidFill>
                <a:latin typeface="TT Rounds Condensed"/>
                <a:ea typeface="TT Rounds Condensed"/>
                <a:cs typeface="TT Rounds Condensed"/>
                <a:sym typeface="TT Rounds Condensed"/>
              </a:rPr>
              <a:t> Salary </a:t>
            </a:r>
          </a:p>
          <a:p>
            <a:pPr algn="l" marL="737235" indent="-184309" lvl="3">
              <a:lnSpc>
                <a:spcPts val="3220"/>
              </a:lnSpc>
              <a:buFont typeface="Arial"/>
              <a:buChar char="￭"/>
            </a:pPr>
            <a:r>
              <a:rPr lang="en-US" sz="2700" spc="21">
                <a:solidFill>
                  <a:srgbClr val="000000"/>
                </a:solidFill>
                <a:latin typeface="TT Rounds Condensed"/>
                <a:ea typeface="TT Rounds Condensed"/>
                <a:cs typeface="TT Rounds Condensed"/>
                <a:sym typeface="TT Rounds Condensed"/>
              </a:rPr>
              <a:t>Salary currency</a:t>
            </a:r>
          </a:p>
          <a:p>
            <a:pPr algn="l" marL="737235" indent="-184309" lvl="3">
              <a:lnSpc>
                <a:spcPts val="3220"/>
              </a:lnSpc>
              <a:buFont typeface="Arial"/>
              <a:buChar char="￭"/>
            </a:pPr>
            <a:r>
              <a:rPr lang="en-US" sz="2700" spc="21">
                <a:solidFill>
                  <a:srgbClr val="000000"/>
                </a:solidFill>
                <a:latin typeface="TT Rounds Condensed"/>
                <a:ea typeface="TT Rounds Condensed"/>
                <a:cs typeface="TT Rounds Condensed"/>
                <a:sym typeface="TT Rounds Condensed"/>
              </a:rPr>
              <a:t>Employee Residence </a:t>
            </a:r>
          </a:p>
          <a:p>
            <a:pPr algn="l" marL="737235" indent="-184309" lvl="3">
              <a:lnSpc>
                <a:spcPts val="3220"/>
              </a:lnSpc>
              <a:buFont typeface="Arial"/>
              <a:buChar char="￭"/>
            </a:pPr>
            <a:r>
              <a:rPr lang="en-US" sz="2700" spc="21">
                <a:solidFill>
                  <a:srgbClr val="000000"/>
                </a:solidFill>
                <a:latin typeface="TT Rounds Condensed"/>
                <a:ea typeface="TT Rounds Condensed"/>
                <a:cs typeface="TT Rounds Condensed"/>
                <a:sym typeface="TT Rounds Condensed"/>
              </a:rPr>
              <a:t>remote ratio</a:t>
            </a:r>
          </a:p>
          <a:p>
            <a:pPr algn="l" marL="737235" indent="-184309" lvl="3">
              <a:lnSpc>
                <a:spcPts val="3220"/>
              </a:lnSpc>
              <a:buFont typeface="Arial"/>
              <a:buChar char="￭"/>
            </a:pPr>
            <a:r>
              <a:rPr lang="en-US" sz="2700" spc="21">
                <a:solidFill>
                  <a:srgbClr val="000000"/>
                </a:solidFill>
                <a:latin typeface="TT Rounds Condensed"/>
                <a:ea typeface="TT Rounds Condensed"/>
                <a:cs typeface="TT Rounds Condensed"/>
                <a:sym typeface="TT Rounds Condensed"/>
              </a:rPr>
              <a:t>Company location </a:t>
            </a:r>
          </a:p>
          <a:p>
            <a:pPr algn="l" marL="737235" indent="-184309" lvl="3">
              <a:lnSpc>
                <a:spcPts val="3222"/>
              </a:lnSpc>
              <a:buFont typeface="Arial"/>
              <a:buChar char="￭"/>
            </a:pPr>
            <a:r>
              <a:rPr lang="en-US" sz="2700" spc="24">
                <a:solidFill>
                  <a:srgbClr val="000000"/>
                </a:solidFill>
                <a:latin typeface="TT Rounds Condensed"/>
                <a:ea typeface="TT Rounds Condensed"/>
                <a:cs typeface="TT Rounds Condensed"/>
                <a:sym typeface="TT Rounds Condensed"/>
              </a:rPr>
              <a:t>Company size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6015038"/>
            <a:ext cx="671449" cy="4271899"/>
          </a:xfrm>
          <a:custGeom>
            <a:avLst/>
            <a:gdLst/>
            <a:ahLst/>
            <a:cxnLst/>
            <a:rect r="r" b="b" t="t" l="l"/>
            <a:pathLst>
              <a:path h="4271899" w="671449">
                <a:moveTo>
                  <a:pt x="0" y="0"/>
                </a:moveTo>
                <a:lnTo>
                  <a:pt x="671449" y="0"/>
                </a:lnTo>
                <a:lnTo>
                  <a:pt x="671449" y="4271899"/>
                </a:lnTo>
                <a:lnTo>
                  <a:pt x="0" y="4271899"/>
                </a:lnTo>
                <a:lnTo>
                  <a:pt x="0" y="0"/>
                </a:lnTo>
                <a:close/>
              </a:path>
            </a:pathLst>
          </a:custGeom>
          <a:blipFill>
            <a:blip r:embed="rId2">
              <a:extLst>
                <a:ext uri="{96DAC541-7B7A-43D3-8B79-37D633B846F1}">
                  <asvg:svgBlip xmlns:asvg="http://schemas.microsoft.com/office/drawing/2016/SVG/main" r:embed="rId3"/>
                </a:ext>
              </a:extLst>
            </a:blip>
            <a:stretch>
              <a:fillRect l="-302" t="0" r="-302" b="0"/>
            </a:stretch>
          </a:blipFill>
        </p:spPr>
      </p:sp>
      <p:sp>
        <p:nvSpPr>
          <p:cNvPr name="Freeform 3" id="3"/>
          <p:cNvSpPr/>
          <p:nvPr/>
        </p:nvSpPr>
        <p:spPr>
          <a:xfrm flipH="false" flipV="false" rot="0">
            <a:off x="11105417" y="-63503"/>
            <a:ext cx="7250078" cy="10415235"/>
          </a:xfrm>
          <a:custGeom>
            <a:avLst/>
            <a:gdLst/>
            <a:ahLst/>
            <a:cxnLst/>
            <a:rect r="r" b="b" t="t" l="l"/>
            <a:pathLst>
              <a:path h="10415235" w="7250078">
                <a:moveTo>
                  <a:pt x="0" y="0"/>
                </a:moveTo>
                <a:lnTo>
                  <a:pt x="7250078" y="0"/>
                </a:lnTo>
                <a:lnTo>
                  <a:pt x="7250078" y="10415235"/>
                </a:lnTo>
                <a:lnTo>
                  <a:pt x="0" y="10415235"/>
                </a:lnTo>
                <a:lnTo>
                  <a:pt x="0" y="0"/>
                </a:lnTo>
                <a:close/>
              </a:path>
            </a:pathLst>
          </a:custGeom>
          <a:blipFill>
            <a:blip r:embed="rId4">
              <a:extLst>
                <a:ext uri="{96DAC541-7B7A-43D3-8B79-37D633B846F1}">
                  <asvg:svgBlip xmlns:asvg="http://schemas.microsoft.com/office/drawing/2016/SVG/main" r:embed="rId5"/>
                </a:ext>
              </a:extLst>
            </a:blip>
            <a:stretch>
              <a:fillRect l="0" t="-15" r="0" b="-15"/>
            </a:stretch>
          </a:blipFill>
        </p:spPr>
      </p:sp>
      <p:grpSp>
        <p:nvGrpSpPr>
          <p:cNvPr name="Group 4" id="4"/>
          <p:cNvGrpSpPr/>
          <p:nvPr/>
        </p:nvGrpSpPr>
        <p:grpSpPr>
          <a:xfrm rot="0">
            <a:off x="100012" y="5072062"/>
            <a:ext cx="3705225" cy="5133975"/>
            <a:chOff x="0" y="0"/>
            <a:chExt cx="4940300" cy="6845300"/>
          </a:xfrm>
        </p:grpSpPr>
        <p:sp>
          <p:nvSpPr>
            <p:cNvPr name="Freeform 5" id="5"/>
            <p:cNvSpPr/>
            <p:nvPr/>
          </p:nvSpPr>
          <p:spPr>
            <a:xfrm flipH="false" flipV="false" rot="0">
              <a:off x="0" y="0"/>
              <a:ext cx="4940300" cy="6845300"/>
            </a:xfrm>
            <a:custGeom>
              <a:avLst/>
              <a:gdLst/>
              <a:ahLst/>
              <a:cxnLst/>
              <a:rect r="r" b="b" t="t" l="l"/>
              <a:pathLst>
                <a:path h="6845300" w="4940300">
                  <a:moveTo>
                    <a:pt x="0" y="0"/>
                  </a:moveTo>
                  <a:lnTo>
                    <a:pt x="4940300" y="0"/>
                  </a:lnTo>
                  <a:lnTo>
                    <a:pt x="4940300" y="6845300"/>
                  </a:lnTo>
                  <a:lnTo>
                    <a:pt x="0" y="6845300"/>
                  </a:lnTo>
                  <a:lnTo>
                    <a:pt x="0" y="0"/>
                  </a:lnTo>
                  <a:close/>
                </a:path>
              </a:pathLst>
            </a:custGeom>
            <a:blipFill>
              <a:blip r:embed="rId6"/>
              <a:stretch>
                <a:fillRect l="0" t="-1550" r="0" b="-1550"/>
              </a:stretch>
            </a:blipFill>
          </p:spPr>
        </p:sp>
      </p:grpSp>
      <p:sp>
        <p:nvSpPr>
          <p:cNvPr name="TextBox 6" id="6"/>
          <p:cNvSpPr txBox="true"/>
          <p:nvPr/>
        </p:nvSpPr>
        <p:spPr>
          <a:xfrm rot="0">
            <a:off x="1128712" y="9513341"/>
            <a:ext cx="2702585" cy="470030"/>
          </a:xfrm>
          <a:prstGeom prst="rect">
            <a:avLst/>
          </a:prstGeom>
        </p:spPr>
        <p:txBody>
          <a:bodyPr anchor="t" rtlCol="false" tIns="0" lIns="0" bIns="0" rIns="0">
            <a:spAutoFit/>
          </a:bodyPr>
          <a:lstStyle/>
          <a:p>
            <a:pPr algn="l">
              <a:lnSpc>
                <a:spcPts val="2310"/>
              </a:lnSpc>
            </a:pPr>
            <a:r>
              <a:rPr lang="en-US" sz="1650" spc="28">
                <a:solidFill>
                  <a:srgbClr val="2D83C3"/>
                </a:solidFill>
                <a:latin typeface="Arimo"/>
                <a:ea typeface="Arimo"/>
                <a:cs typeface="Arimo"/>
                <a:sym typeface="Arimo"/>
              </a:rPr>
              <a:t>3/21/2024 </a:t>
            </a:r>
            <a:r>
              <a:rPr lang="en-US" b="true" sz="1650" spc="28">
                <a:solidFill>
                  <a:srgbClr val="2D83C3"/>
                </a:solidFill>
                <a:latin typeface="Arimo Bold"/>
                <a:ea typeface="Arimo Bold"/>
                <a:cs typeface="Arimo Bold"/>
                <a:sym typeface="Arimo Bold"/>
              </a:rPr>
              <a:t>Annual Review</a:t>
            </a:r>
          </a:p>
        </p:txBody>
      </p:sp>
      <p:sp>
        <p:nvSpPr>
          <p:cNvPr name="TextBox 7" id="7"/>
          <p:cNvSpPr txBox="true"/>
          <p:nvPr/>
        </p:nvSpPr>
        <p:spPr>
          <a:xfrm rot="0">
            <a:off x="16915828" y="9535096"/>
            <a:ext cx="112090" cy="439922"/>
          </a:xfrm>
          <a:prstGeom prst="rect">
            <a:avLst/>
          </a:prstGeom>
        </p:spPr>
        <p:txBody>
          <a:bodyPr anchor="t" rtlCol="false" tIns="0" lIns="0" bIns="0" rIns="0">
            <a:spAutoFit/>
          </a:bodyPr>
          <a:lstStyle/>
          <a:p>
            <a:pPr algn="l">
              <a:lnSpc>
                <a:spcPts val="2310"/>
              </a:lnSpc>
            </a:pPr>
            <a:r>
              <a:rPr lang="en-US" sz="1650">
                <a:solidFill>
                  <a:srgbClr val="2D936B"/>
                </a:solidFill>
                <a:latin typeface="Trebuchet MS"/>
                <a:ea typeface="Trebuchet MS"/>
                <a:cs typeface="Trebuchet MS"/>
                <a:sym typeface="Trebuchet MS"/>
              </a:rPr>
              <a:t>9</a:t>
            </a:r>
          </a:p>
        </p:txBody>
      </p:sp>
      <p:sp>
        <p:nvSpPr>
          <p:cNvPr name="TextBox 8" id="8"/>
          <p:cNvSpPr txBox="true"/>
          <p:nvPr/>
        </p:nvSpPr>
        <p:spPr>
          <a:xfrm rot="0">
            <a:off x="1109662" y="446227"/>
            <a:ext cx="11585762" cy="1554232"/>
          </a:xfrm>
          <a:prstGeom prst="rect">
            <a:avLst/>
          </a:prstGeom>
        </p:spPr>
        <p:txBody>
          <a:bodyPr anchor="t" rtlCol="false" tIns="0" lIns="0" bIns="0" rIns="0">
            <a:spAutoFit/>
          </a:bodyPr>
          <a:lstStyle/>
          <a:p>
            <a:pPr algn="l">
              <a:lnSpc>
                <a:spcPts val="8925"/>
              </a:lnSpc>
            </a:pPr>
            <a:r>
              <a:rPr lang="en-US" b="true" sz="6375" spc="31">
                <a:solidFill>
                  <a:srgbClr val="000000"/>
                </a:solidFill>
                <a:latin typeface="Arimo Bold"/>
                <a:ea typeface="Arimo Bold"/>
                <a:cs typeface="Arimo Bold"/>
                <a:sym typeface="Arimo Bold"/>
              </a:rPr>
              <a:t>THE "WOW" IN OUR SOLUTION</a:t>
            </a:r>
          </a:p>
        </p:txBody>
      </p:sp>
      <p:sp>
        <p:nvSpPr>
          <p:cNvPr name="TextBox 9" id="9"/>
          <p:cNvSpPr txBox="true"/>
          <p:nvPr/>
        </p:nvSpPr>
        <p:spPr>
          <a:xfrm rot="0">
            <a:off x="4663440" y="4125039"/>
            <a:ext cx="9073553" cy="2682240"/>
          </a:xfrm>
          <a:prstGeom prst="rect">
            <a:avLst/>
          </a:prstGeom>
        </p:spPr>
        <p:txBody>
          <a:bodyPr anchor="t" rtlCol="false" tIns="0" lIns="0" bIns="0" rIns="0">
            <a:spAutoFit/>
          </a:bodyPr>
          <a:lstStyle/>
          <a:p>
            <a:pPr algn="l">
              <a:lnSpc>
                <a:spcPts val="4275"/>
              </a:lnSpc>
            </a:pPr>
            <a:r>
              <a:rPr lang="en-US" sz="3600" spc="32">
                <a:solidFill>
                  <a:srgbClr val="000000"/>
                </a:solidFill>
                <a:latin typeface="TT Rounds Condensed"/>
                <a:ea typeface="TT Rounds Condensed"/>
                <a:cs typeface="TT Rounds Condensed"/>
                <a:sym typeface="TT Rounds Condensed"/>
              </a:rPr>
              <a:t>It helps the management to analyze the data's of the employee and their salaries, for the record and understanding the information that have been recorded and it can be used for future purposes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DAGQLiuWjs8</dc:identifier>
  <dcterms:modified xsi:type="dcterms:W3CDTF">2011-08-01T06:04:30Z</dcterms:modified>
  <cp:revision>1</cp:revision>
  <dc:title>Sivarama Krishnan </dc:title>
</cp:coreProperties>
</file>