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7" r:id="rId10"/>
    <p:sldId id="269"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81" d="100"/>
          <a:sy n="81" d="100"/>
        </p:scale>
        <p:origin x="-258" y="-19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26-Aug-24</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26-Aug-24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26-Aug-24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26-Aug-24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26-Aug-24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26-Aug-24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26-Aug-24</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417" y="415925"/>
            <a:ext cx="10943167" cy="1082675"/>
          </a:xfrm>
        </p:spPr>
        <p:txBody>
          <a:bodyPr/>
          <a:lstStyle/>
          <a:p>
            <a:r>
              <a:rPr lang="en-US" b="1" dirty="0" smtClean="0"/>
              <a:t>EMPLOYEE DATA ANAYLSIS USING EXCEL</a:t>
            </a:r>
            <a:endParaRPr lang="en-US" b="1" dirty="0"/>
          </a:p>
        </p:txBody>
      </p:sp>
      <p:sp>
        <p:nvSpPr>
          <p:cNvPr id="3" name="Subtitle 2"/>
          <p:cNvSpPr>
            <a:spLocks noGrp="1"/>
          </p:cNvSpPr>
          <p:nvPr>
            <p:ph type="subTitle" idx="1"/>
          </p:nvPr>
        </p:nvSpPr>
        <p:spPr>
          <a:xfrm>
            <a:off x="618490" y="1743075"/>
            <a:ext cx="10949305" cy="3435985"/>
          </a:xfrm>
        </p:spPr>
        <p:txBody>
          <a:bodyPr/>
          <a:lstStyle/>
          <a:p>
            <a:pPr algn="l"/>
            <a:r>
              <a:rPr lang="en-IN" altLang="en-US" sz="2000" b="1">
                <a:latin typeface="+mj-lt"/>
                <a:cs typeface="Times New Roman" panose="02020603050405020304" charset="0"/>
              </a:rPr>
              <a:t>PRESENTED BY      : SHIVARANJANI. T</a:t>
            </a:r>
          </a:p>
          <a:p>
            <a:pPr algn="l"/>
            <a:r>
              <a:rPr lang="en-IN" altLang="en-US" sz="2000" b="1">
                <a:latin typeface="+mj-lt"/>
                <a:cs typeface="Times New Roman" panose="02020603050405020304" charset="0"/>
              </a:rPr>
              <a:t>REGISTOR NO &amp; ID : 312209145 </a:t>
            </a:r>
          </a:p>
          <a:p>
            <a:pPr algn="l"/>
            <a:r>
              <a:rPr lang="en-IN" altLang="en-US" sz="2000" b="1">
                <a:latin typeface="+mj-lt"/>
                <a:cs typeface="Times New Roman" panose="02020603050405020304" charset="0"/>
              </a:rPr>
              <a:t>                                    ASUNM1353312209145</a:t>
            </a:r>
          </a:p>
          <a:p>
            <a:pPr algn="l"/>
            <a:r>
              <a:rPr lang="en-IN" altLang="en-US" sz="2000" b="1">
                <a:latin typeface="+mj-lt"/>
                <a:cs typeface="Times New Roman" panose="02020603050405020304" charset="0"/>
              </a:rPr>
              <a:t>DEPARTMENT         : COMMERCE</a:t>
            </a:r>
          </a:p>
          <a:p>
            <a:pPr algn="l"/>
            <a:r>
              <a:rPr lang="en-IN" altLang="en-US" sz="2000" b="1">
                <a:latin typeface="+mj-lt"/>
                <a:cs typeface="Times New Roman" panose="02020603050405020304" charset="0"/>
              </a:rPr>
              <a:t>COLLEGE                : ANNA ADARSH COLLEGE FOR                     </a:t>
            </a:r>
          </a:p>
          <a:p>
            <a:pPr algn="l"/>
            <a:r>
              <a:rPr lang="en-IN" altLang="en-US" sz="2000" b="1">
                <a:latin typeface="+mj-lt"/>
                <a:cs typeface="Times New Roman" panose="02020603050405020304" charset="0"/>
              </a:rPr>
              <a:t>                                   WOMEN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8554" y="726831"/>
            <a:ext cx="8874369" cy="6001643"/>
          </a:xfrm>
          <a:prstGeom prst="rect">
            <a:avLst/>
          </a:prstGeom>
          <a:noFill/>
        </p:spPr>
        <p:txBody>
          <a:bodyPr wrap="square" rtlCol="0">
            <a:spAutoFit/>
          </a:bodyPr>
          <a:lstStyle/>
          <a:p>
            <a:r>
              <a:rPr lang="en-US" sz="3200" b="1" u="sng" dirty="0">
                <a:sym typeface="+mn-ea"/>
              </a:rPr>
              <a:t>Step 5: Apply the Formatting</a:t>
            </a:r>
            <a:endParaRPr lang="en-US" sz="3200" b="1" u="sng" dirty="0"/>
          </a:p>
          <a:p>
            <a:r>
              <a:rPr lang="en-IN" altLang="en-US" sz="3200" dirty="0">
                <a:sym typeface="+mn-ea"/>
              </a:rPr>
              <a:t>                </a:t>
            </a:r>
            <a:r>
              <a:rPr lang="en-US" sz="3200" dirty="0">
                <a:sym typeface="+mn-ea"/>
              </a:rPr>
              <a:t>Once you have set the criteria and formatting style, click "OK" to apply the conditional formatting to the selected range of cells.</a:t>
            </a:r>
            <a:endParaRPr lang="en-US" sz="3200" dirty="0"/>
          </a:p>
          <a:p>
            <a:r>
              <a:rPr lang="en-US" sz="3200" b="1" u="sng" dirty="0">
                <a:sym typeface="+mn-ea"/>
              </a:rPr>
              <a:t>Step 6: Review and Modify the Formatting</a:t>
            </a:r>
            <a:endParaRPr lang="en-US" sz="3200" b="1" u="sng" dirty="0"/>
          </a:p>
          <a:p>
            <a:r>
              <a:rPr lang="en-IN" altLang="en-US" sz="3200" dirty="0">
                <a:sym typeface="+mn-ea"/>
              </a:rPr>
              <a:t>                </a:t>
            </a:r>
            <a:r>
              <a:rPr lang="en-US" sz="3200" dirty="0">
                <a:sym typeface="+mn-ea"/>
              </a:rPr>
              <a:t>The formatting will now be applied to the cells based on the criteria you set. You can review and modify the formatting by selecting the cells and clicking on "Conditional Formatting" in the ribbon.</a:t>
            </a:r>
            <a:endParaRPr lang="en-US" sz="3200" dirty="0"/>
          </a:p>
          <a:p>
            <a:endParaRPr lang="en-US" sz="3200" dirty="0"/>
          </a:p>
        </p:txBody>
      </p:sp>
    </p:spTree>
    <p:extLst>
      <p:ext uri="{BB962C8B-B14F-4D97-AF65-F5344CB8AC3E}">
        <p14:creationId xmlns:p14="http://schemas.microsoft.com/office/powerpoint/2010/main" val="3005285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t>RESULT</a:t>
            </a:r>
          </a:p>
        </p:txBody>
      </p:sp>
      <p:pic>
        <p:nvPicPr>
          <p:cNvPr id="4" name="Content Placeholder 3" descr="RESULT"/>
          <p:cNvPicPr>
            <a:picLocks noGrp="1" noChangeAspect="1"/>
          </p:cNvPicPr>
          <p:nvPr>
            <p:ph idx="1"/>
          </p:nvPr>
        </p:nvPicPr>
        <p:blipFill>
          <a:blip r:embed="rId2"/>
          <a:stretch>
            <a:fillRect/>
          </a:stretch>
        </p:blipFill>
        <p:spPr>
          <a:xfrm>
            <a:off x="338455" y="1356360"/>
            <a:ext cx="11463655" cy="4537075"/>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dirty="0"/>
              <a:t>CONCLUSION </a:t>
            </a:r>
          </a:p>
        </p:txBody>
      </p:sp>
      <p:sp>
        <p:nvSpPr>
          <p:cNvPr id="3" name="Content Placeholder 2"/>
          <p:cNvSpPr>
            <a:spLocks noGrp="1"/>
          </p:cNvSpPr>
          <p:nvPr>
            <p:ph idx="1"/>
          </p:nvPr>
        </p:nvSpPr>
        <p:spPr/>
        <p:txBody>
          <a:bodyPr/>
          <a:lstStyle/>
          <a:p>
            <a:pPr marL="285750" indent="-285750">
              <a:buFont typeface="Wingdings" pitchFamily="2" charset="2"/>
              <a:buChar char="ü"/>
            </a:pPr>
            <a:r>
              <a:rPr lang="en-US" b="1" i="1" dirty="0">
                <a:latin typeface="+mj-lt"/>
              </a:rPr>
              <a:t>In this dataset,</a:t>
            </a:r>
          </a:p>
          <a:p>
            <a:pPr lvl="1">
              <a:buFont typeface="Arial" pitchFamily="34" charset="0"/>
              <a:buChar char="•"/>
            </a:pPr>
            <a:r>
              <a:rPr lang="en-US" sz="3200" b="1" i="1" dirty="0">
                <a:latin typeface="+mj-lt"/>
              </a:rPr>
              <a:t>Female-48%,</a:t>
            </a:r>
          </a:p>
          <a:p>
            <a:pPr lvl="1">
              <a:buFont typeface="Arial" pitchFamily="34" charset="0"/>
              <a:buChar char="•"/>
            </a:pPr>
            <a:r>
              <a:rPr lang="en-US" sz="3200" b="1" i="1" dirty="0">
                <a:latin typeface="+mj-lt"/>
              </a:rPr>
              <a:t>Male-49% and </a:t>
            </a:r>
          </a:p>
          <a:p>
            <a:pPr lvl="1">
              <a:buFont typeface="Arial" pitchFamily="34" charset="0"/>
              <a:buChar char="•"/>
            </a:pPr>
            <a:r>
              <a:rPr lang="en-US" sz="3200" b="1" i="1" dirty="0">
                <a:latin typeface="+mj-lt"/>
              </a:rPr>
              <a:t>Gender not mentioned-3%.</a:t>
            </a:r>
          </a:p>
          <a:p>
            <a:pPr marL="285750" indent="-285750">
              <a:buFont typeface="Wingdings" pitchFamily="2" charset="2"/>
              <a:buChar char="ü"/>
            </a:pPr>
            <a:r>
              <a:rPr lang="en-US" b="1" i="1" dirty="0">
                <a:latin typeface="+mj-lt"/>
              </a:rPr>
              <a:t>Permanent employees are higher than the fixed term and temporary.</a:t>
            </a:r>
          </a:p>
          <a:p>
            <a:pPr marL="285750" indent="-285750">
              <a:buFont typeface="Wingdings" pitchFamily="2" charset="2"/>
              <a:buChar char="ü"/>
            </a:pPr>
            <a:r>
              <a:rPr lang="en-US" b="1" i="1" dirty="0">
                <a:latin typeface="+mj-lt"/>
              </a:rPr>
              <a:t>127 employees are permanent.</a:t>
            </a:r>
          </a:p>
          <a:p>
            <a:pPr marL="285750" indent="-285750">
              <a:buFont typeface="Wingdings" pitchFamily="2" charset="2"/>
              <a:buChar char="ü"/>
            </a:pPr>
            <a:r>
              <a:rPr lang="en-US" b="1" i="1" dirty="0">
                <a:latin typeface="+mj-lt"/>
              </a:rPr>
              <a:t>34 employees are temporary.</a:t>
            </a:r>
          </a:p>
          <a:p>
            <a:pPr marL="285750" indent="-285750">
              <a:buFont typeface="Wingdings" pitchFamily="2" charset="2"/>
              <a:buChar char="ü"/>
            </a:pPr>
            <a:r>
              <a:rPr lang="en-US" b="1" i="1" dirty="0">
                <a:latin typeface="+mj-lt"/>
              </a:rPr>
              <a:t>35 employees are fixed term.</a:t>
            </a:r>
          </a:p>
          <a:p>
            <a:pPr marL="0" indent="0">
              <a:buNone/>
            </a:pPr>
            <a:endParaRPr lang="en-US" sz="4000" dirty="0">
              <a:latin typeface="+mj-l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t>PROJECT TITTLE</a:t>
            </a:r>
          </a:p>
        </p:txBody>
      </p:sp>
      <p:sp>
        <p:nvSpPr>
          <p:cNvPr id="3" name="Content Placeholder 2"/>
          <p:cNvSpPr>
            <a:spLocks noGrp="1"/>
          </p:cNvSpPr>
          <p:nvPr>
            <p:ph idx="1"/>
          </p:nvPr>
        </p:nvSpPr>
        <p:spPr/>
        <p:txBody>
          <a:bodyPr/>
          <a:lstStyle/>
          <a:p>
            <a:pPr marL="0" indent="0">
              <a:buNone/>
            </a:pPr>
            <a:r>
              <a:rPr lang="en-US" sz="7200" b="1" i="1" dirty="0">
                <a:solidFill>
                  <a:srgbClr val="FF0000"/>
                </a:solidFill>
                <a:latin typeface="+mj-lt"/>
                <a:cs typeface="Times New Roman" panose="02020603050405020304" pitchFamily="18" charset="0"/>
              </a:rPr>
              <a:t>Employee data analysis using excel with pivot table and chart.</a:t>
            </a:r>
            <a:endParaRPr lang="en-IN" sz="7200" b="1" i="1" dirty="0">
              <a:solidFill>
                <a:srgbClr val="FF0000"/>
              </a:solidFill>
              <a:latin typeface="+mj-lt"/>
              <a:cs typeface="Times New Roman" panose="02020603050405020304" pitchFamily="18" charset="0"/>
            </a:endParaRPr>
          </a:p>
          <a:p>
            <a:pPr marL="0" indent="0">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latin typeface="Times New Roman" panose="02020603050405020304" charset="0"/>
                <a:cs typeface="Times New Roman" panose="02020603050405020304" charset="0"/>
              </a:rPr>
              <a:t>AGENDA</a:t>
            </a:r>
          </a:p>
        </p:txBody>
      </p:sp>
      <p:sp>
        <p:nvSpPr>
          <p:cNvPr id="3" name="Content Placeholder 2"/>
          <p:cNvSpPr>
            <a:spLocks noGrp="1"/>
          </p:cNvSpPr>
          <p:nvPr>
            <p:ph idx="1"/>
          </p:nvPr>
        </p:nvSpPr>
        <p:spPr/>
        <p:txBody>
          <a:bodyPr/>
          <a:lstStyle/>
          <a:p>
            <a:pPr marL="514350" indent="-514350">
              <a:buAutoNum type="arabicPeriod"/>
            </a:pPr>
            <a:r>
              <a:rPr lang="en-IN" altLang="en-US"/>
              <a:t>Problem Statement</a:t>
            </a:r>
          </a:p>
          <a:p>
            <a:pPr marL="514350" indent="-514350">
              <a:buAutoNum type="arabicPeriod"/>
            </a:pPr>
            <a:r>
              <a:rPr lang="en-IN" altLang="en-US"/>
              <a:t>Project Overview</a:t>
            </a:r>
          </a:p>
          <a:p>
            <a:pPr marL="514350" indent="-514350">
              <a:buAutoNum type="arabicPeriod"/>
            </a:pPr>
            <a:r>
              <a:rPr lang="en-IN" altLang="en-US"/>
              <a:t>End Users</a:t>
            </a:r>
          </a:p>
          <a:p>
            <a:pPr marL="514350" indent="-514350">
              <a:buAutoNum type="arabicPeriod"/>
            </a:pPr>
            <a:r>
              <a:rPr lang="en-IN" altLang="en-US"/>
              <a:t>Our Solution and Proposition</a:t>
            </a:r>
          </a:p>
          <a:p>
            <a:pPr marL="514350" indent="-514350">
              <a:buAutoNum type="arabicPeriod"/>
            </a:pPr>
            <a:r>
              <a:rPr lang="en-IN" altLang="en-US"/>
              <a:t>Dataset Discription</a:t>
            </a:r>
          </a:p>
          <a:p>
            <a:pPr marL="514350" indent="-514350">
              <a:buAutoNum type="arabicPeriod"/>
            </a:pPr>
            <a:r>
              <a:rPr lang="en-IN" altLang="en-US"/>
              <a:t>Modelling Approach</a:t>
            </a:r>
          </a:p>
          <a:p>
            <a:pPr marL="514350" indent="-514350">
              <a:buAutoNum type="arabicPeriod"/>
            </a:pPr>
            <a:r>
              <a:rPr lang="en-IN" altLang="en-US"/>
              <a:t>Result and Discussion</a:t>
            </a:r>
          </a:p>
          <a:p>
            <a:pPr marL="514350" indent="-514350">
              <a:buAutoNum type="arabicPeriod"/>
            </a:pPr>
            <a:r>
              <a:rPr lang="en-IN" altLang="en-US"/>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dirty="0"/>
              <a:t>PROBLEM STATEMENT</a:t>
            </a:r>
          </a:p>
        </p:txBody>
      </p:sp>
      <p:sp>
        <p:nvSpPr>
          <p:cNvPr id="3" name="Content Placeholder 2"/>
          <p:cNvSpPr>
            <a:spLocks noGrp="1"/>
          </p:cNvSpPr>
          <p:nvPr>
            <p:ph idx="1"/>
          </p:nvPr>
        </p:nvSpPr>
        <p:spPr/>
        <p:txBody>
          <a:bodyPr/>
          <a:lstStyle/>
          <a:p>
            <a:r>
              <a:rPr lang="en-IN" sz="1400" b="1" u="sng"/>
              <a:t>*</a:t>
            </a:r>
            <a:endParaRPr lang="en-IN" sz="1400"/>
          </a:p>
        </p:txBody>
      </p:sp>
      <p:sp>
        <p:nvSpPr>
          <p:cNvPr id="4" name="TextBox 3"/>
          <p:cNvSpPr txBox="1"/>
          <p:nvPr/>
        </p:nvSpPr>
        <p:spPr>
          <a:xfrm>
            <a:off x="961292" y="1277815"/>
            <a:ext cx="8768862" cy="4278094"/>
          </a:xfrm>
          <a:prstGeom prst="rect">
            <a:avLst/>
          </a:prstGeom>
          <a:noFill/>
        </p:spPr>
        <p:txBody>
          <a:bodyPr wrap="square" rtlCol="0">
            <a:spAutoFit/>
          </a:bodyPr>
          <a:lstStyle/>
          <a:p>
            <a:pPr marL="285750" indent="-285750">
              <a:buFont typeface="Wingdings" pitchFamily="2" charset="2"/>
              <a:buChar char="ü"/>
            </a:pPr>
            <a:r>
              <a:rPr lang="en-US" sz="2800" b="1" i="1" dirty="0">
                <a:latin typeface="+mj-lt"/>
              </a:rPr>
              <a:t>IN EMPLOYEE DATASET,HOW WILL I COUNT THE HOW MANY MALE ,FEMALE AND GENDER NOT MENTIONED THERE IN THE DATASET?</a:t>
            </a:r>
          </a:p>
          <a:p>
            <a:pPr marL="285750" indent="-285750">
              <a:buFont typeface="Wingdings" pitchFamily="2" charset="2"/>
              <a:buChar char="ü"/>
            </a:pPr>
            <a:r>
              <a:rPr lang="en-US" sz="2800" b="1" i="1" dirty="0">
                <a:latin typeface="+mj-lt"/>
              </a:rPr>
              <a:t>HOW WILL I SEE HOW MANY EMPLOYEES ARE WORKING IN PARTICULAR LOCATION?</a:t>
            </a:r>
          </a:p>
          <a:p>
            <a:pPr marL="285750" indent="-285750">
              <a:buFont typeface="Wingdings" pitchFamily="2" charset="2"/>
              <a:buChar char="ü"/>
            </a:pPr>
            <a:r>
              <a:rPr lang="en-US" sz="2800" b="1" i="1" dirty="0">
                <a:latin typeface="+mj-lt"/>
              </a:rPr>
              <a:t>WHAT IS THE TOTAL SUM AND AVERAGE OF THE SALARY?</a:t>
            </a:r>
          </a:p>
          <a:p>
            <a:pPr marL="285750" indent="-285750">
              <a:buFont typeface="Wingdings" pitchFamily="2" charset="2"/>
              <a:buChar char="ü"/>
            </a:pPr>
            <a:r>
              <a:rPr lang="en-US" sz="2800" b="1" i="1" dirty="0">
                <a:latin typeface="+mj-lt"/>
              </a:rPr>
              <a:t>HOW MANY EMPLOYEES ARE PERMANENT,TEMPORARY AND FIXED TERM?</a:t>
            </a:r>
          </a:p>
          <a:p>
            <a:endParaRPr lang="en-US" sz="20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t>PROJECT OVERVIEW</a:t>
            </a:r>
          </a:p>
        </p:txBody>
      </p:sp>
      <p:sp>
        <p:nvSpPr>
          <p:cNvPr id="3" name="Content Placeholder 2"/>
          <p:cNvSpPr>
            <a:spLocks noGrp="1"/>
          </p:cNvSpPr>
          <p:nvPr>
            <p:ph idx="1"/>
          </p:nvPr>
        </p:nvSpPr>
        <p:spPr/>
        <p:txBody>
          <a:bodyPr/>
          <a:lstStyle/>
          <a:p>
            <a:pPr marL="0" indent="0">
              <a:buNone/>
            </a:pPr>
            <a:r>
              <a:rPr lang="en-US" b="1" dirty="0">
                <a:latin typeface="+mj-lt"/>
              </a:rPr>
              <a:t>IN THIS EXCEL,WE ARE GOING TO LEARN ABOUT HOW TO DO:</a:t>
            </a:r>
          </a:p>
          <a:p>
            <a:pPr>
              <a:buFont typeface="+mj-lt"/>
              <a:buAutoNum type="arabicPeriod"/>
            </a:pPr>
            <a:r>
              <a:rPr lang="en-US" b="1" dirty="0">
                <a:latin typeface="+mj-lt"/>
              </a:rPr>
              <a:t>CONDITIONAL FORMATTING,</a:t>
            </a:r>
          </a:p>
          <a:p>
            <a:pPr>
              <a:buFont typeface="+mj-lt"/>
              <a:buAutoNum type="arabicPeriod"/>
            </a:pPr>
            <a:r>
              <a:rPr lang="en-US" b="1" dirty="0" smtClean="0">
                <a:latin typeface="+mj-lt"/>
              </a:rPr>
              <a:t>FORMULAS,</a:t>
            </a:r>
          </a:p>
          <a:p>
            <a:pPr>
              <a:buFont typeface="+mj-lt"/>
              <a:buAutoNum type="arabicPeriod"/>
            </a:pPr>
            <a:r>
              <a:rPr lang="en-US" b="1" dirty="0" smtClean="0">
                <a:latin typeface="+mj-lt"/>
              </a:rPr>
              <a:t>PIVOT </a:t>
            </a:r>
            <a:r>
              <a:rPr lang="en-US" b="1" dirty="0">
                <a:latin typeface="+mj-lt"/>
              </a:rPr>
              <a:t>CHART,</a:t>
            </a:r>
          </a:p>
          <a:p>
            <a:pPr>
              <a:buFont typeface="+mj-lt"/>
              <a:buAutoNum type="arabicPeriod"/>
            </a:pPr>
            <a:r>
              <a:rPr lang="en-US" b="1" dirty="0">
                <a:latin typeface="+mj-lt"/>
              </a:rPr>
              <a:t>MERGE AND CENTER ALIGN,</a:t>
            </a:r>
          </a:p>
          <a:p>
            <a:pPr>
              <a:buFont typeface="+mj-lt"/>
              <a:buAutoNum type="arabicPeriod"/>
            </a:pPr>
            <a:r>
              <a:rPr lang="en-US" b="1" dirty="0" smtClean="0">
                <a:latin typeface="+mj-lt"/>
              </a:rPr>
              <a:t>SLICER</a:t>
            </a:r>
            <a:r>
              <a:rPr lang="en-US" b="1" dirty="0">
                <a:latin typeface="+mj-lt"/>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t>OUR SOLUTION AND ITS VALUATION</a:t>
            </a:r>
          </a:p>
        </p:txBody>
      </p:sp>
      <p:sp>
        <p:nvSpPr>
          <p:cNvPr id="3" name="Content Placeholder 2"/>
          <p:cNvSpPr>
            <a:spLocks noGrp="1"/>
          </p:cNvSpPr>
          <p:nvPr>
            <p:ph idx="1"/>
          </p:nvPr>
        </p:nvSpPr>
        <p:spPr/>
        <p:txBody>
          <a:bodyPr/>
          <a:lstStyle/>
          <a:p>
            <a:pPr marL="0" indent="0">
              <a:buNone/>
            </a:pPr>
            <a:r>
              <a:rPr lang="en-IN" altLang="en-US" sz="3000" b="1" dirty="0">
                <a:latin typeface="+mj-lt"/>
                <a:cs typeface="Times New Roman" panose="02020603050405020304" charset="0"/>
              </a:rPr>
              <a:t>Filtering -  Highlighting the count of gender, Employee type</a:t>
            </a:r>
          </a:p>
          <a:p>
            <a:pPr marL="0" indent="0">
              <a:buNone/>
            </a:pPr>
            <a:r>
              <a:rPr lang="en-IN" altLang="en-US" sz="3000" b="1" dirty="0">
                <a:latin typeface="+mj-lt"/>
                <a:cs typeface="Times New Roman" panose="02020603050405020304" charset="0"/>
              </a:rPr>
              <a:t>Conditional Formatting - Blanks</a:t>
            </a:r>
          </a:p>
          <a:p>
            <a:pPr marL="0" indent="0">
              <a:buNone/>
            </a:pPr>
            <a:r>
              <a:rPr lang="en-IN" altLang="en-US" sz="3000" b="1" dirty="0">
                <a:latin typeface="+mj-lt"/>
                <a:cs typeface="Times New Roman" panose="02020603050405020304" charset="0"/>
              </a:rPr>
              <a:t>Formulas - Average</a:t>
            </a:r>
          </a:p>
          <a:p>
            <a:pPr marL="0" indent="0">
              <a:buNone/>
            </a:pPr>
            <a:r>
              <a:rPr lang="en-IN" altLang="en-US" sz="3000" b="1" dirty="0">
                <a:latin typeface="+mj-lt"/>
                <a:cs typeface="Times New Roman" panose="02020603050405020304" charset="0"/>
              </a:rPr>
              <a:t>Pie chart and Graph - Final report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a:t> DATASET DISCRIPTION</a:t>
            </a:r>
          </a:p>
        </p:txBody>
      </p:sp>
      <p:sp>
        <p:nvSpPr>
          <p:cNvPr id="3" name="Content Placeholder 2"/>
          <p:cNvSpPr>
            <a:spLocks noGrp="1"/>
          </p:cNvSpPr>
          <p:nvPr>
            <p:ph idx="1"/>
          </p:nvPr>
        </p:nvSpPr>
        <p:spPr/>
        <p:txBody>
          <a:bodyPr/>
          <a:lstStyle/>
          <a:p>
            <a:pPr marL="285750" indent="-285750">
              <a:buFont typeface="Arial" pitchFamily="34" charset="0"/>
              <a:buChar char="•"/>
            </a:pPr>
            <a:r>
              <a:rPr lang="en-US" sz="2400" b="1" i="1" dirty="0">
                <a:latin typeface="+mj-lt"/>
              </a:rPr>
              <a:t>EMPLOYEE DATESET-EDUNET DASHBOARD</a:t>
            </a:r>
          </a:p>
          <a:p>
            <a:pPr marL="285750" indent="-285750">
              <a:buFont typeface="Arial" pitchFamily="34" charset="0"/>
              <a:buChar char="•"/>
            </a:pPr>
            <a:r>
              <a:rPr lang="en-US" sz="2400" b="1" i="1" dirty="0">
                <a:latin typeface="+mj-lt"/>
              </a:rPr>
              <a:t>IN DATASET THERE ARE 9-FEATURES</a:t>
            </a:r>
          </a:p>
          <a:p>
            <a:pPr marL="285750" indent="-285750">
              <a:buFont typeface="Arial" pitchFamily="34" charset="0"/>
              <a:buChar char="•"/>
            </a:pPr>
            <a:r>
              <a:rPr lang="en-US" sz="2400" b="1" i="1" dirty="0">
                <a:latin typeface="+mj-lt"/>
              </a:rPr>
              <a:t>BUT I USED ONLY 8-FEATURES</a:t>
            </a:r>
          </a:p>
          <a:p>
            <a:pPr lvl="1">
              <a:buFont typeface="Arial" pitchFamily="34" charset="0"/>
              <a:buChar char="•"/>
            </a:pPr>
            <a:r>
              <a:rPr lang="en-US" sz="2400" b="1" i="1" dirty="0">
                <a:latin typeface="+mj-lt"/>
              </a:rPr>
              <a:t>EMP </a:t>
            </a:r>
            <a:r>
              <a:rPr lang="en-US" sz="2400" b="1" i="1" dirty="0" smtClean="0">
                <a:latin typeface="+mj-lt"/>
              </a:rPr>
              <a:t>ID- </a:t>
            </a:r>
            <a:r>
              <a:rPr lang="en-US" sz="2400" b="1" i="1" dirty="0">
                <a:latin typeface="+mj-lt"/>
              </a:rPr>
              <a:t>LETTER &amp; NUMERIC</a:t>
            </a:r>
          </a:p>
          <a:p>
            <a:pPr lvl="1">
              <a:buFont typeface="Arial" pitchFamily="34" charset="0"/>
              <a:buChar char="•"/>
            </a:pPr>
            <a:r>
              <a:rPr lang="en-US" sz="2400" b="1" i="1" dirty="0">
                <a:latin typeface="+mj-lt"/>
              </a:rPr>
              <a:t>NAME-TEXT</a:t>
            </a:r>
          </a:p>
          <a:p>
            <a:pPr lvl="1">
              <a:buFont typeface="Arial" pitchFamily="34" charset="0"/>
              <a:buChar char="•"/>
            </a:pPr>
            <a:r>
              <a:rPr lang="en-US" sz="2400" b="1" i="1" dirty="0">
                <a:latin typeface="+mj-lt"/>
              </a:rPr>
              <a:t>GENDER-TEXT</a:t>
            </a:r>
          </a:p>
          <a:p>
            <a:pPr lvl="1">
              <a:buFont typeface="Arial" pitchFamily="34" charset="0"/>
              <a:buChar char="•"/>
            </a:pPr>
            <a:r>
              <a:rPr lang="en-US" sz="2400" b="1" i="1" dirty="0">
                <a:latin typeface="+mj-lt"/>
              </a:rPr>
              <a:t>DEPARTMENT TEXT</a:t>
            </a:r>
          </a:p>
          <a:p>
            <a:pPr lvl="1">
              <a:buFont typeface="Arial" pitchFamily="34" charset="0"/>
              <a:buChar char="•"/>
            </a:pPr>
            <a:r>
              <a:rPr lang="en-US" sz="2400" b="1" i="1" dirty="0">
                <a:latin typeface="+mj-lt"/>
              </a:rPr>
              <a:t>SALARY-NUMBERS</a:t>
            </a:r>
          </a:p>
          <a:p>
            <a:pPr lvl="1">
              <a:buFont typeface="Arial" pitchFamily="34" charset="0"/>
              <a:buChar char="•"/>
            </a:pPr>
            <a:r>
              <a:rPr lang="en-US" sz="2400" b="1" i="1" dirty="0">
                <a:latin typeface="+mj-lt"/>
              </a:rPr>
              <a:t>START DATE-DATES</a:t>
            </a:r>
          </a:p>
          <a:p>
            <a:pPr lvl="1">
              <a:buFont typeface="Arial" pitchFamily="34" charset="0"/>
              <a:buChar char="•"/>
            </a:pPr>
            <a:r>
              <a:rPr lang="en-US" sz="2400" b="1" i="1" dirty="0">
                <a:latin typeface="+mj-lt"/>
              </a:rPr>
              <a:t>EMPLOYEE TYPE-TEXT</a:t>
            </a:r>
          </a:p>
          <a:p>
            <a:pPr lvl="1">
              <a:buFont typeface="Arial" pitchFamily="34" charset="0"/>
              <a:buChar char="•"/>
            </a:pPr>
            <a:r>
              <a:rPr lang="en-US" sz="2400" b="1" i="1" dirty="0">
                <a:latin typeface="+mj-lt"/>
              </a:rPr>
              <a:t>WORK LOCATION-TEXT</a:t>
            </a:r>
          </a:p>
          <a:p>
            <a:endParaRPr lang="en-US" dirty="0">
              <a:latin typeface="+mj-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u="sng"/>
              <a:t>THE ‘WOW’ IN OUR SOLUTION</a:t>
            </a:r>
          </a:p>
        </p:txBody>
      </p:sp>
      <p:sp>
        <p:nvSpPr>
          <p:cNvPr id="3" name="Content Placeholder 2"/>
          <p:cNvSpPr>
            <a:spLocks noGrp="1"/>
          </p:cNvSpPr>
          <p:nvPr>
            <p:ph idx="1"/>
          </p:nvPr>
        </p:nvSpPr>
        <p:spPr/>
        <p:txBody>
          <a:bodyPr/>
          <a:lstStyle/>
          <a:p>
            <a:pPr marL="457200" indent="-457200">
              <a:buFont typeface="+mj-lt"/>
              <a:buAutoNum type="arabicPeriod"/>
            </a:pPr>
            <a:r>
              <a:rPr lang="en-US" sz="2800" b="1" i="1" u="sng" dirty="0">
                <a:latin typeface="+mj-lt"/>
              </a:rPr>
              <a:t>EMPLOYEE TYPE:</a:t>
            </a:r>
          </a:p>
          <a:p>
            <a:pPr marL="800100" lvl="1" indent="-342900">
              <a:buFont typeface="Wingdings" pitchFamily="2" charset="2"/>
              <a:buChar char="Ø"/>
            </a:pPr>
            <a:r>
              <a:rPr lang="en-US" b="1" i="1" dirty="0">
                <a:latin typeface="+mj-lt"/>
              </a:rPr>
              <a:t>	=COUNTIF(DATA!H1:H196,RESULT!G5)</a:t>
            </a:r>
          </a:p>
          <a:p>
            <a:pPr marL="457200" indent="-457200">
              <a:buFont typeface="+mj-lt"/>
              <a:buAutoNum type="arabicPeriod"/>
            </a:pPr>
            <a:r>
              <a:rPr lang="en-US" sz="2800" b="1" i="1" u="sng" dirty="0">
                <a:latin typeface="+mj-lt"/>
              </a:rPr>
              <a:t>GENDER:</a:t>
            </a:r>
          </a:p>
          <a:p>
            <a:pPr marL="800100" lvl="1" indent="-342900">
              <a:buFont typeface="Wingdings" pitchFamily="2" charset="2"/>
              <a:buChar char="Ø"/>
            </a:pPr>
            <a:r>
              <a:rPr lang="en-US" b="1" i="1" dirty="0">
                <a:latin typeface="+mj-lt"/>
              </a:rPr>
              <a:t>	=COUNTIF(DATA!C2:C197,RESULT!G9)</a:t>
            </a:r>
          </a:p>
          <a:p>
            <a:pPr marL="0" indent="0">
              <a:buNone/>
            </a:pP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b="1" u="sng" dirty="0"/>
              <a:t>MODELLING</a:t>
            </a:r>
          </a:p>
        </p:txBody>
      </p:sp>
      <p:sp>
        <p:nvSpPr>
          <p:cNvPr id="3" name="Content Placeholder 2"/>
          <p:cNvSpPr>
            <a:spLocks noGrp="1"/>
          </p:cNvSpPr>
          <p:nvPr>
            <p:ph idx="1"/>
          </p:nvPr>
        </p:nvSpPr>
        <p:spPr>
          <a:xfrm>
            <a:off x="609600" y="940288"/>
            <a:ext cx="10972800" cy="4953000"/>
          </a:xfrm>
        </p:spPr>
        <p:txBody>
          <a:bodyPr/>
          <a:lstStyle/>
          <a:p>
            <a:r>
              <a:rPr lang="en-US" sz="2000" b="1" u="sng" dirty="0">
                <a:sym typeface="+mn-ea"/>
              </a:rPr>
              <a:t>Step 1: Select the Range</a:t>
            </a:r>
            <a:endParaRPr lang="en-US" sz="2000" b="1" u="sng" dirty="0"/>
          </a:p>
          <a:p>
            <a:pPr marL="0" indent="0">
              <a:buNone/>
            </a:pPr>
            <a:r>
              <a:rPr lang="en-IN" altLang="en-US" sz="2000" dirty="0">
                <a:sym typeface="+mn-ea"/>
              </a:rPr>
              <a:t>                </a:t>
            </a:r>
            <a:r>
              <a:rPr lang="en-US" sz="2000" dirty="0">
                <a:sym typeface="+mn-ea"/>
              </a:rPr>
              <a:t>Open your Excel spreadsheet.</a:t>
            </a:r>
            <a:endParaRPr lang="en-US" sz="2000" dirty="0"/>
          </a:p>
          <a:p>
            <a:pPr marL="0" indent="0">
              <a:buNone/>
            </a:pPr>
            <a:r>
              <a:rPr lang="en-IN" altLang="en-US" sz="2000" dirty="0">
                <a:sym typeface="+mn-ea"/>
              </a:rPr>
              <a:t>                </a:t>
            </a:r>
            <a:r>
              <a:rPr lang="en-US" sz="2000" dirty="0">
                <a:sym typeface="+mn-ea"/>
              </a:rPr>
              <a:t>Select the range of cells you want to apply conditional formatting to.</a:t>
            </a:r>
            <a:endParaRPr lang="en-US" sz="2000" dirty="0"/>
          </a:p>
          <a:p>
            <a:r>
              <a:rPr lang="en-US" sz="2000" b="1" u="sng" dirty="0">
                <a:sym typeface="+mn-ea"/>
              </a:rPr>
              <a:t>Step 2: Access the Conditional Formatting Menu</a:t>
            </a:r>
            <a:endParaRPr lang="en-US" sz="2000" b="1" u="sng" dirty="0"/>
          </a:p>
          <a:p>
            <a:pPr marL="0" indent="0">
              <a:buNone/>
            </a:pPr>
            <a:r>
              <a:rPr lang="en-IN" altLang="en-US" sz="2000" dirty="0">
                <a:sym typeface="+mn-ea"/>
              </a:rPr>
              <a:t>                </a:t>
            </a:r>
            <a:r>
              <a:rPr lang="en-US" sz="2000" dirty="0">
                <a:sym typeface="+mn-ea"/>
              </a:rPr>
              <a:t>Go to the "Home" tab on the Excel ribbon.</a:t>
            </a:r>
            <a:endParaRPr lang="en-US" sz="2000" dirty="0"/>
          </a:p>
          <a:p>
            <a:pPr marL="0" indent="0">
              <a:buNone/>
            </a:pPr>
            <a:r>
              <a:rPr lang="en-IN" altLang="en-US" sz="2000" dirty="0">
                <a:sym typeface="+mn-ea"/>
              </a:rPr>
              <a:t>                </a:t>
            </a:r>
            <a:r>
              <a:rPr lang="en-US" sz="2000" dirty="0">
                <a:sym typeface="+mn-ea"/>
              </a:rPr>
              <a:t>Click on the "Conditional Formatting" button in the Styles group.</a:t>
            </a:r>
            <a:endParaRPr lang="en-US" sz="2000" dirty="0"/>
          </a:p>
          <a:p>
            <a:r>
              <a:rPr lang="en-US" sz="2000" b="1" u="sng" dirty="0">
                <a:sym typeface="+mn-ea"/>
              </a:rPr>
              <a:t>Step 3: Choose a Conditional Formatting Rule</a:t>
            </a:r>
            <a:endParaRPr lang="en-US" sz="2000" b="1" u="sng" dirty="0"/>
          </a:p>
          <a:p>
            <a:pPr marL="0" indent="0">
              <a:buNone/>
            </a:pPr>
            <a:r>
              <a:rPr lang="en-IN" altLang="en-US" sz="2000" dirty="0">
                <a:sym typeface="+mn-ea"/>
              </a:rPr>
              <a:t>                </a:t>
            </a:r>
            <a:r>
              <a:rPr lang="en-US" sz="2000" dirty="0">
                <a:sym typeface="+mn-ea"/>
              </a:rPr>
              <a:t>A drop-down menu will appear with various conditional formatting options.</a:t>
            </a:r>
            <a:endParaRPr lang="en-US" sz="2000" dirty="0"/>
          </a:p>
          <a:p>
            <a:pPr marL="0" indent="0">
              <a:buNone/>
            </a:pPr>
            <a:r>
              <a:rPr lang="en-IN" altLang="en-US" sz="2000" dirty="0">
                <a:sym typeface="+mn-ea"/>
              </a:rPr>
              <a:t>                </a:t>
            </a:r>
            <a:r>
              <a:rPr lang="en-US" sz="2000" dirty="0">
                <a:sym typeface="+mn-ea"/>
              </a:rPr>
              <a:t>Select the type of rule you want to apply, such as "Highlight Cells Rules", "Top/Bottom Rules", or "Data Bars".</a:t>
            </a:r>
            <a:endParaRPr lang="en-US" sz="2000" dirty="0"/>
          </a:p>
          <a:p>
            <a:r>
              <a:rPr lang="en-US" sz="2000" b="1" u="sng" dirty="0">
                <a:sym typeface="+mn-ea"/>
              </a:rPr>
              <a:t>Step 4: Set the Formatting Criteria</a:t>
            </a:r>
            <a:endParaRPr lang="en-US" sz="2000" b="1" u="sng" dirty="0"/>
          </a:p>
          <a:p>
            <a:pPr marL="0" indent="0">
              <a:buNone/>
            </a:pPr>
            <a:r>
              <a:rPr lang="en-IN" altLang="en-US" sz="2000" dirty="0">
                <a:sym typeface="+mn-ea"/>
              </a:rPr>
              <a:t>                </a:t>
            </a:r>
            <a:r>
              <a:rPr lang="en-US" sz="2000" dirty="0">
                <a:sym typeface="+mn-ea"/>
              </a:rPr>
              <a:t>After selecting a rule, a dialog box will appear where you can set the formatting criteria (e.g., greater than, less than, between, equal to, etc.).</a:t>
            </a:r>
            <a:endParaRPr lang="en-US" sz="2000" dirty="0"/>
          </a:p>
          <a:p>
            <a:pPr marL="0" indent="0">
              <a:buNone/>
            </a:pPr>
            <a:r>
              <a:rPr lang="en-IN" altLang="en-US" sz="2000" dirty="0">
                <a:sym typeface="+mn-ea"/>
              </a:rPr>
              <a:t>                </a:t>
            </a:r>
            <a:r>
              <a:rPr lang="en-US" sz="2000" dirty="0">
                <a:sym typeface="+mn-ea"/>
              </a:rPr>
              <a:t>Enter the criteria and choose the formatting style (color, font style, etc.) you want to apply when the criteria are met.</a:t>
            </a:r>
            <a:endParaRPr lang="en-US" sz="2000" dirty="0"/>
          </a:p>
          <a:p>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518</Words>
  <Application>Microsoft Office PowerPoint</Application>
  <PresentationFormat>Custom</PresentationFormat>
  <Paragraphs>80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Blue Waves</vt:lpstr>
      <vt:lpstr>EMPLOYEE DATA ANAYLSIS USING EXCEL</vt:lpstr>
      <vt:lpstr>PROJECT TITTLE</vt:lpstr>
      <vt:lpstr>AGENDA</vt:lpstr>
      <vt:lpstr>PROBLEM STATEMENT</vt:lpstr>
      <vt:lpstr>PROJECT OVERVIEW</vt:lpstr>
      <vt:lpstr>OUR SOLUTION AND ITS VALUATION</vt:lpstr>
      <vt:lpstr> DATASET DISCRIPTION</vt:lpstr>
      <vt:lpstr>THE ‘WOW’ IN OUR SOLUTION</vt:lpstr>
      <vt:lpstr>MODELLING</vt:lpstr>
      <vt:lpstr>PowerPoint Presentation</vt:lpstr>
      <vt:lpstr>RESULT</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shiva</dc:creator>
  <cp:lastModifiedBy>MSK</cp:lastModifiedBy>
  <cp:revision>3</cp:revision>
  <dcterms:created xsi:type="dcterms:W3CDTF">2024-08-25T17:24:47Z</dcterms:created>
  <dcterms:modified xsi:type="dcterms:W3CDTF">2024-08-26T11:14:52Z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B01504DBED614C4283A09C1E3B47414B_11</vt:lpwstr>
  </property>
  <property fmtid="{D5CDD505-2E9C-101B-9397-08002B2CF9AE}" pid="3" name="KSOProductBuildVer">
    <vt:lpwstr>1033-12.2.0.13472</vt:lpwstr>
  </property>
</Properties>
</file>