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61" r:id="rId5"/>
    <p:sldId id="263" r:id="rId6"/>
    <p:sldId id="266" r:id="rId7"/>
    <p:sldId id="267" r:id="rId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77E4-DA3F-46B7-86D6-30E56295BA92}" type="datetimeFigureOut">
              <a:rPr lang="en-IL" smtClean="0"/>
              <a:t>05/02/2023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60541-AF84-4EB7-B04A-65DB2D2517A5}" type="slidenum">
              <a:rPr lang="en-IL" smtClean="0"/>
              <a:t>‹#›</a:t>
            </a:fld>
            <a:endParaRPr lang="en-IL"/>
          </a:p>
        </p:txBody>
      </p:sp>
    </p:spTree>
    <p:extLst>
      <p:ext uri="{BB962C8B-B14F-4D97-AF65-F5344CB8AC3E}">
        <p14:creationId xmlns:p14="http://schemas.microsoft.com/office/powerpoint/2010/main" val="3706568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25F6-862B-9AFD-B1B7-C3462EFB6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FF435E4-F047-1DF1-32F5-363942976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EF4194D0-F4C8-B632-59E0-BA342CE7C8FF}"/>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5" name="Footer Placeholder 4">
            <a:extLst>
              <a:ext uri="{FF2B5EF4-FFF2-40B4-BE49-F238E27FC236}">
                <a16:creationId xmlns:a16="http://schemas.microsoft.com/office/drawing/2014/main" id="{569AEE57-1C25-EAB6-6809-0EB259F2773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E1B3723-090B-47C7-5B05-88A1B25D79C3}"/>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134618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01F8-B1F1-2D32-AC9B-16C7A903719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B47AFF8-43D5-D8C4-F846-D0D7F6E271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D00D88E-0DAE-4EB0-1EF9-9291577E9039}"/>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5" name="Footer Placeholder 4">
            <a:extLst>
              <a:ext uri="{FF2B5EF4-FFF2-40B4-BE49-F238E27FC236}">
                <a16:creationId xmlns:a16="http://schemas.microsoft.com/office/drawing/2014/main" id="{BD09EB0A-7A3C-8165-144D-14C6BE0255D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C0EEA15-420C-275E-E9F4-7DED7A52636C}"/>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182026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7AA935-7CFA-3654-5BE8-63E0E258A0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A245C2B-6CF1-4617-12A6-D98A8F278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384AF71-F8AF-04B5-7594-9BB7EAFAA194}"/>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5" name="Footer Placeholder 4">
            <a:extLst>
              <a:ext uri="{FF2B5EF4-FFF2-40B4-BE49-F238E27FC236}">
                <a16:creationId xmlns:a16="http://schemas.microsoft.com/office/drawing/2014/main" id="{065DBDF1-F72B-79A7-B429-642FF8C6D7B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AFAE9D-6AA9-B77B-6BC5-21B2FDB0A04B}"/>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203630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6F4E-2063-5355-1A02-C186B4BA848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7EC30C5-A70B-5B62-15DB-2D63AB6B19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3996C14-A811-993A-AF10-6BAADF912EB2}"/>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5" name="Footer Placeholder 4">
            <a:extLst>
              <a:ext uri="{FF2B5EF4-FFF2-40B4-BE49-F238E27FC236}">
                <a16:creationId xmlns:a16="http://schemas.microsoft.com/office/drawing/2014/main" id="{719C9822-FBA0-A656-007E-484F727D3E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B727B23-0429-F8F7-7D4A-C0D906DE2FA5}"/>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160266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21E8-F21E-F72B-9BA3-D6B9E9D36F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F13DB74-3B69-0FFD-6F31-832E2EE35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3E5EC-7E31-38B4-DFB7-C94DFD155BA7}"/>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5" name="Footer Placeholder 4">
            <a:extLst>
              <a:ext uri="{FF2B5EF4-FFF2-40B4-BE49-F238E27FC236}">
                <a16:creationId xmlns:a16="http://schemas.microsoft.com/office/drawing/2014/main" id="{A5F62D96-B0C5-5141-2805-0CA08F9CE1A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6050121-4C24-72F7-B6F9-5113EE0257EF}"/>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167089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072D-6430-020A-F49B-FFF2F2387C3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609E7CD2-E4F7-652E-805E-62880792E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916A420-F799-88BC-71C4-C97D1988B9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80154935-7626-9C91-B9C7-FEF8BE47C7B1}"/>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6" name="Footer Placeholder 5">
            <a:extLst>
              <a:ext uri="{FF2B5EF4-FFF2-40B4-BE49-F238E27FC236}">
                <a16:creationId xmlns:a16="http://schemas.microsoft.com/office/drawing/2014/main" id="{ECFC1C33-72D0-8E78-5297-10F59408EA5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DA71C16-9F41-C1F9-03FE-75F8F9ACA94F}"/>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360318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998F-A8F9-EB61-4265-E94B00E90DC2}"/>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E9EC4FA-3A86-0949-F63A-AC00822E7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D40E2-C780-A83B-958A-1EE9376957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9C0D743-4EF2-3899-F1D6-463C0B80E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90AD0-41F5-5E01-B212-0B4F9F4AD9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BBEB510-D581-7497-DB70-7461AB9DD991}"/>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8" name="Footer Placeholder 7">
            <a:extLst>
              <a:ext uri="{FF2B5EF4-FFF2-40B4-BE49-F238E27FC236}">
                <a16:creationId xmlns:a16="http://schemas.microsoft.com/office/drawing/2014/main" id="{ED7E0F4F-4CAB-07CC-1FA1-A93AD6A4B02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8830A66-8597-AB04-68D0-48CE2B3D8FB2}"/>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32031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D24D-299C-52BD-184E-282F6649EBAC}"/>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04186002-D210-A5C9-4FB7-6B3C778444C9}"/>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4" name="Footer Placeholder 3">
            <a:extLst>
              <a:ext uri="{FF2B5EF4-FFF2-40B4-BE49-F238E27FC236}">
                <a16:creationId xmlns:a16="http://schemas.microsoft.com/office/drawing/2014/main" id="{F0ED2F79-5674-DC4B-7205-DF05E9D0085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D59F053-A217-82E7-735A-13E25312C8E6}"/>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62752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FDDCD-CBEF-FE71-6794-BE679ECAB084}"/>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3" name="Footer Placeholder 2">
            <a:extLst>
              <a:ext uri="{FF2B5EF4-FFF2-40B4-BE49-F238E27FC236}">
                <a16:creationId xmlns:a16="http://schemas.microsoft.com/office/drawing/2014/main" id="{60929DE9-D9F1-3086-AC8F-0A811194DCEA}"/>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E7F5B81-6740-A2E3-F0C0-76FDB4A7B04F}"/>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218888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3BC2-DADA-1529-143F-805612F62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47087063-0B59-42D4-DDAF-2801E38EA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92AFC343-7208-7B38-552E-0D4EEBD9A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FE4E1-2366-155D-793C-2E90461B8504}"/>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6" name="Footer Placeholder 5">
            <a:extLst>
              <a:ext uri="{FF2B5EF4-FFF2-40B4-BE49-F238E27FC236}">
                <a16:creationId xmlns:a16="http://schemas.microsoft.com/office/drawing/2014/main" id="{851B751A-CA77-F0E1-EFA5-1BBE487B8A4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E0AD84A-E1E0-F023-DB3B-819FFC9EA8F9}"/>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186164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EAC3-FF7E-B6A3-DCA5-BCF6F6F7D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24468692-B32A-D26D-61FC-5DED73ACA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A7E9F02-6A95-71C3-8FCB-3BA7635AD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A66ED-B516-7408-3A8B-783058AC1B4D}"/>
              </a:ext>
            </a:extLst>
          </p:cNvPr>
          <p:cNvSpPr>
            <a:spLocks noGrp="1"/>
          </p:cNvSpPr>
          <p:nvPr>
            <p:ph type="dt" sz="half" idx="10"/>
          </p:nvPr>
        </p:nvSpPr>
        <p:spPr/>
        <p:txBody>
          <a:bodyPr/>
          <a:lstStyle/>
          <a:p>
            <a:fld id="{180310A7-5ACF-4D51-AAB5-667521C0CEC0}" type="datetimeFigureOut">
              <a:rPr lang="en-IL" smtClean="0"/>
              <a:t>05/02/2023</a:t>
            </a:fld>
            <a:endParaRPr lang="en-IL"/>
          </a:p>
        </p:txBody>
      </p:sp>
      <p:sp>
        <p:nvSpPr>
          <p:cNvPr id="6" name="Footer Placeholder 5">
            <a:extLst>
              <a:ext uri="{FF2B5EF4-FFF2-40B4-BE49-F238E27FC236}">
                <a16:creationId xmlns:a16="http://schemas.microsoft.com/office/drawing/2014/main" id="{00CF5BBD-3E14-8831-1BAB-0E67985F3F4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3836434-0ED7-E832-CED3-C79D94FBA22C}"/>
              </a:ext>
            </a:extLst>
          </p:cNvPr>
          <p:cNvSpPr>
            <a:spLocks noGrp="1"/>
          </p:cNvSpPr>
          <p:nvPr>
            <p:ph type="sldNum" sz="quarter" idx="12"/>
          </p:nvPr>
        </p:nvSpPr>
        <p:spPr/>
        <p:txBody>
          <a:bodyPr/>
          <a:lstStyle/>
          <a:p>
            <a:fld id="{E242B40F-4914-4376-BCB6-8A76E4FBCA11}" type="slidenum">
              <a:rPr lang="en-IL" smtClean="0"/>
              <a:t>‹#›</a:t>
            </a:fld>
            <a:endParaRPr lang="en-IL"/>
          </a:p>
        </p:txBody>
      </p:sp>
    </p:spTree>
    <p:extLst>
      <p:ext uri="{BB962C8B-B14F-4D97-AF65-F5344CB8AC3E}">
        <p14:creationId xmlns:p14="http://schemas.microsoft.com/office/powerpoint/2010/main" val="268543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7A6E6-6BD6-9C99-CCD2-269CAAD9A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EC3DA20-4DF6-2C0D-1B85-E2CB1B78A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5586FEC-5FC0-1995-D264-0DCE35725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310A7-5ACF-4D51-AAB5-667521C0CEC0}" type="datetimeFigureOut">
              <a:rPr lang="en-IL" smtClean="0"/>
              <a:t>05/02/2023</a:t>
            </a:fld>
            <a:endParaRPr lang="en-IL"/>
          </a:p>
        </p:txBody>
      </p:sp>
      <p:sp>
        <p:nvSpPr>
          <p:cNvPr id="5" name="Footer Placeholder 4">
            <a:extLst>
              <a:ext uri="{FF2B5EF4-FFF2-40B4-BE49-F238E27FC236}">
                <a16:creationId xmlns:a16="http://schemas.microsoft.com/office/drawing/2014/main" id="{DB14CC6A-859B-FD4F-E334-01FD0E87A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42ECB177-AD58-EFB6-6173-F8FB2E105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2B40F-4914-4376-BCB6-8A76E4FBCA11}" type="slidenum">
              <a:rPr lang="en-IL" smtClean="0"/>
              <a:t>‹#›</a:t>
            </a:fld>
            <a:endParaRPr lang="en-IL"/>
          </a:p>
        </p:txBody>
      </p:sp>
    </p:spTree>
    <p:extLst>
      <p:ext uri="{BB962C8B-B14F-4D97-AF65-F5344CB8AC3E}">
        <p14:creationId xmlns:p14="http://schemas.microsoft.com/office/powerpoint/2010/main" val="12804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 TargetMode="External"/><Relationship Id="rId2" Type="http://schemas.openxmlformats.org/officeDocument/2006/relationships/hyperlink" Target="https://colab.research.google.com/drive/17beV6noWSi4vohmDI1-liG9WKLYm4jtX?usp=sharing#scrollTo=O0rLjM6J9FX8" TargetMode="External"/><Relationship Id="rId1" Type="http://schemas.openxmlformats.org/officeDocument/2006/relationships/slideLayout" Target="../slideLayouts/slideLayout2.xml"/><Relationship Id="rId5" Type="http://schemas.openxmlformats.org/officeDocument/2006/relationships/hyperlink" Target="https://www.kaggle.com/c/dogs-vs-cats" TargetMode="External"/><Relationship Id="rId4" Type="http://schemas.openxmlformats.org/officeDocument/2006/relationships/hyperlink" Target="https://www.kaggle.com/datasets/sanikamal/horses-or-humans-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YamElgabsi/dogs_and_cats_classifier_project/tree/main/data_animals/animals" TargetMode="External"/><Relationship Id="rId2" Type="http://schemas.openxmlformats.org/officeDocument/2006/relationships/hyperlink" Target="https://colab.research.google.com/drive/107V1nYYG2_qWXw4HLYTAQ3tMBxCDzDa-?usp=sharing" TargetMode="External"/><Relationship Id="rId1" Type="http://schemas.openxmlformats.org/officeDocument/2006/relationships/slideLayout" Target="../slideLayouts/slideLayout2.xml"/><Relationship Id="rId4" Type="http://schemas.openxmlformats.org/officeDocument/2006/relationships/hyperlink" Target="https://github.com/Shivas132/CatsVsDogsVsHor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og sitting on a couch&#10;&#10;Description automatically generated with medium confidence">
            <a:extLst>
              <a:ext uri="{FF2B5EF4-FFF2-40B4-BE49-F238E27FC236}">
                <a16:creationId xmlns:a16="http://schemas.microsoft.com/office/drawing/2014/main" id="{763077C9-03A9-D047-96EA-7705630E8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72676">
            <a:off x="3962268" y="2100592"/>
            <a:ext cx="4752975" cy="3571875"/>
          </a:xfrm>
          <a:prstGeom prst="rect">
            <a:avLst/>
          </a:prstGeom>
        </p:spPr>
      </p:pic>
      <p:pic>
        <p:nvPicPr>
          <p:cNvPr id="7" name="Picture 6" descr="A dog with its tongue out&#10;&#10;Description automatically generated with medium confidence">
            <a:extLst>
              <a:ext uri="{FF2B5EF4-FFF2-40B4-BE49-F238E27FC236}">
                <a16:creationId xmlns:a16="http://schemas.microsoft.com/office/drawing/2014/main" id="{D4E35913-DD8C-857A-52FF-AE0DC8650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22094">
            <a:off x="4834819" y="-513060"/>
            <a:ext cx="4048125" cy="3048000"/>
          </a:xfrm>
          <a:prstGeom prst="rect">
            <a:avLst/>
          </a:prstGeom>
        </p:spPr>
      </p:pic>
      <p:pic>
        <p:nvPicPr>
          <p:cNvPr id="9" name="Picture 8" descr="A dog standing on grass&#10;&#10;Description automatically generated with low confidence">
            <a:extLst>
              <a:ext uri="{FF2B5EF4-FFF2-40B4-BE49-F238E27FC236}">
                <a16:creationId xmlns:a16="http://schemas.microsoft.com/office/drawing/2014/main" id="{A499D78D-3E21-C70B-B482-2D4B79B49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27340">
            <a:off x="9501324" y="4129030"/>
            <a:ext cx="2609850" cy="4762500"/>
          </a:xfrm>
          <a:prstGeom prst="rect">
            <a:avLst/>
          </a:prstGeom>
        </p:spPr>
      </p:pic>
      <p:pic>
        <p:nvPicPr>
          <p:cNvPr id="11" name="Picture 10" descr="A picture containing dog, indoor, sitting, brown&#10;&#10;Description automatically generated">
            <a:extLst>
              <a:ext uri="{FF2B5EF4-FFF2-40B4-BE49-F238E27FC236}">
                <a16:creationId xmlns:a16="http://schemas.microsoft.com/office/drawing/2014/main" id="{4A9868AD-71A2-0CCB-F0B9-F6C51E177B81}"/>
              </a:ext>
            </a:extLst>
          </p:cNvPr>
          <p:cNvPicPr>
            <a:picLocks noChangeAspect="1"/>
          </p:cNvPicPr>
          <p:nvPr/>
        </p:nvPicPr>
        <p:blipFill rotWithShape="1">
          <a:blip r:embed="rId5">
            <a:extLst>
              <a:ext uri="{28A0092B-C50C-407E-A947-70E740481C1C}">
                <a14:useLocalDpi xmlns:a14="http://schemas.microsoft.com/office/drawing/2010/main" val="0"/>
              </a:ext>
            </a:extLst>
          </a:blip>
          <a:srcRect r="5416" b="6964"/>
          <a:stretch/>
        </p:blipFill>
        <p:spPr>
          <a:xfrm rot="21079171">
            <a:off x="1078376" y="-382554"/>
            <a:ext cx="4198269" cy="4049786"/>
          </a:xfrm>
          <a:prstGeom prst="rect">
            <a:avLst/>
          </a:prstGeom>
        </p:spPr>
      </p:pic>
      <p:pic>
        <p:nvPicPr>
          <p:cNvPr id="13" name="Picture 12" descr="A picture containing dog, outdoor, mammal, grass&#10;&#10;Description automatically generated">
            <a:extLst>
              <a:ext uri="{FF2B5EF4-FFF2-40B4-BE49-F238E27FC236}">
                <a16:creationId xmlns:a16="http://schemas.microsoft.com/office/drawing/2014/main" id="{994B87ED-4039-77CA-3A58-8AEB4BD9D9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677123">
            <a:off x="-646535" y="-404651"/>
            <a:ext cx="2828925" cy="4762500"/>
          </a:xfrm>
          <a:prstGeom prst="rect">
            <a:avLst/>
          </a:prstGeom>
        </p:spPr>
      </p:pic>
      <p:pic>
        <p:nvPicPr>
          <p:cNvPr id="17" name="Picture 16" descr="A cat looking at the camera&#10;&#10;Description automatically generated with medium confidence">
            <a:extLst>
              <a:ext uri="{FF2B5EF4-FFF2-40B4-BE49-F238E27FC236}">
                <a16:creationId xmlns:a16="http://schemas.microsoft.com/office/drawing/2014/main" id="{5DEBC06A-E33D-F3D2-2637-EAE27A7C21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520728">
            <a:off x="8473859" y="-153197"/>
            <a:ext cx="2817102" cy="2811468"/>
          </a:xfrm>
          <a:prstGeom prst="rect">
            <a:avLst/>
          </a:prstGeom>
        </p:spPr>
      </p:pic>
      <p:pic>
        <p:nvPicPr>
          <p:cNvPr id="23" name="Picture 22" descr="A horse running on grass&#10;&#10;Description automatically generated with medium confidence">
            <a:extLst>
              <a:ext uri="{FF2B5EF4-FFF2-40B4-BE49-F238E27FC236}">
                <a16:creationId xmlns:a16="http://schemas.microsoft.com/office/drawing/2014/main" id="{FEFF8A32-8BB6-3020-2CD7-7F3E6E2A5D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613539">
            <a:off x="-491466" y="3805325"/>
            <a:ext cx="4848225" cy="3238500"/>
          </a:xfrm>
          <a:prstGeom prst="rect">
            <a:avLst/>
          </a:prstGeom>
        </p:spPr>
      </p:pic>
      <p:pic>
        <p:nvPicPr>
          <p:cNvPr id="25" name="Picture 24" descr="A picture containing outdoor, grass, mammal, horse&#10;&#10;Description automatically generated">
            <a:extLst>
              <a:ext uri="{FF2B5EF4-FFF2-40B4-BE49-F238E27FC236}">
                <a16:creationId xmlns:a16="http://schemas.microsoft.com/office/drawing/2014/main" id="{3445ED53-24D6-A97B-391E-F5B5FB2348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47668" y="4647731"/>
            <a:ext cx="2162175" cy="3238500"/>
          </a:xfrm>
          <a:prstGeom prst="rect">
            <a:avLst/>
          </a:prstGeom>
        </p:spPr>
      </p:pic>
      <p:pic>
        <p:nvPicPr>
          <p:cNvPr id="27" name="Picture 26" descr="A picture containing tree, grass, outdoor, field&#10;&#10;Description automatically generated">
            <a:extLst>
              <a:ext uri="{FF2B5EF4-FFF2-40B4-BE49-F238E27FC236}">
                <a16:creationId xmlns:a16="http://schemas.microsoft.com/office/drawing/2014/main" id="{4375DE74-2D37-13DD-732E-59174BF3C50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820230">
            <a:off x="6754784" y="2486971"/>
            <a:ext cx="4314825" cy="3238500"/>
          </a:xfrm>
          <a:prstGeom prst="rect">
            <a:avLst/>
          </a:prstGeom>
        </p:spPr>
      </p:pic>
      <p:pic>
        <p:nvPicPr>
          <p:cNvPr id="15" name="Picture 14" descr="A cat lying on a blanket&#10;&#10;Description automatically generated with medium confidence">
            <a:extLst>
              <a:ext uri="{FF2B5EF4-FFF2-40B4-BE49-F238E27FC236}">
                <a16:creationId xmlns:a16="http://schemas.microsoft.com/office/drawing/2014/main" id="{E5A512A3-8155-04B3-2D6E-4252714BD1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628842">
            <a:off x="10071228" y="2808334"/>
            <a:ext cx="2257425" cy="1647825"/>
          </a:xfrm>
          <a:prstGeom prst="rect">
            <a:avLst/>
          </a:prstGeom>
        </p:spPr>
      </p:pic>
      <p:pic>
        <p:nvPicPr>
          <p:cNvPr id="21" name="Picture 20" descr="A picture containing horse, mammal, brown, looking&#10;&#10;Description automatically generated">
            <a:extLst>
              <a:ext uri="{FF2B5EF4-FFF2-40B4-BE49-F238E27FC236}">
                <a16:creationId xmlns:a16="http://schemas.microsoft.com/office/drawing/2014/main" id="{570B4CC8-045C-0679-270F-A6F6750DE5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959331">
            <a:off x="10289375" y="-126742"/>
            <a:ext cx="2019300" cy="3238500"/>
          </a:xfrm>
          <a:prstGeom prst="rect">
            <a:avLst/>
          </a:prstGeom>
        </p:spPr>
      </p:pic>
      <p:pic>
        <p:nvPicPr>
          <p:cNvPr id="29" name="Picture 28" descr="A puppy on a bed&#10;&#10;Description automatically generated with low confidence">
            <a:extLst>
              <a:ext uri="{FF2B5EF4-FFF2-40B4-BE49-F238E27FC236}">
                <a16:creationId xmlns:a16="http://schemas.microsoft.com/office/drawing/2014/main" id="{9EA16D6A-27E2-D83E-7A55-C96C2BEA08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21140535">
            <a:off x="5431643" y="5009896"/>
            <a:ext cx="1895475" cy="2076450"/>
          </a:xfrm>
          <a:prstGeom prst="rect">
            <a:avLst/>
          </a:prstGeom>
        </p:spPr>
      </p:pic>
      <p:pic>
        <p:nvPicPr>
          <p:cNvPr id="31" name="Picture 30" descr="A picture containing dog, brown, mammal, orange&#10;&#10;Description automatically generated">
            <a:extLst>
              <a:ext uri="{FF2B5EF4-FFF2-40B4-BE49-F238E27FC236}">
                <a16:creationId xmlns:a16="http://schemas.microsoft.com/office/drawing/2014/main" id="{F216A69D-691B-B06A-492D-7DE71A2F65A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36472" y="5317436"/>
            <a:ext cx="1954468" cy="1774680"/>
          </a:xfrm>
          <a:prstGeom prst="rect">
            <a:avLst/>
          </a:prstGeom>
        </p:spPr>
      </p:pic>
      <p:sp>
        <p:nvSpPr>
          <p:cNvPr id="32" name="TextBox 31">
            <a:extLst>
              <a:ext uri="{FF2B5EF4-FFF2-40B4-BE49-F238E27FC236}">
                <a16:creationId xmlns:a16="http://schemas.microsoft.com/office/drawing/2014/main" id="{D6C3DDB9-3D33-D40B-51AA-FCBE08506374}"/>
              </a:ext>
            </a:extLst>
          </p:cNvPr>
          <p:cNvSpPr txBox="1"/>
          <p:nvPr/>
        </p:nvSpPr>
        <p:spPr>
          <a:xfrm>
            <a:off x="2939855" y="2015931"/>
            <a:ext cx="5627791" cy="2000548"/>
          </a:xfrm>
          <a:prstGeom prst="rect">
            <a:avLst/>
          </a:prstGeom>
          <a:noFill/>
        </p:spPr>
        <p:txBody>
          <a:bodyPr wrap="square" rtlCol="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Dog VS Cat Vs Horse</a:t>
            </a:r>
          </a:p>
          <a:p>
            <a:pPr algn="ctr"/>
            <a:r>
              <a:rPr lang="en-US" sz="2000" b="1" dirty="0">
                <a:ln w="9525">
                  <a:solidFill>
                    <a:schemeClr val="bg1"/>
                  </a:solidFill>
                  <a:prstDash val="solid"/>
                </a:ln>
                <a:effectLst>
                  <a:outerShdw blurRad="12700" dist="38100" dir="2700000" algn="tl" rotWithShape="0">
                    <a:schemeClr val="bg1">
                      <a:lumMod val="50000"/>
                    </a:schemeClr>
                  </a:outerShdw>
                </a:effectLst>
              </a:rPr>
              <a:t>Image classification model </a:t>
            </a:r>
          </a:p>
          <a:p>
            <a:pPr algn="ctr"/>
            <a:endParaRPr lang="en-US" sz="2000" b="1" dirty="0">
              <a:ln w="9525">
                <a:solidFill>
                  <a:schemeClr val="bg1"/>
                </a:solidFill>
                <a:prstDash val="solid"/>
              </a:ln>
              <a:effectLst>
                <a:outerShdw blurRad="12700" dist="38100" dir="2700000" algn="tl" rotWithShape="0">
                  <a:schemeClr val="bg1">
                    <a:lumMod val="50000"/>
                  </a:schemeClr>
                </a:outerShdw>
              </a:effectLst>
            </a:endParaRPr>
          </a:p>
          <a:p>
            <a:pPr algn="ctr"/>
            <a:r>
              <a:rPr lang="en-US" sz="2000" b="1" dirty="0">
                <a:ln w="9525">
                  <a:solidFill>
                    <a:schemeClr val="bg1"/>
                  </a:solidFill>
                  <a:prstDash val="solid"/>
                </a:ln>
                <a:effectLst>
                  <a:outerShdw blurRad="12700" dist="38100" dir="2700000" algn="tl" rotWithShape="0">
                    <a:schemeClr val="bg1">
                      <a:lumMod val="50000"/>
                    </a:schemeClr>
                  </a:outerShdw>
                </a:effectLst>
              </a:rPr>
              <a:t>Yam </a:t>
            </a:r>
            <a:r>
              <a:rPr lang="en-US" sz="2000" b="1" dirty="0" err="1">
                <a:ln w="9525">
                  <a:solidFill>
                    <a:schemeClr val="bg1"/>
                  </a:solidFill>
                  <a:prstDash val="solid"/>
                </a:ln>
                <a:effectLst>
                  <a:outerShdw blurRad="12700" dist="38100" dir="2700000" algn="tl" rotWithShape="0">
                    <a:schemeClr val="bg1">
                      <a:lumMod val="50000"/>
                    </a:schemeClr>
                  </a:outerShdw>
                </a:effectLst>
              </a:rPr>
              <a:t>Elgabsi</a:t>
            </a:r>
            <a:r>
              <a:rPr lang="en-US" sz="2000" b="1" dirty="0">
                <a:ln w="9525">
                  <a:solidFill>
                    <a:schemeClr val="bg1"/>
                  </a:solidFill>
                  <a:prstDash val="solid"/>
                </a:ln>
                <a:effectLst>
                  <a:outerShdw blurRad="12700" dist="38100" dir="2700000" algn="tl" rotWithShape="0">
                    <a:schemeClr val="bg1">
                      <a:lumMod val="50000"/>
                    </a:schemeClr>
                  </a:outerShdw>
                </a:effectLst>
              </a:rPr>
              <a:t> </a:t>
            </a:r>
            <a:r>
              <a:rPr lang="he-IL" sz="1600" b="1" dirty="0">
                <a:ln w="9525">
                  <a:solidFill>
                    <a:schemeClr val="bg1"/>
                  </a:solidFill>
                  <a:prstDash val="solid"/>
                </a:ln>
                <a:effectLst>
                  <a:outerShdw blurRad="12700" dist="38100" dir="2700000" algn="tl" rotWithShape="0">
                    <a:schemeClr val="bg1">
                      <a:lumMod val="50000"/>
                    </a:schemeClr>
                  </a:outerShdw>
                </a:effectLst>
              </a:rPr>
              <a:t>208698266</a:t>
            </a:r>
            <a:endParaRPr lang="en-US" sz="2000" b="1" dirty="0">
              <a:ln w="9525">
                <a:solidFill>
                  <a:schemeClr val="bg1"/>
                </a:solidFill>
                <a:prstDash val="solid"/>
              </a:ln>
              <a:effectLst>
                <a:outerShdw blurRad="12700" dist="38100" dir="2700000" algn="tl" rotWithShape="0">
                  <a:schemeClr val="bg1">
                    <a:lumMod val="50000"/>
                  </a:schemeClr>
                </a:outerShdw>
              </a:effectLst>
            </a:endParaRPr>
          </a:p>
          <a:p>
            <a:pPr algn="ctr"/>
            <a:r>
              <a:rPr lang="en-US" sz="2000" b="1" dirty="0">
                <a:ln w="9525">
                  <a:solidFill>
                    <a:schemeClr val="bg1"/>
                  </a:solidFill>
                  <a:prstDash val="solid"/>
                </a:ln>
                <a:effectLst>
                  <a:outerShdw blurRad="12700" dist="38100" dir="2700000" algn="tl" rotWithShape="0">
                    <a:schemeClr val="bg1">
                      <a:lumMod val="50000"/>
                    </a:schemeClr>
                  </a:outerShdw>
                </a:effectLst>
              </a:rPr>
              <a:t>Elyashiv Cohen </a:t>
            </a:r>
            <a:r>
              <a:rPr lang="he-IL" sz="1600" b="1" dirty="0">
                <a:ln w="9525">
                  <a:solidFill>
                    <a:schemeClr val="bg1"/>
                  </a:solidFill>
                  <a:prstDash val="solid"/>
                </a:ln>
                <a:effectLst>
                  <a:outerShdw blurRad="12700" dist="38100" dir="2700000" algn="tl" rotWithShape="0">
                    <a:schemeClr val="bg1">
                      <a:lumMod val="50000"/>
                    </a:schemeClr>
                  </a:outerShdw>
                </a:effectLst>
              </a:rPr>
              <a:t>316534353</a:t>
            </a:r>
            <a:endParaRPr lang="en-IL" sz="20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36193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4A9C-365C-E8A1-C587-4FE37C0CCC3B}"/>
              </a:ext>
            </a:extLst>
          </p:cNvPr>
          <p:cNvSpPr>
            <a:spLocks noGrp="1"/>
          </p:cNvSpPr>
          <p:nvPr>
            <p:ph type="title"/>
          </p:nvPr>
        </p:nvSpPr>
        <p:spPr/>
        <p:txBody>
          <a:bodyPr/>
          <a:lstStyle/>
          <a:p>
            <a:pPr algn="ctr"/>
            <a:r>
              <a:rPr lang="he-IL" b="1" dirty="0">
                <a:latin typeface="David" panose="020E0502060401010101" pitchFamily="34" charset="-79"/>
                <a:cs typeface="David" panose="020E0502060401010101" pitchFamily="34" charset="-79"/>
              </a:rPr>
              <a:t>מה עושה התוכנה?</a:t>
            </a:r>
            <a:br>
              <a:rPr lang="he-IL" b="1" dirty="0">
                <a:latin typeface="David" panose="020E0502060401010101" pitchFamily="34" charset="-79"/>
                <a:cs typeface="David" panose="020E0502060401010101" pitchFamily="34" charset="-79"/>
              </a:rPr>
            </a:br>
            <a:endParaRPr lang="en-IL" dirty="0"/>
          </a:p>
        </p:txBody>
      </p:sp>
      <p:sp>
        <p:nvSpPr>
          <p:cNvPr id="3" name="Content Placeholder 2">
            <a:extLst>
              <a:ext uri="{FF2B5EF4-FFF2-40B4-BE49-F238E27FC236}">
                <a16:creationId xmlns:a16="http://schemas.microsoft.com/office/drawing/2014/main" id="{4F30D98F-7A16-F292-3C73-F28794898B0F}"/>
              </a:ext>
            </a:extLst>
          </p:cNvPr>
          <p:cNvSpPr>
            <a:spLocks noGrp="1"/>
          </p:cNvSpPr>
          <p:nvPr>
            <p:ph idx="1"/>
          </p:nvPr>
        </p:nvSpPr>
        <p:spPr>
          <a:xfrm>
            <a:off x="838200" y="1825625"/>
            <a:ext cx="10515600" cy="1603375"/>
          </a:xfrm>
        </p:spPr>
        <p:txBody>
          <a:bodyPr/>
          <a:lstStyle/>
          <a:p>
            <a:pPr marL="0" indent="0" algn="ctr">
              <a:buNone/>
            </a:pPr>
            <a:r>
              <a:rPr lang="he-IL" dirty="0">
                <a:latin typeface="David" panose="020E0502060401010101" pitchFamily="34" charset="-79"/>
                <a:cs typeface="David" panose="020E0502060401010101" pitchFamily="34" charset="-79"/>
              </a:rPr>
              <a:t>התוכנה מקבלת כקלט תמונה של כלב חתול או סוס ובאמצעות מודל רשת </a:t>
            </a:r>
            <a:r>
              <a:rPr lang="he-IL" dirty="0" err="1">
                <a:latin typeface="David" panose="020E0502060401010101" pitchFamily="34" charset="-79"/>
                <a:cs typeface="David" panose="020E0502060401010101" pitchFamily="34" charset="-79"/>
              </a:rPr>
              <a:t>ניורנים</a:t>
            </a:r>
            <a:r>
              <a:rPr lang="he-IL" dirty="0">
                <a:latin typeface="David" panose="020E0502060401010101" pitchFamily="34" charset="-79"/>
                <a:cs typeface="David" panose="020E0502060401010101" pitchFamily="34" charset="-79"/>
              </a:rPr>
              <a:t> שאומן מראש מחליטה מה היא החיה שמופיעה בתמונה בסבירות הגבוהה ביותר לדעתה.</a:t>
            </a:r>
          </a:p>
          <a:p>
            <a:endParaRPr lang="en-IL" dirty="0"/>
          </a:p>
        </p:txBody>
      </p:sp>
    </p:spTree>
    <p:extLst>
      <p:ext uri="{BB962C8B-B14F-4D97-AF65-F5344CB8AC3E}">
        <p14:creationId xmlns:p14="http://schemas.microsoft.com/office/powerpoint/2010/main" val="361267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4A9C-365C-E8A1-C587-4FE37C0CCC3B}"/>
              </a:ext>
            </a:extLst>
          </p:cNvPr>
          <p:cNvSpPr>
            <a:spLocks noGrp="1"/>
          </p:cNvSpPr>
          <p:nvPr>
            <p:ph type="title"/>
          </p:nvPr>
        </p:nvSpPr>
        <p:spPr>
          <a:xfrm>
            <a:off x="567871" y="309943"/>
            <a:ext cx="10515600" cy="1325563"/>
          </a:xfrm>
        </p:spPr>
        <p:txBody>
          <a:bodyPr/>
          <a:lstStyle/>
          <a:p>
            <a:pPr algn="ctr"/>
            <a:r>
              <a:rPr lang="he-IL" b="1" dirty="0">
                <a:latin typeface="David" panose="020E0502060401010101" pitchFamily="34" charset="-79"/>
                <a:cs typeface="David" panose="020E0502060401010101" pitchFamily="34" charset="-79"/>
              </a:rPr>
              <a:t>תכנית מימוש</a:t>
            </a:r>
            <a:endParaRPr lang="en-IL" dirty="0"/>
          </a:p>
        </p:txBody>
      </p:sp>
      <p:sp>
        <p:nvSpPr>
          <p:cNvPr id="6" name="Content Placeholder 2">
            <a:extLst>
              <a:ext uri="{FF2B5EF4-FFF2-40B4-BE49-F238E27FC236}">
                <a16:creationId xmlns:a16="http://schemas.microsoft.com/office/drawing/2014/main" id="{8DE2353E-4578-0721-614D-CF698072AF56}"/>
              </a:ext>
            </a:extLst>
          </p:cNvPr>
          <p:cNvSpPr>
            <a:spLocks noGrp="1"/>
          </p:cNvSpPr>
          <p:nvPr/>
        </p:nvSpPr>
        <p:spPr>
          <a:xfrm>
            <a:off x="838200" y="1253331"/>
            <a:ext cx="10515600" cy="4351338"/>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a:endParaRPr lang="he-IL" dirty="0"/>
          </a:p>
        </p:txBody>
      </p:sp>
      <p:sp>
        <p:nvSpPr>
          <p:cNvPr id="13" name="Rectangle 12">
            <a:extLst>
              <a:ext uri="{FF2B5EF4-FFF2-40B4-BE49-F238E27FC236}">
                <a16:creationId xmlns:a16="http://schemas.microsoft.com/office/drawing/2014/main" id="{CE7CB42E-34A4-986F-4974-6A8DCFF55477}"/>
              </a:ext>
            </a:extLst>
          </p:cNvPr>
          <p:cNvSpPr/>
          <p:nvPr/>
        </p:nvSpPr>
        <p:spPr>
          <a:xfrm>
            <a:off x="356992" y="1987752"/>
            <a:ext cx="2296632"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בניית מאגר התמונות החדש.</a:t>
            </a:r>
          </a:p>
        </p:txBody>
      </p:sp>
      <p:sp>
        <p:nvSpPr>
          <p:cNvPr id="14" name="Rectangle 13">
            <a:extLst>
              <a:ext uri="{FF2B5EF4-FFF2-40B4-BE49-F238E27FC236}">
                <a16:creationId xmlns:a16="http://schemas.microsoft.com/office/drawing/2014/main" id="{1EBAA47E-9024-2A89-1183-B13EA75C26FC}"/>
              </a:ext>
            </a:extLst>
          </p:cNvPr>
          <p:cNvSpPr/>
          <p:nvPr/>
        </p:nvSpPr>
        <p:spPr>
          <a:xfrm>
            <a:off x="2923953" y="1987752"/>
            <a:ext cx="1949888"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אימון המודל עם </a:t>
            </a:r>
            <a:r>
              <a:rPr lang="he-IL" dirty="0" err="1"/>
              <a:t>הדאטא</a:t>
            </a:r>
            <a:r>
              <a:rPr lang="he-IL" dirty="0"/>
              <a:t> החדש</a:t>
            </a:r>
          </a:p>
        </p:txBody>
      </p:sp>
      <p:cxnSp>
        <p:nvCxnSpPr>
          <p:cNvPr id="15" name="Straight Arrow Connector 14">
            <a:extLst>
              <a:ext uri="{FF2B5EF4-FFF2-40B4-BE49-F238E27FC236}">
                <a16:creationId xmlns:a16="http://schemas.microsoft.com/office/drawing/2014/main" id="{81BB29AC-2D14-4DCF-3D48-A63DCC5845A0}"/>
              </a:ext>
            </a:extLst>
          </p:cNvPr>
          <p:cNvCxnSpPr>
            <a:cxnSpLocks/>
          </p:cNvCxnSpPr>
          <p:nvPr/>
        </p:nvCxnSpPr>
        <p:spPr>
          <a:xfrm>
            <a:off x="2653624" y="2324043"/>
            <a:ext cx="222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B886CB6-940F-58DA-9DE6-D341AE717DF0}"/>
              </a:ext>
            </a:extLst>
          </p:cNvPr>
          <p:cNvSpPr/>
          <p:nvPr/>
        </p:nvSpPr>
        <p:spPr>
          <a:xfrm>
            <a:off x="5171242" y="1987752"/>
            <a:ext cx="1849515"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בדיקת המודל עם קלט ייעודי לבדיקה</a:t>
            </a:r>
          </a:p>
        </p:txBody>
      </p:sp>
      <p:cxnSp>
        <p:nvCxnSpPr>
          <p:cNvPr id="17" name="Straight Arrow Connector 16">
            <a:extLst>
              <a:ext uri="{FF2B5EF4-FFF2-40B4-BE49-F238E27FC236}">
                <a16:creationId xmlns:a16="http://schemas.microsoft.com/office/drawing/2014/main" id="{1D2C5487-297D-62AE-B86F-14A185AE19FA}"/>
              </a:ext>
            </a:extLst>
          </p:cNvPr>
          <p:cNvCxnSpPr>
            <a:cxnSpLocks/>
          </p:cNvCxnSpPr>
          <p:nvPr/>
        </p:nvCxnSpPr>
        <p:spPr>
          <a:xfrm>
            <a:off x="4900913" y="2333431"/>
            <a:ext cx="270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2D954E9-EBD0-35BC-0F23-F198A851C8EB}"/>
              </a:ext>
            </a:extLst>
          </p:cNvPr>
          <p:cNvCxnSpPr/>
          <p:nvPr/>
        </p:nvCxnSpPr>
        <p:spPr>
          <a:xfrm>
            <a:off x="8997718" y="2400529"/>
            <a:ext cx="765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55F8412-8038-E67B-BF77-739880B5DF20}"/>
              </a:ext>
            </a:extLst>
          </p:cNvPr>
          <p:cNvSpPr/>
          <p:nvPr/>
        </p:nvSpPr>
        <p:spPr>
          <a:xfrm>
            <a:off x="9797714" y="1987752"/>
            <a:ext cx="2296632"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יצירת ממשק משתמש לשימוש במודל המאומן</a:t>
            </a:r>
          </a:p>
        </p:txBody>
      </p:sp>
      <p:sp>
        <p:nvSpPr>
          <p:cNvPr id="20" name="Rectangle 19">
            <a:extLst>
              <a:ext uri="{FF2B5EF4-FFF2-40B4-BE49-F238E27FC236}">
                <a16:creationId xmlns:a16="http://schemas.microsoft.com/office/drawing/2014/main" id="{FCD3E03F-0592-ED8C-855C-459056AE764B}"/>
              </a:ext>
            </a:extLst>
          </p:cNvPr>
          <p:cNvSpPr/>
          <p:nvPr/>
        </p:nvSpPr>
        <p:spPr>
          <a:xfrm>
            <a:off x="356992" y="3312003"/>
            <a:ext cx="2296632" cy="2467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dirty="0"/>
              <a:t>הוספת התמונות הנבחרות מהמאגר הקיים ותמונות נוספות של סוסים ל</a:t>
            </a:r>
            <a:r>
              <a:rPr lang="en-US" dirty="0"/>
              <a:t>git</a:t>
            </a:r>
            <a:endParaRPr lang="he-IL" dirty="0"/>
          </a:p>
          <a:p>
            <a:pPr algn="ctr" rtl="1"/>
            <a:r>
              <a:rPr lang="he-IL" dirty="0"/>
              <a:t>ייעודי</a:t>
            </a:r>
          </a:p>
        </p:txBody>
      </p:sp>
      <p:cxnSp>
        <p:nvCxnSpPr>
          <p:cNvPr id="21" name="Straight Arrow Connector 20">
            <a:extLst>
              <a:ext uri="{FF2B5EF4-FFF2-40B4-BE49-F238E27FC236}">
                <a16:creationId xmlns:a16="http://schemas.microsoft.com/office/drawing/2014/main" id="{94D43910-F8A1-C5F6-58D7-E54FC295FF6B}"/>
              </a:ext>
            </a:extLst>
          </p:cNvPr>
          <p:cNvCxnSpPr>
            <a:cxnSpLocks/>
            <a:endCxn id="13" idx="2"/>
          </p:cNvCxnSpPr>
          <p:nvPr/>
        </p:nvCxnSpPr>
        <p:spPr>
          <a:xfrm flipV="1">
            <a:off x="1505308" y="2859622"/>
            <a:ext cx="0" cy="362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C66A94-A956-EE6E-F195-786D15EFCBCB}"/>
              </a:ext>
            </a:extLst>
          </p:cNvPr>
          <p:cNvSpPr/>
          <p:nvPr/>
        </p:nvSpPr>
        <p:spPr>
          <a:xfrm>
            <a:off x="2923953" y="3290317"/>
            <a:ext cx="1949885" cy="2467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he-IL" dirty="0"/>
              <a:t>אימון המודל באמצעות כוח החישוב (</a:t>
            </a:r>
            <a:r>
              <a:rPr lang="en-US" dirty="0"/>
              <a:t>GPU</a:t>
            </a:r>
            <a:r>
              <a:rPr lang="he-IL" dirty="0"/>
              <a:t>) ב</a:t>
            </a:r>
            <a:r>
              <a:rPr lang="en-US" dirty="0"/>
              <a:t>google </a:t>
            </a:r>
            <a:r>
              <a:rPr lang="en-US" dirty="0" err="1"/>
              <a:t>colab</a:t>
            </a:r>
            <a:endParaRPr lang="en-US" dirty="0"/>
          </a:p>
          <a:p>
            <a:pPr algn="ctr" rtl="1"/>
            <a:endParaRPr lang="he-IL" dirty="0"/>
          </a:p>
        </p:txBody>
      </p:sp>
      <p:cxnSp>
        <p:nvCxnSpPr>
          <p:cNvPr id="33" name="Straight Arrow Connector 32">
            <a:extLst>
              <a:ext uri="{FF2B5EF4-FFF2-40B4-BE49-F238E27FC236}">
                <a16:creationId xmlns:a16="http://schemas.microsoft.com/office/drawing/2014/main" id="{C409C8D7-B570-B86E-51F1-98E0A3E72A33}"/>
              </a:ext>
            </a:extLst>
          </p:cNvPr>
          <p:cNvCxnSpPr>
            <a:cxnSpLocks/>
          </p:cNvCxnSpPr>
          <p:nvPr/>
        </p:nvCxnSpPr>
        <p:spPr>
          <a:xfrm flipV="1">
            <a:off x="3964344" y="2859622"/>
            <a:ext cx="0" cy="362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B8C55B7-8164-22A5-79AA-666D95412BB8}"/>
              </a:ext>
            </a:extLst>
          </p:cNvPr>
          <p:cNvSpPr/>
          <p:nvPr/>
        </p:nvSpPr>
        <p:spPr>
          <a:xfrm>
            <a:off x="7507740" y="1987752"/>
            <a:ext cx="1549428"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הורדת המודל למחשב</a:t>
            </a:r>
          </a:p>
        </p:txBody>
      </p:sp>
      <p:cxnSp>
        <p:nvCxnSpPr>
          <p:cNvPr id="37" name="Straight Arrow Connector 36">
            <a:extLst>
              <a:ext uri="{FF2B5EF4-FFF2-40B4-BE49-F238E27FC236}">
                <a16:creationId xmlns:a16="http://schemas.microsoft.com/office/drawing/2014/main" id="{E7D4D679-64D4-9E97-477E-B4B7FEC1C15C}"/>
              </a:ext>
            </a:extLst>
          </p:cNvPr>
          <p:cNvCxnSpPr>
            <a:cxnSpLocks/>
          </p:cNvCxnSpPr>
          <p:nvPr/>
        </p:nvCxnSpPr>
        <p:spPr>
          <a:xfrm>
            <a:off x="7030100" y="2400529"/>
            <a:ext cx="443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37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CA0D-737C-33E0-DE7D-8447587D8DB6}"/>
              </a:ext>
            </a:extLst>
          </p:cNvPr>
          <p:cNvSpPr>
            <a:spLocks noGrp="1"/>
          </p:cNvSpPr>
          <p:nvPr>
            <p:ph type="title"/>
          </p:nvPr>
        </p:nvSpPr>
        <p:spPr/>
        <p:txBody>
          <a:bodyPr/>
          <a:lstStyle/>
          <a:p>
            <a:pPr algn="ctr"/>
            <a:r>
              <a:rPr lang="he-IL" dirty="0"/>
              <a:t>רשימת כלים </a:t>
            </a:r>
            <a:endParaRPr lang="en-IL" dirty="0"/>
          </a:p>
        </p:txBody>
      </p:sp>
      <p:sp>
        <p:nvSpPr>
          <p:cNvPr id="3" name="Content Placeholder 2">
            <a:extLst>
              <a:ext uri="{FF2B5EF4-FFF2-40B4-BE49-F238E27FC236}">
                <a16:creationId xmlns:a16="http://schemas.microsoft.com/office/drawing/2014/main" id="{A41DA1F7-CB3C-FBB0-7806-6D40867A2F26}"/>
              </a:ext>
            </a:extLst>
          </p:cNvPr>
          <p:cNvSpPr>
            <a:spLocks noGrp="1"/>
          </p:cNvSpPr>
          <p:nvPr>
            <p:ph idx="1"/>
          </p:nvPr>
        </p:nvSpPr>
        <p:spPr>
          <a:xfrm>
            <a:off x="838200" y="1873187"/>
            <a:ext cx="11421862" cy="4619687"/>
          </a:xfrm>
        </p:spPr>
        <p:txBody>
          <a:bodyPr>
            <a:normAutofit fontScale="47500" lnSpcReduction="20000"/>
          </a:bodyPr>
          <a:lstStyle/>
          <a:p>
            <a:pPr marL="0" indent="0">
              <a:buNone/>
            </a:pPr>
            <a:r>
              <a:rPr lang="en-US" dirty="0"/>
              <a:t>Google </a:t>
            </a:r>
            <a:r>
              <a:rPr lang="en-US" dirty="0" err="1"/>
              <a:t>colab</a:t>
            </a:r>
            <a:r>
              <a:rPr lang="en-US" dirty="0"/>
              <a:t> – for </a:t>
            </a:r>
            <a:r>
              <a:rPr lang="en-US" dirty="0" err="1"/>
              <a:t>traning</a:t>
            </a:r>
            <a:endParaRPr lang="en-US" dirty="0"/>
          </a:p>
          <a:p>
            <a:pPr marL="0" indent="0">
              <a:buNone/>
            </a:pPr>
            <a:r>
              <a:rPr lang="en-US" dirty="0" err="1"/>
              <a:t>Github</a:t>
            </a:r>
            <a:r>
              <a:rPr lang="en-US" dirty="0"/>
              <a:t> – for storing the data set</a:t>
            </a:r>
          </a:p>
          <a:p>
            <a:pPr marL="0" indent="0">
              <a:buNone/>
            </a:pPr>
            <a:r>
              <a:rPr lang="en-US" dirty="0" err="1"/>
              <a:t>ChatGPT</a:t>
            </a:r>
            <a:r>
              <a:rPr lang="en-US" dirty="0"/>
              <a:t> – for studying proposes and code to base on for the </a:t>
            </a:r>
            <a:r>
              <a:rPr lang="en-US" dirty="0" err="1"/>
              <a:t>gui</a:t>
            </a:r>
            <a:r>
              <a:rPr lang="en-US" dirty="0"/>
              <a:t> part. </a:t>
            </a:r>
          </a:p>
          <a:p>
            <a:pPr marL="0" indent="0">
              <a:buNone/>
            </a:pPr>
            <a:r>
              <a:rPr lang="en-US" dirty="0"/>
              <a:t>Python libraries:</a:t>
            </a:r>
          </a:p>
          <a:p>
            <a:pPr marL="0" indent="0">
              <a:buNone/>
            </a:pPr>
            <a:r>
              <a:rPr lang="en-US" dirty="0"/>
              <a:t>	</a:t>
            </a:r>
            <a:r>
              <a:rPr lang="en-US" dirty="0" err="1"/>
              <a:t>Pytorch</a:t>
            </a:r>
            <a:endParaRPr lang="en-US" dirty="0"/>
          </a:p>
          <a:p>
            <a:pPr marL="0" indent="0">
              <a:buNone/>
            </a:pPr>
            <a:r>
              <a:rPr lang="en-US" dirty="0"/>
              <a:t>	</a:t>
            </a:r>
            <a:r>
              <a:rPr lang="en-US" dirty="0" err="1"/>
              <a:t>Numpy</a:t>
            </a:r>
            <a:endParaRPr lang="en-US" dirty="0"/>
          </a:p>
          <a:p>
            <a:pPr marL="0" indent="0">
              <a:buNone/>
            </a:pPr>
            <a:r>
              <a:rPr lang="en-US" dirty="0"/>
              <a:t>	Matplotlib</a:t>
            </a:r>
          </a:p>
          <a:p>
            <a:pPr marL="0" indent="0">
              <a:buNone/>
            </a:pPr>
            <a:r>
              <a:rPr lang="en-US" dirty="0"/>
              <a:t>	</a:t>
            </a:r>
            <a:r>
              <a:rPr lang="en-IL" altLang="en-IL" dirty="0" err="1"/>
              <a:t>torchvision</a:t>
            </a:r>
            <a:endParaRPr lang="en-US" altLang="en-IL" dirty="0"/>
          </a:p>
          <a:p>
            <a:pPr marL="0" indent="0">
              <a:buNone/>
            </a:pPr>
            <a:r>
              <a:rPr lang="en-US" dirty="0"/>
              <a:t>	</a:t>
            </a:r>
            <a:r>
              <a:rPr lang="en-IL" altLang="en-IL" dirty="0" err="1"/>
              <a:t>tkinter</a:t>
            </a:r>
            <a:endParaRPr lang="en-US" altLang="en-IL" dirty="0"/>
          </a:p>
          <a:p>
            <a:pPr marL="0" indent="0">
              <a:buNone/>
            </a:pPr>
            <a:r>
              <a:rPr lang="en-US" dirty="0"/>
              <a:t>The code we based on for training:</a:t>
            </a:r>
          </a:p>
          <a:p>
            <a:pPr marL="0" indent="0">
              <a:buNone/>
            </a:pPr>
            <a:r>
              <a:rPr lang="en-US" dirty="0">
                <a:hlinkClick r:id="rId2"/>
              </a:rPr>
              <a:t>https://colab.research.google.com/drive/17beV6noWSi4vohmDI1-liG9WKLYm4jtX?usp=sharing#scrollTo=O0rLjM6J9FX8</a:t>
            </a:r>
            <a:endParaRPr lang="en-US" dirty="0"/>
          </a:p>
          <a:p>
            <a:pPr marL="0" indent="0">
              <a:buNone/>
            </a:pPr>
            <a:endParaRPr lang="en-US" dirty="0"/>
          </a:p>
          <a:p>
            <a:pPr marL="0" indent="0">
              <a:buNone/>
            </a:pPr>
            <a:r>
              <a:rPr lang="en-US" dirty="0"/>
              <a:t>Dataset sources:</a:t>
            </a:r>
          </a:p>
          <a:p>
            <a:pPr marL="0" indent="0">
              <a:buNone/>
            </a:pPr>
            <a:r>
              <a:rPr lang="en-US" dirty="0">
                <a:hlinkClick r:id="rId3"/>
              </a:rPr>
              <a:t>https://pixabay.com/</a:t>
            </a:r>
            <a:r>
              <a:rPr lang="en-US" dirty="0"/>
              <a:t> </a:t>
            </a:r>
          </a:p>
          <a:p>
            <a:pPr marL="0" indent="0">
              <a:buNone/>
            </a:pPr>
            <a:r>
              <a:rPr lang="en-US" dirty="0">
                <a:hlinkClick r:id="rId4"/>
              </a:rPr>
              <a:t>https://www.kaggle.com/datasets/sanikamal/horses-or-humans-dataset</a:t>
            </a:r>
            <a:endParaRPr lang="en-US" dirty="0"/>
          </a:p>
          <a:p>
            <a:pPr marL="0" indent="0">
              <a:buNone/>
            </a:pPr>
            <a:r>
              <a:rPr lang="en-US" dirty="0">
                <a:hlinkClick r:id="rId5"/>
              </a:rPr>
              <a:t>https://www.kaggle.com/c/dogs-vs-cats</a:t>
            </a:r>
            <a:endParaRPr lang="en-US" dirty="0"/>
          </a:p>
          <a:p>
            <a:pPr marL="0" indent="0">
              <a:buNone/>
            </a:pPr>
            <a:r>
              <a:rPr lang="en-US" dirty="0"/>
              <a:t>	</a:t>
            </a:r>
            <a:endParaRPr lang="en-IL" dirty="0"/>
          </a:p>
        </p:txBody>
      </p:sp>
    </p:spTree>
    <p:extLst>
      <p:ext uri="{BB962C8B-B14F-4D97-AF65-F5344CB8AC3E}">
        <p14:creationId xmlns:p14="http://schemas.microsoft.com/office/powerpoint/2010/main" val="378039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0D98F-7A16-F292-3C73-F28794898B0F}"/>
              </a:ext>
            </a:extLst>
          </p:cNvPr>
          <p:cNvSpPr>
            <a:spLocks noGrp="1"/>
          </p:cNvSpPr>
          <p:nvPr>
            <p:ph idx="1"/>
          </p:nvPr>
        </p:nvSpPr>
        <p:spPr>
          <a:xfrm>
            <a:off x="838200" y="1027906"/>
            <a:ext cx="10515600" cy="3971493"/>
          </a:xfrm>
        </p:spPr>
        <p:txBody>
          <a:bodyPr>
            <a:normAutofit fontScale="77500" lnSpcReduction="20000"/>
          </a:bodyPr>
          <a:lstStyle/>
          <a:p>
            <a:pPr marL="0" indent="0" algn="r" rtl="1">
              <a:buNone/>
            </a:pPr>
            <a:r>
              <a:rPr lang="he-IL" sz="3500" b="1" dirty="0">
                <a:latin typeface="David" panose="020E0502060401010101" pitchFamily="34" charset="-79"/>
                <a:cs typeface="David" panose="020E0502060401010101" pitchFamily="34" charset="-79"/>
              </a:rPr>
              <a:t>		</a:t>
            </a:r>
            <a:r>
              <a:rPr lang="he-IL" sz="4100" b="1" dirty="0">
                <a:latin typeface="David" panose="020E0502060401010101" pitchFamily="34" charset="-79"/>
                <a:cs typeface="David" panose="020E0502060401010101" pitchFamily="34" charset="-79"/>
              </a:rPr>
              <a:t>		מה פיתחנו בעצמנו?</a:t>
            </a:r>
          </a:p>
          <a:p>
            <a:pPr algn="r" rtl="1"/>
            <a:r>
              <a:rPr lang="he-IL" dirty="0"/>
              <a:t>את השימוש במודל המאומן קריאה של קובץ ה</a:t>
            </a:r>
            <a:r>
              <a:rPr lang="en-US" dirty="0"/>
              <a:t>checkpoint</a:t>
            </a:r>
            <a:r>
              <a:rPr lang="he-IL" dirty="0"/>
              <a:t> של המודל ושימוש בממשק משתמש נח לשימוש במודל להבחנה בין בעלי החיים.</a:t>
            </a:r>
          </a:p>
          <a:p>
            <a:pPr algn="r" rtl="1"/>
            <a:endParaRPr lang="he-IL" dirty="0"/>
          </a:p>
          <a:p>
            <a:pPr algn="r" rtl="1"/>
            <a:r>
              <a:rPr lang="he-IL" dirty="0"/>
              <a:t>את ה</a:t>
            </a:r>
            <a:r>
              <a:rPr lang="en-US" dirty="0"/>
              <a:t>dataset </a:t>
            </a:r>
            <a:r>
              <a:rPr lang="he-IL" dirty="0"/>
              <a:t> אספנו ממספר מקורות שצוינו קודם וסידרנו בצורה שתתאים לקוד בשלב האימון.</a:t>
            </a:r>
          </a:p>
          <a:p>
            <a:pPr algn="r" rtl="1"/>
            <a:endParaRPr lang="he-IL" dirty="0"/>
          </a:p>
          <a:p>
            <a:pPr marL="0" indent="0" algn="r" rtl="1">
              <a:buNone/>
            </a:pPr>
            <a:r>
              <a:rPr lang="he-IL" sz="2800" b="1" dirty="0">
                <a:latin typeface="David" panose="020E0502060401010101" pitchFamily="34" charset="-79"/>
                <a:cs typeface="David" panose="020E0502060401010101" pitchFamily="34" charset="-79"/>
              </a:rPr>
              <a:t>				</a:t>
            </a:r>
            <a:r>
              <a:rPr lang="he-IL" sz="3500" b="1" dirty="0">
                <a:latin typeface="David" panose="020E0502060401010101" pitchFamily="34" charset="-79"/>
                <a:cs typeface="David" panose="020E0502060401010101" pitchFamily="34" charset="-79"/>
              </a:rPr>
              <a:t>מה</a:t>
            </a:r>
            <a:r>
              <a:rPr lang="he-IL" sz="2800" b="1" dirty="0">
                <a:latin typeface="David" panose="020E0502060401010101" pitchFamily="34" charset="-79"/>
                <a:cs typeface="David" panose="020E0502060401010101" pitchFamily="34" charset="-79"/>
              </a:rPr>
              <a:t> </a:t>
            </a:r>
            <a:r>
              <a:rPr lang="he-IL" sz="3500" b="1" dirty="0">
                <a:latin typeface="David" panose="020E0502060401010101" pitchFamily="34" charset="-79"/>
                <a:cs typeface="David" panose="020E0502060401010101" pitchFamily="34" charset="-79"/>
              </a:rPr>
              <a:t>לא</a:t>
            </a:r>
            <a:r>
              <a:rPr lang="he-IL" sz="2800" b="1" dirty="0">
                <a:latin typeface="David" panose="020E0502060401010101" pitchFamily="34" charset="-79"/>
                <a:cs typeface="David" panose="020E0502060401010101" pitchFamily="34" charset="-79"/>
              </a:rPr>
              <a:t> </a:t>
            </a:r>
            <a:r>
              <a:rPr lang="he-IL" sz="3500" b="1" dirty="0">
                <a:latin typeface="David" panose="020E0502060401010101" pitchFamily="34" charset="-79"/>
                <a:cs typeface="David" panose="020E0502060401010101" pitchFamily="34" charset="-79"/>
              </a:rPr>
              <a:t>פיתחנו בעצמנו?</a:t>
            </a:r>
          </a:p>
          <a:p>
            <a:pPr algn="r" rtl="1"/>
            <a:r>
              <a:rPr lang="he-IL" dirty="0"/>
              <a:t>לשלב האימון ניסינו להתבסס על מספר פרויקטים שמצאנו ברשת, אבל הקוד שבהם לא היה מספיק ברור והיו הרבה בעיות עם התקנות ושגיאות זמן ריצה. לכן לבסוף בשלב האימון בחרנו להתבסס בעיקר על הקוד ממסווג הפרחים וביצענו בו התאמות לפרויקט שלנו לאחר שהבנו את דרך הפעולה שלו .</a:t>
            </a:r>
          </a:p>
          <a:p>
            <a:pPr marL="0" indent="0" algn="r" rtl="1">
              <a:buNone/>
            </a:pPr>
            <a:endParaRPr lang="he-IL" dirty="0"/>
          </a:p>
          <a:p>
            <a:pPr marL="0" indent="0" algn="r" rtl="1">
              <a:buNone/>
            </a:pPr>
            <a:endParaRPr lang="en-IL" dirty="0"/>
          </a:p>
        </p:txBody>
      </p:sp>
    </p:spTree>
    <p:extLst>
      <p:ext uri="{BB962C8B-B14F-4D97-AF65-F5344CB8AC3E}">
        <p14:creationId xmlns:p14="http://schemas.microsoft.com/office/powerpoint/2010/main" val="59368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CA0D-737C-33E0-DE7D-8447587D8DB6}"/>
              </a:ext>
            </a:extLst>
          </p:cNvPr>
          <p:cNvSpPr>
            <a:spLocks noGrp="1"/>
          </p:cNvSpPr>
          <p:nvPr>
            <p:ph type="title"/>
          </p:nvPr>
        </p:nvSpPr>
        <p:spPr/>
        <p:txBody>
          <a:bodyPr/>
          <a:lstStyle/>
          <a:p>
            <a:pPr algn="ctr"/>
            <a:r>
              <a:rPr lang="he-IL" dirty="0"/>
              <a:t>רעיונות לשיפור</a:t>
            </a:r>
            <a:endParaRPr lang="en-IL" dirty="0"/>
          </a:p>
        </p:txBody>
      </p:sp>
      <p:sp>
        <p:nvSpPr>
          <p:cNvPr id="3" name="Content Placeholder 2">
            <a:extLst>
              <a:ext uri="{FF2B5EF4-FFF2-40B4-BE49-F238E27FC236}">
                <a16:creationId xmlns:a16="http://schemas.microsoft.com/office/drawing/2014/main" id="{A41DA1F7-CB3C-FBB0-7806-6D40867A2F26}"/>
              </a:ext>
            </a:extLst>
          </p:cNvPr>
          <p:cNvSpPr>
            <a:spLocks noGrp="1"/>
          </p:cNvSpPr>
          <p:nvPr>
            <p:ph idx="1"/>
          </p:nvPr>
        </p:nvSpPr>
        <p:spPr>
          <a:xfrm>
            <a:off x="385069" y="1752832"/>
            <a:ext cx="11421862" cy="1766658"/>
          </a:xfrm>
        </p:spPr>
        <p:txBody>
          <a:bodyPr>
            <a:normAutofit fontScale="92500" lnSpcReduction="10000"/>
          </a:bodyPr>
          <a:lstStyle/>
          <a:p>
            <a:pPr algn="r" rtl="1"/>
            <a:r>
              <a:rPr lang="he-IL" dirty="0"/>
              <a:t>הוספה של חיות נוספות למאגר.</a:t>
            </a:r>
          </a:p>
          <a:p>
            <a:pPr algn="r" rtl="1"/>
            <a:r>
              <a:rPr lang="he-IL" dirty="0"/>
              <a:t>העלאת המוצר המוגמר ל</a:t>
            </a:r>
            <a:r>
              <a:rPr lang="en-US" dirty="0"/>
              <a:t>git</a:t>
            </a:r>
            <a:r>
              <a:rPr lang="he-IL" dirty="0"/>
              <a:t>.</a:t>
            </a:r>
          </a:p>
          <a:p>
            <a:pPr algn="r" rtl="1"/>
            <a:r>
              <a:rPr lang="he-IL" dirty="0"/>
              <a:t>שמירה של </a:t>
            </a:r>
            <a:r>
              <a:rPr lang="en-US" dirty="0"/>
              <a:t>checkpoint</a:t>
            </a:r>
            <a:r>
              <a:rPr lang="he-IL" dirty="0"/>
              <a:t> של שלב האימון ישירות ל</a:t>
            </a:r>
            <a:r>
              <a:rPr lang="en-US" dirty="0"/>
              <a:t>drive/git</a:t>
            </a:r>
            <a:r>
              <a:rPr lang="he-IL" dirty="0"/>
              <a:t> דרך הקוד.</a:t>
            </a:r>
          </a:p>
          <a:p>
            <a:pPr algn="r" rtl="1"/>
            <a:r>
              <a:rPr lang="he-IL" dirty="0"/>
              <a:t>אימון המודל על מאגר גדול יותר של תמונות לשיפור הדיוק שלו.</a:t>
            </a:r>
          </a:p>
          <a:p>
            <a:pPr marL="0" indent="0" algn="r" rtl="1">
              <a:buNone/>
            </a:pPr>
            <a:endParaRPr lang="he-IL" dirty="0"/>
          </a:p>
          <a:p>
            <a:pPr algn="r" rtl="1"/>
            <a:endParaRPr lang="en-IL" dirty="0"/>
          </a:p>
        </p:txBody>
      </p:sp>
    </p:spTree>
    <p:extLst>
      <p:ext uri="{BB962C8B-B14F-4D97-AF65-F5344CB8AC3E}">
        <p14:creationId xmlns:p14="http://schemas.microsoft.com/office/powerpoint/2010/main" val="321239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344363-C9FB-4DE7-3E77-9AEC3FEF2430}"/>
              </a:ext>
            </a:extLst>
          </p:cNvPr>
          <p:cNvSpPr txBox="1"/>
          <p:nvPr/>
        </p:nvSpPr>
        <p:spPr>
          <a:xfrm>
            <a:off x="1154097" y="2050742"/>
            <a:ext cx="9605639" cy="923330"/>
          </a:xfrm>
          <a:prstGeom prst="rect">
            <a:avLst/>
          </a:prstGeom>
          <a:noFill/>
        </p:spPr>
        <p:txBody>
          <a:bodyPr wrap="square" rtlCol="0">
            <a:spAutoFit/>
          </a:bodyPr>
          <a:lstStyle/>
          <a:p>
            <a:pPr algn="ctr"/>
            <a:r>
              <a:rPr lang="he-IL" dirty="0"/>
              <a:t>מחברת אימון:</a:t>
            </a:r>
            <a:endParaRPr lang="en-US" dirty="0"/>
          </a:p>
          <a:p>
            <a:r>
              <a:rPr lang="en-US" dirty="0">
                <a:hlinkClick r:id="rId2"/>
              </a:rPr>
              <a:t>https://colab.research.google.com/drive/107V1nYYG2_qWXw4HLYTAQ3tMBxCDzDa-?usp=sharing</a:t>
            </a:r>
            <a:endParaRPr lang="en-US" dirty="0"/>
          </a:p>
          <a:p>
            <a:endParaRPr lang="en-IL" dirty="0"/>
          </a:p>
        </p:txBody>
      </p:sp>
      <p:sp>
        <p:nvSpPr>
          <p:cNvPr id="5" name="TextBox 4">
            <a:extLst>
              <a:ext uri="{FF2B5EF4-FFF2-40B4-BE49-F238E27FC236}">
                <a16:creationId xmlns:a16="http://schemas.microsoft.com/office/drawing/2014/main" id="{DAD2F0F6-69EE-92FE-D5A7-21900DC2F3D5}"/>
              </a:ext>
            </a:extLst>
          </p:cNvPr>
          <p:cNvSpPr txBox="1"/>
          <p:nvPr/>
        </p:nvSpPr>
        <p:spPr>
          <a:xfrm>
            <a:off x="1047564" y="3273161"/>
            <a:ext cx="9605639" cy="646331"/>
          </a:xfrm>
          <a:prstGeom prst="rect">
            <a:avLst/>
          </a:prstGeom>
          <a:noFill/>
        </p:spPr>
        <p:txBody>
          <a:bodyPr wrap="square" rtlCol="0">
            <a:spAutoFit/>
          </a:bodyPr>
          <a:lstStyle/>
          <a:p>
            <a:pPr algn="ctr"/>
            <a:r>
              <a:rPr lang="en-US" dirty="0"/>
              <a:t>dataset:</a:t>
            </a:r>
          </a:p>
          <a:p>
            <a:pPr algn="ctr"/>
            <a:r>
              <a:rPr lang="en-US" dirty="0">
                <a:hlinkClick r:id="rId3"/>
              </a:rPr>
              <a:t>https://github.com/YamElgabsi/dogs_and_cats_classifier_project/tree/main/data_animals/animals</a:t>
            </a:r>
            <a:endParaRPr lang="en-US" dirty="0"/>
          </a:p>
        </p:txBody>
      </p:sp>
      <p:sp>
        <p:nvSpPr>
          <p:cNvPr id="2" name="TextBox 1">
            <a:extLst>
              <a:ext uri="{FF2B5EF4-FFF2-40B4-BE49-F238E27FC236}">
                <a16:creationId xmlns:a16="http://schemas.microsoft.com/office/drawing/2014/main" id="{422867B5-E2B6-863E-7EDD-C52FF22AC1D5}"/>
              </a:ext>
            </a:extLst>
          </p:cNvPr>
          <p:cNvSpPr txBox="1"/>
          <p:nvPr/>
        </p:nvSpPr>
        <p:spPr>
          <a:xfrm>
            <a:off x="924757" y="4502667"/>
            <a:ext cx="9605639" cy="923330"/>
          </a:xfrm>
          <a:prstGeom prst="rect">
            <a:avLst/>
          </a:prstGeom>
          <a:noFill/>
        </p:spPr>
        <p:txBody>
          <a:bodyPr wrap="square" rtlCol="0">
            <a:spAutoFit/>
          </a:bodyPr>
          <a:lstStyle/>
          <a:p>
            <a:pPr algn="ctr"/>
            <a:r>
              <a:rPr lang="en-US" dirty="0"/>
              <a:t>Project with the trained model:</a:t>
            </a:r>
          </a:p>
          <a:p>
            <a:pPr algn="ctr"/>
            <a:r>
              <a:rPr lang="en-US" dirty="0">
                <a:hlinkClick r:id="rId4"/>
              </a:rPr>
              <a:t>https://github.com/Shivas132/CatsVsDogsVsHorses</a:t>
            </a:r>
            <a:endParaRPr lang="en-US" dirty="0"/>
          </a:p>
          <a:p>
            <a:pPr algn="ctr"/>
            <a:endParaRPr lang="en-US" dirty="0"/>
          </a:p>
        </p:txBody>
      </p:sp>
    </p:spTree>
    <p:extLst>
      <p:ext uri="{BB962C8B-B14F-4D97-AF65-F5344CB8AC3E}">
        <p14:creationId xmlns:p14="http://schemas.microsoft.com/office/powerpoint/2010/main" val="41369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409</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David</vt:lpstr>
      <vt:lpstr>Wingdings 3</vt:lpstr>
      <vt:lpstr>Office Theme</vt:lpstr>
      <vt:lpstr>PowerPoint Presentation</vt:lpstr>
      <vt:lpstr>מה עושה התוכנה? </vt:lpstr>
      <vt:lpstr>תכנית מימוש</vt:lpstr>
      <vt:lpstr>רשימת כלים </vt:lpstr>
      <vt:lpstr>PowerPoint Presentation</vt:lpstr>
      <vt:lpstr>רעיונות לשיפור</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אלישיב כהן</dc:creator>
  <cp:lastModifiedBy>אלישיב כהן</cp:lastModifiedBy>
  <cp:revision>2</cp:revision>
  <dcterms:created xsi:type="dcterms:W3CDTF">2023-02-05T12:09:19Z</dcterms:created>
  <dcterms:modified xsi:type="dcterms:W3CDTF">2023-02-05T13:34:36Z</dcterms:modified>
</cp:coreProperties>
</file>