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4610100" cy="3460750"/>
  <p:notesSz cx="4610100" cy="3460750"/>
  <p:embeddedFontLst>
    <p:embeddedFont>
      <p:font typeface="Calibri" pitchFamily="34" charset="0"/>
      <p:regular r:id="rId15"/>
      <p:bold r:id="rId16"/>
      <p:italic r:id="rId17"/>
      <p:boldItalic r:id="rId18"/>
    </p:embeddedFont>
    <p:embeddedFont>
      <p:font typeface="Helvetica Neue" charset="0"/>
      <p:regular r:id="rId19"/>
      <p:bold r:id="rId20"/>
      <p:italic r:id="rId21"/>
      <p:boldItalic r:id="rId22"/>
    </p:embeddedFont>
    <p:embeddedFont>
      <p:font typeface="Tahoma" pitchFamily="3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880">
          <p15:clr>
            <a:srgbClr val="A4A3A4"/>
          </p15:clr>
        </p15:guide>
        <p15:guide id="2" pos="212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gCOQfVO9quKIAFzC75mkwEWz2O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0278B011-B012-4EA4-B030-B727A853913E}">
  <a:tblStyle styleId="{0278B011-B012-4EA4-B030-B727A853913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-1666" y="-72"/>
      </p:cViewPr>
      <p:guideLst>
        <p:guide orient="horz" pos="2880"/>
        <p:guide pos="212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768500" y="259550"/>
            <a:ext cx="3073550" cy="12977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9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0212ffb9_2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b0212ffb9_2_3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0212ffb9_6_0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4b0212ffb9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b0212ffb9_6_27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200" cy="15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4b0212ffb9_6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461000" y="1643850"/>
            <a:ext cx="3688075" cy="155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39863" y="258763"/>
            <a:ext cx="1730375" cy="129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3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ubTitle" idx="1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234" cy="3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234" cy="3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402932" y="1207501"/>
            <a:ext cx="3804234" cy="82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234" cy="3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12500"/>
              </a:lnSpc>
              <a:spcBef>
                <a:spcPts val="0"/>
              </a:spcBef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 extrusionOk="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7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2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234" cy="3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body" idx="1"/>
          </p:nvPr>
        </p:nvSpPr>
        <p:spPr>
          <a:xfrm>
            <a:off x="402932" y="1207501"/>
            <a:ext cx="3804234" cy="8280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dt" idx="10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 rtl="0">
              <a:lnSpc>
                <a:spcPct val="112500"/>
              </a:lnSpc>
              <a:spcBef>
                <a:spcPts val="0"/>
              </a:spcBef>
              <a:buNone/>
              <a:defRPr sz="600" b="0" i="0" u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r>
              <a:rPr lang="en-US"/>
              <a:t>/13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 spd="slow">
    <p:push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/>
        </p:nvSpPr>
        <p:spPr>
          <a:xfrm>
            <a:off x="100396" y="953056"/>
            <a:ext cx="4296410" cy="404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0" tIns="17125" rIns="0" bIns="0" anchor="t" anchorCtr="0">
            <a:noAutofit/>
          </a:bodyPr>
          <a:lstStyle/>
          <a:p>
            <a:pPr marL="0" marR="26670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A </a:t>
            </a:r>
            <a:r>
              <a:rPr lang="en-US" sz="1200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Conversational Agent for Chest X-ray Summary Generation</a:t>
            </a:r>
            <a:endParaRPr sz="1200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 Tech. Univ.’s Dr. MSSCET</a:t>
            </a:r>
            <a:endParaRPr/>
          </a:p>
        </p:txBody>
      </p:sp>
      <p:sp>
        <p:nvSpPr>
          <p:cNvPr id="51" name="Google Shape;51;p1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208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381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52" name="Google Shape;52;p1"/>
          <p:cNvGraphicFramePr/>
          <p:nvPr/>
        </p:nvGraphicFramePr>
        <p:xfrm>
          <a:off x="317240" y="1447256"/>
          <a:ext cx="3811556" cy="1402942"/>
        </p:xfrm>
        <a:graphic>
          <a:graphicData uri="http://schemas.openxmlformats.org/drawingml/2006/table">
            <a:tbl>
              <a:tblPr firstRow="1" bandRow="1">
                <a:noFill/>
                <a:tableStyleId>{0278B011-B012-4EA4-B030-B727A853913E}</a:tableStyleId>
              </a:tblPr>
              <a:tblGrid>
                <a:gridCol w="971505"/>
                <a:gridCol w="1474546"/>
                <a:gridCol w="1365505"/>
              </a:tblGrid>
              <a:tr h="25216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Times New Roman"/>
                        <a:buNone/>
                      </a:pPr>
                      <a:r>
                        <a:rPr lang="en-US" sz="900" b="0" u="none" strike="noStrike" cap="none" dirty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SL.NO</a:t>
                      </a:r>
                      <a:endParaRPr sz="900" b="0" u="none" strike="noStrike" cap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900" b="0" u="none" strike="noStrike" cap="none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NAME </a:t>
                      </a:r>
                      <a:endParaRPr sz="900" b="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Times New Roman"/>
                        <a:buNone/>
                      </a:pPr>
                      <a:r>
                        <a:rPr lang="en-US" sz="900" b="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SRN</a:t>
                      </a:r>
                      <a:endParaRPr sz="900" b="0" u="none" strike="noStrike" cap="non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</a:tr>
              <a:tr h="264709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None/>
                      </a:pPr>
                      <a:r>
                        <a:rPr lang="en-US" sz="900" u="none" strike="noStrike" cap="none"/>
                        <a:t>        1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Times New Roman"/>
                        <a:buNone/>
                      </a:pPr>
                      <a:r>
                        <a:rPr lang="en-US" sz="900" dirty="0" err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Swathi</a:t>
                      </a:r>
                      <a:r>
                        <a:rPr lang="en-US" sz="9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 K</a:t>
                      </a:r>
                      <a:endParaRPr sz="900" u="none" strike="noStrike" cap="none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None/>
                      </a:pPr>
                      <a:r>
                        <a:rPr lang="en-US" sz="900" b="0" u="none" strike="noStrike" cap="none" dirty="0"/>
                        <a:t>02FE23BCS</a:t>
                      </a:r>
                      <a:r>
                        <a:rPr lang="en-US" sz="900" dirty="0"/>
                        <a:t>164</a:t>
                      </a:r>
                      <a:endParaRPr sz="900" b="0" u="none" strike="noStrike" cap="none" dirty="0"/>
                    </a:p>
                  </a:txBody>
                  <a:tcPr marL="91450" marR="91450" marT="45725" marB="45725"/>
                </a:tc>
              </a:tr>
              <a:tr h="33203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None/>
                      </a:pPr>
                      <a:r>
                        <a:rPr lang="en-US" sz="900" u="none" strike="noStrike" cap="none" dirty="0"/>
                        <a:t>        </a:t>
                      </a:r>
                      <a:r>
                        <a:rPr lang="en-US" sz="900" u="none" strike="noStrike" cap="none" dirty="0" smtClean="0"/>
                        <a:t>2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900" dirty="0" err="1"/>
                        <a:t>Shivshankareppa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900" dirty="0" smtClean="0"/>
                        <a:t>02fe22BCS123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</a:tr>
              <a:tr h="28841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900" u="none" strike="noStrike" cap="none" dirty="0"/>
                        <a:t>     </a:t>
                      </a:r>
                      <a:r>
                        <a:rPr lang="en-US" sz="900" u="none" strike="noStrike" cap="none" dirty="0" smtClean="0"/>
                        <a:t>   3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900" dirty="0" err="1"/>
                        <a:t>Priyanka</a:t>
                      </a:r>
                      <a:r>
                        <a:rPr lang="en-US" sz="900" dirty="0"/>
                        <a:t> A </a:t>
                      </a:r>
                      <a:r>
                        <a:rPr lang="en-US" sz="900" dirty="0" err="1"/>
                        <a:t>Totakar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900" dirty="0" smtClean="0"/>
                        <a:t>02fe22BCS074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</a:tr>
              <a:tr h="2656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900" u="none" strike="noStrike" cap="none" dirty="0"/>
                        <a:t>        </a:t>
                      </a:r>
                      <a:r>
                        <a:rPr lang="en-US" sz="900" u="none" strike="noStrike" cap="none" dirty="0" smtClean="0"/>
                        <a:t>4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900"/>
                        <a:t>Supreetgouda H</a:t>
                      </a:r>
                      <a:endParaRPr sz="9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900" dirty="0" smtClean="0"/>
                        <a:t>02fe22BCS161</a:t>
                      </a:r>
                      <a:endParaRPr sz="9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53" name="Google Shape;53;p1"/>
          <p:cNvSpPr txBox="1"/>
          <p:nvPr/>
        </p:nvSpPr>
        <p:spPr>
          <a:xfrm>
            <a:off x="1198426" y="3004004"/>
            <a:ext cx="2340610" cy="163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2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By:- 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 </a:t>
            </a:r>
            <a:r>
              <a:rPr lang="en-US" sz="12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Vaishali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12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Parab</a:t>
            </a:r>
            <a:r>
              <a:rPr lang="en-US" sz="1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78" name="Picture 2" descr="KLE Dr.MSSCET Civil Engineering Department, Belagavi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620" y="-1"/>
            <a:ext cx="4268756" cy="839755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"/>
          <p:cNvSpPr txBox="1">
            <a:spLocks noGrp="1"/>
          </p:cNvSpPr>
          <p:nvPr>
            <p:ph type="title"/>
          </p:nvPr>
        </p:nvSpPr>
        <p:spPr>
          <a:xfrm>
            <a:off x="111967" y="396552"/>
            <a:ext cx="4141561" cy="28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1. Image Understanding: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a pre-trained medical vision model (e.g.,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MedCLIP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) to extract important features from chest X-ray images.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2. Feature Connection:</a:t>
            </a:r>
            <a:endParaRPr sz="1200" dirty="0" smtClean="0">
              <a:latin typeface="Arial"/>
              <a:ea typeface="Arial"/>
              <a:cs typeface="Arial"/>
              <a:sym typeface="Arial"/>
            </a:endParaRPr>
          </a:p>
          <a:p>
            <a:pPr lvl="0"/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Convert these visual features into a format the language model can understand using a simple linear transformation.</a:t>
            </a:r>
            <a:br>
              <a:rPr lang="en-US" sz="12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3.Training with Real Data:</a:t>
            </a:r>
            <a:br>
              <a:rPr lang="en-US" sz="1200" dirty="0" smtClean="0">
                <a:latin typeface="Arial"/>
                <a:ea typeface="Arial"/>
                <a:cs typeface="Arial"/>
                <a:sym typeface="Arial"/>
              </a:rPr>
            </a:b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Train the system using real chest X-rays paired with radiology reports or GPT-generated summaries.</a:t>
            </a:r>
            <a:endParaRPr sz="1200" dirty="0" smtClean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200" dirty="0" smtClean="0">
                <a:latin typeface="Arial"/>
                <a:ea typeface="Arial"/>
                <a:cs typeface="Arial"/>
                <a:sym typeface="Arial"/>
              </a:rPr>
            </a:br>
            <a:endParaRPr sz="1200" dirty="0" smtClean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9"/>
          <p:cNvSpPr txBox="1"/>
          <p:nvPr/>
        </p:nvSpPr>
        <p:spPr>
          <a:xfrm>
            <a:off x="95250" y="53975"/>
            <a:ext cx="3733800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i="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24" name="Google Shape;124;p9"/>
          <p:cNvSpPr txBox="1"/>
          <p:nvPr/>
        </p:nvSpPr>
        <p:spPr>
          <a:xfrm>
            <a:off x="141550" y="54000"/>
            <a:ext cx="12954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lt1"/>
                </a:solidFill>
              </a:rPr>
              <a:t>Methodology</a:t>
            </a:r>
            <a:endParaRPr sz="1600" b="0" i="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9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Tech. Univ.’s Dr. MSSCET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0212ffb9_2_37"/>
          <p:cNvSpPr txBox="1">
            <a:spLocks noGrp="1"/>
          </p:cNvSpPr>
          <p:nvPr>
            <p:ph type="title"/>
          </p:nvPr>
        </p:nvSpPr>
        <p:spPr>
          <a:xfrm>
            <a:off x="83975" y="345234"/>
            <a:ext cx="4526125" cy="183127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4</a:t>
            </a: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Interactive Questioning: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Enable users to ask follow-up questions (</a:t>
            </a:r>
            <a:r>
              <a:rPr lang="en-US" sz="1200" dirty="0" err="1" smtClean="0">
                <a:latin typeface="Arial"/>
                <a:ea typeface="Arial"/>
                <a:cs typeface="Arial"/>
                <a:sym typeface="Arial"/>
              </a:rPr>
              <a:t>e.g.,“Is</a:t>
            </a: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 there pneumonia?”) and receive meaningful, image-aware answers.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Evaluation &amp; Explainability: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Evaluate 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summaries using metrics like ROUGE and BLEU, </a:t>
            </a:r>
            <a:r>
              <a:rPr lang="en-US" sz="1200" dirty="0" smtClean="0">
                <a:latin typeface="Arial"/>
                <a:ea typeface="Arial"/>
                <a:cs typeface="Arial"/>
                <a:sym typeface="Arial"/>
              </a:rPr>
              <a:t>        and 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visualize focus areas with Grad-CAM </a:t>
            </a:r>
            <a:r>
              <a:rPr lang="en-US" sz="1200" dirty="0" err="1">
                <a:latin typeface="Arial"/>
                <a:ea typeface="Arial"/>
                <a:cs typeface="Arial"/>
                <a:sym typeface="Arial"/>
              </a:rPr>
              <a:t>heatmaps</a:t>
            </a:r>
            <a:r>
              <a:rPr lang="en-US" sz="12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1" name="Google Shape;131;g34b0212ffb9_2_3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804300" cy="55399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indent="0"/>
            <a:r>
              <a:rPr lang="en-US" dirty="0" smtClean="0">
                <a:solidFill>
                  <a:schemeClr val="lt1"/>
                </a:solidFill>
              </a:rPr>
              <a:t>Methodology</a:t>
            </a:r>
            <a:endParaRPr lang="en-US" sz="2000" dirty="0" smtClean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"/>
          <p:cNvSpPr txBox="1">
            <a:spLocks noGrp="1"/>
          </p:cNvSpPr>
          <p:nvPr>
            <p:ph type="body" idx="1"/>
          </p:nvPr>
        </p:nvSpPr>
        <p:spPr>
          <a:xfrm>
            <a:off x="403225" y="1331595"/>
            <a:ext cx="3804285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          THANK </a:t>
            </a:r>
            <a:r>
              <a:rPr lang="en-US" sz="2800" dirty="0" smtClean="0"/>
              <a:t>YOU </a:t>
            </a:r>
            <a:endParaRPr sz="2800" dirty="0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ctrTitle"/>
          </p:nvPr>
        </p:nvSpPr>
        <p:spPr>
          <a:xfrm>
            <a:off x="95300" y="59878"/>
            <a:ext cx="4419498" cy="232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r>
              <a:rPr lang="en-US" sz="1400" b="1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1400" dirty="0" smtClean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ubTitle" idx="1"/>
          </p:nvPr>
        </p:nvSpPr>
        <p:spPr>
          <a:xfrm>
            <a:off x="95243" y="631825"/>
            <a:ext cx="322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2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KLE Tech. Univ.’s Dr. MSSCET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38100" lvl="0" indent="0" algn="l" rtl="0">
                <a:lnSpc>
                  <a:spcPct val="112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r>
              <a:rPr lang="en-US"/>
              <a:t>/13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340567"/>
            <a:ext cx="3093697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Introduction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Motivation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Literature Survey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Problem Statement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Objectives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dirty="0"/>
              <a:t>Methodology</a:t>
            </a:r>
            <a:endParaRPr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>
            <a:spLocks noGrp="1"/>
          </p:cNvSpPr>
          <p:nvPr>
            <p:ph type="title"/>
          </p:nvPr>
        </p:nvSpPr>
        <p:spPr>
          <a:xfrm>
            <a:off x="1196499" y="77461"/>
            <a:ext cx="2133600" cy="2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125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1905" y="333375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ftr" idx="11"/>
          </p:nvPr>
        </p:nvSpPr>
        <p:spPr>
          <a:xfrm>
            <a:off x="67957" y="3343351"/>
            <a:ext cx="1136015" cy="102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KLE Tech. Univ.’s Dr. MSSCET</a:t>
            </a:r>
            <a:endParaRPr dirty="0"/>
          </a:p>
        </p:txBody>
      </p:sp>
      <p:sp>
        <p:nvSpPr>
          <p:cNvPr id="71" name="Google Shape;71;p3"/>
          <p:cNvSpPr txBox="1">
            <a:spLocks noGrp="1"/>
          </p:cNvSpPr>
          <p:nvPr>
            <p:ph type="sldNum" idx="12"/>
          </p:nvPr>
        </p:nvSpPr>
        <p:spPr>
          <a:xfrm>
            <a:off x="4109072" y="3343351"/>
            <a:ext cx="290829" cy="89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 txBox="1"/>
          <p:nvPr/>
        </p:nvSpPr>
        <p:spPr>
          <a:xfrm>
            <a:off x="0" y="353089"/>
            <a:ext cx="4610100" cy="21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/>
              <a:t>Interpreting chest X-rays requires expertise </a:t>
            </a:r>
            <a:r>
              <a:rPr lang="en-US" sz="1300" dirty="0" smtClean="0"/>
              <a:t>and </a:t>
            </a:r>
            <a:r>
              <a:rPr lang="en-US" sz="1300" dirty="0"/>
              <a:t>time-intensive.</a:t>
            </a:r>
            <a:br>
              <a:rPr lang="en-US" sz="1300" dirty="0"/>
            </a:b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/>
              <a:t>Advances in Generative AI (</a:t>
            </a:r>
            <a:r>
              <a:rPr lang="en-US" sz="1300" dirty="0" err="1"/>
              <a:t>GenAI</a:t>
            </a:r>
            <a:r>
              <a:rPr lang="en-US" sz="1300" dirty="0"/>
              <a:t>), including NLP and vision-language models, allow machines to understand medical images</a:t>
            </a:r>
            <a:br>
              <a:rPr lang="en-US" sz="1300" dirty="0"/>
            </a:b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/>
              <a:t>It provides summaries and supports interactive conversations for clinical decision-making.</a:t>
            </a:r>
            <a:endParaRPr sz="13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/>
          </a:p>
        </p:txBody>
      </p:sp>
      <p:pic>
        <p:nvPicPr>
          <p:cNvPr id="74" name="Google Shape;74;p3"/>
          <p:cNvPicPr preferRelativeResize="0"/>
          <p:nvPr/>
        </p:nvPicPr>
        <p:blipFill rotWithShape="1">
          <a:blip r:embed="rId3">
            <a:alphaModFix/>
          </a:blip>
          <a:srcRect b="23693"/>
          <a:stretch/>
        </p:blipFill>
        <p:spPr>
          <a:xfrm>
            <a:off x="545725" y="2329350"/>
            <a:ext cx="3540350" cy="101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0" y="0"/>
            <a:ext cx="1730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smtClean="0">
                <a:solidFill>
                  <a:schemeClr val="bg1"/>
                </a:solidFill>
              </a:rPr>
              <a:t>Introduction</a:t>
            </a: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48600" y="451774"/>
            <a:ext cx="4512900" cy="21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Manual radiology report writing is time-consuming and error-prone</a:t>
            </a:r>
            <a:r>
              <a:rPr lang="en-US" sz="13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3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sz="1300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 smtClean="0">
                <a:latin typeface="Times New Roman"/>
                <a:ea typeface="Times New Roman"/>
                <a:cs typeface="Times New Roman"/>
                <a:sym typeface="Times New Roman"/>
              </a:rPr>
              <a:t>Traditional 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NLP and CV models struggle with domain-specific understanding in medical imaging.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There is a need for intelligent systems that not only summarize chest X-rays but also allow interactive Q&amp;A, improving accessibility and diagnosis support.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itchFamily="34" charset="0"/>
              <a:buChar char="•"/>
            </a:pP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300" dirty="0" err="1" smtClean="0">
                <a:latin typeface="Times New Roman"/>
                <a:ea typeface="Times New Roman"/>
                <a:cs typeface="Times New Roman"/>
                <a:sym typeface="Times New Roman"/>
              </a:rPr>
              <a:t>GenAI</a:t>
            </a:r>
            <a:r>
              <a:rPr lang="en-US" sz="1300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300" dirty="0">
                <a:latin typeface="Times New Roman"/>
                <a:ea typeface="Times New Roman"/>
                <a:cs typeface="Times New Roman"/>
                <a:sym typeface="Times New Roman"/>
              </a:rPr>
              <a:t>can bridge the gap between expert radiologists and scalable diagnostic tools.</a:t>
            </a:r>
            <a:endParaRPr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Tech. Univ.’s Dr. MSSCET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 txBox="1"/>
          <p:nvPr/>
        </p:nvSpPr>
        <p:spPr>
          <a:xfrm>
            <a:off x="0" y="0"/>
            <a:ext cx="395822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Motivation</a:t>
            </a:r>
            <a:r>
              <a:rPr lang="en-US" sz="18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0" y="0"/>
            <a:ext cx="3939025" cy="3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000" dirty="0" smtClean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</a:t>
            </a:r>
            <a:r>
              <a:rPr lang="en-US" sz="2000" dirty="0">
                <a:solidFill>
                  <a:schemeClr val="lt1"/>
                </a:solidFill>
              </a:rPr>
              <a:t>Statement</a:t>
            </a:r>
            <a:endParaRPr sz="2000"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</a:t>
            </a: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0" y="358425"/>
            <a:ext cx="4610100" cy="2748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just">
              <a:buClr>
                <a:schemeClr val="dk1"/>
              </a:buClr>
              <a:buSzPts val="1100"/>
            </a:pPr>
            <a:endParaRPr lang="en-US" sz="12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buClr>
                <a:schemeClr val="dk1"/>
              </a:buClr>
              <a:buSzPts val="1100"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is a need for an intelligent AI system that can understand chest X-rays, generate accurate summaries, and answer follow-up questions using Generative AI and NLP.</a:t>
            </a: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234" cy="363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 txBox="1"/>
          <p:nvPr/>
        </p:nvSpPr>
        <p:spPr>
          <a:xfrm>
            <a:off x="0" y="-50700"/>
            <a:ext cx="31413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6"/>
          <p:cNvGraphicFramePr/>
          <p:nvPr/>
        </p:nvGraphicFramePr>
        <p:xfrm>
          <a:off x="19665" y="375400"/>
          <a:ext cx="4570750" cy="3017600"/>
        </p:xfrm>
        <a:graphic>
          <a:graphicData uri="http://schemas.openxmlformats.org/drawingml/2006/table">
            <a:tbl>
              <a:tblPr firstRow="1" bandRow="1">
                <a:noFill/>
                <a:tableStyleId>{0278B011-B012-4EA4-B030-B727A853913E}</a:tableStyleId>
              </a:tblPr>
              <a:tblGrid>
                <a:gridCol w="382900"/>
                <a:gridCol w="535125"/>
                <a:gridCol w="390125"/>
                <a:gridCol w="634750"/>
                <a:gridCol w="1004000"/>
                <a:gridCol w="880925"/>
                <a:gridCol w="742925"/>
              </a:tblGrid>
              <a:tr h="48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SL.</a:t>
                      </a:r>
                      <a:endParaRPr sz="8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N0 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Authors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Year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Model Used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Methodology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    Gaps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/>
                        <a:t>Results</a:t>
                      </a:r>
                      <a:endParaRPr sz="800" b="0"/>
                    </a:p>
                  </a:txBody>
                  <a:tcPr marL="91450" marR="91450" marT="45725" marB="45725"/>
                </a:tc>
              </a:tr>
              <a:tr h="14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None/>
                      </a:pPr>
                      <a:r>
                        <a:rPr lang="en-US" sz="1400" b="0" u="none" strike="noStrike" cap="none" dirty="0"/>
                        <a:t>1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Daniel I. </a:t>
                      </a:r>
                      <a:r>
                        <a:rPr lang="en-US" sz="800" b="0" dirty="0" err="1"/>
                        <a:t>Morís</a:t>
                      </a:r>
                      <a:r>
                        <a:rPr lang="en-US" sz="800" b="0" dirty="0"/>
                        <a:t> et al.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2021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 err="1"/>
                        <a:t>CycleGAN</a:t>
                      </a:r>
                      <a:r>
                        <a:rPr lang="en-US" sz="800" b="0" dirty="0"/>
                        <a:t> + </a:t>
                      </a:r>
                      <a:r>
                        <a:rPr lang="en-US" sz="800" b="0" dirty="0" err="1"/>
                        <a:t>DenseNet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SzPts val="1100"/>
                        <a:buFont typeface="Arial"/>
                        <a:buNone/>
                      </a:pPr>
                      <a:r>
                        <a:rPr lang="en-US" sz="700" b="0" dirty="0"/>
                        <a:t>Used 3 </a:t>
                      </a:r>
                      <a:r>
                        <a:rPr lang="en-US" sz="700" b="0" dirty="0" err="1"/>
                        <a:t>CycleGANs</a:t>
                      </a:r>
                      <a:r>
                        <a:rPr lang="en-US" sz="700" b="0" dirty="0"/>
                        <a:t> to generate synthetic X-rays for healthy, pathological, and COVID-19 cases, followed by classification using </a:t>
                      </a:r>
                      <a:r>
                        <a:rPr lang="en-US" sz="700" b="0" dirty="0" err="1"/>
                        <a:t>DenseNet</a:t>
                      </a:r>
                      <a:r>
                        <a:rPr lang="en-US" sz="700" b="0" dirty="0"/>
                        <a:t>.</a:t>
                      </a:r>
                      <a:endParaRPr sz="700" b="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Focused only on image generation and classification, no text/report generation or conversation.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Achieved 92.5% accuracy in COVID-19 screening using synthetic portable X-ray data.</a:t>
                      </a:r>
                      <a:endParaRPr sz="700" b="0" u="none" strike="noStrike" cap="none"/>
                    </a:p>
                  </a:txBody>
                  <a:tcPr marL="91450" marR="91450" marT="45725" marB="45725"/>
                </a:tc>
              </a:tr>
              <a:tr h="11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400" b="0" u="none" strike="noStrike" cap="none" dirty="0"/>
                        <a:t>2</a:t>
                      </a:r>
                      <a:endParaRPr sz="14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>
                          <a:latin typeface="Arial"/>
                          <a:ea typeface="Arial"/>
                          <a:cs typeface="Arial"/>
                          <a:sym typeface="Arial"/>
                        </a:rPr>
                        <a:t>Chayan Mondal et al. </a:t>
                      </a:r>
                      <a:r>
                        <a:rPr lang="en-US" sz="800" b="0" i="1">
                          <a:latin typeface="Arial"/>
                          <a:ea typeface="Arial"/>
                          <a:cs typeface="Arial"/>
                          <a:sym typeface="Arial"/>
                        </a:rPr>
                        <a:t>(EfficienTransNet)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2023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EfficientNetB7 + Transformer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700" b="0"/>
                        <a:t>Combined CNN and Transformer models to generate chest X-ray reports with integrated clinical history for improved alignment with radiologists’ workflow.</a:t>
                      </a:r>
                      <a:endParaRPr sz="7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No conversational ability; requires large dataset.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BLEU-1 = 0.488, ACC = 94.2%, FS = 63.9%.</a:t>
                      </a:r>
                      <a:endParaRPr sz="700" b="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b0212ffb9_6_0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4b0212ffb9_6_0"/>
          <p:cNvSpPr txBox="1"/>
          <p:nvPr/>
        </p:nvSpPr>
        <p:spPr>
          <a:xfrm>
            <a:off x="0" y="-50700"/>
            <a:ext cx="31413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1" name="Google Shape;101;g34b0212ffb9_6_0"/>
          <p:cNvGraphicFramePr/>
          <p:nvPr/>
        </p:nvGraphicFramePr>
        <p:xfrm>
          <a:off x="0" y="373391"/>
          <a:ext cx="4570750" cy="3087359"/>
        </p:xfrm>
        <a:graphic>
          <a:graphicData uri="http://schemas.openxmlformats.org/drawingml/2006/table">
            <a:tbl>
              <a:tblPr firstRow="1" bandRow="1">
                <a:noFill/>
                <a:tableStyleId>{0278B011-B012-4EA4-B030-B727A853913E}</a:tableStyleId>
              </a:tblPr>
              <a:tblGrid>
                <a:gridCol w="366542"/>
                <a:gridCol w="551483"/>
                <a:gridCol w="390125"/>
                <a:gridCol w="634750"/>
                <a:gridCol w="1004000"/>
                <a:gridCol w="880925"/>
                <a:gridCol w="742925"/>
              </a:tblGrid>
              <a:tr h="48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SL.</a:t>
                      </a:r>
                      <a:endParaRPr sz="8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N0 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dirty="0"/>
                        <a:t>Authors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Year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Model Used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Methodology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    Gaps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/>
                        <a:t>Results</a:t>
                      </a:r>
                      <a:endParaRPr sz="800" b="0"/>
                    </a:p>
                  </a:txBody>
                  <a:tcPr marL="91450" marR="91450" marT="45725" marB="45725"/>
                </a:tc>
              </a:tr>
              <a:tr h="1417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alibri"/>
                        <a:buNone/>
                      </a:pPr>
                      <a:r>
                        <a:rPr lang="en-US"/>
                        <a:t>3</a:t>
                      </a:r>
                      <a:endParaRPr sz="14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Chayan Mondal et al.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2024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Swin Transformer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/>
                        <a:t>Used Swin Transformer to classify chest X-rays as normal or abnormal and explained predictions with Grad-CAM</a:t>
                      </a:r>
                      <a:endParaRPr sz="800"/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Only classification; no report generation.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 = 88.2%, F1-Score = 93.4%.</a:t>
                      </a:r>
                      <a:endParaRPr sz="400" b="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  <a:tr h="111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4</a:t>
                      </a:r>
                      <a:endParaRPr sz="1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Omkar Thawkar et al.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2024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MedCLIP + Vicuna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Used MedCLIP to understand X-ray images and Vicuna to generate summaries, trained on 217,000 AI-generated examples.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Needs large curated data; limited to chest X-ray domain.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Outperformed MiniGPT-4 </a:t>
                      </a:r>
                      <a:r>
                        <a:rPr lang="en-US" sz="8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by +19% ROUGE-1; </a:t>
                      </a:r>
                      <a:r>
                        <a:rPr 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supports conversation.</a:t>
                      </a:r>
                      <a:endParaRPr sz="500" u="none" strike="noStrike" cap="none" dirty="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b0212ffb9_6_27"/>
          <p:cNvSpPr txBox="1">
            <a:spLocks noGrp="1"/>
          </p:cNvSpPr>
          <p:nvPr>
            <p:ph type="title"/>
          </p:nvPr>
        </p:nvSpPr>
        <p:spPr>
          <a:xfrm>
            <a:off x="402932" y="1422386"/>
            <a:ext cx="3804300" cy="1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4b0212ffb9_6_27"/>
          <p:cNvSpPr txBox="1"/>
          <p:nvPr/>
        </p:nvSpPr>
        <p:spPr>
          <a:xfrm>
            <a:off x="0" y="-50700"/>
            <a:ext cx="3141300" cy="1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Literature Survey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8" name="Google Shape;108;g34b0212ffb9_6_27"/>
          <p:cNvGraphicFramePr/>
          <p:nvPr/>
        </p:nvGraphicFramePr>
        <p:xfrm>
          <a:off x="39340" y="375400"/>
          <a:ext cx="4570750" cy="1907400"/>
        </p:xfrm>
        <a:graphic>
          <a:graphicData uri="http://schemas.openxmlformats.org/drawingml/2006/table">
            <a:tbl>
              <a:tblPr firstRow="1" bandRow="1">
                <a:noFill/>
                <a:tableStyleId>{0278B011-B012-4EA4-B030-B727A853913E}</a:tableStyleId>
              </a:tblPr>
              <a:tblGrid>
                <a:gridCol w="382900"/>
                <a:gridCol w="535125"/>
                <a:gridCol w="390125"/>
                <a:gridCol w="634750"/>
                <a:gridCol w="1004000"/>
                <a:gridCol w="880925"/>
                <a:gridCol w="742925"/>
              </a:tblGrid>
              <a:tr h="489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SL.</a:t>
                      </a:r>
                      <a:endParaRPr sz="800" b="0" u="none" strike="noStrike" cap="none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 u="none" strike="noStrike" cap="none" dirty="0"/>
                        <a:t>N0 </a:t>
                      </a:r>
                      <a:endParaRPr sz="800" b="0" u="none" strike="noStrike" cap="none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Authors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Year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Model Used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Methodology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 b="0"/>
                        <a:t>    Gaps</a:t>
                      </a:r>
                      <a:endParaRPr sz="800" b="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/>
                        <a:t>Results</a:t>
                      </a:r>
                      <a:endParaRPr sz="800" b="0"/>
                    </a:p>
                  </a:txBody>
                  <a:tcPr marL="91450" marR="91450" marT="45725" marB="45725"/>
                </a:tc>
              </a:tr>
              <a:tr h="1417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Kiran Kumar Maguluri et al.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2025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Progressive GAN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/>
                        <a:t>Progressive GAN with PatchGAN for high-quality chest X-ray synthesis; used for data augmentation.</a:t>
                      </a:r>
                      <a:endParaRPr sz="800"/>
                    </a:p>
                    <a:p>
                      <a:pPr marL="0" marR="0" lvl="0" indent="0" algn="just" rtl="0">
                        <a:spcBef>
                          <a:spcPts val="120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endParaRPr sz="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Calibri"/>
                        <a:buNone/>
                      </a:pPr>
                      <a:r>
                        <a:rPr lang="en-US" sz="800"/>
                        <a:t>No text/summarization; focused only on image generation.</a:t>
                      </a:r>
                      <a:endParaRPr sz="8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FID = 22.34, SSIM = 0.92 </a:t>
                      </a:r>
                      <a:r>
                        <a:rPr lang="en-US" sz="8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synthetic image quality.</a:t>
                      </a:r>
                      <a:endParaRPr sz="3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2952625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Objectives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19050" y="511176"/>
            <a:ext cx="4572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8"/>
          <p:cNvSpPr/>
          <p:nvPr/>
        </p:nvSpPr>
        <p:spPr>
          <a:xfrm>
            <a:off x="171450" y="375285"/>
            <a:ext cx="4260850" cy="259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8"/>
          <p:cNvSpPr/>
          <p:nvPr/>
        </p:nvSpPr>
        <p:spPr>
          <a:xfrm>
            <a:off x="0" y="3329470"/>
            <a:ext cx="4608195" cy="127000"/>
          </a:xfrm>
          <a:custGeom>
            <a:avLst/>
            <a:gdLst/>
            <a:ahLst/>
            <a:cxnLst/>
            <a:rect l="l" t="t" r="r" b="b"/>
            <a:pathLst>
              <a:path w="4608195" h="127000" extrusionOk="0">
                <a:moveTo>
                  <a:pt x="4608004" y="0"/>
                </a:moveTo>
                <a:lnTo>
                  <a:pt x="4147172" y="0"/>
                </a:lnTo>
                <a:lnTo>
                  <a:pt x="0" y="0"/>
                </a:lnTo>
                <a:lnTo>
                  <a:pt x="0" y="126530"/>
                </a:lnTo>
                <a:lnTo>
                  <a:pt x="4147172" y="126530"/>
                </a:lnTo>
                <a:lnTo>
                  <a:pt x="4608004" y="126530"/>
                </a:lnTo>
                <a:lnTo>
                  <a:pt x="4608004" y="0"/>
                </a:lnTo>
                <a:close/>
              </a:path>
            </a:pathLst>
          </a:custGeom>
          <a:solidFill>
            <a:srgbClr val="3F00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KLE Tech. Univ.’s Dr. MSSCET</a:t>
            </a: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8"/>
          <p:cNvSpPr txBox="1"/>
          <p:nvPr/>
        </p:nvSpPr>
        <p:spPr>
          <a:xfrm>
            <a:off x="0" y="363894"/>
            <a:ext cx="4572000" cy="203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system to </a:t>
            </a: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summaries of chest X-rays.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-US" sz="12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Pre-trained 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(like </a:t>
            </a:r>
            <a:r>
              <a:rPr lang="en-US" sz="12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MedCLIP</a:t>
            </a: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or CLIP) to understand X-rays.</a:t>
            </a:r>
            <a:b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system to answer simple medical questions about the X-ray.</a:t>
            </a:r>
            <a: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1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613</Words>
  <Application>Microsoft Office PowerPoint</Application>
  <PresentationFormat>Custom</PresentationFormat>
  <Paragraphs>138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Times New Roman</vt:lpstr>
      <vt:lpstr>Calibri</vt:lpstr>
      <vt:lpstr>Helvetica Neue</vt:lpstr>
      <vt:lpstr>Noto Sans Symbols</vt:lpstr>
      <vt:lpstr>Tahoma</vt:lpstr>
      <vt:lpstr>Office Theme</vt:lpstr>
      <vt:lpstr>Slide 1</vt:lpstr>
      <vt:lpstr>AGENDA: </vt:lpstr>
      <vt:lpstr> </vt:lpstr>
      <vt:lpstr>Manual radiology report writing is time-consuming and error-prone.  Traditional NLP and CV models struggle with domain-specific understanding in medical imaging.  There is a need for intelligent systems that not only summarize chest X-rays but also allow interactive Q&amp;A, improving accessibility and diagnosis support.  GenAI can bridge the gap between expert radiologists and scalable diagnostic tools.</vt:lpstr>
      <vt:lpstr>Slide 5</vt:lpstr>
      <vt:lpstr>Slide 6</vt:lpstr>
      <vt:lpstr>Slide 7</vt:lpstr>
      <vt:lpstr>Slide 8</vt:lpstr>
      <vt:lpstr>Objectives </vt:lpstr>
      <vt:lpstr>1. Image Understanding: Use a pre-trained medical vision model (e.g., MedCLIP) to extract important features from chest X-ray images.  2. Feature Connection: Convert these visual features into a format the language model can understand using a simple linear transformation.  3.Training with Real Data: Train the system using real chest X-rays paired with radiology reports or GPT-generated summaries.  </vt:lpstr>
      <vt:lpstr> 4. Interactive Questioning: Enable users to ask follow-up questions (e.g.,“Is there pneumonia?”) and receive meaningful, image-aware answers.  5. Evaluation &amp; Explainability: Evaluate summaries using metrics like ROUGE and BLEU,         and visualize focus areas with Grad-CAM heatmaps.  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Your Name, Team Members</dc:creator>
  <cp:lastModifiedBy>Asus</cp:lastModifiedBy>
  <cp:revision>13</cp:revision>
  <dcterms:created xsi:type="dcterms:W3CDTF">2024-10-14T04:23:00Z</dcterms:created>
  <dcterms:modified xsi:type="dcterms:W3CDTF">2025-04-12T06:51:13Z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2024-10-02T22:30:00Z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2024-10-13T22:30:00Z</vt:filetime>
  </property>
  <property fmtid="{D5CDD505-2E9C-101B-9397-08002B2CF9AE}" pid="5" name="ICV">
    <vt:lpwstr>B5F032F29C5646B68DADBA57919C69C8_13</vt:lpwstr>
  </property>
  <property fmtid="{D5CDD505-2E9C-101B-9397-08002B2CF9AE}" pid="6" name="KSOProductBuildVer">
    <vt:lpwstr>1033-12.2.0.20782</vt:lpwstr>
  </property>
</Properties>
</file>