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4610100" cy="3460750"/>
  <p:notesSz cx="4610100" cy="3460750"/>
  <p:embeddedFontLst>
    <p:embeddedFont>
      <p:font typeface="Calibri" pitchFamily="34" charset="0"/>
      <p:regular r:id="rId25"/>
      <p:bold r:id="rId26"/>
      <p:italic r:id="rId27"/>
      <p:boldItalic r:id="rId28"/>
    </p:embeddedFont>
    <p:embeddedFont>
      <p:font typeface="Helvetica Neue" charset="0"/>
      <p:regular r:id="rId29"/>
      <p:bold r:id="rId30"/>
      <p:italic r:id="rId31"/>
      <p:boldItalic r:id="rId32"/>
    </p:embeddedFont>
    <p:embeddedFont>
      <p:font typeface="Tahoma" pitchFamily="3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27">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uge5v6Lc47SbTzlRPPu8P5tge7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D71B95C-7017-4BCC-BB2E-9C7FFB5E2381}">
  <a:tblStyle styleId="{1D71B95C-7017-4BCC-BB2E-9C7FFB5E238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3" d="100"/>
          <a:sy n="163" d="100"/>
        </p:scale>
        <p:origin x="-1666" y="-72"/>
      </p:cViewPr>
      <p:guideLst>
        <p:guide orient="horz" pos="2880"/>
        <p:guide pos="2127"/>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768500" y="259550"/>
            <a:ext cx="3073550" cy="12977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461000" y="1643850"/>
            <a:ext cx="3688075" cy="15573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461000" y="1643850"/>
            <a:ext cx="3688075" cy="15573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 name="Google Shape;42;p1:notes"/>
          <p:cNvSpPr>
            <a:spLocks noGrp="1" noRot="1" noChangeAspect="1"/>
          </p:cNvSpPr>
          <p:nvPr>
            <p:ph type="sldImg" idx="2"/>
          </p:nvPr>
        </p:nvSpPr>
        <p:spPr>
          <a:xfrm>
            <a:off x="1439863" y="258763"/>
            <a:ext cx="1730375" cy="129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4ed0521c30_0_55:notes"/>
          <p:cNvSpPr txBox="1">
            <a:spLocks noGrp="1"/>
          </p:cNvSpPr>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g34ed0521c30_0_55:notes"/>
          <p:cNvSpPr>
            <a:spLocks noGrp="1" noRot="1" noChangeAspect="1"/>
          </p:cNvSpPr>
          <p:nvPr>
            <p:ph type="sldImg" idx="2"/>
          </p:nvPr>
        </p:nvSpPr>
        <p:spPr>
          <a:xfrm>
            <a:off x="1439863" y="258763"/>
            <a:ext cx="1730400" cy="1298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txBox="1">
            <a:spLocks noGrp="1"/>
          </p:cNvSpPr>
          <p:nvPr>
            <p:ph type="body" idx="1"/>
          </p:nvPr>
        </p:nvSpPr>
        <p:spPr>
          <a:xfrm>
            <a:off x="461000" y="1643850"/>
            <a:ext cx="3688075" cy="15573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8:notes"/>
          <p:cNvSpPr>
            <a:spLocks noGrp="1" noRot="1" noChangeAspect="1"/>
          </p:cNvSpPr>
          <p:nvPr>
            <p:ph type="sldImg" idx="2"/>
          </p:nvPr>
        </p:nvSpPr>
        <p:spPr>
          <a:xfrm>
            <a:off x="1439863" y="258763"/>
            <a:ext cx="1730375" cy="129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4ee30e0ace_5_25:notes"/>
          <p:cNvSpPr txBox="1">
            <a:spLocks noGrp="1"/>
          </p:cNvSpPr>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g34ee30e0ace_5_25:notes"/>
          <p:cNvSpPr>
            <a:spLocks noGrp="1" noRot="1" noChangeAspect="1"/>
          </p:cNvSpPr>
          <p:nvPr>
            <p:ph type="sldImg" idx="2"/>
          </p:nvPr>
        </p:nvSpPr>
        <p:spPr>
          <a:xfrm>
            <a:off x="1439863" y="258763"/>
            <a:ext cx="1730375" cy="129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4ceefe95c5_1_0:notes"/>
          <p:cNvSpPr>
            <a:spLocks noGrp="1" noRot="1" noChangeAspect="1"/>
          </p:cNvSpPr>
          <p:nvPr>
            <p:ph type="sldImg" idx="2"/>
          </p:nvPr>
        </p:nvSpPr>
        <p:spPr>
          <a:xfrm>
            <a:off x="1439863" y="258763"/>
            <a:ext cx="1730375" cy="129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4ceefe95c5_1_0:notes"/>
          <p:cNvSpPr txBox="1">
            <a:spLocks noGrp="1"/>
          </p:cNvSpPr>
          <p:nvPr>
            <p:ph type="body" idx="1"/>
          </p:nvPr>
        </p:nvSpPr>
        <p:spPr>
          <a:xfrm>
            <a:off x="461000" y="1643850"/>
            <a:ext cx="3688200" cy="15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4ceefe95c5_1_9:notes"/>
          <p:cNvSpPr>
            <a:spLocks noGrp="1" noRot="1" noChangeAspect="1"/>
          </p:cNvSpPr>
          <p:nvPr>
            <p:ph type="sldImg" idx="2"/>
          </p:nvPr>
        </p:nvSpPr>
        <p:spPr>
          <a:xfrm>
            <a:off x="1439863" y="258763"/>
            <a:ext cx="1730375" cy="129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4ceefe95c5_1_9:notes"/>
          <p:cNvSpPr txBox="1">
            <a:spLocks noGrp="1"/>
          </p:cNvSpPr>
          <p:nvPr>
            <p:ph type="body" idx="1"/>
          </p:nvPr>
        </p:nvSpPr>
        <p:spPr>
          <a:xfrm>
            <a:off x="461000" y="1643850"/>
            <a:ext cx="3688200" cy="15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461000" y="1643850"/>
            <a:ext cx="3688075" cy="15573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9:notes"/>
          <p:cNvSpPr>
            <a:spLocks noGrp="1" noRot="1" noChangeAspect="1"/>
          </p:cNvSpPr>
          <p:nvPr>
            <p:ph type="sldImg" idx="2"/>
          </p:nvPr>
        </p:nvSpPr>
        <p:spPr>
          <a:xfrm>
            <a:off x="1439863" y="258763"/>
            <a:ext cx="1730375" cy="129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4b0212ffb9_2_37:notes"/>
          <p:cNvSpPr>
            <a:spLocks noGrp="1" noRot="1" noChangeAspect="1"/>
          </p:cNvSpPr>
          <p:nvPr>
            <p:ph type="sldImg" idx="2"/>
          </p:nvPr>
        </p:nvSpPr>
        <p:spPr>
          <a:xfrm>
            <a:off x="1439863" y="258763"/>
            <a:ext cx="1730375" cy="129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4b0212ffb9_2_37:notes"/>
          <p:cNvSpPr txBox="1">
            <a:spLocks noGrp="1"/>
          </p:cNvSpPr>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4ee30e0ace_0_18:notes"/>
          <p:cNvSpPr>
            <a:spLocks noGrp="1" noRot="1" noChangeAspect="1"/>
          </p:cNvSpPr>
          <p:nvPr>
            <p:ph type="sldImg" idx="2"/>
          </p:nvPr>
        </p:nvSpPr>
        <p:spPr>
          <a:xfrm>
            <a:off x="1439863" y="258763"/>
            <a:ext cx="1730375" cy="129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4ee30e0ace_0_18:notes"/>
          <p:cNvSpPr txBox="1">
            <a:spLocks noGrp="1"/>
          </p:cNvSpPr>
          <p:nvPr>
            <p:ph type="body" idx="1"/>
          </p:nvPr>
        </p:nvSpPr>
        <p:spPr>
          <a:xfrm>
            <a:off x="461000" y="1643850"/>
            <a:ext cx="3688200" cy="15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4ceefe95c5_1_28:notes"/>
          <p:cNvSpPr>
            <a:spLocks noGrp="1" noRot="1" noChangeAspect="1"/>
          </p:cNvSpPr>
          <p:nvPr>
            <p:ph type="sldImg" idx="2"/>
          </p:nvPr>
        </p:nvSpPr>
        <p:spPr>
          <a:xfrm>
            <a:off x="1439863" y="258763"/>
            <a:ext cx="1730375" cy="129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4ceefe95c5_1_28:notes"/>
          <p:cNvSpPr txBox="1">
            <a:spLocks noGrp="1"/>
          </p:cNvSpPr>
          <p:nvPr>
            <p:ph type="body" idx="1"/>
          </p:nvPr>
        </p:nvSpPr>
        <p:spPr>
          <a:xfrm>
            <a:off x="461000" y="1643850"/>
            <a:ext cx="3688200" cy="15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4ce246f350_0_14:notes"/>
          <p:cNvSpPr>
            <a:spLocks noGrp="1" noRot="1" noChangeAspect="1"/>
          </p:cNvSpPr>
          <p:nvPr>
            <p:ph type="sldImg" idx="2"/>
          </p:nvPr>
        </p:nvSpPr>
        <p:spPr>
          <a:xfrm>
            <a:off x="1439863" y="258763"/>
            <a:ext cx="1730375" cy="129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4ce246f350_0_14:notes"/>
          <p:cNvSpPr txBox="1">
            <a:spLocks noGrp="1"/>
          </p:cNvSpPr>
          <p:nvPr>
            <p:ph type="body" idx="1"/>
          </p:nvPr>
        </p:nvSpPr>
        <p:spPr>
          <a:xfrm>
            <a:off x="461000" y="1643850"/>
            <a:ext cx="3688200" cy="15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461000" y="1643850"/>
            <a:ext cx="3688075" cy="15573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 name="Google Shape;54;p2:notes"/>
          <p:cNvSpPr>
            <a:spLocks noGrp="1" noRot="1" noChangeAspect="1"/>
          </p:cNvSpPr>
          <p:nvPr>
            <p:ph type="sldImg" idx="2"/>
          </p:nvPr>
        </p:nvSpPr>
        <p:spPr>
          <a:xfrm>
            <a:off x="1439863" y="258763"/>
            <a:ext cx="1730375" cy="129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4ce246f350_0_20:notes"/>
          <p:cNvSpPr>
            <a:spLocks noGrp="1" noRot="1" noChangeAspect="1"/>
          </p:cNvSpPr>
          <p:nvPr>
            <p:ph type="sldImg" idx="2"/>
          </p:nvPr>
        </p:nvSpPr>
        <p:spPr>
          <a:xfrm>
            <a:off x="1439863" y="258763"/>
            <a:ext cx="1730375" cy="129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4ce246f350_0_20:notes"/>
          <p:cNvSpPr txBox="1">
            <a:spLocks noGrp="1"/>
          </p:cNvSpPr>
          <p:nvPr>
            <p:ph type="body" idx="1"/>
          </p:nvPr>
        </p:nvSpPr>
        <p:spPr>
          <a:xfrm>
            <a:off x="461000" y="1643850"/>
            <a:ext cx="3688200" cy="15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4ceefe95c5_7_5:notes"/>
          <p:cNvSpPr>
            <a:spLocks noGrp="1" noRot="1" noChangeAspect="1"/>
          </p:cNvSpPr>
          <p:nvPr>
            <p:ph type="sldImg" idx="2"/>
          </p:nvPr>
        </p:nvSpPr>
        <p:spPr>
          <a:xfrm>
            <a:off x="1439863" y="258763"/>
            <a:ext cx="1730375" cy="129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4ceefe95c5_7_5:notes"/>
          <p:cNvSpPr txBox="1">
            <a:spLocks noGrp="1"/>
          </p:cNvSpPr>
          <p:nvPr>
            <p:ph type="body" idx="1"/>
          </p:nvPr>
        </p:nvSpPr>
        <p:spPr>
          <a:xfrm>
            <a:off x="461000" y="1643850"/>
            <a:ext cx="3688200" cy="15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461000" y="1643850"/>
            <a:ext cx="3688075" cy="15573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11:notes"/>
          <p:cNvSpPr>
            <a:spLocks noGrp="1" noRot="1" noChangeAspect="1"/>
          </p:cNvSpPr>
          <p:nvPr>
            <p:ph type="sldImg" idx="2"/>
          </p:nvPr>
        </p:nvSpPr>
        <p:spPr>
          <a:xfrm>
            <a:off x="1439863" y="258763"/>
            <a:ext cx="1730375" cy="129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461000" y="1643850"/>
            <a:ext cx="3688075" cy="15573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3:notes"/>
          <p:cNvSpPr>
            <a:spLocks noGrp="1" noRot="1" noChangeAspect="1"/>
          </p:cNvSpPr>
          <p:nvPr>
            <p:ph type="sldImg" idx="2"/>
          </p:nvPr>
        </p:nvSpPr>
        <p:spPr>
          <a:xfrm>
            <a:off x="1439863" y="258763"/>
            <a:ext cx="1730375" cy="129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461000" y="1643850"/>
            <a:ext cx="3688075" cy="15573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4" name="Google Shape;74;p4:notes"/>
          <p:cNvSpPr>
            <a:spLocks noGrp="1" noRot="1" noChangeAspect="1"/>
          </p:cNvSpPr>
          <p:nvPr>
            <p:ph type="sldImg" idx="2"/>
          </p:nvPr>
        </p:nvSpPr>
        <p:spPr>
          <a:xfrm>
            <a:off x="1439863" y="258763"/>
            <a:ext cx="1730375" cy="129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461000" y="1643850"/>
            <a:ext cx="3688075" cy="15573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1" name="Google Shape;81;p5:notes"/>
          <p:cNvSpPr>
            <a:spLocks noGrp="1" noRot="1" noChangeAspect="1"/>
          </p:cNvSpPr>
          <p:nvPr>
            <p:ph type="sldImg" idx="2"/>
          </p:nvPr>
        </p:nvSpPr>
        <p:spPr>
          <a:xfrm>
            <a:off x="1439863" y="258763"/>
            <a:ext cx="1730375" cy="129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4ed0521c30_0_42:notes"/>
          <p:cNvSpPr txBox="1">
            <a:spLocks noGrp="1"/>
          </p:cNvSpPr>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g34ed0521c30_0_42:notes"/>
          <p:cNvSpPr>
            <a:spLocks noGrp="1" noRot="1" noChangeAspect="1"/>
          </p:cNvSpPr>
          <p:nvPr>
            <p:ph type="sldImg" idx="2"/>
          </p:nvPr>
        </p:nvSpPr>
        <p:spPr>
          <a:xfrm>
            <a:off x="1439863" y="258763"/>
            <a:ext cx="1730375" cy="129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4ed0521c30_0_61:notes"/>
          <p:cNvSpPr txBox="1">
            <a:spLocks noGrp="1"/>
          </p:cNvSpPr>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g34ed0521c30_0_61:notes"/>
          <p:cNvSpPr>
            <a:spLocks noGrp="1" noRot="1" noChangeAspect="1"/>
          </p:cNvSpPr>
          <p:nvPr>
            <p:ph type="sldImg" idx="2"/>
          </p:nvPr>
        </p:nvSpPr>
        <p:spPr>
          <a:xfrm>
            <a:off x="1439863" y="258763"/>
            <a:ext cx="1730400" cy="1298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4ed0521c30_0_6:notes"/>
          <p:cNvSpPr txBox="1">
            <a:spLocks noGrp="1"/>
          </p:cNvSpPr>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34ed0521c30_0_6:notes"/>
          <p:cNvSpPr>
            <a:spLocks noGrp="1" noRot="1" noChangeAspect="1"/>
          </p:cNvSpPr>
          <p:nvPr>
            <p:ph type="sldImg" idx="2"/>
          </p:nvPr>
        </p:nvSpPr>
        <p:spPr>
          <a:xfrm>
            <a:off x="1439863" y="258763"/>
            <a:ext cx="1730400" cy="1298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4ed0521c30_0_49:notes"/>
          <p:cNvSpPr txBox="1">
            <a:spLocks noGrp="1"/>
          </p:cNvSpPr>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g34ed0521c30_0_49:notes"/>
          <p:cNvSpPr>
            <a:spLocks noGrp="1" noRot="1" noChangeAspect="1"/>
          </p:cNvSpPr>
          <p:nvPr>
            <p:ph type="sldImg" idx="2"/>
          </p:nvPr>
        </p:nvSpPr>
        <p:spPr>
          <a:xfrm>
            <a:off x="1439863" y="258763"/>
            <a:ext cx="1730400" cy="1298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2"/>
        <p:cNvGrpSpPr/>
        <p:nvPr/>
      </p:nvGrpSpPr>
      <p:grpSpPr>
        <a:xfrm>
          <a:off x="0" y="0"/>
          <a:ext cx="0" cy="0"/>
          <a:chOff x="0" y="0"/>
          <a:chExt cx="0" cy="0"/>
        </a:xfrm>
      </p:grpSpPr>
      <p:sp>
        <p:nvSpPr>
          <p:cNvPr id="13" name="Google Shape;13;p13"/>
          <p:cNvSpPr txBox="1">
            <a:spLocks noGrp="1"/>
          </p:cNvSpPr>
          <p:nvPr>
            <p:ph type="ctrTitle"/>
          </p:nvPr>
        </p:nvSpPr>
        <p:spPr>
          <a:xfrm>
            <a:off x="95300" y="59878"/>
            <a:ext cx="4419498" cy="2444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3"/>
          <p:cNvSpPr txBox="1">
            <a:spLocks noGrp="1"/>
          </p:cNvSpPr>
          <p:nvPr>
            <p:ph type="subTitle" idx="1"/>
          </p:nvPr>
        </p:nvSpPr>
        <p:spPr>
          <a:xfrm>
            <a:off x="691515" y="1938020"/>
            <a:ext cx="3227070" cy="8651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67957" y="3343351"/>
            <a:ext cx="1136015" cy="1022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 b="0" i="0">
                <a:solidFill>
                  <a:schemeClr val="lt1"/>
                </a:solidFill>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3"/>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3"/>
          <p:cNvSpPr txBox="1">
            <a:spLocks noGrp="1"/>
          </p:cNvSpPr>
          <p:nvPr>
            <p:ph type="sldNum" idx="12"/>
          </p:nvPr>
        </p:nvSpPr>
        <p:spPr>
          <a:xfrm>
            <a:off x="4109072" y="3343351"/>
            <a:ext cx="290829" cy="102235"/>
          </a:xfrm>
          <a:prstGeom prst="rect">
            <a:avLst/>
          </a:prstGeom>
          <a:noFill/>
          <a:ln>
            <a:noFill/>
          </a:ln>
        </p:spPr>
        <p:txBody>
          <a:bodyPr spcFirstLastPara="1" wrap="square" lIns="0" tIns="0" rIns="0" bIns="0" anchor="t" anchorCtr="0">
            <a:spAutoFit/>
          </a:bodyPr>
          <a:lstStyle>
            <a:lvl1pPr marL="38100" marR="0" lvl="0"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1pPr>
            <a:lvl2pPr marL="38100" marR="0" lvl="1"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2pPr>
            <a:lvl3pPr marL="38100" marR="0" lvl="2"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3pPr>
            <a:lvl4pPr marL="38100" marR="0" lvl="3"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4pPr>
            <a:lvl5pPr marL="38100" marR="0" lvl="4"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5pPr>
            <a:lvl6pPr marL="38100" marR="0" lvl="5"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6pPr>
            <a:lvl7pPr marL="38100" marR="0" lvl="6"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7pPr>
            <a:lvl8pPr marL="38100" marR="0" lvl="7"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8pPr>
            <a:lvl9pPr marL="38100" marR="0" lvl="8"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r>
              <a:rPr lang="en-US"/>
              <a:t>/13</a:t>
            </a:r>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8"/>
        <p:cNvGrpSpPr/>
        <p:nvPr/>
      </p:nvGrpSpPr>
      <p:grpSpPr>
        <a:xfrm>
          <a:off x="0" y="0"/>
          <a:ext cx="0" cy="0"/>
          <a:chOff x="0" y="0"/>
          <a:chExt cx="0" cy="0"/>
        </a:xfrm>
      </p:grpSpPr>
      <p:sp>
        <p:nvSpPr>
          <p:cNvPr id="19" name="Google Shape;19;p14"/>
          <p:cNvSpPr txBox="1">
            <a:spLocks noGrp="1"/>
          </p:cNvSpPr>
          <p:nvPr>
            <p:ph type="title"/>
          </p:nvPr>
        </p:nvSpPr>
        <p:spPr>
          <a:xfrm>
            <a:off x="402932" y="1422386"/>
            <a:ext cx="3804234" cy="36385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100" b="0" i="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4"/>
          <p:cNvSpPr txBox="1">
            <a:spLocks noGrp="1"/>
          </p:cNvSpPr>
          <p:nvPr>
            <p:ph type="ftr" idx="11"/>
          </p:nvPr>
        </p:nvSpPr>
        <p:spPr>
          <a:xfrm>
            <a:off x="67957" y="3343351"/>
            <a:ext cx="1136015" cy="1022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 b="0" i="0">
                <a:solidFill>
                  <a:schemeClr val="lt1"/>
                </a:solidFill>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4"/>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4109072" y="3343351"/>
            <a:ext cx="290829" cy="102235"/>
          </a:xfrm>
          <a:prstGeom prst="rect">
            <a:avLst/>
          </a:prstGeom>
          <a:noFill/>
          <a:ln>
            <a:noFill/>
          </a:ln>
        </p:spPr>
        <p:txBody>
          <a:bodyPr spcFirstLastPara="1" wrap="square" lIns="0" tIns="0" rIns="0" bIns="0" anchor="t" anchorCtr="0">
            <a:spAutoFit/>
          </a:bodyPr>
          <a:lstStyle>
            <a:lvl1pPr marL="38100" marR="0" lvl="0"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1pPr>
            <a:lvl2pPr marL="38100" marR="0" lvl="1"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2pPr>
            <a:lvl3pPr marL="38100" marR="0" lvl="2"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3pPr>
            <a:lvl4pPr marL="38100" marR="0" lvl="3"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4pPr>
            <a:lvl5pPr marL="38100" marR="0" lvl="4"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5pPr>
            <a:lvl6pPr marL="38100" marR="0" lvl="5"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6pPr>
            <a:lvl7pPr marL="38100" marR="0" lvl="6"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7pPr>
            <a:lvl8pPr marL="38100" marR="0" lvl="7"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8pPr>
            <a:lvl9pPr marL="38100" marR="0" lvl="8"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r>
              <a:rPr lang="en-US"/>
              <a:t>/13</a:t>
            </a:r>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402932" y="1422386"/>
            <a:ext cx="3804234" cy="36385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100" b="0" i="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402932" y="1207501"/>
            <a:ext cx="3804234" cy="82803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67957" y="3343351"/>
            <a:ext cx="1136015" cy="1022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 b="0" i="0">
                <a:solidFill>
                  <a:schemeClr val="lt1"/>
                </a:solidFill>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4109072" y="3343351"/>
            <a:ext cx="290829" cy="102235"/>
          </a:xfrm>
          <a:prstGeom prst="rect">
            <a:avLst/>
          </a:prstGeom>
          <a:noFill/>
          <a:ln>
            <a:noFill/>
          </a:ln>
        </p:spPr>
        <p:txBody>
          <a:bodyPr spcFirstLastPara="1" wrap="square" lIns="0" tIns="0" rIns="0" bIns="0" anchor="t" anchorCtr="0">
            <a:spAutoFit/>
          </a:bodyPr>
          <a:lstStyle>
            <a:lvl1pPr marL="38100" marR="0" lvl="0"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1pPr>
            <a:lvl2pPr marL="38100" marR="0" lvl="1"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2pPr>
            <a:lvl3pPr marL="38100" marR="0" lvl="2"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3pPr>
            <a:lvl4pPr marL="38100" marR="0" lvl="3"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4pPr>
            <a:lvl5pPr marL="38100" marR="0" lvl="4"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5pPr>
            <a:lvl6pPr marL="38100" marR="0" lvl="5"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6pPr>
            <a:lvl7pPr marL="38100" marR="0" lvl="6"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7pPr>
            <a:lvl8pPr marL="38100" marR="0" lvl="7"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8pPr>
            <a:lvl9pPr marL="38100" marR="0" lvl="8"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r>
              <a:rPr lang="en-US"/>
              <a:t>/13</a:t>
            </a:r>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402932" y="1422386"/>
            <a:ext cx="3804234" cy="36385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100" b="0" i="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230505" y="795972"/>
            <a:ext cx="2005393" cy="228409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16"/>
          <p:cNvSpPr txBox="1">
            <a:spLocks noGrp="1"/>
          </p:cNvSpPr>
          <p:nvPr>
            <p:ph type="body" idx="2"/>
          </p:nvPr>
        </p:nvSpPr>
        <p:spPr>
          <a:xfrm>
            <a:off x="2374201" y="795972"/>
            <a:ext cx="2005393" cy="228409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ftr" idx="11"/>
          </p:nvPr>
        </p:nvSpPr>
        <p:spPr>
          <a:xfrm>
            <a:off x="67957" y="3343351"/>
            <a:ext cx="1136015" cy="1022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 b="0" i="0">
                <a:solidFill>
                  <a:schemeClr val="lt1"/>
                </a:solidFill>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4109072" y="3343351"/>
            <a:ext cx="290829" cy="102235"/>
          </a:xfrm>
          <a:prstGeom prst="rect">
            <a:avLst/>
          </a:prstGeom>
          <a:noFill/>
          <a:ln>
            <a:noFill/>
          </a:ln>
        </p:spPr>
        <p:txBody>
          <a:bodyPr spcFirstLastPara="1" wrap="square" lIns="0" tIns="0" rIns="0" bIns="0" anchor="t" anchorCtr="0">
            <a:spAutoFit/>
          </a:bodyPr>
          <a:lstStyle>
            <a:lvl1pPr marL="38100" marR="0" lvl="0"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1pPr>
            <a:lvl2pPr marL="38100" marR="0" lvl="1"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2pPr>
            <a:lvl3pPr marL="38100" marR="0" lvl="2"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3pPr>
            <a:lvl4pPr marL="38100" marR="0" lvl="3"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4pPr>
            <a:lvl5pPr marL="38100" marR="0" lvl="4"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5pPr>
            <a:lvl6pPr marL="38100" marR="0" lvl="5"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6pPr>
            <a:lvl7pPr marL="38100" marR="0" lvl="6"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7pPr>
            <a:lvl8pPr marL="38100" marR="0" lvl="7"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8pPr>
            <a:lvl9pPr marL="38100" marR="0" lvl="8"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r>
              <a:rPr lang="en-US"/>
              <a:t>/13</a:t>
            </a:r>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6"/>
        <p:cNvGrpSpPr/>
        <p:nvPr/>
      </p:nvGrpSpPr>
      <p:grpSpPr>
        <a:xfrm>
          <a:off x="0" y="0"/>
          <a:ext cx="0" cy="0"/>
          <a:chOff x="0" y="0"/>
          <a:chExt cx="0" cy="0"/>
        </a:xfrm>
      </p:grpSpPr>
      <p:sp>
        <p:nvSpPr>
          <p:cNvPr id="37" name="Google Shape;37;p17"/>
          <p:cNvSpPr txBox="1">
            <a:spLocks noGrp="1"/>
          </p:cNvSpPr>
          <p:nvPr>
            <p:ph type="ftr" idx="11"/>
          </p:nvPr>
        </p:nvSpPr>
        <p:spPr>
          <a:xfrm>
            <a:off x="67957" y="3343351"/>
            <a:ext cx="1136015" cy="1022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 b="0" i="0">
                <a:solidFill>
                  <a:schemeClr val="lt1"/>
                </a:solidFill>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7"/>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4109072" y="3343351"/>
            <a:ext cx="290829" cy="102235"/>
          </a:xfrm>
          <a:prstGeom prst="rect">
            <a:avLst/>
          </a:prstGeom>
          <a:noFill/>
          <a:ln>
            <a:noFill/>
          </a:ln>
        </p:spPr>
        <p:txBody>
          <a:bodyPr spcFirstLastPara="1" wrap="square" lIns="0" tIns="0" rIns="0" bIns="0" anchor="t" anchorCtr="0">
            <a:spAutoFit/>
          </a:bodyPr>
          <a:lstStyle>
            <a:lvl1pPr marL="38100" marR="0" lvl="0"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1pPr>
            <a:lvl2pPr marL="38100" marR="0" lvl="1"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2pPr>
            <a:lvl3pPr marL="38100" marR="0" lvl="2"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3pPr>
            <a:lvl4pPr marL="38100" marR="0" lvl="3"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4pPr>
            <a:lvl5pPr marL="38100" marR="0" lvl="4"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5pPr>
            <a:lvl6pPr marL="38100" marR="0" lvl="5"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6pPr>
            <a:lvl7pPr marL="38100" marR="0" lvl="6"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7pPr>
            <a:lvl8pPr marL="38100" marR="0" lvl="7"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8pPr>
            <a:lvl9pPr marL="38100" marR="0" lvl="8"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r>
              <a:rPr lang="en-US"/>
              <a:t>/13</a:t>
            </a:r>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p:nvPr/>
        </p:nvSpPr>
        <p:spPr>
          <a:xfrm>
            <a:off x="0" y="0"/>
            <a:ext cx="4608195" cy="350520"/>
          </a:xfrm>
          <a:custGeom>
            <a:avLst/>
            <a:gdLst/>
            <a:ahLst/>
            <a:cxnLst/>
            <a:rect l="l" t="t" r="r" b="b"/>
            <a:pathLst>
              <a:path w="4608195" h="350520" extrusionOk="0">
                <a:moveTo>
                  <a:pt x="4608004" y="0"/>
                </a:moveTo>
                <a:lnTo>
                  <a:pt x="0" y="0"/>
                </a:lnTo>
                <a:lnTo>
                  <a:pt x="0" y="350126"/>
                </a:lnTo>
                <a:lnTo>
                  <a:pt x="4608004" y="350126"/>
                </a:lnTo>
                <a:lnTo>
                  <a:pt x="4608004" y="0"/>
                </a:lnTo>
                <a:close/>
              </a:path>
            </a:pathLst>
          </a:custGeom>
          <a:solidFill>
            <a:srgbClr val="7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12"/>
          <p:cNvSpPr txBox="1">
            <a:spLocks noGrp="1"/>
          </p:cNvSpPr>
          <p:nvPr>
            <p:ph type="title"/>
          </p:nvPr>
        </p:nvSpPr>
        <p:spPr>
          <a:xfrm>
            <a:off x="402932" y="1422386"/>
            <a:ext cx="3804234" cy="36385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2"/>
          <p:cNvSpPr txBox="1">
            <a:spLocks noGrp="1"/>
          </p:cNvSpPr>
          <p:nvPr>
            <p:ph type="body" idx="1"/>
          </p:nvPr>
        </p:nvSpPr>
        <p:spPr>
          <a:xfrm>
            <a:off x="402932" y="1207501"/>
            <a:ext cx="3804234" cy="82803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67957" y="3343351"/>
            <a:ext cx="1136015" cy="10223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600" b="0" i="0" u="none" strike="noStrike" cap="none">
                <a:solidFill>
                  <a:schemeClr val="lt1"/>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2"/>
          <p:cNvSpPr txBox="1">
            <a:spLocks noGrp="1"/>
          </p:cNvSpPr>
          <p:nvPr>
            <p:ph type="sldNum" idx="12"/>
          </p:nvPr>
        </p:nvSpPr>
        <p:spPr>
          <a:xfrm>
            <a:off x="4109072" y="3343351"/>
            <a:ext cx="290829" cy="102235"/>
          </a:xfrm>
          <a:prstGeom prst="rect">
            <a:avLst/>
          </a:prstGeom>
          <a:noFill/>
          <a:ln>
            <a:noFill/>
          </a:ln>
        </p:spPr>
        <p:txBody>
          <a:bodyPr spcFirstLastPara="1" wrap="square" lIns="0" tIns="0" rIns="0" bIns="0" anchor="t" anchorCtr="0">
            <a:spAutoFit/>
          </a:bodyPr>
          <a:lstStyle>
            <a:lvl1pPr marL="38100" marR="0" lvl="0" indent="0" algn="l" rtl="0">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1pPr>
            <a:lvl2pPr marL="38100" marR="0" lvl="1" indent="0" algn="l" rtl="0">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2pPr>
            <a:lvl3pPr marL="38100" marR="0" lvl="2" indent="0" algn="l" rtl="0">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3pPr>
            <a:lvl4pPr marL="38100" marR="0" lvl="3" indent="0" algn="l" rtl="0">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4pPr>
            <a:lvl5pPr marL="38100" marR="0" lvl="4" indent="0" algn="l" rtl="0">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5pPr>
            <a:lvl6pPr marL="38100" marR="0" lvl="5" indent="0" algn="l" rtl="0">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6pPr>
            <a:lvl7pPr marL="38100" marR="0" lvl="6" indent="0" algn="l" rtl="0">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7pPr>
            <a:lvl8pPr marL="38100" marR="0" lvl="7" indent="0" algn="l" rtl="0">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8pPr>
            <a:lvl9pPr marL="38100" marR="0" lvl="8" indent="0" algn="l" rtl="0">
              <a:lnSpc>
                <a:spcPct val="112500"/>
              </a:lnSpc>
              <a:spcBef>
                <a:spcPts val="0"/>
              </a:spcBef>
              <a:spcAft>
                <a:spcPts val="0"/>
              </a:spcAft>
              <a:buClr>
                <a:srgbClr val="000000"/>
              </a:buClr>
              <a:buSzPts val="600"/>
              <a:buFont typeface="Arial"/>
              <a:buNone/>
              <a:defRPr sz="600" b="0" i="0" u="none" strike="noStrike" cap="none">
                <a:solidFill>
                  <a:schemeClr val="lt1"/>
                </a:solidFill>
                <a:latin typeface="Helvetica Neue"/>
                <a:ea typeface="Helvetica Neue"/>
                <a:cs typeface="Helvetica Neue"/>
                <a:sym typeface="Helvetica Neue"/>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r>
              <a:rPr lang="en-US"/>
              <a:t>/13</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alessandrasala79/ai-vs-human-generated-dataset"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3390/jimaging9100199"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109/ICIP49359.2023.10222682"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arxiv.org/abs/2006.07397"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abs/2006.07397"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hyperlink" Target="https://arxiv.org/abs/1811.00656" TargetMode="External"/><Relationship Id="rId4" Type="http://schemas.openxmlformats.org/officeDocument/2006/relationships/hyperlink" Target="https://doi.org/10.1109/CVPR.2018.00675"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sp>
        <p:nvSpPr>
          <p:cNvPr id="44" name="Google Shape;44;p1"/>
          <p:cNvSpPr txBox="1"/>
          <p:nvPr/>
        </p:nvSpPr>
        <p:spPr>
          <a:xfrm>
            <a:off x="100396" y="953056"/>
            <a:ext cx="4296410" cy="404547"/>
          </a:xfrm>
          <a:prstGeom prst="rect">
            <a:avLst/>
          </a:prstGeom>
          <a:solidFill>
            <a:schemeClr val="lt1"/>
          </a:solidFill>
          <a:ln>
            <a:noFill/>
          </a:ln>
        </p:spPr>
        <p:txBody>
          <a:bodyPr spcFirstLastPara="1" wrap="square" lIns="0" tIns="17125" rIns="0" bIns="0" anchor="t" anchorCtr="0">
            <a:noAutofit/>
          </a:bodyPr>
          <a:lstStyle/>
          <a:p>
            <a:pPr marR="266700" lvl="0" algn="ctr">
              <a:lnSpc>
                <a:spcPct val="107000"/>
              </a:lnSpc>
              <a:buSzPts val="1200"/>
            </a:pPr>
            <a:r>
              <a:rPr lang="en-US" sz="1200" dirty="0" err="1" smtClean="0">
                <a:solidFill>
                  <a:schemeClr val="dk1"/>
                </a:solidFill>
                <a:latin typeface="Times New Roman"/>
                <a:ea typeface="Times New Roman"/>
                <a:cs typeface="Times New Roman"/>
                <a:sym typeface="Times New Roman"/>
              </a:rPr>
              <a:t>DeepShield</a:t>
            </a:r>
            <a:r>
              <a:rPr lang="en-US" sz="1200" dirty="0">
                <a:solidFill>
                  <a:schemeClr val="dk1"/>
                </a:solidFill>
                <a:latin typeface="Times New Roman"/>
                <a:ea typeface="Times New Roman"/>
                <a:cs typeface="Times New Roman"/>
                <a:sym typeface="Times New Roman"/>
              </a:rPr>
              <a:t> </a:t>
            </a:r>
            <a:r>
              <a:rPr lang="en-US" sz="1200" dirty="0" smtClean="0">
                <a:solidFill>
                  <a:schemeClr val="dk1"/>
                </a:solidFill>
                <a:latin typeface="Times New Roman"/>
                <a:ea typeface="Times New Roman"/>
                <a:cs typeface="Times New Roman"/>
                <a:sym typeface="Times New Roman"/>
              </a:rPr>
              <a:t>: A Smart Web Platform to Spot Fake Images</a:t>
            </a:r>
            <a:endParaRPr sz="1200" b="0" i="0" u="none" strike="noStrike" cap="none" dirty="0">
              <a:solidFill>
                <a:schemeClr val="dk1"/>
              </a:solidFill>
              <a:latin typeface="Times New Roman"/>
              <a:ea typeface="Times New Roman"/>
              <a:cs typeface="Times New Roman"/>
              <a:sym typeface="Times New Roman"/>
            </a:endParaRPr>
          </a:p>
        </p:txBody>
      </p:sp>
      <p:sp>
        <p:nvSpPr>
          <p:cNvPr id="45" name="Google Shape;45;p1"/>
          <p:cNvSpPr/>
          <p:nvPr/>
        </p:nvSpPr>
        <p:spPr>
          <a:xfrm>
            <a:off x="0" y="3329470"/>
            <a:ext cx="4608195" cy="127000"/>
          </a:xfrm>
          <a:custGeom>
            <a:avLst/>
            <a:gdLst/>
            <a:ahLst/>
            <a:cxnLst/>
            <a:rect l="l" t="t" r="r" b="b"/>
            <a:pathLst>
              <a:path w="4608195" h="127000" extrusionOk="0">
                <a:moveTo>
                  <a:pt x="4608004" y="0"/>
                </a:moveTo>
                <a:lnTo>
                  <a:pt x="4147172" y="0"/>
                </a:lnTo>
                <a:lnTo>
                  <a:pt x="0" y="0"/>
                </a:lnTo>
                <a:lnTo>
                  <a:pt x="0" y="126530"/>
                </a:lnTo>
                <a:lnTo>
                  <a:pt x="4147172" y="126530"/>
                </a:lnTo>
                <a:lnTo>
                  <a:pt x="4608004" y="126530"/>
                </a:lnTo>
                <a:lnTo>
                  <a:pt x="4608004" y="0"/>
                </a:lnTo>
                <a:close/>
              </a:path>
            </a:pathLst>
          </a:custGeom>
          <a:solidFill>
            <a:srgbClr val="3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46;p1"/>
          <p:cNvSpPr txBox="1">
            <a:spLocks noGrp="1"/>
          </p:cNvSpPr>
          <p:nvPr>
            <p:ph type="ftr" idx="11"/>
          </p:nvPr>
        </p:nvSpPr>
        <p:spPr>
          <a:xfrm>
            <a:off x="67957" y="3343351"/>
            <a:ext cx="1136015" cy="102235"/>
          </a:xfrm>
          <a:prstGeom prst="rect">
            <a:avLst/>
          </a:prstGeom>
          <a:noFill/>
          <a:ln>
            <a:noFill/>
          </a:ln>
        </p:spPr>
        <p:txBody>
          <a:bodyPr spcFirstLastPara="1" wrap="square" lIns="0" tIns="0" rIns="0" bIns="0" anchor="t" anchorCtr="0">
            <a:spAutoFit/>
          </a:bodyPr>
          <a:lstStyle/>
          <a:p>
            <a:pPr marL="12700" lvl="0" indent="0" algn="l" rtl="0">
              <a:lnSpc>
                <a:spcPct val="112500"/>
              </a:lnSpc>
              <a:spcBef>
                <a:spcPts val="0"/>
              </a:spcBef>
              <a:spcAft>
                <a:spcPts val="0"/>
              </a:spcAft>
              <a:buSzPts val="1400"/>
              <a:buNone/>
            </a:pPr>
            <a:r>
              <a:rPr lang="en-US"/>
              <a:t>KLE Tech. Univ.’s Dr. MSSCET</a:t>
            </a:r>
            <a:endParaRPr/>
          </a:p>
        </p:txBody>
      </p:sp>
      <p:sp>
        <p:nvSpPr>
          <p:cNvPr id="47" name="Google Shape;47;p1"/>
          <p:cNvSpPr txBox="1">
            <a:spLocks noGrp="1"/>
          </p:cNvSpPr>
          <p:nvPr>
            <p:ph type="sldNum" idx="12"/>
          </p:nvPr>
        </p:nvSpPr>
        <p:spPr>
          <a:xfrm>
            <a:off x="4109072" y="3343351"/>
            <a:ext cx="290829" cy="208647"/>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SzPts val="600"/>
              <a:buNone/>
            </a:pPr>
            <a:endParaRPr/>
          </a:p>
          <a:p>
            <a:pPr marL="38100" lvl="0" indent="0" algn="l" rtl="0">
              <a:lnSpc>
                <a:spcPct val="112500"/>
              </a:lnSpc>
              <a:spcBef>
                <a:spcPts val="0"/>
              </a:spcBef>
              <a:spcAft>
                <a:spcPts val="0"/>
              </a:spcAft>
              <a:buSzPts val="600"/>
              <a:buNone/>
            </a:pPr>
            <a:endParaRPr/>
          </a:p>
        </p:txBody>
      </p:sp>
      <p:graphicFrame>
        <p:nvGraphicFramePr>
          <p:cNvPr id="48" name="Google Shape;48;p1"/>
          <p:cNvGraphicFramePr/>
          <p:nvPr/>
        </p:nvGraphicFramePr>
        <p:xfrm>
          <a:off x="317240" y="1447256"/>
          <a:ext cx="3811550" cy="1403875"/>
        </p:xfrm>
        <a:graphic>
          <a:graphicData uri="http://schemas.openxmlformats.org/drawingml/2006/table">
            <a:tbl>
              <a:tblPr firstRow="1" bandRow="1">
                <a:noFill/>
                <a:tableStyleId>{1D71B95C-7017-4BCC-BB2E-9C7FFB5E2381}</a:tableStyleId>
              </a:tblPr>
              <a:tblGrid>
                <a:gridCol w="971500"/>
                <a:gridCol w="1474550"/>
                <a:gridCol w="1365500"/>
              </a:tblGrid>
              <a:tr h="252175">
                <a:tc>
                  <a:txBody>
                    <a:bodyPr/>
                    <a:lstStyle/>
                    <a:p>
                      <a:pPr marL="0" marR="0" lvl="0" indent="0" algn="l" rtl="0">
                        <a:lnSpc>
                          <a:spcPct val="100000"/>
                        </a:lnSpc>
                        <a:spcBef>
                          <a:spcPts val="0"/>
                        </a:spcBef>
                        <a:spcAft>
                          <a:spcPts val="0"/>
                        </a:spcAft>
                        <a:buClr>
                          <a:schemeClr val="lt1"/>
                        </a:buClr>
                        <a:buSzPts val="1200"/>
                        <a:buFont typeface="Times New Roman"/>
                        <a:buNone/>
                      </a:pPr>
                      <a:r>
                        <a:rPr lang="en-US" sz="900" b="0" u="none" strike="noStrike" cap="none" dirty="0">
                          <a:solidFill>
                            <a:schemeClr val="lt1"/>
                          </a:solidFill>
                          <a:latin typeface="Times New Roman"/>
                          <a:ea typeface="Times New Roman"/>
                          <a:cs typeface="Times New Roman"/>
                          <a:sym typeface="Times New Roman"/>
                        </a:rPr>
                        <a:t>   SL.NO</a:t>
                      </a:r>
                      <a:endParaRPr sz="900" b="0" u="none" strike="noStrike" cap="none" dirty="0">
                        <a:solidFill>
                          <a:schemeClr val="lt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Times New Roman"/>
                        <a:buNone/>
                      </a:pPr>
                      <a:r>
                        <a:rPr lang="en-US" sz="900" b="0" u="none" strike="noStrike" cap="none">
                          <a:latin typeface="Times New Roman"/>
                          <a:ea typeface="Times New Roman"/>
                          <a:cs typeface="Times New Roman"/>
                          <a:sym typeface="Times New Roman"/>
                        </a:rPr>
                        <a:t>  NAME </a:t>
                      </a:r>
                      <a:endParaRPr sz="900" b="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900" b="0" u="none" strike="noStrike" cap="none">
                          <a:latin typeface="Times New Roman"/>
                          <a:ea typeface="Times New Roman"/>
                          <a:cs typeface="Times New Roman"/>
                          <a:sym typeface="Times New Roman"/>
                        </a:rPr>
                        <a:t>    SRN</a:t>
                      </a:r>
                      <a:endParaRPr sz="900" b="0" u="none" strike="noStrike" cap="none">
                        <a:latin typeface="Times New Roman"/>
                        <a:ea typeface="Times New Roman"/>
                        <a:cs typeface="Times New Roman"/>
                        <a:sym typeface="Times New Roman"/>
                      </a:endParaRPr>
                    </a:p>
                  </a:txBody>
                  <a:tcPr marL="91450" marR="91450" marT="45725" marB="45725"/>
                </a:tc>
              </a:tr>
              <a:tr h="332025">
                <a:tc>
                  <a:txBody>
                    <a:bodyPr/>
                    <a:lstStyle/>
                    <a:p>
                      <a:pPr marL="0" marR="0" lvl="0" indent="0" algn="l" rtl="0">
                        <a:lnSpc>
                          <a:spcPct val="100000"/>
                        </a:lnSpc>
                        <a:spcBef>
                          <a:spcPts val="0"/>
                        </a:spcBef>
                        <a:spcAft>
                          <a:spcPts val="0"/>
                        </a:spcAft>
                        <a:buClr>
                          <a:srgbClr val="000000"/>
                        </a:buClr>
                        <a:buSzPts val="900"/>
                        <a:buFont typeface="Calibri"/>
                        <a:buNone/>
                      </a:pPr>
                      <a:r>
                        <a:rPr lang="en-US" sz="900"/>
                        <a:t>             1</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alibri"/>
                        <a:buNone/>
                      </a:pPr>
                      <a:r>
                        <a:rPr lang="en-US" sz="900"/>
                        <a:t>Priyanka A Totakar</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alibri"/>
                        <a:buNone/>
                      </a:pPr>
                      <a:r>
                        <a:rPr lang="en-US" sz="900" u="none" strike="noStrike" cap="none"/>
                        <a:t>02fe22BCS</a:t>
                      </a:r>
                      <a:r>
                        <a:rPr lang="en-US" sz="900"/>
                        <a:t>074</a:t>
                      </a:r>
                      <a:endParaRPr sz="900" u="none" strike="noStrike" cap="none"/>
                    </a:p>
                  </a:txBody>
                  <a:tcPr marL="91450" marR="91450" marT="45725" marB="45725"/>
                </a:tc>
              </a:tr>
              <a:tr h="288425">
                <a:tc>
                  <a:txBody>
                    <a:bodyPr/>
                    <a:lstStyle/>
                    <a:p>
                      <a:pPr marL="0" marR="0" lvl="0" indent="0" algn="l" rtl="0">
                        <a:lnSpc>
                          <a:spcPct val="100000"/>
                        </a:lnSpc>
                        <a:spcBef>
                          <a:spcPts val="0"/>
                        </a:spcBef>
                        <a:spcAft>
                          <a:spcPts val="0"/>
                        </a:spcAft>
                        <a:buClr>
                          <a:srgbClr val="000000"/>
                        </a:buClr>
                        <a:buSzPts val="1800"/>
                        <a:buFont typeface="Calibri"/>
                        <a:buNone/>
                      </a:pPr>
                      <a:r>
                        <a:rPr lang="en-US" sz="900"/>
                        <a:t>         </a:t>
                      </a:r>
                      <a:r>
                        <a:rPr lang="en-US" sz="900" u="none" strike="noStrike" cap="none"/>
                        <a:t>    </a:t>
                      </a:r>
                      <a:r>
                        <a:rPr lang="en-US" sz="900"/>
                        <a:t>2</a:t>
                      </a:r>
                      <a:endParaRPr sz="900" u="none" strike="noStrike" cap="none"/>
                    </a:p>
                  </a:txBody>
                  <a:tcPr marL="91450" marR="91450" marT="45725" marB="45725"/>
                </a:tc>
                <a:tc>
                  <a:txBody>
                    <a:bodyPr/>
                    <a:lstStyle/>
                    <a:p>
                      <a:pPr marL="0" lvl="0" indent="0" algn="l" rtl="0">
                        <a:spcBef>
                          <a:spcPts val="0"/>
                        </a:spcBef>
                        <a:spcAft>
                          <a:spcPts val="0"/>
                        </a:spcAft>
                        <a:buClr>
                          <a:schemeClr val="dk1"/>
                        </a:buClr>
                        <a:buSzPts val="1800"/>
                        <a:buFont typeface="Calibri"/>
                        <a:buNone/>
                      </a:pPr>
                      <a:r>
                        <a:rPr lang="en-US" sz="900"/>
                        <a:t>Shivshankareppa</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900" u="none" strike="noStrike" cap="none"/>
                        <a:t>02fe22BCS</a:t>
                      </a:r>
                      <a:r>
                        <a:rPr lang="en-US" sz="900"/>
                        <a:t>123</a:t>
                      </a:r>
                      <a:endParaRPr sz="900" u="none" strike="noStrike" cap="none"/>
                    </a:p>
                  </a:txBody>
                  <a:tcPr marL="91450" marR="91450" marT="45725" marB="45725"/>
                </a:tc>
              </a:tr>
              <a:tr h="265625">
                <a:tc>
                  <a:txBody>
                    <a:bodyPr/>
                    <a:lstStyle/>
                    <a:p>
                      <a:pPr marL="0" marR="0" lvl="0" indent="0" algn="l" rtl="0">
                        <a:lnSpc>
                          <a:spcPct val="100000"/>
                        </a:lnSpc>
                        <a:spcBef>
                          <a:spcPts val="0"/>
                        </a:spcBef>
                        <a:spcAft>
                          <a:spcPts val="0"/>
                        </a:spcAft>
                        <a:buClr>
                          <a:srgbClr val="000000"/>
                        </a:buClr>
                        <a:buSzPts val="1000"/>
                        <a:buFont typeface="Calibri"/>
                        <a:buNone/>
                      </a:pPr>
                      <a:r>
                        <a:rPr lang="en-US" sz="900"/>
                        <a:t>            </a:t>
                      </a:r>
                      <a:r>
                        <a:rPr lang="en-US" sz="900" u="none" strike="noStrike" cap="none"/>
                        <a:t> </a:t>
                      </a:r>
                      <a:r>
                        <a:rPr lang="en-US" sz="900"/>
                        <a:t>3</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alibri"/>
                        <a:buNone/>
                      </a:pPr>
                      <a:r>
                        <a:rPr lang="en-US" sz="900" u="none" strike="noStrike" cap="none"/>
                        <a:t>Supreetgouda H</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900" u="none" strike="noStrike" cap="none"/>
                        <a:t>02fe22BCS161</a:t>
                      </a:r>
                      <a:endParaRPr sz="900" u="none" strike="noStrike" cap="none"/>
                    </a:p>
                  </a:txBody>
                  <a:tcPr marL="91450" marR="91450" marT="45725" marB="45725"/>
                </a:tc>
              </a:tr>
              <a:tr h="265625">
                <a:tc>
                  <a:txBody>
                    <a:bodyPr/>
                    <a:lstStyle/>
                    <a:p>
                      <a:pPr marL="0" marR="0" lvl="0" indent="0" algn="l" rtl="0">
                        <a:lnSpc>
                          <a:spcPct val="100000"/>
                        </a:lnSpc>
                        <a:spcBef>
                          <a:spcPts val="0"/>
                        </a:spcBef>
                        <a:spcAft>
                          <a:spcPts val="0"/>
                        </a:spcAft>
                        <a:buNone/>
                      </a:pPr>
                      <a:r>
                        <a:rPr lang="en-US" sz="900" dirty="0"/>
                        <a:t>             4</a:t>
                      </a:r>
                      <a:endParaRPr sz="900" u="none" strike="noStrike" cap="none" dirty="0"/>
                    </a:p>
                  </a:txBody>
                  <a:tcPr marL="91450" marR="91450" marT="45725" marB="45725"/>
                </a:tc>
                <a:tc>
                  <a:txBody>
                    <a:bodyPr/>
                    <a:lstStyle/>
                    <a:p>
                      <a:pPr marL="0" lvl="0" indent="0" algn="l" rtl="0">
                        <a:spcBef>
                          <a:spcPts val="0"/>
                        </a:spcBef>
                        <a:spcAft>
                          <a:spcPts val="0"/>
                        </a:spcAft>
                        <a:buClr>
                          <a:schemeClr val="dk1"/>
                        </a:buClr>
                        <a:buSzPts val="1200"/>
                        <a:buFont typeface="Times New Roman"/>
                        <a:buNone/>
                      </a:pPr>
                      <a:r>
                        <a:rPr lang="en-US" sz="900">
                          <a:latin typeface="Times New Roman"/>
                          <a:ea typeface="Times New Roman"/>
                          <a:cs typeface="Times New Roman"/>
                          <a:sym typeface="Times New Roman"/>
                        </a:rPr>
                        <a:t>Swathi M K</a:t>
                      </a:r>
                      <a:endParaRPr sz="900" u="none" strike="noStrike" cap="none"/>
                    </a:p>
                  </a:txBody>
                  <a:tcPr marL="91450" marR="91450" marT="45725" marB="45725"/>
                </a:tc>
                <a:tc>
                  <a:txBody>
                    <a:bodyPr/>
                    <a:lstStyle/>
                    <a:p>
                      <a:pPr marL="0" lvl="0" indent="0" algn="l" rtl="0">
                        <a:spcBef>
                          <a:spcPts val="0"/>
                        </a:spcBef>
                        <a:spcAft>
                          <a:spcPts val="0"/>
                        </a:spcAft>
                        <a:buClr>
                          <a:schemeClr val="dk1"/>
                        </a:buClr>
                        <a:buSzPts val="1200"/>
                        <a:buFont typeface="Calibri"/>
                        <a:buNone/>
                      </a:pPr>
                      <a:r>
                        <a:rPr lang="en-US" sz="900"/>
                        <a:t>02FE22BCS164</a:t>
                      </a:r>
                      <a:endParaRPr sz="900" u="none" strike="noStrike" cap="none"/>
                    </a:p>
                  </a:txBody>
                  <a:tcPr marL="91450" marR="91450" marT="45725" marB="45725"/>
                </a:tc>
              </a:tr>
            </a:tbl>
          </a:graphicData>
        </a:graphic>
      </p:graphicFrame>
      <p:sp>
        <p:nvSpPr>
          <p:cNvPr id="49" name="Google Shape;49;p1"/>
          <p:cNvSpPr txBox="1"/>
          <p:nvPr/>
        </p:nvSpPr>
        <p:spPr>
          <a:xfrm>
            <a:off x="1768476" y="3388804"/>
            <a:ext cx="2340600" cy="16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1" i="0" u="none" strike="noStrike" cap="none">
              <a:solidFill>
                <a:schemeClr val="dk1"/>
              </a:solidFill>
              <a:latin typeface="Calibri"/>
              <a:ea typeface="Calibri"/>
              <a:cs typeface="Calibri"/>
              <a:sym typeface="Calibri"/>
            </a:endParaRPr>
          </a:p>
        </p:txBody>
      </p:sp>
      <p:pic>
        <p:nvPicPr>
          <p:cNvPr id="50" name="Google Shape;50;p1" descr="KLE Dr.MSSCET Civil Engineering Department, Belagavi"/>
          <p:cNvPicPr preferRelativeResize="0"/>
          <p:nvPr/>
        </p:nvPicPr>
        <p:blipFill rotWithShape="1">
          <a:blip r:embed="rId3">
            <a:alphaModFix/>
          </a:blip>
          <a:srcRect/>
          <a:stretch/>
        </p:blipFill>
        <p:spPr>
          <a:xfrm>
            <a:off x="158620" y="-1"/>
            <a:ext cx="4268756" cy="839755"/>
          </a:xfrm>
          <a:prstGeom prst="rect">
            <a:avLst/>
          </a:prstGeom>
          <a:noFill/>
          <a:ln>
            <a:noFill/>
          </a:ln>
        </p:spPr>
      </p:pic>
      <p:sp>
        <p:nvSpPr>
          <p:cNvPr id="51" name="Google Shape;51;p1"/>
          <p:cNvSpPr txBox="1"/>
          <p:nvPr/>
        </p:nvSpPr>
        <p:spPr>
          <a:xfrm>
            <a:off x="809980" y="2875117"/>
            <a:ext cx="3276828"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dk1"/>
                </a:solidFill>
                <a:latin typeface="Calibri"/>
                <a:ea typeface="Calibri"/>
                <a:cs typeface="Calibri"/>
                <a:sym typeface="Calibri"/>
              </a:rPr>
              <a:t>Guided By : </a:t>
            </a:r>
            <a:r>
              <a:rPr lang="en-US" dirty="0" err="1">
                <a:solidFill>
                  <a:schemeClr val="dk1"/>
                </a:solidFill>
                <a:latin typeface="Calibri"/>
                <a:ea typeface="Calibri"/>
                <a:cs typeface="Calibri"/>
                <a:sym typeface="Calibri"/>
              </a:rPr>
              <a:t>Dr.Prema</a:t>
            </a:r>
            <a:r>
              <a:rPr lang="en-US" dirty="0">
                <a:solidFill>
                  <a:schemeClr val="dk1"/>
                </a:solidFill>
                <a:latin typeface="Calibri"/>
                <a:ea typeface="Calibri"/>
                <a:cs typeface="Calibri"/>
                <a:sym typeface="Calibri"/>
              </a:rPr>
              <a:t> </a:t>
            </a:r>
            <a:r>
              <a:rPr lang="en-US" dirty="0" err="1">
                <a:solidFill>
                  <a:schemeClr val="dk1"/>
                </a:solidFill>
                <a:latin typeface="Calibri"/>
                <a:ea typeface="Calibri"/>
                <a:cs typeface="Calibri"/>
                <a:sym typeface="Calibri"/>
              </a:rPr>
              <a:t>T.Akkasaligar</a:t>
            </a:r>
            <a:endParaRPr dirty="0">
              <a:solidFill>
                <a:schemeClr val="dk1"/>
              </a:solidFill>
              <a:latin typeface="Calibri"/>
              <a:ea typeface="Calibri"/>
              <a:cs typeface="Calibri"/>
              <a:sym typeface="Calibri"/>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34ed0521c30_0_55"/>
          <p:cNvSpPr txBox="1">
            <a:spLocks noGrp="1"/>
          </p:cNvSpPr>
          <p:nvPr>
            <p:ph type="title"/>
          </p:nvPr>
        </p:nvSpPr>
        <p:spPr>
          <a:xfrm>
            <a:off x="402932" y="1422386"/>
            <a:ext cx="3804300" cy="169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118" name="Google Shape;118;g34ed0521c30_0_55"/>
          <p:cNvSpPr txBox="1"/>
          <p:nvPr/>
        </p:nvSpPr>
        <p:spPr>
          <a:xfrm>
            <a:off x="0" y="-50700"/>
            <a:ext cx="3141300" cy="16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alibri"/>
                <a:ea typeface="Calibri"/>
                <a:cs typeface="Calibri"/>
                <a:sym typeface="Calibri"/>
              </a:rPr>
              <a:t>Literature Survey</a:t>
            </a:r>
            <a:endParaRPr sz="1800" b="1" i="0" u="none" strike="noStrike" cap="none">
              <a:solidFill>
                <a:schemeClr val="lt1"/>
              </a:solidFill>
              <a:latin typeface="Calibri"/>
              <a:ea typeface="Calibri"/>
              <a:cs typeface="Calibri"/>
              <a:sym typeface="Calibri"/>
            </a:endParaRPr>
          </a:p>
        </p:txBody>
      </p:sp>
      <p:graphicFrame>
        <p:nvGraphicFramePr>
          <p:cNvPr id="119" name="Google Shape;119;g34ed0521c30_0_55"/>
          <p:cNvGraphicFramePr/>
          <p:nvPr/>
        </p:nvGraphicFramePr>
        <p:xfrm>
          <a:off x="-10" y="375400"/>
          <a:ext cx="4610100" cy="2949090"/>
        </p:xfrm>
        <a:graphic>
          <a:graphicData uri="http://schemas.openxmlformats.org/drawingml/2006/table">
            <a:tbl>
              <a:tblPr firstRow="1" bandRow="1">
                <a:noFill/>
                <a:tableStyleId>{1D71B95C-7017-4BCC-BB2E-9C7FFB5E2381}</a:tableStyleId>
              </a:tblPr>
              <a:tblGrid>
                <a:gridCol w="402925"/>
                <a:gridCol w="646075"/>
                <a:gridCol w="533575"/>
                <a:gridCol w="1084950"/>
                <a:gridCol w="1002350"/>
                <a:gridCol w="940225"/>
              </a:tblGrid>
              <a:tr h="244200">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SL.</a:t>
                      </a:r>
                      <a:endParaRPr sz="800" b="0" u="none" strike="noStrike" cap="none"/>
                    </a:p>
                    <a:p>
                      <a:pPr marL="0" marR="0" lvl="0" indent="0" algn="l" rtl="0">
                        <a:lnSpc>
                          <a:spcPct val="100000"/>
                        </a:lnSpc>
                        <a:spcBef>
                          <a:spcPts val="0"/>
                        </a:spcBef>
                        <a:spcAft>
                          <a:spcPts val="0"/>
                        </a:spcAft>
                        <a:buClr>
                          <a:srgbClr val="000000"/>
                        </a:buClr>
                        <a:buSzPts val="800"/>
                        <a:buFont typeface="Calibri"/>
                        <a:buNone/>
                      </a:pPr>
                      <a:r>
                        <a:rPr lang="en-US" sz="800" b="0" u="none" strike="noStrike" cap="none"/>
                        <a:t>N0 </a:t>
                      </a:r>
                      <a:endParaRPr sz="8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Authors</a:t>
                      </a:r>
                      <a:endParaRPr sz="800" b="0" u="none" strike="noStrike" cap="none"/>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Model Used</a:t>
                      </a:r>
                      <a:endParaRPr sz="800" b="0" u="none" strike="noStrike" cap="none"/>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Methodology</a:t>
                      </a:r>
                      <a:endParaRPr sz="800" b="0" u="none" strike="noStrike" cap="none"/>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    Gaps</a:t>
                      </a:r>
                      <a:endParaRPr sz="800" b="0" u="none" strike="noStrike" cap="none"/>
                    </a:p>
                  </a:txBody>
                  <a:tcPr marL="91450" marR="91450" marT="45725" marB="45725">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b="0"/>
                        <a:t>Results</a:t>
                      </a:r>
                      <a:endParaRPr b="0"/>
                    </a:p>
                  </a:txBody>
                  <a:tcPr marL="91450" marR="91450" marT="45725" marB="45725">
                    <a:lnB w="12700" cap="flat" cmpd="sng">
                      <a:solidFill>
                        <a:schemeClr val="lt1"/>
                      </a:solidFill>
                      <a:prstDash val="solid"/>
                      <a:round/>
                      <a:headEnd type="none" w="sm" len="sm"/>
                      <a:tailEnd type="none" w="sm" len="sm"/>
                    </a:lnB>
                  </a:tcPr>
                </a:tc>
              </a:tr>
              <a:tr h="1306900">
                <a:tc>
                  <a:txBody>
                    <a:bodyPr/>
                    <a:lstStyle/>
                    <a:p>
                      <a:pPr marL="0" marR="0" lvl="0" indent="0" algn="l" rtl="0">
                        <a:lnSpc>
                          <a:spcPct val="100000"/>
                        </a:lnSpc>
                        <a:spcBef>
                          <a:spcPts val="0"/>
                        </a:spcBef>
                        <a:spcAft>
                          <a:spcPts val="0"/>
                        </a:spcAft>
                        <a:buClr>
                          <a:srgbClr val="000000"/>
                        </a:buClr>
                        <a:buSzPts val="1800"/>
                        <a:buFont typeface="Calibri"/>
                        <a:buNone/>
                      </a:pPr>
                      <a:r>
                        <a:rPr lang="en-US" sz="1000"/>
                        <a:t>9</a:t>
                      </a:r>
                      <a:endParaRPr sz="1000" b="0" u="none" strike="noStrike" cap="none"/>
                    </a:p>
                  </a:txBody>
                  <a:tcPr marL="91450" marR="91450" marT="45725" marB="45725">
                    <a:lnR w="12700"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r>
                        <a:rPr lang="en-US" sz="800"/>
                        <a:t>Du Tran et al.</a:t>
                      </a:r>
                      <a:endParaRPr sz="800"/>
                    </a:p>
                    <a:p>
                      <a:pPr marL="0" lvl="0" indent="0" algn="l" rtl="0">
                        <a:spcBef>
                          <a:spcPts val="0"/>
                        </a:spcBef>
                        <a:spcAft>
                          <a:spcPts val="0"/>
                        </a:spcAft>
                        <a:buNone/>
                      </a:pPr>
                      <a:r>
                        <a:rPr lang="en-US" sz="800"/>
                        <a:t>(2018)</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R(2+1)D CNN</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They split 3D convolutions into two easier steps: first a 2D layer for space (images), then a 1D layer for time (motion), using a ResNet mode</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Full 3D convolutions are harder to optimize and less efficient</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Worked really well on video tasks and was better and faster than older models</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r>
              <a:tr h="1306900">
                <a:tc>
                  <a:txBody>
                    <a:bodyPr/>
                    <a:lstStyle/>
                    <a:p>
                      <a:pPr marL="0" marR="0" lvl="0" indent="0" algn="l" rtl="0">
                        <a:lnSpc>
                          <a:spcPct val="100000"/>
                        </a:lnSpc>
                        <a:spcBef>
                          <a:spcPts val="0"/>
                        </a:spcBef>
                        <a:spcAft>
                          <a:spcPts val="0"/>
                        </a:spcAft>
                        <a:buNone/>
                      </a:pPr>
                      <a:r>
                        <a:rPr lang="en-US" sz="1000"/>
                        <a:t>10</a:t>
                      </a:r>
                      <a:endParaRPr sz="1000" b="0" u="none" strike="noStrike" cap="none"/>
                    </a:p>
                  </a:txBody>
                  <a:tcPr marL="91450" marR="91450" marT="45725" marB="45725">
                    <a:lnR w="12700"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r>
                        <a:rPr lang="en-US" sz="800"/>
                        <a:t>Yuezun Li, Siwei Lyu (2018)</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VGG16, ResNet variants (50, 101, 152)</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Used CNNs to detect DeepFakes via face warping artifacts (no DeepFake data required).</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 Prior models overfit to training data and lacked cross-dataset robustness.</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ResNet50 achieved top AUC scores: 97.4% (UADFV), 99.9% (TIMIT LQ), 93.2% (HQ).</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r>
            </a:tbl>
          </a:graphicData>
        </a:graphic>
      </p:graphicFrame>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xfrm>
            <a:off x="0" y="0"/>
            <a:ext cx="2952600" cy="4926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Arial"/>
              <a:buNone/>
            </a:pPr>
            <a:r>
              <a:rPr lang="en-US" sz="1800" b="1">
                <a:solidFill>
                  <a:schemeClr val="lt1"/>
                </a:solidFill>
                <a:latin typeface="Arial"/>
                <a:ea typeface="Arial"/>
                <a:cs typeface="Arial"/>
                <a:sym typeface="Arial"/>
              </a:rPr>
              <a:t>Objectives</a:t>
            </a:r>
            <a:endParaRPr sz="1800" b="1">
              <a:solidFill>
                <a:schemeClr val="lt1"/>
              </a:solidFill>
              <a:latin typeface="Arial"/>
              <a:ea typeface="Arial"/>
              <a:cs typeface="Arial"/>
              <a:sym typeface="Arial"/>
            </a:endParaRPr>
          </a:p>
          <a:p>
            <a:pPr marL="0" lvl="0" indent="0" algn="l" rtl="0">
              <a:lnSpc>
                <a:spcPct val="100000"/>
              </a:lnSpc>
              <a:spcBef>
                <a:spcPts val="0"/>
              </a:spcBef>
              <a:spcAft>
                <a:spcPts val="0"/>
              </a:spcAft>
              <a:buSzPts val="1400"/>
              <a:buNone/>
            </a:pPr>
            <a:endParaRPr sz="1400" b="1">
              <a:solidFill>
                <a:schemeClr val="lt1"/>
              </a:solidFill>
              <a:latin typeface="Times New Roman"/>
              <a:ea typeface="Times New Roman"/>
              <a:cs typeface="Times New Roman"/>
              <a:sym typeface="Times New Roman"/>
            </a:endParaRPr>
          </a:p>
        </p:txBody>
      </p:sp>
      <p:sp>
        <p:nvSpPr>
          <p:cNvPr id="125" name="Google Shape;125;p8"/>
          <p:cNvSpPr txBox="1"/>
          <p:nvPr/>
        </p:nvSpPr>
        <p:spPr>
          <a:xfrm>
            <a:off x="19050" y="511176"/>
            <a:ext cx="4572000" cy="21236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Calibri"/>
              <a:buNone/>
            </a:pPr>
            <a:endParaRPr sz="1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000"/>
              <a:buFont typeface="Calibri"/>
              <a:buNone/>
            </a:pPr>
            <a:endParaRPr sz="1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000"/>
              <a:buFont typeface="Calibri"/>
              <a:buNone/>
            </a:pPr>
            <a:endParaRPr sz="1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000"/>
              <a:buFont typeface="Calibri"/>
              <a:buNone/>
            </a:pPr>
            <a:endParaRPr sz="1000" b="0" i="0" u="none" strike="noStrike" cap="none">
              <a:solidFill>
                <a:schemeClr val="dk1"/>
              </a:solidFill>
              <a:latin typeface="Times New Roman"/>
              <a:ea typeface="Times New Roman"/>
              <a:cs typeface="Times New Roman"/>
              <a:sym typeface="Times New Roman"/>
            </a:endParaRPr>
          </a:p>
        </p:txBody>
      </p:sp>
      <p:sp>
        <p:nvSpPr>
          <p:cNvPr id="126" name="Google Shape;126;p8"/>
          <p:cNvSpPr/>
          <p:nvPr/>
        </p:nvSpPr>
        <p:spPr>
          <a:xfrm>
            <a:off x="171450" y="375285"/>
            <a:ext cx="4260850" cy="25952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Times New Roman"/>
              <a:ea typeface="Times New Roman"/>
              <a:cs typeface="Times New Roman"/>
              <a:sym typeface="Times New Roman"/>
            </a:endParaRPr>
          </a:p>
        </p:txBody>
      </p:sp>
      <p:sp>
        <p:nvSpPr>
          <p:cNvPr id="127" name="Google Shape;127;p8"/>
          <p:cNvSpPr/>
          <p:nvPr/>
        </p:nvSpPr>
        <p:spPr>
          <a:xfrm>
            <a:off x="0" y="3329470"/>
            <a:ext cx="4608195" cy="127000"/>
          </a:xfrm>
          <a:custGeom>
            <a:avLst/>
            <a:gdLst/>
            <a:ahLst/>
            <a:cxnLst/>
            <a:rect l="l" t="t" r="r" b="b"/>
            <a:pathLst>
              <a:path w="4608195" h="127000" extrusionOk="0">
                <a:moveTo>
                  <a:pt x="4608004" y="0"/>
                </a:moveTo>
                <a:lnTo>
                  <a:pt x="4147172" y="0"/>
                </a:lnTo>
                <a:lnTo>
                  <a:pt x="0" y="0"/>
                </a:lnTo>
                <a:lnTo>
                  <a:pt x="0" y="126530"/>
                </a:lnTo>
                <a:lnTo>
                  <a:pt x="4147172" y="126530"/>
                </a:lnTo>
                <a:lnTo>
                  <a:pt x="4608004" y="126530"/>
                </a:lnTo>
                <a:lnTo>
                  <a:pt x="4608004" y="0"/>
                </a:lnTo>
                <a:close/>
              </a:path>
            </a:pathLst>
          </a:custGeom>
          <a:solidFill>
            <a:srgbClr val="3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Calibri"/>
                <a:ea typeface="Calibri"/>
                <a:cs typeface="Calibri"/>
                <a:sym typeface="Calibri"/>
              </a:rPr>
              <a:t>KLE Tech. Univ.’s Dr. MSSCET</a:t>
            </a:r>
            <a:endParaRPr sz="7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chemeClr val="lt1"/>
              </a:solidFill>
              <a:latin typeface="Calibri"/>
              <a:ea typeface="Calibri"/>
              <a:cs typeface="Calibri"/>
              <a:sym typeface="Calibri"/>
            </a:endParaRPr>
          </a:p>
        </p:txBody>
      </p:sp>
      <p:sp>
        <p:nvSpPr>
          <p:cNvPr id="128" name="Google Shape;128;p8"/>
          <p:cNvSpPr txBox="1"/>
          <p:nvPr/>
        </p:nvSpPr>
        <p:spPr>
          <a:xfrm>
            <a:off x="0" y="363894"/>
            <a:ext cx="4572000" cy="3606300"/>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00000"/>
              </a:lnSpc>
              <a:spcBef>
                <a:spcPts val="0"/>
              </a:spcBef>
              <a:spcAft>
                <a:spcPts val="0"/>
              </a:spcAft>
              <a:buClr>
                <a:schemeClr val="dk1"/>
              </a:buClr>
              <a:buSzPts val="1400"/>
              <a:buFont typeface="Calibri"/>
              <a:buChar char="●"/>
            </a:pPr>
            <a:r>
              <a:rPr lang="en-US" dirty="0">
                <a:solidFill>
                  <a:schemeClr val="dk1"/>
                </a:solidFill>
                <a:latin typeface="Calibri"/>
                <a:ea typeface="Calibri"/>
                <a:cs typeface="Calibri"/>
                <a:sym typeface="Calibri"/>
              </a:rPr>
              <a:t>To train a model capable of distinguishing between real and fake content in images.</a:t>
            </a:r>
            <a:endParaRPr dirty="0">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None/>
            </a:pPr>
            <a:endParaRPr b="1" dirty="0">
              <a:solidFill>
                <a:schemeClr val="dk1"/>
              </a:solidFill>
              <a:latin typeface="Calibri"/>
              <a:ea typeface="Calibri"/>
              <a:cs typeface="Calibri"/>
              <a:sym typeface="Calibri"/>
            </a:endParaRPr>
          </a:p>
          <a:p>
            <a:pPr marL="457200" marR="0" lvl="0" indent="-317500" algn="just" rtl="0">
              <a:lnSpc>
                <a:spcPct val="100000"/>
              </a:lnSpc>
              <a:spcBef>
                <a:spcPts val="0"/>
              </a:spcBef>
              <a:spcAft>
                <a:spcPts val="0"/>
              </a:spcAft>
              <a:buClr>
                <a:schemeClr val="dk1"/>
              </a:buClr>
              <a:buSzPts val="1400"/>
              <a:buFont typeface="Calibri"/>
              <a:buChar char="●"/>
            </a:pPr>
            <a:r>
              <a:rPr lang="en-US" dirty="0">
                <a:solidFill>
                  <a:schemeClr val="dk1"/>
                </a:solidFill>
                <a:latin typeface="Calibri"/>
                <a:ea typeface="Calibri"/>
                <a:cs typeface="Calibri"/>
                <a:sym typeface="Calibri"/>
              </a:rPr>
              <a:t>To create a user-friendly web application that allows users to upload images and receive </a:t>
            </a:r>
            <a:r>
              <a:rPr lang="en-US" dirty="0" err="1">
                <a:solidFill>
                  <a:schemeClr val="dk1"/>
                </a:solidFill>
                <a:latin typeface="Calibri"/>
                <a:ea typeface="Calibri"/>
                <a:cs typeface="Calibri"/>
                <a:sym typeface="Calibri"/>
              </a:rPr>
              <a:t>deepfake</a:t>
            </a:r>
            <a:r>
              <a:rPr lang="en-US" dirty="0">
                <a:solidFill>
                  <a:schemeClr val="dk1"/>
                </a:solidFill>
                <a:latin typeface="Calibri"/>
                <a:ea typeface="Calibri"/>
                <a:cs typeface="Calibri"/>
                <a:sym typeface="Calibri"/>
              </a:rPr>
              <a:t> detection results</a:t>
            </a:r>
            <a:endParaRPr dirty="0">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None/>
            </a:pPr>
            <a:endParaRPr dirty="0">
              <a:solidFill>
                <a:schemeClr val="dk1"/>
              </a:solidFill>
              <a:latin typeface="Calibri"/>
              <a:ea typeface="Calibri"/>
              <a:cs typeface="Calibri"/>
              <a:sym typeface="Calibri"/>
            </a:endParaRPr>
          </a:p>
          <a:p>
            <a:pPr marL="457200" lvl="0" indent="-317500" algn="just" rtl="0">
              <a:lnSpc>
                <a:spcPct val="115000"/>
              </a:lnSpc>
              <a:spcBef>
                <a:spcPts val="1200"/>
              </a:spcBef>
              <a:spcAft>
                <a:spcPts val="0"/>
              </a:spcAft>
              <a:buClr>
                <a:schemeClr val="dk1"/>
              </a:buClr>
              <a:buSzPts val="1400"/>
              <a:buFont typeface="Calibri"/>
              <a:buChar char="●"/>
            </a:pPr>
            <a:r>
              <a:rPr lang="en-US" dirty="0">
                <a:solidFill>
                  <a:schemeClr val="dk1"/>
                </a:solidFill>
                <a:latin typeface="Calibri"/>
                <a:ea typeface="Calibri"/>
                <a:cs typeface="Calibri"/>
                <a:sym typeface="Calibri"/>
              </a:rPr>
              <a:t>To optimize the system for high accuracy and fast performance, enabling real-time </a:t>
            </a:r>
            <a:r>
              <a:rPr lang="en-US" dirty="0" err="1">
                <a:solidFill>
                  <a:schemeClr val="dk1"/>
                </a:solidFill>
                <a:latin typeface="Calibri"/>
                <a:ea typeface="Calibri"/>
                <a:cs typeface="Calibri"/>
                <a:sym typeface="Calibri"/>
              </a:rPr>
              <a:t>deepfake</a:t>
            </a:r>
            <a:r>
              <a:rPr lang="en-US" dirty="0">
                <a:solidFill>
                  <a:schemeClr val="dk1"/>
                </a:solidFill>
                <a:latin typeface="Calibri"/>
                <a:ea typeface="Calibri"/>
                <a:cs typeface="Calibri"/>
                <a:sym typeface="Calibri"/>
              </a:rPr>
              <a:t> detection.</a:t>
            </a:r>
            <a:br>
              <a:rPr lang="en-US"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0" marR="0" lvl="0" indent="0" algn="just" rtl="0">
              <a:lnSpc>
                <a:spcPct val="100000"/>
              </a:lnSpc>
              <a:spcBef>
                <a:spcPts val="1200"/>
              </a:spcBef>
              <a:spcAft>
                <a:spcPts val="0"/>
              </a:spcAft>
              <a:buNone/>
            </a:pP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b="1"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r>
              <a:rPr lang="en-US" b="1" i="0" u="none" strike="noStrike" cap="none" dirty="0">
                <a:solidFill>
                  <a:schemeClr val="dk1"/>
                </a:solidFill>
                <a:latin typeface="Calibri"/>
                <a:ea typeface="Calibri"/>
                <a:cs typeface="Calibri"/>
                <a:sym typeface="Calibri"/>
              </a:rPr>
              <a:t/>
            </a:r>
            <a:br>
              <a:rPr lang="en-US" b="1" i="0" u="none" strike="noStrike" cap="none" dirty="0">
                <a:solidFill>
                  <a:schemeClr val="dk1"/>
                </a:solidFill>
                <a:latin typeface="Calibri"/>
                <a:ea typeface="Calibri"/>
                <a:cs typeface="Calibri"/>
                <a:sym typeface="Calibri"/>
              </a:rPr>
            </a:br>
            <a:endParaRPr b="1" i="0" u="none" strike="noStrike" cap="none" dirty="0">
              <a:solidFill>
                <a:schemeClr val="dk1"/>
              </a:solidFill>
              <a:latin typeface="Calibri"/>
              <a:ea typeface="Calibri"/>
              <a:cs typeface="Calibri"/>
              <a:sym typeface="Calibri"/>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g34ee30e0ace_5_25"/>
          <p:cNvSpPr txBox="1"/>
          <p:nvPr/>
        </p:nvSpPr>
        <p:spPr>
          <a:xfrm>
            <a:off x="19050" y="511176"/>
            <a:ext cx="4572000" cy="2123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Calibri"/>
              <a:buNone/>
            </a:pPr>
            <a:endParaRPr sz="1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000"/>
              <a:buFont typeface="Calibri"/>
              <a:buNone/>
            </a:pPr>
            <a:endParaRPr sz="1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000"/>
              <a:buFont typeface="Calibri"/>
              <a:buNone/>
            </a:pPr>
            <a:endParaRPr sz="1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000"/>
              <a:buFont typeface="Calibri"/>
              <a:buNone/>
            </a:pPr>
            <a:endParaRPr sz="1000" b="0" i="0" u="none" strike="noStrike" cap="none">
              <a:solidFill>
                <a:schemeClr val="dk1"/>
              </a:solidFill>
              <a:latin typeface="Times New Roman"/>
              <a:ea typeface="Times New Roman"/>
              <a:cs typeface="Times New Roman"/>
              <a:sym typeface="Times New Roman"/>
            </a:endParaRPr>
          </a:p>
        </p:txBody>
      </p:sp>
      <p:sp>
        <p:nvSpPr>
          <p:cNvPr id="135" name="Google Shape;135;g34ee30e0ace_5_25"/>
          <p:cNvSpPr/>
          <p:nvPr/>
        </p:nvSpPr>
        <p:spPr>
          <a:xfrm>
            <a:off x="171450" y="375285"/>
            <a:ext cx="4260900" cy="2595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000" b="0" i="0" u="none" strike="noStrike" cap="none">
              <a:solidFill>
                <a:schemeClr val="dk1"/>
              </a:solidFill>
              <a:latin typeface="Times New Roman"/>
              <a:ea typeface="Times New Roman"/>
              <a:cs typeface="Times New Roman"/>
              <a:sym typeface="Times New Roman"/>
            </a:endParaRPr>
          </a:p>
        </p:txBody>
      </p:sp>
      <p:sp>
        <p:nvSpPr>
          <p:cNvPr id="136" name="Google Shape;136;g34ee30e0ace_5_25"/>
          <p:cNvSpPr/>
          <p:nvPr/>
        </p:nvSpPr>
        <p:spPr>
          <a:xfrm>
            <a:off x="0" y="3329470"/>
            <a:ext cx="4608195" cy="127000"/>
          </a:xfrm>
          <a:custGeom>
            <a:avLst/>
            <a:gdLst/>
            <a:ahLst/>
            <a:cxnLst/>
            <a:rect l="l" t="t" r="r" b="b"/>
            <a:pathLst>
              <a:path w="4608195" h="127000" extrusionOk="0">
                <a:moveTo>
                  <a:pt x="4608004" y="0"/>
                </a:moveTo>
                <a:lnTo>
                  <a:pt x="4147172" y="0"/>
                </a:lnTo>
                <a:lnTo>
                  <a:pt x="0" y="0"/>
                </a:lnTo>
                <a:lnTo>
                  <a:pt x="0" y="126530"/>
                </a:lnTo>
                <a:lnTo>
                  <a:pt x="4147172" y="126530"/>
                </a:lnTo>
                <a:lnTo>
                  <a:pt x="4608004" y="126530"/>
                </a:lnTo>
                <a:lnTo>
                  <a:pt x="4608004" y="0"/>
                </a:lnTo>
                <a:close/>
              </a:path>
            </a:pathLst>
          </a:custGeom>
          <a:solidFill>
            <a:srgbClr val="3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Calibri"/>
                <a:ea typeface="Calibri"/>
                <a:cs typeface="Calibri"/>
                <a:sym typeface="Calibri"/>
              </a:rPr>
              <a:t>KLE Tech. Univ.’s Dr. MSSCET</a:t>
            </a:r>
            <a:endParaRPr sz="7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chemeClr val="lt1"/>
              </a:solidFill>
              <a:latin typeface="Calibri"/>
              <a:ea typeface="Calibri"/>
              <a:cs typeface="Calibri"/>
              <a:sym typeface="Calibri"/>
            </a:endParaRPr>
          </a:p>
        </p:txBody>
      </p:sp>
      <p:sp>
        <p:nvSpPr>
          <p:cNvPr id="137" name="Google Shape;137;g34ee30e0ace_5_25"/>
          <p:cNvSpPr txBox="1"/>
          <p:nvPr/>
        </p:nvSpPr>
        <p:spPr>
          <a:xfrm>
            <a:off x="19050" y="375275"/>
            <a:ext cx="4610100" cy="2345700"/>
          </a:xfrm>
          <a:prstGeom prst="rect">
            <a:avLst/>
          </a:prstGeom>
          <a:noFill/>
          <a:ln>
            <a:noFill/>
          </a:ln>
        </p:spPr>
        <p:txBody>
          <a:bodyPr spcFirstLastPara="1" wrap="square" lIns="91425" tIns="91425" rIns="91425" bIns="91425" anchor="t" anchorCtr="0">
            <a:spAutoFit/>
          </a:bodyPr>
          <a:lstStyle/>
          <a:p>
            <a:pPr marL="0" lvl="0" indent="0" algn="just" rtl="0">
              <a:spcBef>
                <a:spcPts val="1200"/>
              </a:spcBef>
              <a:spcAft>
                <a:spcPts val="0"/>
              </a:spcAft>
              <a:buNone/>
            </a:pPr>
            <a:r>
              <a:rPr lang="en-US" dirty="0">
                <a:solidFill>
                  <a:schemeClr val="dk1"/>
                </a:solidFill>
              </a:rPr>
              <a:t>We used the publicly available "AI </a:t>
            </a:r>
            <a:r>
              <a:rPr lang="en-US" dirty="0" err="1">
                <a:solidFill>
                  <a:schemeClr val="dk1"/>
                </a:solidFill>
              </a:rPr>
              <a:t>vs</a:t>
            </a:r>
            <a:r>
              <a:rPr lang="en-US" dirty="0">
                <a:solidFill>
                  <a:schemeClr val="dk1"/>
                </a:solidFill>
              </a:rPr>
              <a:t> Human Generated Dataset" from </a:t>
            </a:r>
            <a:r>
              <a:rPr lang="en-US" dirty="0" err="1">
                <a:solidFill>
                  <a:schemeClr val="dk1"/>
                </a:solidFill>
              </a:rPr>
              <a:t>Kaggle</a:t>
            </a:r>
            <a:r>
              <a:rPr lang="en-US" dirty="0">
                <a:solidFill>
                  <a:schemeClr val="dk1"/>
                </a:solidFill>
              </a:rPr>
              <a:t>.</a:t>
            </a:r>
            <a:endParaRPr dirty="0">
              <a:solidFill>
                <a:schemeClr val="dk1"/>
              </a:solidFill>
            </a:endParaRPr>
          </a:p>
          <a:p>
            <a:pPr marL="0" lvl="0" indent="0" algn="just" rtl="0">
              <a:spcBef>
                <a:spcPts val="1200"/>
              </a:spcBef>
              <a:spcAft>
                <a:spcPts val="0"/>
              </a:spcAft>
              <a:buNone/>
            </a:pPr>
            <a:r>
              <a:rPr lang="en-US" u="sng" dirty="0">
                <a:solidFill>
                  <a:schemeClr val="accent1"/>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Dataset Link</a:t>
            </a:r>
            <a:endParaRPr dirty="0">
              <a:solidFill>
                <a:schemeClr val="accent1"/>
              </a:solidFill>
              <a:latin typeface="Calibri"/>
              <a:ea typeface="Calibri"/>
              <a:cs typeface="Calibri"/>
              <a:sym typeface="Calibri"/>
            </a:endParaRPr>
          </a:p>
          <a:p>
            <a:pPr marL="457200" lvl="0" indent="-317500" algn="just" rtl="0">
              <a:lnSpc>
                <a:spcPct val="115000"/>
              </a:lnSpc>
              <a:spcBef>
                <a:spcPts val="1200"/>
              </a:spcBef>
              <a:spcAft>
                <a:spcPts val="0"/>
              </a:spcAft>
              <a:buClr>
                <a:schemeClr val="dk1"/>
              </a:buClr>
              <a:buSzPts val="1400"/>
              <a:buFont typeface="Calibri"/>
              <a:buChar char="●"/>
            </a:pPr>
            <a:r>
              <a:rPr lang="en-US" dirty="0">
                <a:solidFill>
                  <a:schemeClr val="dk1"/>
                </a:solidFill>
                <a:latin typeface="Calibri"/>
                <a:ea typeface="Calibri"/>
                <a:cs typeface="Calibri"/>
                <a:sym typeface="Calibri"/>
              </a:rPr>
              <a:t>Size of the dataset : 11.69 GB.</a:t>
            </a:r>
            <a:endParaRPr dirty="0">
              <a:solidFill>
                <a:schemeClr val="dk1"/>
              </a:solidFill>
              <a:latin typeface="Calibri"/>
              <a:ea typeface="Calibri"/>
              <a:cs typeface="Calibri"/>
              <a:sym typeface="Calibri"/>
            </a:endParaRPr>
          </a:p>
          <a:p>
            <a:pPr marL="457200" lvl="0" indent="-317500" algn="just" rtl="0">
              <a:lnSpc>
                <a:spcPct val="115000"/>
              </a:lnSpc>
              <a:spcBef>
                <a:spcPts val="0"/>
              </a:spcBef>
              <a:spcAft>
                <a:spcPts val="0"/>
              </a:spcAft>
              <a:buClr>
                <a:schemeClr val="dk1"/>
              </a:buClr>
              <a:buSzPts val="1400"/>
              <a:buFont typeface="Calibri"/>
              <a:buChar char="●"/>
            </a:pPr>
            <a:r>
              <a:rPr lang="en-US" dirty="0">
                <a:solidFill>
                  <a:schemeClr val="dk1"/>
                </a:solidFill>
                <a:latin typeface="Calibri"/>
                <a:ea typeface="Calibri"/>
                <a:cs typeface="Calibri"/>
                <a:sym typeface="Calibri"/>
              </a:rPr>
              <a:t>Total training and test images are 79950 and 5540 .</a:t>
            </a:r>
            <a:endParaRPr dirty="0">
              <a:solidFill>
                <a:schemeClr val="dk1"/>
              </a:solidFill>
              <a:latin typeface="Calibri"/>
              <a:ea typeface="Calibri"/>
              <a:cs typeface="Calibri"/>
              <a:sym typeface="Calibri"/>
            </a:endParaRPr>
          </a:p>
          <a:p>
            <a:pPr marL="457200" lvl="0" indent="-317500" algn="just" rtl="0">
              <a:lnSpc>
                <a:spcPct val="115000"/>
              </a:lnSpc>
              <a:spcBef>
                <a:spcPts val="0"/>
              </a:spcBef>
              <a:spcAft>
                <a:spcPts val="0"/>
              </a:spcAft>
              <a:buClr>
                <a:schemeClr val="dk1"/>
              </a:buClr>
              <a:buSzPts val="1400"/>
              <a:buFont typeface="Calibri"/>
              <a:buChar char="●"/>
            </a:pPr>
            <a:r>
              <a:rPr lang="en-US" dirty="0">
                <a:solidFill>
                  <a:schemeClr val="dk1"/>
                </a:solidFill>
                <a:latin typeface="Calibri"/>
                <a:ea typeface="Calibri"/>
                <a:cs typeface="Calibri"/>
                <a:sym typeface="Calibri"/>
              </a:rPr>
              <a:t>Two classes: AI-generated images and Original images.</a:t>
            </a:r>
            <a:endParaRPr dirty="0">
              <a:solidFill>
                <a:schemeClr val="dk1"/>
              </a:solidFill>
              <a:latin typeface="Calibri"/>
              <a:ea typeface="Calibri"/>
              <a:cs typeface="Calibri"/>
              <a:sym typeface="Calibri"/>
            </a:endParaRPr>
          </a:p>
          <a:p>
            <a:pPr marL="457200" lvl="0" indent="-317500" algn="just" rtl="0">
              <a:lnSpc>
                <a:spcPct val="115000"/>
              </a:lnSpc>
              <a:spcBef>
                <a:spcPts val="0"/>
              </a:spcBef>
              <a:spcAft>
                <a:spcPts val="0"/>
              </a:spcAft>
              <a:buClr>
                <a:schemeClr val="dk1"/>
              </a:buClr>
              <a:buSzPts val="1400"/>
              <a:buFont typeface="Calibri"/>
              <a:buChar char="●"/>
            </a:pPr>
            <a:r>
              <a:rPr lang="en-US" dirty="0">
                <a:solidFill>
                  <a:schemeClr val="dk1"/>
                </a:solidFill>
                <a:latin typeface="Calibri"/>
                <a:ea typeface="Calibri"/>
                <a:cs typeface="Calibri"/>
                <a:sym typeface="Calibri"/>
              </a:rPr>
              <a:t>Labels are provided in train.csv with filenames and their corresponding class.</a:t>
            </a:r>
            <a:endParaRPr dirty="0">
              <a:solidFill>
                <a:schemeClr val="dk1"/>
              </a:solidFill>
              <a:latin typeface="Calibri"/>
              <a:ea typeface="Calibri"/>
              <a:cs typeface="Calibri"/>
              <a:sym typeface="Calibri"/>
            </a:endParaRPr>
          </a:p>
        </p:txBody>
      </p:sp>
      <p:sp>
        <p:nvSpPr>
          <p:cNvPr id="8" name="Google Shape;133;g34ee30e0ace_5_25"/>
          <p:cNvSpPr txBox="1">
            <a:spLocks noGrp="1"/>
          </p:cNvSpPr>
          <p:nvPr>
            <p:ph type="title"/>
          </p:nvPr>
        </p:nvSpPr>
        <p:spPr>
          <a:xfrm>
            <a:off x="0" y="-65314"/>
            <a:ext cx="2952600" cy="36933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1200"/>
              </a:spcBef>
              <a:spcAft>
                <a:spcPts val="0"/>
              </a:spcAft>
              <a:buSzPts val="1400"/>
              <a:buNone/>
            </a:pPr>
            <a:r>
              <a:rPr lang="en-US" sz="1400" b="1" dirty="0" smtClean="0">
                <a:solidFill>
                  <a:schemeClr val="lt1"/>
                </a:solidFill>
                <a:latin typeface="Times New Roman"/>
                <a:ea typeface="Times New Roman"/>
                <a:cs typeface="Times New Roman"/>
                <a:sym typeface="Times New Roman"/>
              </a:rPr>
              <a:t>   Dataset Description :</a:t>
            </a:r>
            <a:endParaRPr sz="1400" b="1" dirty="0">
              <a:solidFill>
                <a:schemeClr val="lt1"/>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34ceefe95c5_1_0"/>
          <p:cNvSpPr txBox="1">
            <a:spLocks noGrp="1"/>
          </p:cNvSpPr>
          <p:nvPr>
            <p:ph type="title"/>
          </p:nvPr>
        </p:nvSpPr>
        <p:spPr>
          <a:xfrm>
            <a:off x="301425" y="3075217"/>
            <a:ext cx="3804300" cy="169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Fig 1: Sample images                     Fig 2: Sample csv file </a:t>
            </a:r>
            <a:endParaRPr/>
          </a:p>
        </p:txBody>
      </p:sp>
      <p:sp>
        <p:nvSpPr>
          <p:cNvPr id="143" name="Google Shape;143;g34ceefe95c5_1_0"/>
          <p:cNvSpPr txBox="1">
            <a:spLocks noGrp="1"/>
          </p:cNvSpPr>
          <p:nvPr>
            <p:ph type="body" idx="1"/>
          </p:nvPr>
        </p:nvSpPr>
        <p:spPr>
          <a:xfrm>
            <a:off x="64475" y="26075"/>
            <a:ext cx="3804300" cy="4773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SzPts val="1100"/>
              <a:buFont typeface="Arial"/>
              <a:buNone/>
            </a:pPr>
            <a:r>
              <a:rPr lang="en-US" sz="1600" dirty="0">
                <a:solidFill>
                  <a:srgbClr val="E8ECF4"/>
                </a:solidFill>
                <a:latin typeface="Tahoma"/>
                <a:ea typeface="Tahoma"/>
                <a:cs typeface="Tahoma"/>
                <a:sym typeface="Tahoma"/>
              </a:rPr>
              <a:t>   Sample Dataset :</a:t>
            </a:r>
            <a:endParaRPr sz="1600" dirty="0">
              <a:solidFill>
                <a:srgbClr val="E8ECF4"/>
              </a:solidFill>
              <a:latin typeface="Tahoma"/>
              <a:ea typeface="Tahoma"/>
              <a:cs typeface="Tahoma"/>
              <a:sym typeface="Tahoma"/>
            </a:endParaRPr>
          </a:p>
          <a:p>
            <a:pPr marL="0" lvl="0" indent="0" algn="l" rtl="0">
              <a:spcBef>
                <a:spcPts val="0"/>
              </a:spcBef>
              <a:spcAft>
                <a:spcPts val="0"/>
              </a:spcAft>
              <a:buNone/>
            </a:pPr>
            <a:endParaRPr sz="1500" dirty="0">
              <a:solidFill>
                <a:srgbClr val="E8ECF4"/>
              </a:solidFill>
              <a:latin typeface="Tahoma"/>
              <a:ea typeface="Tahoma"/>
              <a:cs typeface="Tahoma"/>
              <a:sym typeface="Tahoma"/>
            </a:endParaRPr>
          </a:p>
        </p:txBody>
      </p:sp>
      <p:pic>
        <p:nvPicPr>
          <p:cNvPr id="144" name="Google Shape;144;g34ceefe95c5_1_0"/>
          <p:cNvPicPr preferRelativeResize="0"/>
          <p:nvPr/>
        </p:nvPicPr>
        <p:blipFill>
          <a:blip r:embed="rId3">
            <a:alphaModFix/>
          </a:blip>
          <a:stretch>
            <a:fillRect/>
          </a:stretch>
        </p:blipFill>
        <p:spPr>
          <a:xfrm>
            <a:off x="0" y="487775"/>
            <a:ext cx="2375349" cy="2485200"/>
          </a:xfrm>
          <a:prstGeom prst="rect">
            <a:avLst/>
          </a:prstGeom>
          <a:noFill/>
          <a:ln>
            <a:noFill/>
          </a:ln>
        </p:spPr>
      </p:pic>
      <p:pic>
        <p:nvPicPr>
          <p:cNvPr id="145" name="Google Shape;145;g34ceefe95c5_1_0"/>
          <p:cNvPicPr preferRelativeResize="0"/>
          <p:nvPr/>
        </p:nvPicPr>
        <p:blipFill>
          <a:blip r:embed="rId4">
            <a:alphaModFix/>
          </a:blip>
          <a:stretch>
            <a:fillRect/>
          </a:stretch>
        </p:blipFill>
        <p:spPr>
          <a:xfrm>
            <a:off x="2419775" y="487775"/>
            <a:ext cx="2190326" cy="248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34ceefe95c5_1_9"/>
          <p:cNvSpPr txBox="1">
            <a:spLocks noGrp="1"/>
          </p:cNvSpPr>
          <p:nvPr>
            <p:ph type="body" idx="1"/>
          </p:nvPr>
        </p:nvSpPr>
        <p:spPr>
          <a:xfrm>
            <a:off x="7" y="39826"/>
            <a:ext cx="3804300" cy="2772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SzPts val="1100"/>
              <a:buFont typeface="Arial"/>
              <a:buNone/>
            </a:pPr>
            <a:r>
              <a:rPr lang="en-US" b="1" dirty="0">
                <a:solidFill>
                  <a:schemeClr val="lt1"/>
                </a:solidFill>
                <a:latin typeface="Arial"/>
                <a:ea typeface="Arial"/>
                <a:cs typeface="Arial"/>
                <a:sym typeface="Arial"/>
              </a:rPr>
              <a:t>   </a:t>
            </a:r>
            <a:r>
              <a:rPr lang="en-US" sz="1600" b="1" dirty="0">
                <a:solidFill>
                  <a:schemeClr val="lt1"/>
                </a:solidFill>
                <a:latin typeface="Arial"/>
                <a:ea typeface="Arial"/>
                <a:cs typeface="Arial"/>
                <a:sym typeface="Arial"/>
              </a:rPr>
              <a:t> </a:t>
            </a:r>
            <a:r>
              <a:rPr lang="en-US" sz="1600" dirty="0">
                <a:solidFill>
                  <a:schemeClr val="lt1"/>
                </a:solidFill>
                <a:latin typeface="Arial"/>
                <a:ea typeface="Arial"/>
                <a:cs typeface="Arial"/>
                <a:sym typeface="Arial"/>
              </a:rPr>
              <a:t>Methodology</a:t>
            </a:r>
            <a:r>
              <a:rPr lang="en-US" b="1" dirty="0">
                <a:solidFill>
                  <a:schemeClr val="lt1"/>
                </a:solidFill>
                <a:latin typeface="Arial"/>
                <a:ea typeface="Arial"/>
                <a:cs typeface="Arial"/>
                <a:sym typeface="Arial"/>
              </a:rPr>
              <a:t>:</a:t>
            </a:r>
            <a:endParaRPr dirty="0"/>
          </a:p>
        </p:txBody>
      </p:sp>
      <p:pic>
        <p:nvPicPr>
          <p:cNvPr id="151" name="Google Shape;151;g34ceefe95c5_1_9"/>
          <p:cNvPicPr preferRelativeResize="0"/>
          <p:nvPr/>
        </p:nvPicPr>
        <p:blipFill>
          <a:blip r:embed="rId3">
            <a:alphaModFix/>
          </a:blip>
          <a:stretch>
            <a:fillRect/>
          </a:stretch>
        </p:blipFill>
        <p:spPr>
          <a:xfrm>
            <a:off x="84700" y="602450"/>
            <a:ext cx="4410049" cy="26738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0" y="349925"/>
            <a:ext cx="4545600" cy="2979600"/>
          </a:xfrm>
          <a:prstGeom prst="rect">
            <a:avLst/>
          </a:prstGeom>
          <a:noFill/>
          <a:ln>
            <a:noFill/>
          </a:ln>
        </p:spPr>
        <p:txBody>
          <a:bodyPr spcFirstLastPara="1" wrap="square" lIns="0" tIns="0" rIns="0" bIns="0" anchor="t" anchorCtr="0">
            <a:noAutofit/>
          </a:bodyPr>
          <a:lstStyle/>
          <a:p>
            <a:pPr marL="0" lvl="0" indent="0" rtl="0">
              <a:lnSpc>
                <a:spcPct val="100000"/>
              </a:lnSpc>
              <a:spcBef>
                <a:spcPts val="1200"/>
              </a:spcBef>
              <a:spcAft>
                <a:spcPts val="0"/>
              </a:spcAft>
              <a:buNone/>
            </a:pPr>
            <a:r>
              <a:rPr lang="en-US" sz="1200" b="1" dirty="0">
                <a:latin typeface="Calibri"/>
                <a:ea typeface="Calibri"/>
                <a:cs typeface="Calibri"/>
                <a:sym typeface="Calibri"/>
              </a:rPr>
              <a:t>1.</a:t>
            </a:r>
            <a:r>
              <a:rPr lang="en-US" dirty="0">
                <a:latin typeface="Arial"/>
                <a:ea typeface="Arial"/>
                <a:cs typeface="Arial"/>
                <a:sym typeface="Arial"/>
              </a:rPr>
              <a:t> </a:t>
            </a:r>
            <a:r>
              <a:rPr lang="en-US" b="1" dirty="0">
                <a:latin typeface="Arial"/>
                <a:ea typeface="Arial"/>
                <a:cs typeface="Arial"/>
                <a:sym typeface="Arial"/>
              </a:rPr>
              <a:t>Web Front-End Development :</a:t>
            </a:r>
            <a:endParaRPr dirty="0">
              <a:latin typeface="Calibri"/>
              <a:ea typeface="Calibri"/>
              <a:cs typeface="Calibri"/>
              <a:sym typeface="Calibri"/>
            </a:endParaRPr>
          </a:p>
          <a:p>
            <a:pPr marL="457200" lvl="0" indent="-317500" rtl="0">
              <a:lnSpc>
                <a:spcPct val="100000"/>
              </a:lnSpc>
              <a:spcBef>
                <a:spcPts val="1200"/>
              </a:spcBef>
              <a:spcAft>
                <a:spcPts val="0"/>
              </a:spcAft>
              <a:buSzPts val="1400"/>
              <a:buFont typeface="Calibri"/>
              <a:buChar char="●"/>
            </a:pPr>
            <a:r>
              <a:rPr lang="en-US" dirty="0">
                <a:latin typeface="Arial"/>
                <a:ea typeface="Arial"/>
                <a:cs typeface="Arial"/>
                <a:sym typeface="Arial"/>
              </a:rPr>
              <a:t>Design and build a user-friendly interface using HTML, CSS, JAVASCRIPT.</a:t>
            </a:r>
            <a:br>
              <a:rPr lang="en-US" dirty="0">
                <a:latin typeface="Arial"/>
                <a:ea typeface="Arial"/>
                <a:cs typeface="Arial"/>
                <a:sym typeface="Arial"/>
              </a:rPr>
            </a:br>
            <a:endParaRPr dirty="0">
              <a:latin typeface="Arial"/>
              <a:ea typeface="Arial"/>
              <a:cs typeface="Arial"/>
              <a:sym typeface="Arial"/>
            </a:endParaRPr>
          </a:p>
          <a:p>
            <a:pPr marL="457200" lvl="0" indent="-317500" rtl="0">
              <a:lnSpc>
                <a:spcPct val="100000"/>
              </a:lnSpc>
              <a:spcBef>
                <a:spcPts val="0"/>
              </a:spcBef>
              <a:spcAft>
                <a:spcPts val="0"/>
              </a:spcAft>
              <a:buSzPts val="1400"/>
              <a:buFont typeface="Calibri"/>
              <a:buChar char="●"/>
            </a:pPr>
            <a:r>
              <a:rPr lang="en-US" dirty="0">
                <a:latin typeface="Arial"/>
                <a:ea typeface="Arial"/>
                <a:cs typeface="Arial"/>
                <a:sym typeface="Arial"/>
              </a:rPr>
              <a:t>Enable users to upload videos or images for </a:t>
            </a:r>
            <a:r>
              <a:rPr lang="en-US" dirty="0" err="1">
                <a:latin typeface="Arial"/>
                <a:ea typeface="Arial"/>
                <a:cs typeface="Arial"/>
                <a:sym typeface="Arial"/>
              </a:rPr>
              <a:t>deepfake</a:t>
            </a:r>
            <a:r>
              <a:rPr lang="en-US" dirty="0">
                <a:latin typeface="Arial"/>
                <a:ea typeface="Arial"/>
                <a:cs typeface="Arial"/>
                <a:sym typeface="Arial"/>
              </a:rPr>
              <a:t> detection.</a:t>
            </a:r>
            <a:br>
              <a:rPr lang="en-US" dirty="0">
                <a:latin typeface="Arial"/>
                <a:ea typeface="Arial"/>
                <a:cs typeface="Arial"/>
                <a:sym typeface="Arial"/>
              </a:rPr>
            </a:br>
            <a:endParaRPr dirty="0">
              <a:latin typeface="Arial"/>
              <a:ea typeface="Arial"/>
              <a:cs typeface="Arial"/>
              <a:sym typeface="Arial"/>
            </a:endParaRPr>
          </a:p>
          <a:p>
            <a:pPr marL="457200" lvl="0" indent="-317500" rtl="0">
              <a:lnSpc>
                <a:spcPct val="100000"/>
              </a:lnSpc>
              <a:spcBef>
                <a:spcPts val="0"/>
              </a:spcBef>
              <a:spcAft>
                <a:spcPts val="0"/>
              </a:spcAft>
              <a:buSzPts val="1400"/>
              <a:buFont typeface="Calibri"/>
              <a:buChar char="●"/>
            </a:pPr>
            <a:r>
              <a:rPr lang="en-US" dirty="0">
                <a:latin typeface="Arial"/>
                <a:ea typeface="Arial"/>
                <a:cs typeface="Arial"/>
                <a:sym typeface="Arial"/>
              </a:rPr>
              <a:t>Provide real-time feedback and results visualization.</a:t>
            </a:r>
            <a:endParaRPr dirty="0">
              <a:latin typeface="Arial"/>
              <a:ea typeface="Arial"/>
              <a:cs typeface="Arial"/>
              <a:sym typeface="Arial"/>
            </a:endParaRPr>
          </a:p>
          <a:p>
            <a:pPr marL="0" lvl="0" indent="0" rtl="0">
              <a:lnSpc>
                <a:spcPct val="115000"/>
              </a:lnSpc>
              <a:spcBef>
                <a:spcPts val="1200"/>
              </a:spcBef>
              <a:spcAft>
                <a:spcPts val="0"/>
              </a:spcAft>
              <a:buNone/>
            </a:pPr>
            <a:r>
              <a:rPr lang="en-US" sz="1200" b="1" dirty="0">
                <a:latin typeface="Arial"/>
                <a:ea typeface="Arial"/>
                <a:cs typeface="Arial"/>
                <a:sym typeface="Arial"/>
              </a:rPr>
              <a:t>2. </a:t>
            </a:r>
            <a:r>
              <a:rPr lang="en-US" b="1" dirty="0">
                <a:latin typeface="Arial"/>
                <a:ea typeface="Arial"/>
                <a:cs typeface="Arial"/>
                <a:sym typeface="Arial"/>
              </a:rPr>
              <a:t>Data Preprocessing :</a:t>
            </a:r>
            <a:endParaRPr b="1" dirty="0">
              <a:latin typeface="Arial"/>
              <a:ea typeface="Arial"/>
              <a:cs typeface="Arial"/>
              <a:sym typeface="Arial"/>
            </a:endParaRPr>
          </a:p>
          <a:p>
            <a:pPr marL="457200" lvl="0" indent="-317500" rtl="0">
              <a:lnSpc>
                <a:spcPct val="100000"/>
              </a:lnSpc>
              <a:spcBef>
                <a:spcPts val="1200"/>
              </a:spcBef>
              <a:spcAft>
                <a:spcPts val="0"/>
              </a:spcAft>
              <a:buSzPts val="1400"/>
              <a:buChar char="●"/>
            </a:pPr>
            <a:r>
              <a:rPr lang="en-US" dirty="0">
                <a:latin typeface="Arial"/>
                <a:ea typeface="Arial"/>
                <a:cs typeface="Arial"/>
                <a:sym typeface="Arial"/>
              </a:rPr>
              <a:t>Image resizing and normalization</a:t>
            </a:r>
            <a:br>
              <a:rPr lang="en-US" dirty="0">
                <a:latin typeface="Arial"/>
                <a:ea typeface="Arial"/>
                <a:cs typeface="Arial"/>
                <a:sym typeface="Arial"/>
              </a:rPr>
            </a:br>
            <a:endParaRPr dirty="0">
              <a:latin typeface="Arial"/>
              <a:ea typeface="Arial"/>
              <a:cs typeface="Arial"/>
              <a:sym typeface="Arial"/>
            </a:endParaRPr>
          </a:p>
          <a:p>
            <a:pPr marL="457200" lvl="0" indent="-317500" rtl="0">
              <a:lnSpc>
                <a:spcPct val="100000"/>
              </a:lnSpc>
              <a:spcBef>
                <a:spcPts val="0"/>
              </a:spcBef>
              <a:spcAft>
                <a:spcPts val="0"/>
              </a:spcAft>
              <a:buSzPts val="1400"/>
              <a:buChar char="●"/>
            </a:pPr>
            <a:r>
              <a:rPr lang="en-US" dirty="0">
                <a:latin typeface="Arial"/>
                <a:ea typeface="Arial"/>
                <a:cs typeface="Arial"/>
                <a:sym typeface="Arial"/>
              </a:rPr>
              <a:t>Data augmentation (flipping, rotation, brightness, etc.)</a:t>
            </a:r>
            <a:br>
              <a:rPr lang="en-US" dirty="0">
                <a:latin typeface="Arial"/>
                <a:ea typeface="Arial"/>
                <a:cs typeface="Arial"/>
                <a:sym typeface="Arial"/>
              </a:rPr>
            </a:br>
            <a:endParaRPr dirty="0">
              <a:latin typeface="Arial"/>
              <a:ea typeface="Arial"/>
              <a:cs typeface="Arial"/>
              <a:sym typeface="Arial"/>
            </a:endParaRPr>
          </a:p>
          <a:p>
            <a:pPr marL="457200" lvl="0" indent="-317500" rtl="0">
              <a:lnSpc>
                <a:spcPct val="100000"/>
              </a:lnSpc>
              <a:spcBef>
                <a:spcPts val="0"/>
              </a:spcBef>
              <a:spcAft>
                <a:spcPts val="0"/>
              </a:spcAft>
              <a:buSzPts val="1400"/>
              <a:buChar char="●"/>
            </a:pPr>
            <a:r>
              <a:rPr lang="en-US" dirty="0">
                <a:latin typeface="Arial"/>
                <a:ea typeface="Arial"/>
                <a:cs typeface="Arial"/>
                <a:sym typeface="Arial"/>
              </a:rPr>
              <a:t>Final dataset split into training, validation, and test sets.</a:t>
            </a:r>
            <a:endParaRPr dirty="0">
              <a:latin typeface="Arial"/>
              <a:ea typeface="Arial"/>
              <a:cs typeface="Arial"/>
              <a:sym typeface="Arial"/>
            </a:endParaRPr>
          </a:p>
          <a:p>
            <a:pPr marL="0" lvl="0" indent="0" algn="just" rtl="0">
              <a:lnSpc>
                <a:spcPct val="115000"/>
              </a:lnSpc>
              <a:spcBef>
                <a:spcPts val="1200"/>
              </a:spcBef>
              <a:spcAft>
                <a:spcPts val="0"/>
              </a:spcAft>
              <a:buNone/>
            </a:pPr>
            <a:endParaRPr b="1" dirty="0">
              <a:latin typeface="Arial"/>
              <a:ea typeface="Arial"/>
              <a:cs typeface="Arial"/>
              <a:sym typeface="Arial"/>
            </a:endParaRPr>
          </a:p>
          <a:p>
            <a:pPr marL="0" lvl="0" indent="0" algn="just" rtl="0">
              <a:lnSpc>
                <a:spcPct val="115000"/>
              </a:lnSpc>
              <a:spcBef>
                <a:spcPts val="1200"/>
              </a:spcBef>
              <a:spcAft>
                <a:spcPts val="0"/>
              </a:spcAft>
              <a:buNone/>
            </a:pPr>
            <a:endParaRPr b="1" dirty="0">
              <a:latin typeface="Arial"/>
              <a:ea typeface="Arial"/>
              <a:cs typeface="Arial"/>
              <a:sym typeface="Arial"/>
            </a:endParaRPr>
          </a:p>
          <a:p>
            <a:pPr marL="0" lvl="0" indent="0" algn="just" rtl="0">
              <a:lnSpc>
                <a:spcPct val="115000"/>
              </a:lnSpc>
              <a:spcBef>
                <a:spcPts val="1200"/>
              </a:spcBef>
              <a:spcAft>
                <a:spcPts val="1200"/>
              </a:spcAft>
              <a:buNone/>
            </a:pPr>
            <a:endParaRPr sz="1400" dirty="0">
              <a:latin typeface="Calibri"/>
              <a:ea typeface="Calibri"/>
              <a:cs typeface="Calibri"/>
              <a:sym typeface="Calibri"/>
            </a:endParaRPr>
          </a:p>
        </p:txBody>
      </p:sp>
      <p:sp>
        <p:nvSpPr>
          <p:cNvPr id="157" name="Google Shape;157;p9"/>
          <p:cNvSpPr txBox="1"/>
          <p:nvPr/>
        </p:nvSpPr>
        <p:spPr>
          <a:xfrm>
            <a:off x="95250" y="53975"/>
            <a:ext cx="3733800"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Tahoma"/>
              <a:ea typeface="Tahoma"/>
              <a:cs typeface="Tahoma"/>
              <a:sym typeface="Tahoma"/>
            </a:endParaRPr>
          </a:p>
        </p:txBody>
      </p:sp>
      <p:sp>
        <p:nvSpPr>
          <p:cNvPr id="158" name="Google Shape;158;p9"/>
          <p:cNvSpPr txBox="1"/>
          <p:nvPr/>
        </p:nvSpPr>
        <p:spPr>
          <a:xfrm>
            <a:off x="0" y="55984"/>
            <a:ext cx="2787900" cy="554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800" b="1" dirty="0">
                <a:solidFill>
                  <a:schemeClr val="lt1"/>
                </a:solidFill>
              </a:rPr>
              <a:t>   </a:t>
            </a:r>
            <a:r>
              <a:rPr lang="en-US" sz="1600" dirty="0">
                <a:solidFill>
                  <a:schemeClr val="lt1"/>
                </a:solidFill>
              </a:rPr>
              <a:t>Methodology</a:t>
            </a:r>
            <a:r>
              <a:rPr lang="en-US" sz="1800" b="1" dirty="0">
                <a:solidFill>
                  <a:schemeClr val="lt1"/>
                </a:solidFill>
              </a:rPr>
              <a:t>:</a:t>
            </a: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1" dirty="0">
              <a:solidFill>
                <a:schemeClr val="lt1"/>
              </a:solidFill>
            </a:endParaRPr>
          </a:p>
        </p:txBody>
      </p:sp>
      <p:sp>
        <p:nvSpPr>
          <p:cNvPr id="159" name="Google Shape;159;p9"/>
          <p:cNvSpPr/>
          <p:nvPr/>
        </p:nvSpPr>
        <p:spPr>
          <a:xfrm>
            <a:off x="0" y="3329470"/>
            <a:ext cx="4608195" cy="127000"/>
          </a:xfrm>
          <a:custGeom>
            <a:avLst/>
            <a:gdLst/>
            <a:ahLst/>
            <a:cxnLst/>
            <a:rect l="l" t="t" r="r" b="b"/>
            <a:pathLst>
              <a:path w="4608195" h="127000" extrusionOk="0">
                <a:moveTo>
                  <a:pt x="4608004" y="0"/>
                </a:moveTo>
                <a:lnTo>
                  <a:pt x="4147172" y="0"/>
                </a:lnTo>
                <a:lnTo>
                  <a:pt x="0" y="0"/>
                </a:lnTo>
                <a:lnTo>
                  <a:pt x="0" y="126530"/>
                </a:lnTo>
                <a:lnTo>
                  <a:pt x="4147172" y="126530"/>
                </a:lnTo>
                <a:lnTo>
                  <a:pt x="4608004" y="126530"/>
                </a:lnTo>
                <a:lnTo>
                  <a:pt x="4608004" y="0"/>
                </a:lnTo>
                <a:close/>
              </a:path>
            </a:pathLst>
          </a:custGeom>
          <a:solidFill>
            <a:srgbClr val="3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Calibri"/>
                <a:ea typeface="Calibri"/>
                <a:cs typeface="Calibri"/>
                <a:sym typeface="Calibri"/>
              </a:rPr>
              <a:t>KLE Tech. Univ.’s Dr. MSSCET</a:t>
            </a:r>
            <a:endParaRPr sz="7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chemeClr val="lt1"/>
              </a:solidFill>
              <a:latin typeface="Calibri"/>
              <a:ea typeface="Calibri"/>
              <a:cs typeface="Calibri"/>
              <a:sym typeface="Calibri"/>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34b0212ffb9_2_37"/>
          <p:cNvSpPr txBox="1">
            <a:spLocks noGrp="1"/>
          </p:cNvSpPr>
          <p:nvPr>
            <p:ph type="title"/>
          </p:nvPr>
        </p:nvSpPr>
        <p:spPr>
          <a:xfrm>
            <a:off x="83975" y="345234"/>
            <a:ext cx="4526100" cy="538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Arial"/>
              <a:buNone/>
            </a:pPr>
            <a:endParaRPr sz="12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2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65" name="Google Shape;165;g34b0212ffb9_2_37"/>
          <p:cNvSpPr txBox="1">
            <a:spLocks noGrp="1"/>
          </p:cNvSpPr>
          <p:nvPr>
            <p:ph type="body" idx="1"/>
          </p:nvPr>
        </p:nvSpPr>
        <p:spPr>
          <a:xfrm>
            <a:off x="-125964" y="55984"/>
            <a:ext cx="3804300" cy="83099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b="1" dirty="0">
                <a:solidFill>
                  <a:schemeClr val="lt1"/>
                </a:solidFill>
              </a:rPr>
              <a:t>     </a:t>
            </a:r>
            <a:r>
              <a:rPr lang="en-US" b="1" dirty="0">
                <a:solidFill>
                  <a:schemeClr val="lt1"/>
                </a:solidFill>
                <a:latin typeface="Arial"/>
                <a:ea typeface="Arial"/>
                <a:cs typeface="Arial"/>
                <a:sym typeface="Arial"/>
              </a:rPr>
              <a:t> </a:t>
            </a:r>
            <a:r>
              <a:rPr lang="en-US" sz="1600" dirty="0">
                <a:solidFill>
                  <a:schemeClr val="lt1"/>
                </a:solidFill>
                <a:latin typeface="Arial"/>
                <a:ea typeface="Arial"/>
                <a:cs typeface="Arial"/>
                <a:sym typeface="Arial"/>
              </a:rPr>
              <a:t>Methodology</a:t>
            </a:r>
            <a:r>
              <a:rPr lang="en-US" sz="1600" b="1" dirty="0">
                <a:solidFill>
                  <a:schemeClr val="lt1"/>
                </a:solidFill>
                <a:latin typeface="Arial"/>
                <a:ea typeface="Arial"/>
                <a:cs typeface="Arial"/>
                <a:sym typeface="Arial"/>
              </a:rPr>
              <a:t> </a:t>
            </a:r>
            <a:r>
              <a:rPr lang="en-US" b="1" dirty="0">
                <a:solidFill>
                  <a:schemeClr val="lt1"/>
                </a:solidFill>
                <a:latin typeface="Arial"/>
                <a:ea typeface="Arial"/>
                <a:cs typeface="Arial"/>
                <a:sym typeface="Arial"/>
              </a:rPr>
              <a:t>:</a:t>
            </a:r>
            <a:endParaRPr dirty="0"/>
          </a:p>
          <a:p>
            <a:pPr marL="0" lvl="0" indent="0" algn="l" rtl="0">
              <a:lnSpc>
                <a:spcPct val="100000"/>
              </a:lnSpc>
              <a:spcBef>
                <a:spcPts val="0"/>
              </a:spcBef>
              <a:spcAft>
                <a:spcPts val="0"/>
              </a:spcAft>
              <a:buSzPts val="1400"/>
              <a:buNone/>
            </a:pPr>
            <a:endParaRPr b="1" dirty="0">
              <a:solidFill>
                <a:schemeClr val="lt1"/>
              </a:solidFill>
            </a:endParaRPr>
          </a:p>
          <a:p>
            <a:pPr marL="0" lvl="0" indent="0" algn="l" rtl="0">
              <a:lnSpc>
                <a:spcPct val="100000"/>
              </a:lnSpc>
              <a:spcBef>
                <a:spcPts val="0"/>
              </a:spcBef>
              <a:spcAft>
                <a:spcPts val="0"/>
              </a:spcAft>
              <a:buSzPts val="1400"/>
              <a:buNone/>
            </a:pPr>
            <a:endParaRPr dirty="0"/>
          </a:p>
        </p:txBody>
      </p:sp>
      <p:sp>
        <p:nvSpPr>
          <p:cNvPr id="166" name="Google Shape;166;g34b0212ffb9_2_37"/>
          <p:cNvSpPr txBox="1">
            <a:spLocks noGrp="1"/>
          </p:cNvSpPr>
          <p:nvPr>
            <p:ph type="body" idx="1"/>
          </p:nvPr>
        </p:nvSpPr>
        <p:spPr>
          <a:xfrm>
            <a:off x="0" y="345225"/>
            <a:ext cx="4610100" cy="438145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1200"/>
              </a:spcBef>
              <a:spcAft>
                <a:spcPts val="0"/>
              </a:spcAft>
              <a:buSzPts val="1100"/>
              <a:buNone/>
            </a:pPr>
            <a:r>
              <a:rPr lang="en-US" sz="1200" b="1" dirty="0">
                <a:latin typeface="Arial"/>
                <a:ea typeface="Arial"/>
                <a:cs typeface="Arial"/>
                <a:sym typeface="Arial"/>
              </a:rPr>
              <a:t>3</a:t>
            </a:r>
            <a:r>
              <a:rPr lang="en-US" sz="1200" dirty="0">
                <a:latin typeface="Arial"/>
                <a:ea typeface="Arial"/>
                <a:cs typeface="Arial"/>
                <a:sym typeface="Arial"/>
              </a:rPr>
              <a:t>. </a:t>
            </a:r>
            <a:r>
              <a:rPr lang="en-US" sz="1200" b="1" dirty="0">
                <a:latin typeface="Arial"/>
                <a:ea typeface="Arial"/>
                <a:cs typeface="Arial"/>
                <a:sym typeface="Arial"/>
              </a:rPr>
              <a:t>Model Selection and Training :</a:t>
            </a:r>
            <a:endParaRPr sz="1300" b="1" dirty="0"/>
          </a:p>
          <a:p>
            <a:pPr marL="457200" lvl="0" indent="-311150" rtl="0">
              <a:spcBef>
                <a:spcPts val="1200"/>
              </a:spcBef>
              <a:spcAft>
                <a:spcPts val="0"/>
              </a:spcAft>
              <a:buClr>
                <a:schemeClr val="dk1"/>
              </a:buClr>
              <a:buSzPts val="1300"/>
              <a:buFont typeface="Calibri"/>
              <a:buChar char="●"/>
            </a:pPr>
            <a:r>
              <a:rPr lang="en-US" sz="1100" dirty="0">
                <a:latin typeface="Arial"/>
                <a:ea typeface="Arial"/>
                <a:cs typeface="Arial"/>
                <a:sym typeface="Arial"/>
              </a:rPr>
              <a:t>Use EfficientNetV2 on preprocessed real and AI face images with cross-entropy loss.</a:t>
            </a:r>
            <a:br>
              <a:rPr lang="en-US" sz="1100" dirty="0">
                <a:latin typeface="Arial"/>
                <a:ea typeface="Arial"/>
                <a:cs typeface="Arial"/>
                <a:sym typeface="Arial"/>
              </a:rPr>
            </a:br>
            <a:endParaRPr sz="1100" dirty="0">
              <a:latin typeface="Arial"/>
              <a:ea typeface="Arial"/>
              <a:cs typeface="Arial"/>
              <a:sym typeface="Arial"/>
            </a:endParaRPr>
          </a:p>
          <a:p>
            <a:pPr marL="457200" lvl="0" indent="-311150" rtl="0">
              <a:lnSpc>
                <a:spcPct val="115000"/>
              </a:lnSpc>
              <a:spcBef>
                <a:spcPts val="0"/>
              </a:spcBef>
              <a:spcAft>
                <a:spcPts val="0"/>
              </a:spcAft>
              <a:buClr>
                <a:schemeClr val="dk1"/>
              </a:buClr>
              <a:buSzPts val="1300"/>
              <a:buFont typeface="Calibri"/>
              <a:buChar char="●"/>
            </a:pPr>
            <a:r>
              <a:rPr lang="en-US" sz="1100" dirty="0">
                <a:latin typeface="Arial"/>
                <a:ea typeface="Arial"/>
                <a:cs typeface="Arial"/>
                <a:sym typeface="Arial"/>
              </a:rPr>
              <a:t>Use Adam optimizer with a scheduled learning rate; monitor accuracy, F1 score, and confusion matrix.</a:t>
            </a:r>
            <a:br>
              <a:rPr lang="en-US" sz="1100" dirty="0">
                <a:latin typeface="Arial"/>
                <a:ea typeface="Arial"/>
                <a:cs typeface="Arial"/>
                <a:sym typeface="Arial"/>
              </a:rPr>
            </a:br>
            <a:endParaRPr sz="1100" dirty="0">
              <a:latin typeface="Arial"/>
              <a:ea typeface="Arial"/>
              <a:cs typeface="Arial"/>
              <a:sym typeface="Arial"/>
            </a:endParaRPr>
          </a:p>
          <a:p>
            <a:pPr marL="457200" lvl="0" indent="-311150" rtl="0">
              <a:spcBef>
                <a:spcPts val="0"/>
              </a:spcBef>
              <a:spcAft>
                <a:spcPts val="0"/>
              </a:spcAft>
              <a:buClr>
                <a:schemeClr val="dk1"/>
              </a:buClr>
              <a:buSzPts val="1300"/>
              <a:buFont typeface="Calibri"/>
              <a:buChar char="●"/>
            </a:pPr>
            <a:r>
              <a:rPr lang="en-US" sz="1100" dirty="0">
                <a:latin typeface="Arial"/>
                <a:ea typeface="Arial"/>
                <a:cs typeface="Arial"/>
                <a:sym typeface="Arial"/>
              </a:rPr>
              <a:t>Apply early stopping, augmentation, and dropout; fine-tune using validation data.</a:t>
            </a:r>
            <a:endParaRPr sz="1300" dirty="0"/>
          </a:p>
          <a:p>
            <a:pPr marL="0" lvl="0" indent="0" algn="l" rtl="0">
              <a:lnSpc>
                <a:spcPct val="115000"/>
              </a:lnSpc>
              <a:spcBef>
                <a:spcPts val="1400"/>
              </a:spcBef>
              <a:spcAft>
                <a:spcPts val="0"/>
              </a:spcAft>
              <a:buNone/>
            </a:pPr>
            <a:r>
              <a:rPr lang="en-US" sz="1300" b="1" dirty="0">
                <a:latin typeface="Arial"/>
                <a:ea typeface="Arial"/>
                <a:cs typeface="Arial"/>
                <a:sym typeface="Arial"/>
              </a:rPr>
              <a:t>4. Model Evaluation and Testing</a:t>
            </a:r>
            <a:endParaRPr sz="1300" b="1" dirty="0">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dirty="0">
                <a:latin typeface="Arial"/>
                <a:ea typeface="Arial"/>
                <a:cs typeface="Arial"/>
                <a:sym typeface="Arial"/>
              </a:rPr>
              <a:t>Test the model on unseen data and review the confusion matrix.</a:t>
            </a:r>
            <a:br>
              <a:rPr lang="en-US" sz="1100" dirty="0">
                <a:latin typeface="Arial"/>
                <a:ea typeface="Arial"/>
                <a:cs typeface="Arial"/>
                <a:sym typeface="Arial"/>
              </a:rPr>
            </a:br>
            <a:endParaRPr sz="1100" dirty="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dirty="0">
                <a:latin typeface="Arial"/>
                <a:ea typeface="Arial"/>
                <a:cs typeface="Arial"/>
                <a:sym typeface="Arial"/>
              </a:rPr>
              <a:t>Tune </a:t>
            </a:r>
            <a:r>
              <a:rPr lang="en-US" sz="1100" dirty="0" err="1">
                <a:latin typeface="Arial"/>
                <a:ea typeface="Arial"/>
                <a:cs typeface="Arial"/>
                <a:sym typeface="Arial"/>
              </a:rPr>
              <a:t>hyperparameters</a:t>
            </a:r>
            <a:r>
              <a:rPr lang="en-US" sz="1100" dirty="0">
                <a:latin typeface="Arial"/>
                <a:ea typeface="Arial"/>
                <a:cs typeface="Arial"/>
                <a:sym typeface="Arial"/>
              </a:rPr>
              <a:t> and retrain to boost accuracy.</a:t>
            </a:r>
            <a:endParaRPr sz="1100" dirty="0">
              <a:latin typeface="Arial"/>
              <a:ea typeface="Arial"/>
              <a:cs typeface="Arial"/>
              <a:sym typeface="Arial"/>
            </a:endParaRPr>
          </a:p>
          <a:p>
            <a:pPr marL="457200" lvl="0" indent="0" algn="l" rtl="0">
              <a:lnSpc>
                <a:spcPct val="115000"/>
              </a:lnSpc>
              <a:spcBef>
                <a:spcPts val="1200"/>
              </a:spcBef>
              <a:spcAft>
                <a:spcPts val="0"/>
              </a:spcAft>
              <a:buNone/>
            </a:pPr>
            <a:endParaRPr sz="1100" dirty="0">
              <a:latin typeface="Arial"/>
              <a:ea typeface="Arial"/>
              <a:cs typeface="Arial"/>
              <a:sym typeface="Arial"/>
            </a:endParaRPr>
          </a:p>
          <a:p>
            <a:pPr marL="457200" lvl="0" indent="0" algn="l" rtl="0">
              <a:lnSpc>
                <a:spcPct val="115000"/>
              </a:lnSpc>
              <a:spcBef>
                <a:spcPts val="1200"/>
              </a:spcBef>
              <a:spcAft>
                <a:spcPts val="1200"/>
              </a:spcAft>
              <a:buNone/>
            </a:pPr>
            <a:r>
              <a:rPr lang="en-US" sz="1400" dirty="0"/>
              <a:t/>
            </a:r>
            <a:br>
              <a:rPr lang="en-US" sz="1400" dirty="0"/>
            </a:br>
            <a:endParaRPr sz="2300" dirty="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4ee30e0ace_0_18"/>
          <p:cNvSpPr txBox="1">
            <a:spLocks noGrp="1"/>
          </p:cNvSpPr>
          <p:nvPr>
            <p:ph type="title"/>
          </p:nvPr>
        </p:nvSpPr>
        <p:spPr>
          <a:xfrm>
            <a:off x="0" y="374000"/>
            <a:ext cx="4570800" cy="3576107"/>
          </a:xfrm>
          <a:prstGeom prst="rect">
            <a:avLst/>
          </a:prstGeom>
        </p:spPr>
        <p:txBody>
          <a:bodyPr spcFirstLastPara="1" wrap="square" lIns="0" tIns="0" rIns="0" bIns="0" anchor="t" anchorCtr="0">
            <a:spAutoFit/>
          </a:bodyPr>
          <a:lstStyle/>
          <a:p>
            <a:pPr marL="0" lvl="0" indent="0" rtl="0">
              <a:lnSpc>
                <a:spcPct val="115000"/>
              </a:lnSpc>
              <a:spcBef>
                <a:spcPts val="1400"/>
              </a:spcBef>
              <a:spcAft>
                <a:spcPts val="0"/>
              </a:spcAft>
              <a:buNone/>
            </a:pPr>
            <a:r>
              <a:rPr lang="en-US" sz="1300" b="1" dirty="0">
                <a:latin typeface="Arial"/>
                <a:ea typeface="Arial"/>
                <a:cs typeface="Arial"/>
                <a:sym typeface="Arial"/>
              </a:rPr>
              <a:t>5. Model Integration with Web Application</a:t>
            </a:r>
            <a:endParaRPr sz="1300" b="1" dirty="0">
              <a:latin typeface="Arial"/>
              <a:ea typeface="Arial"/>
              <a:cs typeface="Arial"/>
              <a:sym typeface="Arial"/>
            </a:endParaRPr>
          </a:p>
          <a:p>
            <a:pPr marL="457200" lvl="0" indent="-298450" rtl="0">
              <a:lnSpc>
                <a:spcPct val="115000"/>
              </a:lnSpc>
              <a:spcBef>
                <a:spcPts val="1200"/>
              </a:spcBef>
              <a:spcAft>
                <a:spcPts val="0"/>
              </a:spcAft>
              <a:buClr>
                <a:schemeClr val="dk1"/>
              </a:buClr>
              <a:buSzPts val="1100"/>
              <a:buChar char="●"/>
            </a:pPr>
            <a:r>
              <a:rPr lang="en-US" dirty="0">
                <a:latin typeface="Arial"/>
                <a:ea typeface="Arial"/>
                <a:cs typeface="Arial"/>
                <a:sym typeface="Arial"/>
              </a:rPr>
              <a:t>Convert the trained model to a web-compatible </a:t>
            </a:r>
            <a:r>
              <a:rPr lang="en-US" dirty="0" smtClean="0">
                <a:latin typeface="Arial"/>
                <a:ea typeface="Arial"/>
                <a:cs typeface="Arial"/>
                <a:sym typeface="Arial"/>
              </a:rPr>
              <a:t>format (e.g., ONNX, </a:t>
            </a:r>
            <a:r>
              <a:rPr lang="en-US" dirty="0" err="1" smtClean="0">
                <a:latin typeface="Arial"/>
                <a:ea typeface="Arial"/>
                <a:cs typeface="Arial"/>
                <a:sym typeface="Arial"/>
              </a:rPr>
              <a:t>TorchScript</a:t>
            </a:r>
            <a:r>
              <a:rPr lang="en-US" dirty="0">
                <a:latin typeface="Arial"/>
                <a:ea typeface="Arial"/>
                <a:cs typeface="Arial"/>
                <a:sym typeface="Arial"/>
              </a:rPr>
              <a:t>).</a:t>
            </a:r>
            <a:br>
              <a:rPr lang="en-US" dirty="0">
                <a:latin typeface="Arial"/>
                <a:ea typeface="Arial"/>
                <a:cs typeface="Arial"/>
                <a:sym typeface="Arial"/>
              </a:rPr>
            </a:br>
            <a:endParaRPr dirty="0">
              <a:latin typeface="Arial"/>
              <a:ea typeface="Arial"/>
              <a:cs typeface="Arial"/>
              <a:sym typeface="Arial"/>
            </a:endParaRPr>
          </a:p>
          <a:p>
            <a:pPr marL="457200" lvl="0" indent="-298450" rtl="0">
              <a:lnSpc>
                <a:spcPct val="115000"/>
              </a:lnSpc>
              <a:spcBef>
                <a:spcPts val="0"/>
              </a:spcBef>
              <a:spcAft>
                <a:spcPts val="0"/>
              </a:spcAft>
              <a:buClr>
                <a:schemeClr val="dk1"/>
              </a:buClr>
              <a:buSzPts val="1100"/>
              <a:buChar char="●"/>
            </a:pPr>
            <a:r>
              <a:rPr lang="en-US" dirty="0">
                <a:latin typeface="Arial"/>
                <a:ea typeface="Arial"/>
                <a:cs typeface="Arial"/>
                <a:sym typeface="Arial"/>
              </a:rPr>
              <a:t>Use </a:t>
            </a:r>
            <a:r>
              <a:rPr lang="en-US" b="1" dirty="0">
                <a:latin typeface="Arial"/>
                <a:ea typeface="Arial"/>
                <a:cs typeface="Arial"/>
                <a:sym typeface="Arial"/>
              </a:rPr>
              <a:t>Flask</a:t>
            </a:r>
            <a:r>
              <a:rPr lang="en-US" dirty="0">
                <a:latin typeface="Arial"/>
                <a:ea typeface="Arial"/>
                <a:cs typeface="Arial"/>
                <a:sym typeface="Arial"/>
              </a:rPr>
              <a:t> or </a:t>
            </a:r>
            <a:r>
              <a:rPr lang="en-US" b="1" dirty="0" err="1">
                <a:latin typeface="Arial"/>
                <a:ea typeface="Arial"/>
                <a:cs typeface="Arial"/>
                <a:sym typeface="Arial"/>
              </a:rPr>
              <a:t>FastAPI</a:t>
            </a:r>
            <a:r>
              <a:rPr lang="en-US" dirty="0">
                <a:latin typeface="Arial"/>
                <a:ea typeface="Arial"/>
                <a:cs typeface="Arial"/>
                <a:sym typeface="Arial"/>
              </a:rPr>
              <a:t> backend to serve the model.</a:t>
            </a:r>
            <a:br>
              <a:rPr lang="en-US" dirty="0">
                <a:latin typeface="Arial"/>
                <a:ea typeface="Arial"/>
                <a:cs typeface="Arial"/>
                <a:sym typeface="Arial"/>
              </a:rPr>
            </a:br>
            <a:endParaRPr dirty="0">
              <a:latin typeface="Arial"/>
              <a:ea typeface="Arial"/>
              <a:cs typeface="Arial"/>
              <a:sym typeface="Arial"/>
            </a:endParaRPr>
          </a:p>
          <a:p>
            <a:pPr marL="457200" lvl="0" indent="-298450" rtl="0">
              <a:lnSpc>
                <a:spcPct val="115000"/>
              </a:lnSpc>
              <a:spcBef>
                <a:spcPts val="0"/>
              </a:spcBef>
              <a:spcAft>
                <a:spcPts val="0"/>
              </a:spcAft>
              <a:buClr>
                <a:schemeClr val="dk1"/>
              </a:buClr>
              <a:buSzPts val="1100"/>
              <a:buChar char="●"/>
            </a:pPr>
            <a:r>
              <a:rPr lang="en-US" dirty="0">
                <a:latin typeface="Arial"/>
                <a:ea typeface="Arial"/>
                <a:cs typeface="Arial"/>
                <a:sym typeface="Arial"/>
              </a:rPr>
              <a:t>Connect frontend to backend via API endpoints for prediction.</a:t>
            </a:r>
            <a:endParaRPr dirty="0">
              <a:latin typeface="Arial"/>
              <a:ea typeface="Arial"/>
              <a:cs typeface="Arial"/>
              <a:sym typeface="Arial"/>
            </a:endParaRPr>
          </a:p>
          <a:p>
            <a:pPr marL="0" lvl="0" indent="0" rtl="0">
              <a:lnSpc>
                <a:spcPct val="115000"/>
              </a:lnSpc>
              <a:spcBef>
                <a:spcPts val="1400"/>
              </a:spcBef>
              <a:spcAft>
                <a:spcPts val="0"/>
              </a:spcAft>
              <a:buNone/>
            </a:pPr>
            <a:r>
              <a:rPr lang="en-US" sz="1300" b="1" dirty="0">
                <a:latin typeface="Arial"/>
                <a:ea typeface="Arial"/>
                <a:cs typeface="Arial"/>
                <a:sym typeface="Arial"/>
              </a:rPr>
              <a:t>6. Web Application Testing</a:t>
            </a:r>
            <a:endParaRPr sz="1300" b="1" dirty="0">
              <a:latin typeface="Arial"/>
              <a:ea typeface="Arial"/>
              <a:cs typeface="Arial"/>
              <a:sym typeface="Arial"/>
            </a:endParaRPr>
          </a:p>
          <a:p>
            <a:pPr marL="457200" lvl="0" indent="-298450" rtl="0">
              <a:lnSpc>
                <a:spcPct val="115000"/>
              </a:lnSpc>
              <a:spcBef>
                <a:spcPts val="1200"/>
              </a:spcBef>
              <a:spcAft>
                <a:spcPts val="0"/>
              </a:spcAft>
              <a:buClr>
                <a:schemeClr val="dk1"/>
              </a:buClr>
              <a:buSzPts val="1100"/>
              <a:buChar char="●"/>
            </a:pPr>
            <a:r>
              <a:rPr lang="en-US" dirty="0">
                <a:latin typeface="Arial"/>
                <a:ea typeface="Arial"/>
                <a:cs typeface="Arial"/>
                <a:sym typeface="Arial"/>
              </a:rPr>
              <a:t>Perform unit, integration, and end-to-end testing.</a:t>
            </a:r>
            <a:br>
              <a:rPr lang="en-US" dirty="0">
                <a:latin typeface="Arial"/>
                <a:ea typeface="Arial"/>
                <a:cs typeface="Arial"/>
                <a:sym typeface="Arial"/>
              </a:rPr>
            </a:br>
            <a:endParaRPr dirty="0">
              <a:latin typeface="Arial"/>
              <a:ea typeface="Arial"/>
              <a:cs typeface="Arial"/>
              <a:sym typeface="Arial"/>
            </a:endParaRPr>
          </a:p>
          <a:p>
            <a:pPr marL="457200" lvl="0" indent="-298450" rtl="0">
              <a:lnSpc>
                <a:spcPct val="115000"/>
              </a:lnSpc>
              <a:spcBef>
                <a:spcPts val="0"/>
              </a:spcBef>
              <a:spcAft>
                <a:spcPts val="0"/>
              </a:spcAft>
              <a:buClr>
                <a:schemeClr val="dk1"/>
              </a:buClr>
              <a:buSzPts val="1100"/>
              <a:buChar char="●"/>
            </a:pPr>
            <a:r>
              <a:rPr lang="en-US" dirty="0">
                <a:latin typeface="Arial"/>
                <a:ea typeface="Arial"/>
                <a:cs typeface="Arial"/>
                <a:sym typeface="Arial"/>
              </a:rPr>
              <a:t>Ensure fast upload, prediction, and result delivery.</a:t>
            </a:r>
            <a:br>
              <a:rPr lang="en-US" dirty="0">
                <a:latin typeface="Arial"/>
                <a:ea typeface="Arial"/>
                <a:cs typeface="Arial"/>
                <a:sym typeface="Arial"/>
              </a:rPr>
            </a:br>
            <a:endParaRPr dirty="0">
              <a:latin typeface="Arial"/>
              <a:ea typeface="Arial"/>
              <a:cs typeface="Arial"/>
              <a:sym typeface="Arial"/>
            </a:endParaRPr>
          </a:p>
          <a:p>
            <a:pPr marL="0" lvl="0" indent="0" rtl="0">
              <a:lnSpc>
                <a:spcPct val="115000"/>
              </a:lnSpc>
              <a:spcBef>
                <a:spcPts val="1200"/>
              </a:spcBef>
              <a:spcAft>
                <a:spcPts val="1200"/>
              </a:spcAft>
              <a:buNone/>
            </a:pPr>
            <a:endParaRPr dirty="0">
              <a:latin typeface="Arial"/>
              <a:ea typeface="Arial"/>
              <a:cs typeface="Arial"/>
              <a:sym typeface="Arial"/>
            </a:endParaRPr>
          </a:p>
        </p:txBody>
      </p:sp>
      <p:sp>
        <p:nvSpPr>
          <p:cNvPr id="172" name="Google Shape;172;g34ee30e0ace_0_18"/>
          <p:cNvSpPr txBox="1"/>
          <p:nvPr/>
        </p:nvSpPr>
        <p:spPr>
          <a:xfrm>
            <a:off x="0" y="-87700"/>
            <a:ext cx="4449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b="1" dirty="0">
                <a:solidFill>
                  <a:schemeClr val="lt1"/>
                </a:solidFill>
              </a:rPr>
              <a:t>  </a:t>
            </a:r>
            <a:r>
              <a:rPr lang="en-US" sz="1600" b="1" dirty="0">
                <a:solidFill>
                  <a:schemeClr val="lt1"/>
                </a:solidFill>
              </a:rPr>
              <a:t> </a:t>
            </a:r>
            <a:r>
              <a:rPr lang="en-US" sz="1600" dirty="0">
                <a:solidFill>
                  <a:schemeClr val="lt1"/>
                </a:solidFill>
              </a:rPr>
              <a:t>Methodology</a:t>
            </a:r>
            <a:r>
              <a:rPr lang="en-US" sz="1800" b="1" dirty="0">
                <a:solidFill>
                  <a:schemeClr val="lt1"/>
                </a:solidFill>
              </a:rPr>
              <a:t>:</a:t>
            </a:r>
            <a:endParaRPr sz="1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400"/>
              <a:buFont typeface="Arial"/>
              <a:buNone/>
            </a:pPr>
            <a:r>
              <a:rPr lang="en-US" sz="1800" b="1" dirty="0">
                <a:solidFill>
                  <a:schemeClr val="lt1"/>
                </a:solidFill>
                <a:latin typeface="Calibri"/>
                <a:ea typeface="Calibri"/>
                <a:cs typeface="Calibri"/>
                <a:sym typeface="Calibri"/>
              </a:rPr>
              <a:t> :</a:t>
            </a:r>
            <a:endParaRPr sz="1800" b="1" dirty="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34ceefe95c5_1_28"/>
          <p:cNvSpPr txBox="1">
            <a:spLocks noGrp="1"/>
          </p:cNvSpPr>
          <p:nvPr>
            <p:ph type="title"/>
          </p:nvPr>
        </p:nvSpPr>
        <p:spPr>
          <a:xfrm>
            <a:off x="0" y="357025"/>
            <a:ext cx="4494900" cy="2054665"/>
          </a:xfrm>
          <a:prstGeom prst="rect">
            <a:avLst/>
          </a:prstGeom>
        </p:spPr>
        <p:txBody>
          <a:bodyPr spcFirstLastPara="1" wrap="square" lIns="0" tIns="0" rIns="0" bIns="0" anchor="t" anchorCtr="0">
            <a:spAutoFit/>
          </a:bodyPr>
          <a:lstStyle/>
          <a:p>
            <a:pPr marL="0" lvl="0" indent="0" algn="just" rtl="0">
              <a:lnSpc>
                <a:spcPct val="115000"/>
              </a:lnSpc>
              <a:spcBef>
                <a:spcPts val="1400"/>
              </a:spcBef>
              <a:spcAft>
                <a:spcPts val="0"/>
              </a:spcAft>
              <a:buClr>
                <a:schemeClr val="dk1"/>
              </a:buClr>
              <a:buSzPts val="1100"/>
              <a:buFont typeface="Arial"/>
              <a:buNone/>
            </a:pPr>
            <a:r>
              <a:rPr lang="en-US" sz="1300" b="1" dirty="0">
                <a:latin typeface="Arial"/>
                <a:ea typeface="Arial"/>
                <a:cs typeface="Arial"/>
                <a:sym typeface="Arial"/>
              </a:rPr>
              <a:t>7. Deployment</a:t>
            </a:r>
            <a:endParaRPr sz="1300" b="1" dirty="0">
              <a:latin typeface="Arial"/>
              <a:ea typeface="Arial"/>
              <a:cs typeface="Arial"/>
              <a:sym typeface="Arial"/>
            </a:endParaRPr>
          </a:p>
          <a:p>
            <a:pPr marL="457200" lvl="0" indent="-298450" rtl="0">
              <a:lnSpc>
                <a:spcPct val="115000"/>
              </a:lnSpc>
              <a:spcBef>
                <a:spcPts val="1200"/>
              </a:spcBef>
              <a:spcAft>
                <a:spcPts val="0"/>
              </a:spcAft>
              <a:buClr>
                <a:schemeClr val="dk1"/>
              </a:buClr>
              <a:buSzPts val="1100"/>
              <a:buChar char="●"/>
            </a:pPr>
            <a:r>
              <a:rPr lang="en-US" dirty="0">
                <a:latin typeface="Arial"/>
                <a:ea typeface="Arial"/>
                <a:cs typeface="Arial"/>
                <a:sym typeface="Arial"/>
              </a:rPr>
              <a:t>Deploy the complete web app on cloud platforms like </a:t>
            </a:r>
            <a:r>
              <a:rPr lang="en-US" b="1" dirty="0">
                <a:latin typeface="Arial"/>
                <a:ea typeface="Arial"/>
                <a:cs typeface="Arial"/>
                <a:sym typeface="Arial"/>
              </a:rPr>
              <a:t>AWS</a:t>
            </a:r>
            <a:r>
              <a:rPr lang="en-US" dirty="0">
                <a:latin typeface="Arial"/>
                <a:ea typeface="Arial"/>
                <a:cs typeface="Arial"/>
                <a:sym typeface="Arial"/>
              </a:rPr>
              <a:t>.</a:t>
            </a:r>
            <a:br>
              <a:rPr lang="en-US" dirty="0">
                <a:latin typeface="Arial"/>
                <a:ea typeface="Arial"/>
                <a:cs typeface="Arial"/>
                <a:sym typeface="Arial"/>
              </a:rPr>
            </a:br>
            <a:endParaRPr dirty="0">
              <a:latin typeface="Arial"/>
              <a:ea typeface="Arial"/>
              <a:cs typeface="Arial"/>
              <a:sym typeface="Arial"/>
            </a:endParaRPr>
          </a:p>
          <a:p>
            <a:pPr marL="457200" lvl="0" indent="-298450" rtl="0">
              <a:lnSpc>
                <a:spcPct val="115000"/>
              </a:lnSpc>
              <a:spcBef>
                <a:spcPts val="0"/>
              </a:spcBef>
              <a:spcAft>
                <a:spcPts val="0"/>
              </a:spcAft>
              <a:buClr>
                <a:schemeClr val="dk1"/>
              </a:buClr>
              <a:buSzPts val="1100"/>
              <a:buChar char="●"/>
            </a:pPr>
            <a:r>
              <a:rPr lang="en-US" dirty="0">
                <a:latin typeface="Arial"/>
                <a:ea typeface="Arial"/>
                <a:cs typeface="Arial"/>
                <a:sym typeface="Arial"/>
              </a:rPr>
              <a:t>Integrate cloud storage (e.g., S3) for user uploads and report generation.</a:t>
            </a:r>
            <a:br>
              <a:rPr lang="en-US" dirty="0">
                <a:latin typeface="Arial"/>
                <a:ea typeface="Arial"/>
                <a:cs typeface="Arial"/>
                <a:sym typeface="Arial"/>
              </a:rPr>
            </a:br>
            <a:endParaRPr dirty="0">
              <a:latin typeface="Arial"/>
              <a:ea typeface="Arial"/>
              <a:cs typeface="Arial"/>
              <a:sym typeface="Arial"/>
            </a:endParaRPr>
          </a:p>
          <a:p>
            <a:pPr marL="457200" lvl="0" indent="-298450" rtl="0">
              <a:lnSpc>
                <a:spcPct val="115000"/>
              </a:lnSpc>
              <a:spcBef>
                <a:spcPts val="0"/>
              </a:spcBef>
              <a:spcAft>
                <a:spcPts val="0"/>
              </a:spcAft>
              <a:buClr>
                <a:schemeClr val="dk1"/>
              </a:buClr>
              <a:buSzPts val="1100"/>
              <a:buChar char="●"/>
            </a:pPr>
            <a:r>
              <a:rPr lang="en-US" dirty="0">
                <a:latin typeface="Arial"/>
                <a:ea typeface="Arial"/>
                <a:cs typeface="Arial"/>
                <a:sym typeface="Arial"/>
              </a:rPr>
              <a:t>Monitor system performance and scale based on demand.</a:t>
            </a:r>
            <a:endParaRPr dirty="0">
              <a:latin typeface="Arial"/>
              <a:ea typeface="Arial"/>
              <a:cs typeface="Arial"/>
              <a:sym typeface="Arial"/>
            </a:endParaRPr>
          </a:p>
          <a:p>
            <a:pPr marL="0" lvl="0" indent="0" algn="just" rtl="0">
              <a:spcBef>
                <a:spcPts val="1200"/>
              </a:spcBef>
              <a:spcAft>
                <a:spcPts val="0"/>
              </a:spcAft>
              <a:buNone/>
            </a:pPr>
            <a:endParaRPr dirty="0"/>
          </a:p>
        </p:txBody>
      </p:sp>
      <p:sp>
        <p:nvSpPr>
          <p:cNvPr id="178" name="Google Shape;178;g34ceefe95c5_1_28"/>
          <p:cNvSpPr txBox="1">
            <a:spLocks noGrp="1"/>
          </p:cNvSpPr>
          <p:nvPr>
            <p:ph type="body" idx="1"/>
          </p:nvPr>
        </p:nvSpPr>
        <p:spPr>
          <a:xfrm>
            <a:off x="0" y="0"/>
            <a:ext cx="3804300" cy="8313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SzPts val="1100"/>
              <a:buFont typeface="Arial"/>
              <a:buNone/>
            </a:pPr>
            <a:r>
              <a:rPr lang="en-US" dirty="0">
                <a:solidFill>
                  <a:schemeClr val="lt1"/>
                </a:solidFill>
                <a:latin typeface="Arial"/>
                <a:ea typeface="Arial"/>
                <a:cs typeface="Arial"/>
                <a:sym typeface="Arial"/>
              </a:rPr>
              <a:t>   </a:t>
            </a:r>
            <a:r>
              <a:rPr lang="en-US" sz="1600" dirty="0">
                <a:solidFill>
                  <a:schemeClr val="lt1"/>
                </a:solidFill>
                <a:latin typeface="Arial"/>
                <a:ea typeface="Arial"/>
                <a:cs typeface="Arial"/>
                <a:sym typeface="Arial"/>
              </a:rPr>
              <a:t> Methodology</a:t>
            </a:r>
            <a:r>
              <a:rPr lang="en-US" dirty="0">
                <a:solidFill>
                  <a:schemeClr val="lt1"/>
                </a:solidFill>
                <a:latin typeface="Arial"/>
                <a:ea typeface="Arial"/>
                <a:cs typeface="Arial"/>
                <a:sym typeface="Arial"/>
              </a:rPr>
              <a:t>:</a:t>
            </a:r>
            <a:endParaRPr dirty="0"/>
          </a:p>
          <a:p>
            <a:pPr marL="0" lvl="0" indent="0" algn="l" rtl="0">
              <a:spcBef>
                <a:spcPts val="0"/>
              </a:spcBef>
              <a:spcAft>
                <a:spcPts val="0"/>
              </a:spcAft>
              <a:buClr>
                <a:schemeClr val="dk1"/>
              </a:buClr>
              <a:buSzPts val="1400"/>
              <a:buFont typeface="Arial"/>
              <a:buNone/>
            </a:pPr>
            <a:r>
              <a:rPr lang="en-US" b="1" dirty="0">
                <a:solidFill>
                  <a:schemeClr val="lt1"/>
                </a:solidFill>
              </a:rPr>
              <a:t>:</a:t>
            </a:r>
            <a:endParaRPr b="1" dirty="0"/>
          </a:p>
          <a:p>
            <a:pPr marL="0" lvl="0" indent="0" algn="l" rtl="0">
              <a:spcBef>
                <a:spcPts val="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g34ce246f350_0_14"/>
          <p:cNvSpPr txBox="1"/>
          <p:nvPr/>
        </p:nvSpPr>
        <p:spPr>
          <a:xfrm>
            <a:off x="70350" y="444125"/>
            <a:ext cx="4473600" cy="2909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200">
                <a:solidFill>
                  <a:schemeClr val="dk1"/>
                </a:solidFill>
                <a:latin typeface="Calibri"/>
                <a:ea typeface="Calibri"/>
                <a:cs typeface="Calibri"/>
                <a:sym typeface="Calibri"/>
              </a:rPr>
              <a:t>1] </a:t>
            </a:r>
            <a:r>
              <a:rPr lang="en-US" sz="1100">
                <a:solidFill>
                  <a:schemeClr val="dk1"/>
                </a:solidFill>
              </a:rPr>
              <a:t>R. A. F. Saskoro, N. Yudistira, and T. N. Fatyanosa, “Detection of AI-Generated Images From Various Generators Using Gated Expert Convolutional Neural Network,” </a:t>
            </a:r>
            <a:r>
              <a:rPr lang="en-US" sz="1100" i="1">
                <a:solidFill>
                  <a:schemeClr val="dk1"/>
                </a:solidFill>
              </a:rPr>
              <a:t>IEEE Access</a:t>
            </a:r>
            <a:r>
              <a:rPr lang="en-US" sz="1100">
                <a:solidFill>
                  <a:schemeClr val="dk1"/>
                </a:solidFill>
              </a:rPr>
              <a:t>, vol. 12, pp. 147772–147783, Sep. 2024, doi: 10.1109/ACCESS.2024.3466614.</a:t>
            </a:r>
            <a:endParaRPr sz="1100">
              <a:solidFill>
                <a:schemeClr val="dk1"/>
              </a:solidFill>
            </a:endParaRPr>
          </a:p>
          <a:p>
            <a:pPr marL="0" lvl="0" indent="0" algn="just" rtl="0">
              <a:spcBef>
                <a:spcPts val="0"/>
              </a:spcBef>
              <a:spcAft>
                <a:spcPts val="0"/>
              </a:spcAft>
              <a:buNone/>
            </a:pPr>
            <a:endParaRPr sz="1100">
              <a:solidFill>
                <a:schemeClr val="dk1"/>
              </a:solidFill>
            </a:endParaRPr>
          </a:p>
          <a:p>
            <a:pPr marL="0" lvl="0" indent="0" algn="just" rtl="0">
              <a:spcBef>
                <a:spcPts val="0"/>
              </a:spcBef>
              <a:spcAft>
                <a:spcPts val="0"/>
              </a:spcAft>
              <a:buNone/>
            </a:pPr>
            <a:r>
              <a:rPr lang="en-US" sz="1100">
                <a:solidFill>
                  <a:schemeClr val="dk1"/>
                </a:solidFill>
              </a:rPr>
              <a:t>2] A. Ara, M. S. Alam, K. Kamrujjaman, and A. F. Mifa, “A Comparative Review of AI-Generated Image Detection Across Social Media Platforms,” </a:t>
            </a:r>
            <a:r>
              <a:rPr lang="en-US" sz="1100" i="1">
                <a:solidFill>
                  <a:schemeClr val="dk1"/>
                </a:solidFill>
              </a:rPr>
              <a:t>Global Mainstream Journal of Innovation, Engineering &amp; Emerging Technology</a:t>
            </a:r>
            <a:r>
              <a:rPr lang="en-US" sz="1100">
                <a:solidFill>
                  <a:schemeClr val="dk1"/>
                </a:solidFill>
              </a:rPr>
              <a:t>, vol. 3, no. 1, pp. 11–22, Feb. 2024</a:t>
            </a:r>
            <a:endParaRPr sz="1100">
              <a:solidFill>
                <a:schemeClr val="dk1"/>
              </a:solidFill>
            </a:endParaRPr>
          </a:p>
          <a:p>
            <a:pPr marL="0" lvl="0" indent="0" algn="just" rtl="0">
              <a:spcBef>
                <a:spcPts val="0"/>
              </a:spcBef>
              <a:spcAft>
                <a:spcPts val="0"/>
              </a:spcAft>
              <a:buNone/>
            </a:pPr>
            <a:endParaRPr sz="1100">
              <a:solidFill>
                <a:schemeClr val="dk1"/>
              </a:solidFill>
            </a:endParaRPr>
          </a:p>
          <a:p>
            <a:pPr marL="0" lvl="0" indent="0" algn="just" rtl="0">
              <a:spcBef>
                <a:spcPts val="0"/>
              </a:spcBef>
              <a:spcAft>
                <a:spcPts val="0"/>
              </a:spcAft>
              <a:buNone/>
            </a:pPr>
            <a:r>
              <a:rPr lang="en-US" sz="1100">
                <a:solidFill>
                  <a:schemeClr val="dk1"/>
                </a:solidFill>
              </a:rPr>
              <a:t>3]S. S. Baraheem and T. V. Nguyen, “AI vs. AI: Can AI Detect AI-Generated Images?,” </a:t>
            </a:r>
            <a:r>
              <a:rPr lang="en-US" sz="1100" i="1">
                <a:solidFill>
                  <a:schemeClr val="dk1"/>
                </a:solidFill>
              </a:rPr>
              <a:t>J. Imaging</a:t>
            </a:r>
            <a:r>
              <a:rPr lang="en-US" sz="1100">
                <a:solidFill>
                  <a:schemeClr val="dk1"/>
                </a:solidFill>
              </a:rPr>
              <a:t>, vol. 9, no. 10, p. 199, Sep. 2023. doi:</a:t>
            </a:r>
            <a:r>
              <a:rPr lang="en-US" sz="1100">
                <a:solidFill>
                  <a:schemeClr val="dk1"/>
                </a:solidFill>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US" sz="1100" u="sng">
                <a:solidFill>
                  <a:schemeClr val="hlink"/>
                </a:solidFill>
                <a:hlinkClick r:id="rId3"/>
              </a:rPr>
              <a:t>10.3390/jimaging9100199</a:t>
            </a:r>
            <a:endParaRPr sz="1100">
              <a:solidFill>
                <a:schemeClr val="dk1"/>
              </a:solidFill>
            </a:endParaRPr>
          </a:p>
          <a:p>
            <a:pPr marL="0" lvl="0" indent="0" algn="just" rtl="0">
              <a:spcBef>
                <a:spcPts val="0"/>
              </a:spcBef>
              <a:spcAft>
                <a:spcPts val="0"/>
              </a:spcAft>
              <a:buNone/>
            </a:pPr>
            <a:endParaRPr sz="1100">
              <a:solidFill>
                <a:schemeClr val="dk1"/>
              </a:solidFill>
            </a:endParaRPr>
          </a:p>
          <a:p>
            <a:pPr marL="0" lvl="0" indent="0" algn="just" rtl="0">
              <a:spcBef>
                <a:spcPts val="0"/>
              </a:spcBef>
              <a:spcAft>
                <a:spcPts val="0"/>
              </a:spcAft>
              <a:buNone/>
            </a:pPr>
            <a:endParaRPr sz="1100">
              <a:solidFill>
                <a:schemeClr val="dk1"/>
              </a:solidFill>
            </a:endParaRPr>
          </a:p>
        </p:txBody>
      </p:sp>
      <p:sp>
        <p:nvSpPr>
          <p:cNvPr id="7" name="TextBox 6"/>
          <p:cNvSpPr txBox="1"/>
          <p:nvPr/>
        </p:nvSpPr>
        <p:spPr>
          <a:xfrm>
            <a:off x="0" y="0"/>
            <a:ext cx="1646853" cy="307777"/>
          </a:xfrm>
          <a:prstGeom prst="rect">
            <a:avLst/>
          </a:prstGeom>
          <a:noFill/>
        </p:spPr>
        <p:txBody>
          <a:bodyPr wrap="square" rtlCol="0">
            <a:spAutoFit/>
          </a:bodyPr>
          <a:lstStyle/>
          <a:p>
            <a:r>
              <a:rPr lang="en-US" dirty="0" smtClean="0">
                <a:solidFill>
                  <a:schemeClr val="lt1"/>
                </a:solidFill>
              </a:rPr>
              <a:t> References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ctrTitle"/>
          </p:nvPr>
        </p:nvSpPr>
        <p:spPr>
          <a:xfrm>
            <a:off x="95300" y="59878"/>
            <a:ext cx="4419600" cy="232800"/>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SzPts val="1400"/>
              <a:buNone/>
            </a:pPr>
            <a:r>
              <a:rPr lang="en-US" sz="1400" b="1">
                <a:solidFill>
                  <a:srgbClr val="FFFFFF"/>
                </a:solidFill>
                <a:latin typeface="Times New Roman"/>
                <a:ea typeface="Times New Roman"/>
                <a:cs typeface="Times New Roman"/>
                <a:sym typeface="Times New Roman"/>
              </a:rPr>
              <a:t>Agenda :</a:t>
            </a:r>
            <a:endParaRPr sz="1400" b="1">
              <a:latin typeface="Times New Roman"/>
              <a:ea typeface="Times New Roman"/>
              <a:cs typeface="Times New Roman"/>
              <a:sym typeface="Times New Roman"/>
            </a:endParaRPr>
          </a:p>
        </p:txBody>
      </p:sp>
      <p:sp>
        <p:nvSpPr>
          <p:cNvPr id="57" name="Google Shape;57;p2"/>
          <p:cNvSpPr txBox="1">
            <a:spLocks noGrp="1"/>
          </p:cNvSpPr>
          <p:nvPr>
            <p:ph type="subTitle" idx="1"/>
          </p:nvPr>
        </p:nvSpPr>
        <p:spPr>
          <a:xfrm>
            <a:off x="95243" y="631825"/>
            <a:ext cx="3227100" cy="431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400"/>
              <a:buFont typeface="Noto Sans Symbols"/>
              <a:buNone/>
            </a:pPr>
            <a:endParaRPr sz="140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Noto Sans Symbols"/>
              <a:buNone/>
            </a:pP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p:txBody>
      </p:sp>
      <p:sp>
        <p:nvSpPr>
          <p:cNvPr id="58" name="Google Shape;58;p2"/>
          <p:cNvSpPr txBox="1">
            <a:spLocks noGrp="1"/>
          </p:cNvSpPr>
          <p:nvPr>
            <p:ph type="ftr" idx="11"/>
          </p:nvPr>
        </p:nvSpPr>
        <p:spPr>
          <a:xfrm>
            <a:off x="67957" y="3343351"/>
            <a:ext cx="1136015" cy="102235"/>
          </a:xfrm>
          <a:prstGeom prst="rect">
            <a:avLst/>
          </a:prstGeom>
          <a:noFill/>
          <a:ln>
            <a:noFill/>
          </a:ln>
        </p:spPr>
        <p:txBody>
          <a:bodyPr spcFirstLastPara="1" wrap="square" lIns="0" tIns="0" rIns="0" bIns="0" anchor="t" anchorCtr="0">
            <a:spAutoFit/>
          </a:bodyPr>
          <a:lstStyle/>
          <a:p>
            <a:pPr marL="12700" lvl="0" indent="0" algn="l" rtl="0">
              <a:lnSpc>
                <a:spcPct val="112500"/>
              </a:lnSpc>
              <a:spcBef>
                <a:spcPts val="0"/>
              </a:spcBef>
              <a:spcAft>
                <a:spcPts val="0"/>
              </a:spcAft>
              <a:buSzPts val="1400"/>
              <a:buNone/>
            </a:pPr>
            <a:r>
              <a:rPr lang="en-US"/>
              <a:t>KLE Tech. Univ.’s Dr. MSSCET</a:t>
            </a:r>
            <a:endParaRPr/>
          </a:p>
        </p:txBody>
      </p:sp>
      <p:sp>
        <p:nvSpPr>
          <p:cNvPr id="59" name="Google Shape;59;p2"/>
          <p:cNvSpPr txBox="1">
            <a:spLocks noGrp="1"/>
          </p:cNvSpPr>
          <p:nvPr>
            <p:ph type="sldNum" idx="12"/>
          </p:nvPr>
        </p:nvSpPr>
        <p:spPr>
          <a:xfrm>
            <a:off x="4109072" y="3343351"/>
            <a:ext cx="290829" cy="102235"/>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SzPts val="600"/>
              <a:buNone/>
            </a:pPr>
            <a:fld id="{00000000-1234-1234-1234-123412341234}" type="slidenum">
              <a:rPr lang="en-US"/>
              <a:pPr marL="38100" lvl="0" indent="0" algn="l" rtl="0">
                <a:lnSpc>
                  <a:spcPct val="112500"/>
                </a:lnSpc>
                <a:spcBef>
                  <a:spcPts val="0"/>
                </a:spcBef>
                <a:spcAft>
                  <a:spcPts val="0"/>
                </a:spcAft>
                <a:buSzPts val="600"/>
                <a:buNone/>
              </a:pPr>
              <a:t>2</a:t>
            </a:fld>
            <a:r>
              <a:rPr lang="en-US"/>
              <a:t>/13</a:t>
            </a:r>
            <a:endParaRPr/>
          </a:p>
        </p:txBody>
      </p:sp>
      <p:sp>
        <p:nvSpPr>
          <p:cNvPr id="60" name="Google Shape;60;p2"/>
          <p:cNvSpPr/>
          <p:nvPr/>
        </p:nvSpPr>
        <p:spPr>
          <a:xfrm>
            <a:off x="0" y="3329470"/>
            <a:ext cx="4608195" cy="127000"/>
          </a:xfrm>
          <a:custGeom>
            <a:avLst/>
            <a:gdLst/>
            <a:ahLst/>
            <a:cxnLst/>
            <a:rect l="l" t="t" r="r" b="b"/>
            <a:pathLst>
              <a:path w="4608195" h="127000" extrusionOk="0">
                <a:moveTo>
                  <a:pt x="4608004" y="0"/>
                </a:moveTo>
                <a:lnTo>
                  <a:pt x="4147172" y="0"/>
                </a:lnTo>
                <a:lnTo>
                  <a:pt x="0" y="0"/>
                </a:lnTo>
                <a:lnTo>
                  <a:pt x="0" y="126530"/>
                </a:lnTo>
                <a:lnTo>
                  <a:pt x="4147172" y="126530"/>
                </a:lnTo>
                <a:lnTo>
                  <a:pt x="4608004" y="126530"/>
                </a:lnTo>
                <a:lnTo>
                  <a:pt x="4608004" y="0"/>
                </a:lnTo>
                <a:close/>
              </a:path>
            </a:pathLst>
          </a:custGeom>
          <a:solidFill>
            <a:srgbClr val="3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 name="Google Shape;61;p2"/>
          <p:cNvSpPr txBox="1"/>
          <p:nvPr/>
        </p:nvSpPr>
        <p:spPr>
          <a:xfrm>
            <a:off x="0" y="340567"/>
            <a:ext cx="3093600" cy="26475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50000"/>
              </a:lnSpc>
              <a:spcBef>
                <a:spcPts val="0"/>
              </a:spcBef>
              <a:spcAft>
                <a:spcPts val="0"/>
              </a:spcAft>
              <a:buSzPts val="1600"/>
              <a:buFont typeface="Calibri"/>
              <a:buChar char="●"/>
            </a:pPr>
            <a:r>
              <a:rPr lang="en-US" sz="1600">
                <a:latin typeface="Calibri"/>
                <a:ea typeface="Calibri"/>
                <a:cs typeface="Calibri"/>
                <a:sym typeface="Calibri"/>
              </a:rPr>
              <a:t>Introduction</a:t>
            </a:r>
            <a:endParaRPr sz="1600">
              <a:latin typeface="Calibri"/>
              <a:ea typeface="Calibri"/>
              <a:cs typeface="Calibri"/>
              <a:sym typeface="Calibri"/>
            </a:endParaRPr>
          </a:p>
          <a:p>
            <a:pPr marL="457200" marR="0" lvl="0" indent="-330200" algn="l" rtl="0">
              <a:lnSpc>
                <a:spcPct val="150000"/>
              </a:lnSpc>
              <a:spcBef>
                <a:spcPts val="0"/>
              </a:spcBef>
              <a:spcAft>
                <a:spcPts val="0"/>
              </a:spcAft>
              <a:buSzPts val="1600"/>
              <a:buFont typeface="Calibri"/>
              <a:buChar char="●"/>
            </a:pPr>
            <a:r>
              <a:rPr lang="en-US" sz="1600">
                <a:latin typeface="Calibri"/>
                <a:ea typeface="Calibri"/>
                <a:cs typeface="Calibri"/>
                <a:sym typeface="Calibri"/>
              </a:rPr>
              <a:t>Motivation </a:t>
            </a:r>
            <a:endParaRPr sz="1600">
              <a:latin typeface="Calibri"/>
              <a:ea typeface="Calibri"/>
              <a:cs typeface="Calibri"/>
              <a:sym typeface="Calibri"/>
            </a:endParaRPr>
          </a:p>
          <a:p>
            <a:pPr marL="457200" marR="0" lvl="0" indent="-330200" algn="l" rtl="0">
              <a:lnSpc>
                <a:spcPct val="150000"/>
              </a:lnSpc>
              <a:spcBef>
                <a:spcPts val="0"/>
              </a:spcBef>
              <a:spcAft>
                <a:spcPts val="0"/>
              </a:spcAft>
              <a:buSzPts val="1600"/>
              <a:buFont typeface="Calibri"/>
              <a:buChar char="●"/>
            </a:pPr>
            <a:r>
              <a:rPr lang="en-US" sz="1600">
                <a:latin typeface="Calibri"/>
                <a:ea typeface="Calibri"/>
                <a:cs typeface="Calibri"/>
                <a:sym typeface="Calibri"/>
              </a:rPr>
              <a:t>Problem Statement </a:t>
            </a:r>
            <a:endParaRPr sz="1600">
              <a:latin typeface="Calibri"/>
              <a:ea typeface="Calibri"/>
              <a:cs typeface="Calibri"/>
              <a:sym typeface="Calibri"/>
            </a:endParaRPr>
          </a:p>
          <a:p>
            <a:pPr marL="457200" marR="0" lvl="0" indent="-330200" algn="l" rtl="0">
              <a:lnSpc>
                <a:spcPct val="150000"/>
              </a:lnSpc>
              <a:spcBef>
                <a:spcPts val="0"/>
              </a:spcBef>
              <a:spcAft>
                <a:spcPts val="0"/>
              </a:spcAft>
              <a:buSzPts val="1600"/>
              <a:buFont typeface="Calibri"/>
              <a:buChar char="●"/>
            </a:pPr>
            <a:r>
              <a:rPr lang="en-US" sz="1600">
                <a:latin typeface="Calibri"/>
                <a:ea typeface="Calibri"/>
                <a:cs typeface="Calibri"/>
                <a:sym typeface="Calibri"/>
              </a:rPr>
              <a:t>Literature Survey</a:t>
            </a:r>
            <a:endParaRPr sz="1600">
              <a:latin typeface="Calibri"/>
              <a:ea typeface="Calibri"/>
              <a:cs typeface="Calibri"/>
              <a:sym typeface="Calibri"/>
            </a:endParaRPr>
          </a:p>
          <a:p>
            <a:pPr marL="457200" marR="0" lvl="0" indent="-330200" algn="l" rtl="0">
              <a:lnSpc>
                <a:spcPct val="150000"/>
              </a:lnSpc>
              <a:spcBef>
                <a:spcPts val="0"/>
              </a:spcBef>
              <a:spcAft>
                <a:spcPts val="0"/>
              </a:spcAft>
              <a:buSzPts val="1600"/>
              <a:buFont typeface="Calibri"/>
              <a:buChar char="●"/>
            </a:pPr>
            <a:r>
              <a:rPr lang="en-US" sz="1600">
                <a:latin typeface="Calibri"/>
                <a:ea typeface="Calibri"/>
                <a:cs typeface="Calibri"/>
                <a:sym typeface="Calibri"/>
              </a:rPr>
              <a:t>Objectives</a:t>
            </a:r>
            <a:endParaRPr sz="1600">
              <a:latin typeface="Calibri"/>
              <a:ea typeface="Calibri"/>
              <a:cs typeface="Calibri"/>
              <a:sym typeface="Calibri"/>
            </a:endParaRPr>
          </a:p>
          <a:p>
            <a:pPr marL="457200" marR="0" lvl="0" indent="-330200" algn="l" rtl="0">
              <a:lnSpc>
                <a:spcPct val="150000"/>
              </a:lnSpc>
              <a:spcBef>
                <a:spcPts val="0"/>
              </a:spcBef>
              <a:spcAft>
                <a:spcPts val="0"/>
              </a:spcAft>
              <a:buSzPts val="1600"/>
              <a:buFont typeface="Calibri"/>
              <a:buChar char="●"/>
            </a:pPr>
            <a:r>
              <a:rPr lang="en-US" sz="1600">
                <a:solidFill>
                  <a:schemeClr val="dk1"/>
                </a:solidFill>
                <a:latin typeface="Calibri"/>
                <a:ea typeface="Calibri"/>
                <a:cs typeface="Calibri"/>
                <a:sym typeface="Calibri"/>
              </a:rPr>
              <a:t>Dataset description </a:t>
            </a:r>
            <a:endParaRPr>
              <a:solidFill>
                <a:schemeClr val="dk1"/>
              </a:solidFill>
              <a:latin typeface="Calibri"/>
              <a:ea typeface="Calibri"/>
              <a:cs typeface="Calibri"/>
              <a:sym typeface="Calibri"/>
            </a:endParaRPr>
          </a:p>
          <a:p>
            <a:pPr marL="457200" marR="0" lvl="0" indent="-330200" algn="l" rtl="0">
              <a:lnSpc>
                <a:spcPct val="150000"/>
              </a:lnSpc>
              <a:spcBef>
                <a:spcPts val="0"/>
              </a:spcBef>
              <a:spcAft>
                <a:spcPts val="0"/>
              </a:spcAft>
              <a:buSzPts val="1600"/>
              <a:buFont typeface="Calibri"/>
              <a:buChar char="●"/>
            </a:pPr>
            <a:r>
              <a:rPr lang="en-US" sz="1600">
                <a:latin typeface="Calibri"/>
                <a:ea typeface="Calibri"/>
                <a:cs typeface="Calibri"/>
                <a:sym typeface="Calibri"/>
              </a:rPr>
              <a:t>Methodology</a:t>
            </a:r>
            <a:endParaRPr sz="1600" i="0" u="none" strike="noStrike" cap="none">
              <a:solidFill>
                <a:srgbClr val="000000"/>
              </a:solidFill>
              <a:latin typeface="Calibri"/>
              <a:ea typeface="Calibri"/>
              <a:cs typeface="Calibri"/>
              <a:sym typeface="Calibri"/>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4ce246f350_0_20"/>
          <p:cNvSpPr txBox="1">
            <a:spLocks noGrp="1"/>
          </p:cNvSpPr>
          <p:nvPr>
            <p:ph type="title"/>
          </p:nvPr>
        </p:nvSpPr>
        <p:spPr>
          <a:xfrm>
            <a:off x="7" y="66436"/>
            <a:ext cx="3804300" cy="543739"/>
          </a:xfrm>
          <a:prstGeom prst="rect">
            <a:avLst/>
          </a:prstGeom>
        </p:spPr>
        <p:txBody>
          <a:bodyPr spcFirstLastPara="1" wrap="square" lIns="0" tIns="0" rIns="0" bIns="0" anchor="t" anchorCtr="0">
            <a:spAutoFit/>
          </a:bodyPr>
          <a:lstStyle/>
          <a:p>
            <a:pPr>
              <a:spcBef>
                <a:spcPts val="400"/>
              </a:spcBef>
            </a:pPr>
            <a:r>
              <a:rPr lang="en-US" sz="1600" b="1" dirty="0" smtClean="0">
                <a:solidFill>
                  <a:schemeClr val="lt1"/>
                </a:solidFill>
              </a:rPr>
              <a:t> </a:t>
            </a:r>
            <a:r>
              <a:rPr lang="en-US" sz="1600" dirty="0" smtClean="0">
                <a:solidFill>
                  <a:schemeClr val="lt1"/>
                </a:solidFill>
              </a:rPr>
              <a:t>References</a:t>
            </a:r>
            <a:r>
              <a:rPr lang="en-US" sz="1600" b="1" dirty="0" smtClean="0">
                <a:solidFill>
                  <a:schemeClr val="lt1"/>
                </a:solidFill>
              </a:rPr>
              <a:t> :</a:t>
            </a:r>
            <a:r>
              <a:rPr lang="en-US" sz="1600" dirty="0" smtClean="0"/>
              <a:t/>
            </a:r>
            <a:br>
              <a:rPr lang="en-US" sz="1600" dirty="0" smtClean="0"/>
            </a:br>
            <a:endParaRPr sz="1600" b="1" dirty="0">
              <a:solidFill>
                <a:schemeClr val="lt1"/>
              </a:solidFill>
            </a:endParaRPr>
          </a:p>
        </p:txBody>
      </p:sp>
      <p:sp>
        <p:nvSpPr>
          <p:cNvPr id="190" name="Google Shape;190;g34ce246f350_0_20"/>
          <p:cNvSpPr txBox="1"/>
          <p:nvPr/>
        </p:nvSpPr>
        <p:spPr>
          <a:xfrm>
            <a:off x="68850" y="404775"/>
            <a:ext cx="4472400" cy="2955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100">
                <a:solidFill>
                  <a:schemeClr val="dk1"/>
                </a:solidFill>
              </a:rPr>
              <a:t>4]D. C. Epstein, I. Jain, O. Wang, and R. Zhang, “Online Detection of AI-Generated Images,” in </a:t>
            </a:r>
            <a:r>
              <a:rPr lang="en-US" sz="1100" i="1">
                <a:solidFill>
                  <a:schemeClr val="dk1"/>
                </a:solidFill>
              </a:rPr>
              <a:t>Proc. IEEE/CVF Int. Conf. on Computer Vision Workshops (ICCVW)</a:t>
            </a:r>
            <a:r>
              <a:rPr lang="en-US" sz="1100">
                <a:solidFill>
                  <a:schemeClr val="dk1"/>
                </a:solidFill>
              </a:rPr>
              <a:t>, Paris, France, Oct. 2023, pp. 382–392.</a:t>
            </a:r>
            <a:endParaRPr sz="1200">
              <a:solidFill>
                <a:schemeClr val="dk1"/>
              </a:solidFill>
              <a:latin typeface="Calibri"/>
              <a:ea typeface="Calibri"/>
              <a:cs typeface="Calibri"/>
              <a:sym typeface="Calibri"/>
            </a:endParaRPr>
          </a:p>
          <a:p>
            <a:pPr marL="0" lvl="0" indent="0" algn="just" rtl="0">
              <a:spcBef>
                <a:spcPts val="0"/>
              </a:spcBef>
              <a:spcAft>
                <a:spcPts val="0"/>
              </a:spcAft>
              <a:buNone/>
            </a:pPr>
            <a:r>
              <a:rPr lang="en-US" sz="1200">
                <a:solidFill>
                  <a:schemeClr val="dk1"/>
                </a:solidFill>
                <a:latin typeface="Calibri"/>
                <a:ea typeface="Calibri"/>
                <a:cs typeface="Calibri"/>
                <a:sym typeface="Calibri"/>
              </a:rPr>
              <a:t>5]</a:t>
            </a:r>
            <a:r>
              <a:rPr lang="en-US" sz="1100">
                <a:solidFill>
                  <a:schemeClr val="dk1"/>
                </a:solidFill>
              </a:rPr>
              <a:t>Sun, R., Zhao, Z., Shen, L., Zeng, Z., Li, Y., Veeravalli, B., &amp; Yang, X. (2023). An efficient deep video model for deepfake detection. In </a:t>
            </a:r>
            <a:r>
              <a:rPr lang="en-US" sz="1100" i="1">
                <a:solidFill>
                  <a:schemeClr val="dk1"/>
                </a:solidFill>
              </a:rPr>
              <a:t>2023 IEEE International Conference on Image Processing (ICIP)</a:t>
            </a:r>
            <a:r>
              <a:rPr lang="en-US" sz="1100">
                <a:solidFill>
                  <a:schemeClr val="dk1"/>
                </a:solidFill>
              </a:rPr>
              <a:t> (pp. 351–355). IEEE. </a:t>
            </a:r>
            <a:r>
              <a:rPr lang="en-US" sz="1100" u="sng">
                <a:solidFill>
                  <a:schemeClr val="hlink"/>
                </a:solidFill>
                <a:hlinkClick r:id="rId3"/>
              </a:rPr>
              <a:t>https://doi.org/10.1109/ICIP49359.2023.10222682</a:t>
            </a:r>
            <a:endParaRPr sz="1100">
              <a:solidFill>
                <a:schemeClr val="dk1"/>
              </a:solidFill>
            </a:endParaRPr>
          </a:p>
          <a:p>
            <a:pPr marL="0" lvl="0" indent="0" algn="just" rtl="0">
              <a:spcBef>
                <a:spcPts val="0"/>
              </a:spcBef>
              <a:spcAft>
                <a:spcPts val="0"/>
              </a:spcAft>
              <a:buNone/>
            </a:pPr>
            <a:r>
              <a:rPr lang="en-US" sz="1200">
                <a:solidFill>
                  <a:schemeClr val="dk1"/>
                </a:solidFill>
                <a:latin typeface="Calibri"/>
                <a:ea typeface="Calibri"/>
                <a:cs typeface="Calibri"/>
                <a:sym typeface="Calibri"/>
              </a:rPr>
              <a:t>6]</a:t>
            </a:r>
            <a:r>
              <a:rPr lang="en-US" sz="1100">
                <a:solidFill>
                  <a:schemeClr val="dk1"/>
                </a:solidFill>
              </a:rPr>
              <a:t>Q. Jaleel and I. H. Ali, “Facial Behavior Analysis-Based Deepfake Video Detection using GAN Discriminator,” in </a:t>
            </a:r>
            <a:r>
              <a:rPr lang="en-US" sz="1100" i="1">
                <a:solidFill>
                  <a:schemeClr val="dk1"/>
                </a:solidFill>
              </a:rPr>
              <a:t>Proc. Int. Conf. Data Sci. Intell. Comput. (ICDSIC)</a:t>
            </a:r>
            <a:r>
              <a:rPr lang="en-US" sz="1100">
                <a:solidFill>
                  <a:schemeClr val="dk1"/>
                </a:solidFill>
              </a:rPr>
              <a:t>, Karbala, Iraq, 2022, pp. 36–40. doi: 10.1109/ICDSIC56987.2022.10075660</a:t>
            </a:r>
            <a:endParaRPr sz="1100">
              <a:solidFill>
                <a:schemeClr val="dk1"/>
              </a:solidFill>
            </a:endParaRPr>
          </a:p>
          <a:p>
            <a:pPr marL="0" lvl="0" indent="0" algn="just" rtl="0">
              <a:spcBef>
                <a:spcPts val="0"/>
              </a:spcBef>
              <a:spcAft>
                <a:spcPts val="0"/>
              </a:spcAft>
              <a:buNone/>
            </a:pPr>
            <a:r>
              <a:rPr lang="en-US" sz="1200">
                <a:solidFill>
                  <a:schemeClr val="dk1"/>
                </a:solidFill>
                <a:latin typeface="Calibri"/>
                <a:ea typeface="Calibri"/>
                <a:cs typeface="Calibri"/>
                <a:sym typeface="Calibri"/>
              </a:rPr>
              <a:t>7]</a:t>
            </a:r>
            <a:r>
              <a:rPr lang="en-US" sz="1100">
                <a:solidFill>
                  <a:schemeClr val="dk1"/>
                </a:solidFill>
              </a:rPr>
              <a:t>Dolhansky, B., Bitton, J., Pflaum, B., Lu, J., Howes, R., Wang, M., &amp; Canton Ferrer, C. (2020). </a:t>
            </a:r>
            <a:r>
              <a:rPr lang="en-US" sz="1100" i="1">
                <a:solidFill>
                  <a:schemeClr val="dk1"/>
                </a:solidFill>
              </a:rPr>
              <a:t>The DeepFake Detection Challenge (DFDC) dataset</a:t>
            </a:r>
            <a:r>
              <a:rPr lang="en-US" sz="1100">
                <a:solidFill>
                  <a:schemeClr val="dk1"/>
                </a:solidFill>
              </a:rPr>
              <a:t>. arXiv preprint arXiv:2006.07397.</a:t>
            </a:r>
            <a:r>
              <a:rPr lang="en-US" sz="1100">
                <a:solidFill>
                  <a:schemeClr val="dk1"/>
                </a:solidFill>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US" sz="1100" u="sng">
                <a:solidFill>
                  <a:schemeClr val="hlink"/>
                </a:solidFill>
                <a:hlinkClick r:id="rId4"/>
              </a:rPr>
              <a:t>https://arxiv.org/abs/2006.07397</a:t>
            </a:r>
            <a:endParaRPr sz="1200">
              <a:solidFill>
                <a:schemeClr val="dk1"/>
              </a:solidFill>
              <a:latin typeface="Calibri"/>
              <a:ea typeface="Calibri"/>
              <a:cs typeface="Calibri"/>
              <a:sym typeface="Calibri"/>
            </a:endParaRPr>
          </a:p>
          <a:p>
            <a:pPr marL="0" lvl="0" indent="0" algn="just" rtl="0">
              <a:spcBef>
                <a:spcPts val="0"/>
              </a:spcBef>
              <a:spcAft>
                <a:spcPts val="0"/>
              </a:spcAft>
              <a:buNone/>
            </a:pPr>
            <a:endParaRPr sz="12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34ceefe95c5_7_5"/>
          <p:cNvSpPr txBox="1">
            <a:spLocks noGrp="1"/>
          </p:cNvSpPr>
          <p:nvPr>
            <p:ph type="body" idx="1"/>
          </p:nvPr>
        </p:nvSpPr>
        <p:spPr>
          <a:xfrm>
            <a:off x="136699" y="484925"/>
            <a:ext cx="4410900" cy="2262600"/>
          </a:xfrm>
          <a:prstGeom prst="rect">
            <a:avLst/>
          </a:prstGeom>
        </p:spPr>
        <p:txBody>
          <a:bodyPr spcFirstLastPara="1" wrap="square" lIns="0" tIns="0" rIns="0" bIns="0" anchor="t" anchorCtr="0">
            <a:spAutoFit/>
          </a:bodyPr>
          <a:lstStyle/>
          <a:p>
            <a:pPr marL="0" lvl="0" indent="0" algn="just" rtl="0">
              <a:spcBef>
                <a:spcPts val="0"/>
              </a:spcBef>
              <a:spcAft>
                <a:spcPts val="0"/>
              </a:spcAft>
              <a:buClr>
                <a:schemeClr val="dk1"/>
              </a:buClr>
              <a:buSzPts val="1100"/>
              <a:buFont typeface="Arial"/>
              <a:buNone/>
            </a:pPr>
            <a:r>
              <a:rPr lang="en-US" sz="1200"/>
              <a:t>8]</a:t>
            </a:r>
            <a:r>
              <a:rPr lang="en-US" sz="1100">
                <a:latin typeface="Arial"/>
                <a:ea typeface="Arial"/>
                <a:cs typeface="Arial"/>
                <a:sym typeface="Arial"/>
              </a:rPr>
              <a:t>B. Dolhansky, J. Bitton, B. Pflaum, J. Lu, R. Howes, M. Wang, and C. C. Ferrer, “The DeepFake Detection Challenge (DFDC) Dataset,” </a:t>
            </a:r>
            <a:r>
              <a:rPr lang="en-US" sz="1100" i="1">
                <a:latin typeface="Arial"/>
                <a:ea typeface="Arial"/>
                <a:cs typeface="Arial"/>
                <a:sym typeface="Arial"/>
              </a:rPr>
              <a:t>arXiv preprint arXiv:2006.07397</a:t>
            </a:r>
            <a:r>
              <a:rPr lang="en-US" sz="1100">
                <a:latin typeface="Arial"/>
                <a:ea typeface="Arial"/>
                <a:cs typeface="Arial"/>
                <a:sym typeface="Arial"/>
              </a:rPr>
              <a:t>, 2020. [Online]. Available:</a:t>
            </a:r>
            <a:r>
              <a:rPr lang="en-US" sz="1100">
                <a:uFill>
                  <a:noFill/>
                </a:uFill>
                <a:latin typeface="Arial"/>
                <a:ea typeface="Arial"/>
                <a:cs typeface="Arial"/>
                <a:sym typeface="Arial"/>
                <a:hlinkClick r:id="rId3"/>
              </a:rPr>
              <a:t> </a:t>
            </a:r>
            <a:r>
              <a:rPr lang="en-US" sz="1100" u="sng">
                <a:solidFill>
                  <a:schemeClr val="hlink"/>
                </a:solidFill>
                <a:latin typeface="Arial"/>
                <a:ea typeface="Arial"/>
                <a:cs typeface="Arial"/>
                <a:sym typeface="Arial"/>
                <a:hlinkClick r:id="rId3"/>
              </a:rPr>
              <a:t>https://arxiv.org/abs/2006.07397</a:t>
            </a:r>
            <a:endParaRPr sz="1200"/>
          </a:p>
          <a:p>
            <a:pPr marL="0" lvl="0" indent="0" algn="just" rtl="0">
              <a:spcBef>
                <a:spcPts val="0"/>
              </a:spcBef>
              <a:spcAft>
                <a:spcPts val="0"/>
              </a:spcAft>
              <a:buClr>
                <a:schemeClr val="dk1"/>
              </a:buClr>
              <a:buSzPts val="1100"/>
              <a:buFont typeface="Arial"/>
              <a:buNone/>
            </a:pPr>
            <a:r>
              <a:rPr lang="en-US" sz="1200"/>
              <a:t>9]</a:t>
            </a:r>
            <a:r>
              <a:rPr lang="en-US" sz="1100">
                <a:latin typeface="Arial"/>
                <a:ea typeface="Arial"/>
                <a:cs typeface="Arial"/>
                <a:sym typeface="Arial"/>
              </a:rPr>
              <a:t>Tran, D., Wang, H., Torresani, L., Ray, J., LeCun, Y., &amp; Paluri, M. (2018). A closer look at spatiotemporal convolutions for action recognition. In </a:t>
            </a:r>
            <a:r>
              <a:rPr lang="en-US" sz="1100" i="1">
                <a:latin typeface="Arial"/>
                <a:ea typeface="Arial"/>
                <a:cs typeface="Arial"/>
                <a:sym typeface="Arial"/>
              </a:rPr>
              <a:t>Proceedings of the IEEE Conference on Computer Vision and Pattern Recognition (CVPR)</a:t>
            </a:r>
            <a:r>
              <a:rPr lang="en-US" sz="1100">
                <a:latin typeface="Arial"/>
                <a:ea typeface="Arial"/>
                <a:cs typeface="Arial"/>
                <a:sym typeface="Arial"/>
              </a:rPr>
              <a:t> (pp. 6450–6459). </a:t>
            </a:r>
            <a:r>
              <a:rPr lang="en-US" sz="1100" u="sng">
                <a:solidFill>
                  <a:schemeClr val="hlink"/>
                </a:solidFill>
                <a:latin typeface="Arial"/>
                <a:ea typeface="Arial"/>
                <a:cs typeface="Arial"/>
                <a:sym typeface="Arial"/>
                <a:hlinkClick r:id="rId4"/>
              </a:rPr>
              <a:t>https://doi.org/10.1109/CVPR.2018.00675</a:t>
            </a:r>
            <a:endParaRPr sz="1100">
              <a:latin typeface="Arial"/>
              <a:ea typeface="Arial"/>
              <a:cs typeface="Arial"/>
              <a:sym typeface="Arial"/>
            </a:endParaRPr>
          </a:p>
          <a:p>
            <a:pPr marL="0" lvl="0" indent="0" algn="just" rtl="0">
              <a:spcBef>
                <a:spcPts val="0"/>
              </a:spcBef>
              <a:spcAft>
                <a:spcPts val="0"/>
              </a:spcAft>
              <a:buClr>
                <a:schemeClr val="dk1"/>
              </a:buClr>
              <a:buSzPts val="1100"/>
              <a:buFont typeface="Arial"/>
              <a:buNone/>
            </a:pPr>
            <a:r>
              <a:rPr lang="en-US" sz="1200"/>
              <a:t>10]</a:t>
            </a:r>
            <a:r>
              <a:rPr lang="en-US" sz="1100">
                <a:latin typeface="Arial"/>
                <a:ea typeface="Arial"/>
                <a:cs typeface="Arial"/>
                <a:sym typeface="Arial"/>
              </a:rPr>
              <a:t>Y. Li and S. Lyu, “Exposing DeepFake Videos by Detecting Face Warping Artifacts,” </a:t>
            </a:r>
            <a:r>
              <a:rPr lang="en-US" sz="1100" i="1">
                <a:latin typeface="Arial"/>
                <a:ea typeface="Arial"/>
                <a:cs typeface="Arial"/>
                <a:sym typeface="Arial"/>
              </a:rPr>
              <a:t>arXiv preprint arXiv:1811.00656</a:t>
            </a:r>
            <a:r>
              <a:rPr lang="en-US" sz="1100">
                <a:latin typeface="Arial"/>
                <a:ea typeface="Arial"/>
                <a:cs typeface="Arial"/>
                <a:sym typeface="Arial"/>
              </a:rPr>
              <a:t>, 2018. [Online]. Available:</a:t>
            </a:r>
            <a:r>
              <a:rPr lang="en-US" sz="1100">
                <a:uFill>
                  <a:noFill/>
                </a:uFill>
                <a:latin typeface="Arial"/>
                <a:ea typeface="Arial"/>
                <a:cs typeface="Arial"/>
                <a:sym typeface="Arial"/>
                <a:hlinkClick r:id="rId5"/>
              </a:rPr>
              <a:t> </a:t>
            </a:r>
            <a:r>
              <a:rPr lang="en-US" sz="1100" u="sng">
                <a:solidFill>
                  <a:schemeClr val="hlink"/>
                </a:solidFill>
                <a:latin typeface="Arial"/>
                <a:ea typeface="Arial"/>
                <a:cs typeface="Arial"/>
                <a:sym typeface="Arial"/>
                <a:hlinkClick r:id="rId5"/>
              </a:rPr>
              <a:t>https://arxiv.org/abs/1811.00656</a:t>
            </a:r>
            <a:endParaRPr sz="1200"/>
          </a:p>
          <a:p>
            <a:pPr marL="0" lvl="0" indent="0" algn="just" rtl="0">
              <a:spcBef>
                <a:spcPts val="0"/>
              </a:spcBef>
              <a:spcAft>
                <a:spcPts val="0"/>
              </a:spcAft>
              <a:buNone/>
            </a:pPr>
            <a:endParaRPr sz="1200"/>
          </a:p>
        </p:txBody>
      </p:sp>
      <p:sp>
        <p:nvSpPr>
          <p:cNvPr id="5" name="TextBox 4"/>
          <p:cNvSpPr txBox="1"/>
          <p:nvPr/>
        </p:nvSpPr>
        <p:spPr>
          <a:xfrm>
            <a:off x="0" y="0"/>
            <a:ext cx="1674845" cy="307777"/>
          </a:xfrm>
          <a:prstGeom prst="rect">
            <a:avLst/>
          </a:prstGeom>
          <a:noFill/>
        </p:spPr>
        <p:txBody>
          <a:bodyPr wrap="square" rtlCol="0">
            <a:spAutoFit/>
          </a:bodyPr>
          <a:lstStyle/>
          <a:p>
            <a:r>
              <a:rPr lang="en-US" dirty="0" smtClean="0">
                <a:solidFill>
                  <a:schemeClr val="lt1"/>
                </a:solidFill>
              </a:rPr>
              <a:t>References</a:t>
            </a:r>
            <a:r>
              <a:rPr lang="en-US" b="1" dirty="0" smtClean="0">
                <a:solidFill>
                  <a:schemeClr val="lt1"/>
                </a:solidFill>
              </a:rPr>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1"/>
          <p:cNvSpPr txBox="1">
            <a:spLocks noGrp="1"/>
          </p:cNvSpPr>
          <p:nvPr>
            <p:ph type="body" idx="1"/>
          </p:nvPr>
        </p:nvSpPr>
        <p:spPr>
          <a:xfrm>
            <a:off x="403225" y="1331595"/>
            <a:ext cx="3804285" cy="584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800"/>
              <a:t>          </a:t>
            </a:r>
            <a:r>
              <a:rPr lang="en-US" sz="2800" b="1"/>
              <a:t>THANK YOU </a:t>
            </a:r>
            <a:endParaRPr sz="2800" b="1"/>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1196499" y="77461"/>
            <a:ext cx="2133600" cy="294300"/>
          </a:xfrm>
          <a:prstGeom prst="rect">
            <a:avLst/>
          </a:prstGeom>
          <a:noFill/>
          <a:ln>
            <a:noFill/>
          </a:ln>
        </p:spPr>
        <p:txBody>
          <a:bodyPr spcFirstLastPara="1" wrap="square" lIns="0" tIns="17125" rIns="0" bIns="0" anchor="t" anchorCtr="0">
            <a:spAutoFit/>
          </a:bodyPr>
          <a:lstStyle/>
          <a:p>
            <a:pPr marL="0" lvl="0" indent="0" algn="l" rtl="0">
              <a:lnSpc>
                <a:spcPct val="100000"/>
              </a:lnSpc>
              <a:spcBef>
                <a:spcPts val="0"/>
              </a:spcBef>
              <a:spcAft>
                <a:spcPts val="0"/>
              </a:spcAft>
              <a:buSzPts val="1400"/>
              <a:buNone/>
            </a:pPr>
            <a:r>
              <a:rPr lang="en-US" sz="1800">
                <a:solidFill>
                  <a:srgbClr val="FFFFFF"/>
                </a:solidFill>
                <a:latin typeface="Times New Roman"/>
                <a:ea typeface="Times New Roman"/>
                <a:cs typeface="Times New Roman"/>
                <a:sym typeface="Times New Roman"/>
              </a:rPr>
              <a:t> </a:t>
            </a:r>
            <a:endParaRPr sz="1800">
              <a:solidFill>
                <a:srgbClr val="FFFFFF"/>
              </a:solidFill>
              <a:latin typeface="Times New Roman"/>
              <a:ea typeface="Times New Roman"/>
              <a:cs typeface="Times New Roman"/>
              <a:sym typeface="Times New Roman"/>
            </a:endParaRPr>
          </a:p>
        </p:txBody>
      </p:sp>
      <p:sp>
        <p:nvSpPr>
          <p:cNvPr id="67" name="Google Shape;67;p3"/>
          <p:cNvSpPr/>
          <p:nvPr/>
        </p:nvSpPr>
        <p:spPr>
          <a:xfrm>
            <a:off x="11805" y="3319789"/>
            <a:ext cx="4608195" cy="127000"/>
          </a:xfrm>
          <a:custGeom>
            <a:avLst/>
            <a:gdLst/>
            <a:ahLst/>
            <a:cxnLst/>
            <a:rect l="l" t="t" r="r" b="b"/>
            <a:pathLst>
              <a:path w="4608195" h="127000" extrusionOk="0">
                <a:moveTo>
                  <a:pt x="4608004" y="0"/>
                </a:moveTo>
                <a:lnTo>
                  <a:pt x="4147172" y="0"/>
                </a:lnTo>
                <a:lnTo>
                  <a:pt x="0" y="0"/>
                </a:lnTo>
                <a:lnTo>
                  <a:pt x="0" y="126530"/>
                </a:lnTo>
                <a:lnTo>
                  <a:pt x="4147172" y="126530"/>
                </a:lnTo>
                <a:lnTo>
                  <a:pt x="4608004" y="126530"/>
                </a:lnTo>
                <a:lnTo>
                  <a:pt x="4608004" y="0"/>
                </a:lnTo>
                <a:close/>
              </a:path>
            </a:pathLst>
          </a:custGeom>
          <a:solidFill>
            <a:srgbClr val="3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3"/>
          <p:cNvSpPr txBox="1">
            <a:spLocks noGrp="1"/>
          </p:cNvSpPr>
          <p:nvPr>
            <p:ph type="ftr" idx="11"/>
          </p:nvPr>
        </p:nvSpPr>
        <p:spPr>
          <a:xfrm>
            <a:off x="67957" y="3343351"/>
            <a:ext cx="1136015" cy="102235"/>
          </a:xfrm>
          <a:prstGeom prst="rect">
            <a:avLst/>
          </a:prstGeom>
          <a:noFill/>
          <a:ln>
            <a:noFill/>
          </a:ln>
        </p:spPr>
        <p:txBody>
          <a:bodyPr spcFirstLastPara="1" wrap="square" lIns="0" tIns="0" rIns="0" bIns="0" anchor="t" anchorCtr="0">
            <a:spAutoFit/>
          </a:bodyPr>
          <a:lstStyle/>
          <a:p>
            <a:pPr marL="12700" lvl="0" indent="0" algn="l" rtl="0">
              <a:lnSpc>
                <a:spcPct val="112500"/>
              </a:lnSpc>
              <a:spcBef>
                <a:spcPts val="0"/>
              </a:spcBef>
              <a:spcAft>
                <a:spcPts val="0"/>
              </a:spcAft>
              <a:buSzPts val="1400"/>
              <a:buNone/>
            </a:pPr>
            <a:r>
              <a:rPr lang="en-US"/>
              <a:t>KLE Tech. Univ.’s Dr. MSSCET</a:t>
            </a:r>
            <a:endParaRPr/>
          </a:p>
        </p:txBody>
      </p:sp>
      <p:sp>
        <p:nvSpPr>
          <p:cNvPr id="69" name="Google Shape;69;p3"/>
          <p:cNvSpPr txBox="1">
            <a:spLocks noGrp="1"/>
          </p:cNvSpPr>
          <p:nvPr>
            <p:ph type="sldNum" idx="12"/>
          </p:nvPr>
        </p:nvSpPr>
        <p:spPr>
          <a:xfrm>
            <a:off x="4109072" y="3343351"/>
            <a:ext cx="290829" cy="89768"/>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SzPts val="600"/>
              <a:buNone/>
            </a:pPr>
            <a:endParaRPr/>
          </a:p>
        </p:txBody>
      </p:sp>
      <p:sp>
        <p:nvSpPr>
          <p:cNvPr id="70" name="Google Shape;70;p3"/>
          <p:cNvSpPr txBox="1"/>
          <p:nvPr/>
        </p:nvSpPr>
        <p:spPr>
          <a:xfrm>
            <a:off x="900" y="307800"/>
            <a:ext cx="4608300" cy="32709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300"/>
              <a:buFont typeface="Arial"/>
              <a:buNone/>
            </a:pPr>
            <a:r>
              <a:rPr lang="en-US">
                <a:latin typeface="Calibri"/>
                <a:ea typeface="Calibri"/>
                <a:cs typeface="Calibri"/>
                <a:sym typeface="Calibri"/>
              </a:rPr>
              <a:t>Deepfakes are artificially generated media—primarily images or videos—where a person’s face or expressions are manipulated using Deep learning models.</a:t>
            </a:r>
            <a:endParaRPr>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300"/>
              <a:buFont typeface="Arial"/>
              <a:buNone/>
            </a:pPr>
            <a:endParaRPr>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300"/>
              <a:buFont typeface="Arial"/>
              <a:buNone/>
            </a:pPr>
            <a:r>
              <a:rPr lang="en-US">
                <a:latin typeface="Calibri"/>
                <a:ea typeface="Calibri"/>
                <a:cs typeface="Calibri"/>
                <a:sym typeface="Calibri"/>
              </a:rPr>
              <a:t>They are made using AI techniques like Generative Adversarial Networks (GANs) or Autoencoders, which can create highly realistic fake images.</a:t>
            </a:r>
            <a:endParaRPr>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300"/>
              <a:buFont typeface="Arial"/>
              <a:buNone/>
            </a:pPr>
            <a:endParaRPr>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300"/>
              <a:buFont typeface="Arial"/>
              <a:buNone/>
            </a:pPr>
            <a:r>
              <a:rPr lang="en-US">
                <a:latin typeface="Calibri"/>
                <a:ea typeface="Calibri"/>
                <a:cs typeface="Calibri"/>
                <a:sym typeface="Calibri"/>
              </a:rPr>
              <a:t>Deepfakes can be misused for spreading fake news, committing fraud, or harming reputations. As they become more realistic, our project focuses on detecting deepfakes from images to prevent misuse and protect people from harm.</a:t>
            </a:r>
            <a:endParaRPr>
              <a:latin typeface="Calibri"/>
              <a:ea typeface="Calibri"/>
              <a:cs typeface="Calibri"/>
              <a:sym typeface="Calibri"/>
            </a:endParaRPr>
          </a:p>
        </p:txBody>
      </p:sp>
      <p:sp>
        <p:nvSpPr>
          <p:cNvPr id="71" name="Google Shape;71;p3"/>
          <p:cNvSpPr txBox="1"/>
          <p:nvPr/>
        </p:nvSpPr>
        <p:spPr>
          <a:xfrm>
            <a:off x="0" y="0"/>
            <a:ext cx="1730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lt1"/>
                </a:solidFill>
              </a:rPr>
              <a:t>Introduction :</a:t>
            </a:r>
            <a:endParaRPr sz="1400" b="1" i="0" u="none" strike="noStrike" cap="none">
              <a:solidFill>
                <a:schemeClr val="lt1"/>
              </a:solidFil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4"/>
          <p:cNvSpPr txBox="1">
            <a:spLocks noGrp="1"/>
          </p:cNvSpPr>
          <p:nvPr>
            <p:ph type="title"/>
          </p:nvPr>
        </p:nvSpPr>
        <p:spPr>
          <a:xfrm>
            <a:off x="0" y="458038"/>
            <a:ext cx="4512900" cy="2732100"/>
          </a:xfrm>
          <a:prstGeom prst="rect">
            <a:avLst/>
          </a:prstGeom>
          <a:noFill/>
          <a:ln>
            <a:noFill/>
          </a:ln>
        </p:spPr>
        <p:txBody>
          <a:bodyPr spcFirstLastPara="1" wrap="square" lIns="0" tIns="0" rIns="0" bIns="0" anchor="t" anchorCtr="0">
            <a:noAutofit/>
          </a:bodyPr>
          <a:lstStyle/>
          <a:p>
            <a:pPr marL="457200" lvl="0" indent="-317500" rtl="0">
              <a:lnSpc>
                <a:spcPct val="100000"/>
              </a:lnSpc>
              <a:spcBef>
                <a:spcPts val="1200"/>
              </a:spcBef>
              <a:spcAft>
                <a:spcPts val="0"/>
              </a:spcAft>
              <a:buSzPts val="1400"/>
              <a:buFont typeface="Calibri"/>
              <a:buChar char="●"/>
            </a:pPr>
            <a:r>
              <a:rPr lang="en-US" sz="1400" dirty="0">
                <a:latin typeface="Calibri"/>
                <a:ea typeface="Calibri"/>
                <a:cs typeface="Calibri"/>
                <a:sym typeface="Calibri"/>
              </a:rPr>
              <a:t>There is a growing need for tools that can help people verify whether an image is real or fake.</a:t>
            </a:r>
            <a:br>
              <a:rPr lang="en-US" sz="1400" dirty="0">
                <a:latin typeface="Calibri"/>
                <a:ea typeface="Calibri"/>
                <a:cs typeface="Calibri"/>
                <a:sym typeface="Calibri"/>
              </a:rPr>
            </a:br>
            <a:endParaRPr sz="1400" dirty="0">
              <a:latin typeface="Calibri"/>
              <a:ea typeface="Calibri"/>
              <a:cs typeface="Calibri"/>
              <a:sym typeface="Calibri"/>
            </a:endParaRPr>
          </a:p>
          <a:p>
            <a:pPr marL="457200" lvl="0" indent="-317500" algn="just" rtl="0">
              <a:lnSpc>
                <a:spcPct val="100000"/>
              </a:lnSpc>
              <a:spcBef>
                <a:spcPts val="0"/>
              </a:spcBef>
              <a:spcAft>
                <a:spcPts val="0"/>
              </a:spcAft>
              <a:buSzPts val="1400"/>
              <a:buFont typeface="Calibri"/>
              <a:buChar char="●"/>
            </a:pPr>
            <a:r>
              <a:rPr lang="en-US" sz="1400" dirty="0">
                <a:latin typeface="Calibri"/>
                <a:ea typeface="Calibri"/>
                <a:cs typeface="Calibri"/>
                <a:sym typeface="Calibri"/>
              </a:rPr>
              <a:t>Most existing </a:t>
            </a:r>
            <a:r>
              <a:rPr lang="en-US" sz="1400" dirty="0" err="1">
                <a:latin typeface="Calibri"/>
                <a:ea typeface="Calibri"/>
                <a:cs typeface="Calibri"/>
                <a:sym typeface="Calibri"/>
              </a:rPr>
              <a:t>deepfake</a:t>
            </a:r>
            <a:r>
              <a:rPr lang="en-US" sz="1400" dirty="0">
                <a:latin typeface="Calibri"/>
                <a:ea typeface="Calibri"/>
                <a:cs typeface="Calibri"/>
                <a:sym typeface="Calibri"/>
              </a:rPr>
              <a:t> detection tools are designed for researchers and are too complex for everyday users.</a:t>
            </a:r>
            <a:br>
              <a:rPr lang="en-US" sz="1400" dirty="0">
                <a:latin typeface="Calibri"/>
                <a:ea typeface="Calibri"/>
                <a:cs typeface="Calibri"/>
                <a:sym typeface="Calibri"/>
              </a:rPr>
            </a:br>
            <a:endParaRPr sz="1400" dirty="0">
              <a:latin typeface="Calibri"/>
              <a:ea typeface="Calibri"/>
              <a:cs typeface="Calibri"/>
              <a:sym typeface="Calibri"/>
            </a:endParaRPr>
          </a:p>
          <a:p>
            <a:pPr marL="457200" lvl="0" indent="-317500" algn="just" rtl="0">
              <a:lnSpc>
                <a:spcPct val="100000"/>
              </a:lnSpc>
              <a:spcBef>
                <a:spcPts val="0"/>
              </a:spcBef>
              <a:spcAft>
                <a:spcPts val="0"/>
              </a:spcAft>
              <a:buSzPts val="1400"/>
              <a:buFont typeface="Calibri"/>
              <a:buChar char="●"/>
            </a:pPr>
            <a:r>
              <a:rPr lang="en-US" sz="1400" dirty="0">
                <a:latin typeface="Calibri"/>
                <a:ea typeface="Calibri"/>
                <a:cs typeface="Calibri"/>
                <a:sym typeface="Calibri"/>
              </a:rPr>
              <a:t>This project aims to develop a user-friendly, web-based tool that uses machine learning to help anyone detect </a:t>
            </a:r>
            <a:r>
              <a:rPr lang="en-US" sz="1400" dirty="0" err="1">
                <a:latin typeface="Calibri"/>
                <a:ea typeface="Calibri"/>
                <a:cs typeface="Calibri"/>
                <a:sym typeface="Calibri"/>
              </a:rPr>
              <a:t>deepfake</a:t>
            </a:r>
            <a:r>
              <a:rPr lang="en-US" sz="1400" dirty="0">
                <a:latin typeface="Calibri"/>
                <a:ea typeface="Calibri"/>
                <a:cs typeface="Calibri"/>
                <a:sym typeface="Calibri"/>
              </a:rPr>
              <a:t> images easily and quickly.</a:t>
            </a:r>
            <a:endParaRPr sz="1400" dirty="0">
              <a:latin typeface="Calibri"/>
              <a:ea typeface="Calibri"/>
              <a:cs typeface="Calibri"/>
              <a:sym typeface="Calibri"/>
            </a:endParaRPr>
          </a:p>
          <a:p>
            <a:pPr marL="0" lvl="0" indent="0" algn="just" rtl="0">
              <a:lnSpc>
                <a:spcPct val="100000"/>
              </a:lnSpc>
              <a:spcBef>
                <a:spcPts val="1200"/>
              </a:spcBef>
              <a:spcAft>
                <a:spcPts val="0"/>
              </a:spcAft>
              <a:buNone/>
            </a:pPr>
            <a:endParaRPr sz="1300" dirty="0">
              <a:latin typeface="Times New Roman"/>
              <a:ea typeface="Times New Roman"/>
              <a:cs typeface="Times New Roman"/>
              <a:sym typeface="Times New Roman"/>
            </a:endParaRPr>
          </a:p>
        </p:txBody>
      </p:sp>
      <p:sp>
        <p:nvSpPr>
          <p:cNvPr id="77" name="Google Shape;77;p4"/>
          <p:cNvSpPr/>
          <p:nvPr/>
        </p:nvSpPr>
        <p:spPr>
          <a:xfrm>
            <a:off x="0" y="3329470"/>
            <a:ext cx="4608195" cy="127000"/>
          </a:xfrm>
          <a:custGeom>
            <a:avLst/>
            <a:gdLst/>
            <a:ahLst/>
            <a:cxnLst/>
            <a:rect l="l" t="t" r="r" b="b"/>
            <a:pathLst>
              <a:path w="4608195" h="127000" extrusionOk="0">
                <a:moveTo>
                  <a:pt x="4608004" y="0"/>
                </a:moveTo>
                <a:lnTo>
                  <a:pt x="4147172" y="0"/>
                </a:lnTo>
                <a:lnTo>
                  <a:pt x="0" y="0"/>
                </a:lnTo>
                <a:lnTo>
                  <a:pt x="0" y="126530"/>
                </a:lnTo>
                <a:lnTo>
                  <a:pt x="4147172" y="126530"/>
                </a:lnTo>
                <a:lnTo>
                  <a:pt x="4608004" y="126530"/>
                </a:lnTo>
                <a:lnTo>
                  <a:pt x="4608004" y="0"/>
                </a:lnTo>
                <a:close/>
              </a:path>
            </a:pathLst>
          </a:custGeom>
          <a:solidFill>
            <a:srgbClr val="3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Calibri"/>
                <a:ea typeface="Calibri"/>
                <a:cs typeface="Calibri"/>
                <a:sym typeface="Calibri"/>
              </a:rPr>
              <a:t>KLE Tech. Univ.’s Dr. MSSCET</a:t>
            </a:r>
            <a:endParaRPr sz="7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chemeClr val="lt1"/>
              </a:solidFill>
              <a:latin typeface="Calibri"/>
              <a:ea typeface="Calibri"/>
              <a:cs typeface="Calibri"/>
              <a:sym typeface="Calibri"/>
            </a:endParaRPr>
          </a:p>
        </p:txBody>
      </p:sp>
      <p:sp>
        <p:nvSpPr>
          <p:cNvPr id="78" name="Google Shape;78;p4"/>
          <p:cNvSpPr txBox="1"/>
          <p:nvPr/>
        </p:nvSpPr>
        <p:spPr>
          <a:xfrm>
            <a:off x="0" y="-50600"/>
            <a:ext cx="3958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rPr>
              <a:t>Motivation :</a:t>
            </a:r>
            <a:r>
              <a:rPr lang="en-US" sz="1800" b="0" i="0" u="none" strike="noStrike" cap="none">
                <a:solidFill>
                  <a:schemeClr val="lt1"/>
                </a:solidFill>
                <a:latin typeface="Times New Roman"/>
                <a:ea typeface="Times New Roman"/>
                <a:cs typeface="Times New Roman"/>
                <a:sym typeface="Times New Roman"/>
              </a:rPr>
              <a:t> </a:t>
            </a:r>
            <a:endParaRPr sz="1800" b="0" i="0" u="none" strike="noStrike" cap="none">
              <a:solidFill>
                <a:schemeClr val="lt1"/>
              </a:solidFill>
              <a:latin typeface="Calibri"/>
              <a:ea typeface="Calibri"/>
              <a:cs typeface="Calibri"/>
              <a:sym typeface="Calibri"/>
            </a:endParaRPr>
          </a:p>
        </p:txBody>
      </p:sp>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txBox="1"/>
          <p:nvPr/>
        </p:nvSpPr>
        <p:spPr>
          <a:xfrm>
            <a:off x="0" y="0"/>
            <a:ext cx="3939025" cy="31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600" b="1" i="0" u="none" strike="noStrike" cap="none">
                <a:solidFill>
                  <a:schemeClr val="lt1"/>
                </a:solidFill>
                <a:latin typeface="Times New Roman"/>
                <a:ea typeface="Times New Roman"/>
                <a:cs typeface="Times New Roman"/>
                <a:sym typeface="Times New Roman"/>
              </a:rPr>
              <a:t>Problem </a:t>
            </a:r>
            <a:r>
              <a:rPr lang="en-US" sz="1600" b="1" i="0" u="none" strike="noStrike" cap="none">
                <a:solidFill>
                  <a:schemeClr val="lt1"/>
                </a:solidFill>
              </a:rPr>
              <a:t>Statement</a:t>
            </a:r>
            <a:endParaRPr sz="1600" b="1" i="0" u="none" strike="noStrike" cap="none">
              <a:solidFill>
                <a:schemeClr val="lt1"/>
              </a:solidFill>
            </a:endParaRPr>
          </a:p>
          <a:p>
            <a:pPr marL="0" marR="0" lvl="0" indent="0" algn="ctr" rtl="0">
              <a:lnSpc>
                <a:spcPct val="100000"/>
              </a:lnSpc>
              <a:spcBef>
                <a:spcPts val="0"/>
              </a:spcBef>
              <a:spcAft>
                <a:spcPts val="0"/>
              </a:spcAft>
              <a:buClr>
                <a:schemeClr val="dk1"/>
              </a:buClr>
              <a:buSzPts val="1100"/>
              <a:buFont typeface="Arial"/>
              <a:buNone/>
            </a:pPr>
            <a:r>
              <a:rPr lang="en-US" sz="2000" b="0" i="0" u="none" strike="noStrike" cap="none">
                <a:solidFill>
                  <a:schemeClr val="lt1"/>
                </a:solidFill>
                <a:latin typeface="Times New Roman"/>
                <a:ea typeface="Times New Roman"/>
                <a:cs typeface="Times New Roman"/>
                <a:sym typeface="Times New Roman"/>
              </a:rPr>
              <a:t> Statement</a:t>
            </a:r>
            <a:endParaRPr sz="2000" b="0" i="0" u="none" strike="noStrike" cap="none">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100"/>
              <a:buFont typeface="Arial"/>
              <a:buNone/>
            </a:pPr>
            <a:endParaRPr sz="2000" b="0" i="0" u="none" strike="noStrike" cap="none">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Times New Roman"/>
              <a:ea typeface="Times New Roman"/>
              <a:cs typeface="Times New Roman"/>
              <a:sym typeface="Times New Roman"/>
            </a:endParaRPr>
          </a:p>
        </p:txBody>
      </p:sp>
      <p:sp>
        <p:nvSpPr>
          <p:cNvPr id="84" name="Google Shape;84;p5"/>
          <p:cNvSpPr txBox="1"/>
          <p:nvPr/>
        </p:nvSpPr>
        <p:spPr>
          <a:xfrm>
            <a:off x="36175" y="729175"/>
            <a:ext cx="4610100" cy="18948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a:solidFill>
                  <a:schemeClr val="dk1"/>
                </a:solidFill>
                <a:latin typeface="Calibri"/>
                <a:ea typeface="Calibri"/>
                <a:cs typeface="Calibri"/>
                <a:sym typeface="Calibri"/>
              </a:rPr>
              <a:t>To design and implement a machine learning-based solution that can accurately detect deepfake  images, and to deploy this solution as a web application that allows users to upload images and view the detection results in a simple and accessible way.</a:t>
            </a:r>
            <a:endParaRPr>
              <a:solidFill>
                <a:schemeClr val="dk1"/>
              </a:solidFill>
              <a:latin typeface="Calibri"/>
              <a:ea typeface="Calibri"/>
              <a:cs typeface="Calibri"/>
              <a:sym typeface="Calibri"/>
            </a:endParaRPr>
          </a:p>
          <a:p>
            <a:pPr marL="0" marR="0" lvl="0" indent="0" algn="just" rtl="0">
              <a:lnSpc>
                <a:spcPct val="100000"/>
              </a:lnSpc>
              <a:spcBef>
                <a:spcPts val="1200"/>
              </a:spcBef>
              <a:spcAft>
                <a:spcPts val="0"/>
              </a:spcAft>
              <a:buNone/>
            </a:pPr>
            <a:endParaRPr>
              <a:solidFill>
                <a:schemeClr val="dk1"/>
              </a:solidFill>
              <a:latin typeface="Calibri"/>
              <a:ea typeface="Calibri"/>
              <a:cs typeface="Calibri"/>
              <a:sym typeface="Calibri"/>
            </a:endParaRPr>
          </a:p>
        </p:txBody>
      </p:sp>
    </p:spTree>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34ed0521c30_0_42"/>
          <p:cNvSpPr txBox="1">
            <a:spLocks noGrp="1"/>
          </p:cNvSpPr>
          <p:nvPr>
            <p:ph type="title"/>
          </p:nvPr>
        </p:nvSpPr>
        <p:spPr>
          <a:xfrm>
            <a:off x="402932" y="1422386"/>
            <a:ext cx="3804300" cy="169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90" name="Google Shape;90;g34ed0521c30_0_42"/>
          <p:cNvSpPr txBox="1"/>
          <p:nvPr/>
        </p:nvSpPr>
        <p:spPr>
          <a:xfrm>
            <a:off x="0" y="-50700"/>
            <a:ext cx="3141300" cy="16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alibri"/>
                <a:ea typeface="Calibri"/>
                <a:cs typeface="Calibri"/>
                <a:sym typeface="Calibri"/>
              </a:rPr>
              <a:t>Literature Survey</a:t>
            </a:r>
            <a:endParaRPr sz="1800" b="1" i="0" u="none" strike="noStrike" cap="none">
              <a:solidFill>
                <a:schemeClr val="lt1"/>
              </a:solidFill>
              <a:latin typeface="Calibri"/>
              <a:ea typeface="Calibri"/>
              <a:cs typeface="Calibri"/>
              <a:sym typeface="Calibri"/>
            </a:endParaRPr>
          </a:p>
        </p:txBody>
      </p:sp>
      <p:graphicFrame>
        <p:nvGraphicFramePr>
          <p:cNvPr id="91" name="Google Shape;91;g34ed0521c30_0_42"/>
          <p:cNvGraphicFramePr/>
          <p:nvPr/>
        </p:nvGraphicFramePr>
        <p:xfrm>
          <a:off x="-10" y="527175"/>
          <a:ext cx="4610100" cy="2764790"/>
        </p:xfrm>
        <a:graphic>
          <a:graphicData uri="http://schemas.openxmlformats.org/drawingml/2006/table">
            <a:tbl>
              <a:tblPr firstRow="1" bandRow="1">
                <a:noFill/>
                <a:tableStyleId>{1D71B95C-7017-4BCC-BB2E-9C7FFB5E2381}</a:tableStyleId>
              </a:tblPr>
              <a:tblGrid>
                <a:gridCol w="402925"/>
                <a:gridCol w="646075"/>
                <a:gridCol w="533575"/>
                <a:gridCol w="1084950"/>
                <a:gridCol w="1002350"/>
                <a:gridCol w="940225"/>
              </a:tblGrid>
              <a:tr h="244200">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dirty="0"/>
                        <a:t>SL.</a:t>
                      </a:r>
                      <a:endParaRPr sz="800" b="0" u="none" strike="noStrike" cap="none" dirty="0"/>
                    </a:p>
                    <a:p>
                      <a:pPr marL="0" marR="0" lvl="0" indent="0" algn="l" rtl="0">
                        <a:lnSpc>
                          <a:spcPct val="100000"/>
                        </a:lnSpc>
                        <a:spcBef>
                          <a:spcPts val="0"/>
                        </a:spcBef>
                        <a:spcAft>
                          <a:spcPts val="0"/>
                        </a:spcAft>
                        <a:buClr>
                          <a:srgbClr val="000000"/>
                        </a:buClr>
                        <a:buSzPts val="800"/>
                        <a:buFont typeface="Calibri"/>
                        <a:buNone/>
                      </a:pPr>
                      <a:r>
                        <a:rPr lang="en-US" sz="800" b="0" u="none" strike="noStrike" cap="none" dirty="0"/>
                        <a:t>N0 </a:t>
                      </a:r>
                      <a:endParaRPr sz="800" b="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Authors</a:t>
                      </a:r>
                      <a:endParaRPr sz="8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Model Used</a:t>
                      </a:r>
                      <a:endParaRPr sz="8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Methodology</a:t>
                      </a:r>
                      <a:endParaRPr sz="8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    Gaps</a:t>
                      </a:r>
                      <a:endParaRPr sz="800" b="0" u="none" strike="noStrike" cap="none"/>
                    </a:p>
                  </a:txBody>
                  <a:tcPr marL="91450" marR="91450" marT="45725" marB="45725"/>
                </a:tc>
                <a:tc>
                  <a:txBody>
                    <a:bodyPr/>
                    <a:lstStyle/>
                    <a:p>
                      <a:pPr marL="0" lvl="0" indent="0" algn="l" rtl="0">
                        <a:spcBef>
                          <a:spcPts val="0"/>
                        </a:spcBef>
                        <a:spcAft>
                          <a:spcPts val="0"/>
                        </a:spcAft>
                        <a:buNone/>
                      </a:pPr>
                      <a:r>
                        <a:rPr lang="en-US" sz="800" b="0"/>
                        <a:t>Results</a:t>
                      </a:r>
                      <a:endParaRPr b="0"/>
                    </a:p>
                  </a:txBody>
                  <a:tcPr marL="91450" marR="91450" marT="45725" marB="45725"/>
                </a:tc>
              </a:tr>
              <a:tr h="1078875">
                <a:tc>
                  <a:txBody>
                    <a:bodyPr/>
                    <a:lstStyle/>
                    <a:p>
                      <a:pPr marL="0" marR="0" lvl="0" indent="0" algn="l" rtl="0">
                        <a:lnSpc>
                          <a:spcPct val="100000"/>
                        </a:lnSpc>
                        <a:spcBef>
                          <a:spcPts val="0"/>
                        </a:spcBef>
                        <a:spcAft>
                          <a:spcPts val="0"/>
                        </a:spcAft>
                        <a:buClr>
                          <a:srgbClr val="000000"/>
                        </a:buClr>
                        <a:buSzPts val="1400"/>
                        <a:buFont typeface="Calibri"/>
                        <a:buNone/>
                      </a:pPr>
                      <a:r>
                        <a:rPr lang="en-US" sz="800" u="none" strike="noStrike" cap="none"/>
                        <a:t>1</a:t>
                      </a:r>
                      <a:endParaRPr sz="800" u="none" strike="noStrike" cap="none"/>
                    </a:p>
                  </a:txBody>
                  <a:tcPr marL="91450" marR="91450" marT="45725" marB="45725"/>
                </a:tc>
                <a:tc>
                  <a:txBody>
                    <a:bodyPr/>
                    <a:lstStyle/>
                    <a:p>
                      <a:pPr marL="0" lvl="0" indent="0" algn="l" rtl="0">
                        <a:spcBef>
                          <a:spcPts val="0"/>
                        </a:spcBef>
                        <a:spcAft>
                          <a:spcPts val="0"/>
                        </a:spcAft>
                        <a:buNone/>
                      </a:pPr>
                      <a:r>
                        <a:rPr lang="en-US" sz="800" dirty="0" err="1"/>
                        <a:t>Saskoro</a:t>
                      </a:r>
                      <a:r>
                        <a:rPr lang="en-US" sz="800" dirty="0"/>
                        <a:t>, </a:t>
                      </a:r>
                      <a:r>
                        <a:rPr lang="en-US" sz="800" dirty="0" err="1"/>
                        <a:t>Yudistira</a:t>
                      </a:r>
                      <a:r>
                        <a:rPr lang="en-US" sz="800" dirty="0"/>
                        <a:t>, </a:t>
                      </a:r>
                      <a:r>
                        <a:rPr lang="en-US" sz="800" dirty="0" err="1"/>
                        <a:t>Fatyanosa</a:t>
                      </a:r>
                      <a:r>
                        <a:rPr lang="en-US" sz="800" dirty="0"/>
                        <a:t> </a:t>
                      </a:r>
                      <a:endParaRPr sz="800" dirty="0"/>
                    </a:p>
                    <a:p>
                      <a:pPr marL="0" lvl="0" indent="0" algn="l" rtl="0">
                        <a:spcBef>
                          <a:spcPts val="0"/>
                        </a:spcBef>
                        <a:spcAft>
                          <a:spcPts val="0"/>
                        </a:spcAft>
                        <a:buNone/>
                      </a:pPr>
                      <a:r>
                        <a:rPr lang="en-US" sz="800" dirty="0"/>
                        <a:t>(2024)</a:t>
                      </a:r>
                      <a:endParaRPr sz="800" dirty="0"/>
                    </a:p>
                  </a:txBody>
                  <a:tcPr marL="91450" marR="91450" marT="45725" marB="45725">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Gated CNN (Ensemble of ResNet-50)</a:t>
                      </a:r>
                      <a:endParaRPr sz="800"/>
                    </a:p>
                  </a:txBody>
                  <a:tcPr marL="91450" marR="91450" marT="45725" marB="45725">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Ensemble of expert CNNs with gated network to optimize cross-generator performance</a:t>
                      </a:r>
                      <a:endParaRPr sz="800"/>
                    </a:p>
                  </a:txBody>
                  <a:tcPr marL="91450" marR="91450" marT="45725" marB="45725">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Difficulty in generalizing to completely unseen generators like Midjourney and Wukong</a:t>
                      </a:r>
                      <a:endParaRPr sz="800"/>
                    </a:p>
                  </a:txBody>
                  <a:tcPr marL="91450" marR="91450" marT="45725" marB="45725">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&gt;96% average accuracy, good generalization across known generators, robust to small datasets</a:t>
                      </a:r>
                      <a:endParaRPr sz="800"/>
                    </a:p>
                  </a:txBody>
                  <a:tcPr marL="91450" marR="91450" marT="45725" marB="45725">
                    <a:lnB w="12700" cap="flat" cmpd="sng">
                      <a:solidFill>
                        <a:schemeClr val="lt1"/>
                      </a:solidFill>
                      <a:prstDash val="solid"/>
                      <a:round/>
                      <a:headEnd type="none" w="sm" len="sm"/>
                      <a:tailEnd type="none" w="sm" len="sm"/>
                    </a:lnB>
                  </a:tcPr>
                </a:tc>
              </a:tr>
              <a:tr h="1350625">
                <a:tc>
                  <a:txBody>
                    <a:bodyPr/>
                    <a:lstStyle/>
                    <a:p>
                      <a:pPr marL="0" marR="0" lvl="0" indent="0" algn="l" rtl="0">
                        <a:lnSpc>
                          <a:spcPct val="100000"/>
                        </a:lnSpc>
                        <a:spcBef>
                          <a:spcPts val="0"/>
                        </a:spcBef>
                        <a:spcAft>
                          <a:spcPts val="0"/>
                        </a:spcAft>
                        <a:buClr>
                          <a:srgbClr val="000000"/>
                        </a:buClr>
                        <a:buSzPts val="1800"/>
                        <a:buFont typeface="Calibri"/>
                        <a:buNone/>
                      </a:pPr>
                      <a:r>
                        <a:rPr lang="en-US" sz="800" b="0" u="none" strike="noStrike" cap="none"/>
                        <a:t>2</a:t>
                      </a:r>
                      <a:endParaRPr sz="800" b="0" u="none" strike="noStrike" cap="none"/>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800"/>
                        <a:buFont typeface="Calibri"/>
                        <a:buNone/>
                      </a:pPr>
                      <a:r>
                        <a:rPr lang="en-US" sz="800"/>
                        <a:t>Anjuman Ara, Md Sajadul Alam, Kamrujjaman, Afia Farjana Mifa</a:t>
                      </a:r>
                      <a:endParaRPr sz="800"/>
                    </a:p>
                    <a:p>
                      <a:pPr marL="0" marR="0" lvl="0" indent="0" algn="l" rtl="0">
                        <a:lnSpc>
                          <a:spcPct val="100000"/>
                        </a:lnSpc>
                        <a:spcBef>
                          <a:spcPts val="0"/>
                        </a:spcBef>
                        <a:spcAft>
                          <a:spcPts val="0"/>
                        </a:spcAft>
                        <a:buClr>
                          <a:srgbClr val="000000"/>
                        </a:buClr>
                        <a:buSzPts val="800"/>
                        <a:buFont typeface="Calibri"/>
                        <a:buNone/>
                      </a:pPr>
                      <a:r>
                        <a:rPr lang="en-US" sz="800"/>
                        <a:t>(2024)</a:t>
                      </a:r>
                      <a:endParaRPr sz="800" b="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Calibri"/>
                        <a:buNone/>
                      </a:pPr>
                      <a:r>
                        <a:rPr lang="en-US" sz="800"/>
                        <a:t>Hybrid approaches (AI + Human Moderation)</a:t>
                      </a:r>
                      <a:endParaRPr sz="800" b="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Calibri"/>
                        <a:buNone/>
                      </a:pPr>
                      <a:r>
                        <a:rPr lang="en-US" sz="800"/>
                        <a:t>Systematic review of academic literature, social media policies, and expert interviews. Comparative study across Facebook, Instagram, Twitter, TikTok, and YouTube.</a:t>
                      </a:r>
                      <a:endParaRPr sz="800" b="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Calibri"/>
                        <a:buNone/>
                      </a:pPr>
                      <a:r>
                        <a:rPr lang="en-US" sz="800" dirty="0"/>
                        <a:t>False positives/negatives, lack of transparency, reliance on user reports, limited interpretability in AI models.</a:t>
                      </a:r>
                      <a:endParaRPr sz="800" b="0" u="none" strike="noStrike" cap="none"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700"/>
                        <a:buFont typeface="Arial"/>
                        <a:buNone/>
                      </a:pPr>
                      <a:r>
                        <a:rPr lang="en-US" sz="700" dirty="0" err="1"/>
                        <a:t>Facebook</a:t>
                      </a:r>
                      <a:r>
                        <a:rPr lang="en-US" sz="700" dirty="0"/>
                        <a:t>/</a:t>
                      </a:r>
                      <a:r>
                        <a:rPr lang="en-US" sz="700" dirty="0" err="1"/>
                        <a:t>Instagram</a:t>
                      </a:r>
                      <a:r>
                        <a:rPr lang="en-US" sz="700" dirty="0"/>
                        <a:t> use AI + human moderation; Twitter uses ML + user reports; </a:t>
                      </a:r>
                      <a:r>
                        <a:rPr lang="en-US" sz="700" dirty="0" err="1"/>
                        <a:t>TikTok</a:t>
                      </a:r>
                      <a:r>
                        <a:rPr lang="en-US" sz="700" dirty="0"/>
                        <a:t> uses embedded AI tools + user education; YouTube uses Content ID + AI.</a:t>
                      </a:r>
                      <a:endParaRPr sz="700" b="0" u="none" strike="noStrike" cap="none"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r>
            </a:tbl>
          </a:graphicData>
        </a:graphic>
      </p:graphicFrame>
    </p:spTree>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34ed0521c30_0_61"/>
          <p:cNvSpPr txBox="1">
            <a:spLocks noGrp="1"/>
          </p:cNvSpPr>
          <p:nvPr>
            <p:ph type="title"/>
          </p:nvPr>
        </p:nvSpPr>
        <p:spPr>
          <a:xfrm>
            <a:off x="402932" y="1422386"/>
            <a:ext cx="3804300" cy="169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97" name="Google Shape;97;g34ed0521c30_0_61"/>
          <p:cNvSpPr txBox="1"/>
          <p:nvPr/>
        </p:nvSpPr>
        <p:spPr>
          <a:xfrm>
            <a:off x="0" y="-50700"/>
            <a:ext cx="3141300" cy="16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alibri"/>
                <a:ea typeface="Calibri"/>
                <a:cs typeface="Calibri"/>
                <a:sym typeface="Calibri"/>
              </a:rPr>
              <a:t>Literature Survey</a:t>
            </a:r>
            <a:endParaRPr sz="1800" b="1" i="0" u="none" strike="noStrike" cap="none">
              <a:solidFill>
                <a:schemeClr val="lt1"/>
              </a:solidFill>
              <a:latin typeface="Calibri"/>
              <a:ea typeface="Calibri"/>
              <a:cs typeface="Calibri"/>
              <a:sym typeface="Calibri"/>
            </a:endParaRPr>
          </a:p>
        </p:txBody>
      </p:sp>
      <p:graphicFrame>
        <p:nvGraphicFramePr>
          <p:cNvPr id="98" name="Google Shape;98;g34ed0521c30_0_61"/>
          <p:cNvGraphicFramePr/>
          <p:nvPr/>
        </p:nvGraphicFramePr>
        <p:xfrm>
          <a:off x="-10" y="466475"/>
          <a:ext cx="4610100" cy="2834670"/>
        </p:xfrm>
        <a:graphic>
          <a:graphicData uri="http://schemas.openxmlformats.org/drawingml/2006/table">
            <a:tbl>
              <a:tblPr firstRow="1" bandRow="1">
                <a:noFill/>
                <a:tableStyleId>{1D71B95C-7017-4BCC-BB2E-9C7FFB5E2381}</a:tableStyleId>
              </a:tblPr>
              <a:tblGrid>
                <a:gridCol w="402925"/>
                <a:gridCol w="565125"/>
                <a:gridCol w="665125"/>
                <a:gridCol w="1115300"/>
                <a:gridCol w="972000"/>
                <a:gridCol w="889625"/>
              </a:tblGrid>
              <a:tr h="244200">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SL.</a:t>
                      </a:r>
                      <a:endParaRPr sz="800" b="0" u="none" strike="noStrike" cap="none"/>
                    </a:p>
                    <a:p>
                      <a:pPr marL="0" marR="0" lvl="0" indent="0" algn="l" rtl="0">
                        <a:lnSpc>
                          <a:spcPct val="100000"/>
                        </a:lnSpc>
                        <a:spcBef>
                          <a:spcPts val="0"/>
                        </a:spcBef>
                        <a:spcAft>
                          <a:spcPts val="0"/>
                        </a:spcAft>
                        <a:buClr>
                          <a:srgbClr val="000000"/>
                        </a:buClr>
                        <a:buSzPts val="800"/>
                        <a:buFont typeface="Calibri"/>
                        <a:buNone/>
                      </a:pPr>
                      <a:r>
                        <a:rPr lang="en-US" sz="800" b="0" u="none" strike="noStrike" cap="none"/>
                        <a:t>N0 </a:t>
                      </a:r>
                      <a:endParaRPr sz="8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Authors</a:t>
                      </a:r>
                      <a:endParaRPr sz="8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Model Used</a:t>
                      </a:r>
                      <a:endParaRPr sz="8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Methodology</a:t>
                      </a:r>
                      <a:endParaRPr sz="8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    Gaps</a:t>
                      </a:r>
                      <a:endParaRPr sz="800" b="0" u="none" strike="noStrike" cap="none"/>
                    </a:p>
                  </a:txBody>
                  <a:tcPr marL="91450" marR="91450" marT="45725" marB="45725"/>
                </a:tc>
                <a:tc>
                  <a:txBody>
                    <a:bodyPr/>
                    <a:lstStyle/>
                    <a:p>
                      <a:pPr marL="0" lvl="0" indent="0" algn="l" rtl="0">
                        <a:spcBef>
                          <a:spcPts val="0"/>
                        </a:spcBef>
                        <a:spcAft>
                          <a:spcPts val="0"/>
                        </a:spcAft>
                        <a:buNone/>
                      </a:pPr>
                      <a:r>
                        <a:rPr lang="en-US" sz="800" b="0"/>
                        <a:t>Results</a:t>
                      </a:r>
                      <a:endParaRPr b="0"/>
                    </a:p>
                  </a:txBody>
                  <a:tcPr marL="91450" marR="91450" marT="45725" marB="45725"/>
                </a:tc>
              </a:tr>
              <a:tr h="880900">
                <a:tc>
                  <a:txBody>
                    <a:bodyPr/>
                    <a:lstStyle/>
                    <a:p>
                      <a:pPr marL="0" marR="0" lvl="0" indent="0" algn="l" rtl="0">
                        <a:lnSpc>
                          <a:spcPct val="100000"/>
                        </a:lnSpc>
                        <a:spcBef>
                          <a:spcPts val="0"/>
                        </a:spcBef>
                        <a:spcAft>
                          <a:spcPts val="0"/>
                        </a:spcAft>
                        <a:buClr>
                          <a:srgbClr val="000000"/>
                        </a:buClr>
                        <a:buSzPts val="1400"/>
                        <a:buFont typeface="Calibri"/>
                        <a:buNone/>
                      </a:pPr>
                      <a:r>
                        <a:rPr lang="en-US" sz="1000"/>
                        <a:t>3</a:t>
                      </a:r>
                      <a:endParaRPr sz="1000" u="none" strike="noStrike" cap="none"/>
                    </a:p>
                  </a:txBody>
                  <a:tcPr marL="91450" marR="91450" marT="45725" marB="45725">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Baraheem, S.S.; Nguyen, T.V.</a:t>
                      </a:r>
                      <a:endParaRPr sz="800"/>
                    </a:p>
                    <a:p>
                      <a:pPr marL="0" lvl="0" indent="0" algn="l" rtl="0">
                        <a:spcBef>
                          <a:spcPts val="0"/>
                        </a:spcBef>
                        <a:spcAft>
                          <a:spcPts val="0"/>
                        </a:spcAft>
                        <a:buNone/>
                      </a:pPr>
                      <a:r>
                        <a:rPr lang="en-US" sz="800"/>
                        <a:t>(2023)</a:t>
                      </a:r>
                      <a:endParaRPr sz="800"/>
                    </a:p>
                  </a:txBody>
                  <a:tcPr marL="91450" marR="91450" marT="45725" marB="45725">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EfficientNetB4 (best); also VGG19, ResNet, Inception, etc.</a:t>
                      </a:r>
                      <a:endParaRPr sz="800"/>
                    </a:p>
                  </a:txBody>
                  <a:tcPr marL="91450" marR="91450" marT="45725" marB="45725">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Used RSI dataset (real vs synthetic), fine-tuned CNNs, CAMs &amp; LIME for explainability</a:t>
                      </a:r>
                      <a:endParaRPr sz="800"/>
                    </a:p>
                  </a:txBody>
                  <a:tcPr marL="91450" marR="91450" marT="45725" marB="45725">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Hard to generalize across GANs; subtle artifacts in high-quality fakes</a:t>
                      </a:r>
                      <a:endParaRPr sz="800"/>
                    </a:p>
                  </a:txBody>
                  <a:tcPr marL="91450" marR="91450" marT="45725" marB="45725">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EfficientNetB4: 100% accuracy; others up to 98%; strong generalization</a:t>
                      </a:r>
                      <a:endParaRPr sz="800"/>
                    </a:p>
                  </a:txBody>
                  <a:tcPr marL="91450" marR="91450" marT="45725" marB="45725">
                    <a:lnB w="12700" cap="flat" cmpd="sng">
                      <a:solidFill>
                        <a:schemeClr val="lt1"/>
                      </a:solidFill>
                      <a:prstDash val="solid"/>
                      <a:round/>
                      <a:headEnd type="none" w="sm" len="sm"/>
                      <a:tailEnd type="none" w="sm" len="sm"/>
                    </a:lnB>
                  </a:tcPr>
                </a:tc>
              </a:tr>
              <a:tr h="1519400">
                <a:tc>
                  <a:txBody>
                    <a:bodyPr/>
                    <a:lstStyle/>
                    <a:p>
                      <a:pPr marL="0" marR="0" lvl="0" indent="0" algn="l" rtl="0">
                        <a:lnSpc>
                          <a:spcPct val="100000"/>
                        </a:lnSpc>
                        <a:spcBef>
                          <a:spcPts val="0"/>
                        </a:spcBef>
                        <a:spcAft>
                          <a:spcPts val="0"/>
                        </a:spcAft>
                        <a:buClr>
                          <a:srgbClr val="000000"/>
                        </a:buClr>
                        <a:buSzPts val="1400"/>
                        <a:buFont typeface="Calibri"/>
                        <a:buNone/>
                      </a:pPr>
                      <a:r>
                        <a:rPr lang="en-US" sz="1000"/>
                        <a:t>4</a:t>
                      </a:r>
                      <a:endParaRPr sz="10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Calibri"/>
                        <a:buNone/>
                      </a:pPr>
                      <a:r>
                        <a:rPr lang="en-US" sz="800"/>
                        <a:t>David C. Epstein, Ishan Jain, Oliver Wang, Richard Zhang</a:t>
                      </a:r>
                      <a:endParaRPr sz="800"/>
                    </a:p>
                    <a:p>
                      <a:pPr marL="0" marR="0" lvl="0" indent="0" algn="l" rtl="0">
                        <a:lnSpc>
                          <a:spcPct val="100000"/>
                        </a:lnSpc>
                        <a:spcBef>
                          <a:spcPts val="0"/>
                        </a:spcBef>
                        <a:spcAft>
                          <a:spcPts val="0"/>
                        </a:spcAft>
                        <a:buClr>
                          <a:srgbClr val="000000"/>
                        </a:buClr>
                        <a:buSzPts val="800"/>
                        <a:buFont typeface="Calibri"/>
                        <a:buNone/>
                      </a:pPr>
                      <a:r>
                        <a:rPr lang="en-US" sz="800"/>
                        <a:t>(2023)</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Calibri"/>
                        <a:buNone/>
                      </a:pPr>
                      <a:r>
                        <a:rPr lang="en-US" sz="800"/>
                        <a:t>ResNet-50, FCN (for pixel detection)</a:t>
                      </a:r>
                      <a:endParaRPr sz="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US" sz="800"/>
                        <a:t>Used ResNet-50 with online learning on 14 AI image models.</a:t>
                      </a:r>
                      <a:br>
                        <a:rPr lang="en-US" sz="800"/>
                      </a:br>
                      <a:r>
                        <a:rPr lang="en-US" sz="800"/>
                        <a:t>Tested generalization to new, unseen models.</a:t>
                      </a:r>
                      <a:br>
                        <a:rPr lang="en-US" sz="800"/>
                      </a:br>
                      <a:r>
                        <a:rPr lang="en-US" sz="800"/>
                        <a:t>Applied FCN with CutMix for pixel-level detection.</a:t>
                      </a:r>
                      <a:endParaRPr sz="800"/>
                    </a:p>
                    <a:p>
                      <a:pPr marL="0" marR="0" lvl="0" indent="0" algn="l" rtl="0">
                        <a:lnSpc>
                          <a:spcPct val="115000"/>
                        </a:lnSpc>
                        <a:spcBef>
                          <a:spcPts val="0"/>
                        </a:spcBef>
                        <a:spcAft>
                          <a:spcPts val="0"/>
                        </a:spcAft>
                        <a:buClr>
                          <a:srgbClr val="000000"/>
                        </a:buClr>
                        <a:buSzPts val="1100"/>
                        <a:buFont typeface="Arial"/>
                        <a:buNone/>
                      </a:pP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800"/>
                        <a:t>Accuracy drops for different architectures (e.g., Firefly).</a:t>
                      </a:r>
                      <a:br>
                        <a:rPr lang="en-US" sz="800"/>
                      </a:br>
                      <a:r>
                        <a:rPr lang="en-US" sz="800"/>
                        <a:t>Needs frequent updates for good generalization.</a:t>
                      </a:r>
                      <a:br>
                        <a:rPr lang="en-US" sz="800"/>
                      </a:br>
                      <a:r>
                        <a:rPr lang="en-US" sz="800"/>
                        <a:t>Pixel detection depends on inpainting tools or data.</a:t>
                      </a:r>
                      <a:endParaRPr sz="800"/>
                    </a:p>
                    <a:p>
                      <a:pPr marL="0" marR="0" lvl="0" indent="0" algn="l" rtl="0">
                        <a:lnSpc>
                          <a:spcPct val="100000"/>
                        </a:lnSpc>
                        <a:spcBef>
                          <a:spcPts val="0"/>
                        </a:spcBef>
                        <a:spcAft>
                          <a:spcPts val="0"/>
                        </a:spcAft>
                        <a:buClr>
                          <a:srgbClr val="000000"/>
                        </a:buClr>
                        <a:buSzPts val="800"/>
                        <a:buFont typeface="Calibri"/>
                        <a:buNone/>
                      </a:pP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~100% accuracy for seen models.</a:t>
                      </a:r>
                      <a:br>
                        <a:rPr lang="en-US" sz="800"/>
                      </a:br>
                      <a:r>
                        <a:rPr lang="en-US" sz="800"/>
                        <a:t>History boosts unseen model detection.</a:t>
                      </a:r>
                      <a:br>
                        <a:rPr lang="en-US" sz="800"/>
                      </a:br>
                      <a:r>
                        <a:rPr lang="en-US" sz="800"/>
                        <a:t>CutMix + inpainting gives 99.2% pixel accuracy.</a:t>
                      </a:r>
                      <a:endParaRPr sz="800"/>
                    </a:p>
                    <a:p>
                      <a:pPr marL="0" lvl="0" indent="0" algn="l" rtl="0">
                        <a:spcBef>
                          <a:spcPts val="0"/>
                        </a:spcBef>
                        <a:spcAft>
                          <a:spcPts val="0"/>
                        </a:spcAft>
                        <a:buNone/>
                      </a:pPr>
                      <a:endParaRPr sz="7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r>
            </a:tbl>
          </a:graphicData>
        </a:graphic>
      </p:graphicFrame>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34ed0521c30_0_6"/>
          <p:cNvSpPr txBox="1">
            <a:spLocks noGrp="1"/>
          </p:cNvSpPr>
          <p:nvPr>
            <p:ph type="title"/>
          </p:nvPr>
        </p:nvSpPr>
        <p:spPr>
          <a:xfrm>
            <a:off x="402932" y="1422386"/>
            <a:ext cx="3804300" cy="169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104" name="Google Shape;104;g34ed0521c30_0_6"/>
          <p:cNvSpPr txBox="1"/>
          <p:nvPr/>
        </p:nvSpPr>
        <p:spPr>
          <a:xfrm>
            <a:off x="0" y="-50700"/>
            <a:ext cx="3141300" cy="16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alibri"/>
                <a:ea typeface="Calibri"/>
                <a:cs typeface="Calibri"/>
                <a:sym typeface="Calibri"/>
              </a:rPr>
              <a:t>Literature Survey</a:t>
            </a:r>
            <a:endParaRPr sz="1800" b="1" i="0" u="none" strike="noStrike" cap="none">
              <a:solidFill>
                <a:schemeClr val="lt1"/>
              </a:solidFill>
              <a:latin typeface="Calibri"/>
              <a:ea typeface="Calibri"/>
              <a:cs typeface="Calibri"/>
              <a:sym typeface="Calibri"/>
            </a:endParaRPr>
          </a:p>
        </p:txBody>
      </p:sp>
      <p:graphicFrame>
        <p:nvGraphicFramePr>
          <p:cNvPr id="105" name="Google Shape;105;g34ed0521c30_0_6"/>
          <p:cNvGraphicFramePr/>
          <p:nvPr/>
        </p:nvGraphicFramePr>
        <p:xfrm>
          <a:off x="-10" y="426000"/>
          <a:ext cx="4610100" cy="2762850"/>
        </p:xfrm>
        <a:graphic>
          <a:graphicData uri="http://schemas.openxmlformats.org/drawingml/2006/table">
            <a:tbl>
              <a:tblPr firstRow="1" bandRow="1">
                <a:noFill/>
                <a:tableStyleId>{1D71B95C-7017-4BCC-BB2E-9C7FFB5E2381}</a:tableStyleId>
              </a:tblPr>
              <a:tblGrid>
                <a:gridCol w="402925"/>
                <a:gridCol w="646075"/>
                <a:gridCol w="533575"/>
                <a:gridCol w="1084950"/>
                <a:gridCol w="1002350"/>
                <a:gridCol w="940225"/>
              </a:tblGrid>
              <a:tr h="244200">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SL.</a:t>
                      </a:r>
                      <a:endParaRPr sz="800" b="0" u="none" strike="noStrike" cap="none"/>
                    </a:p>
                    <a:p>
                      <a:pPr marL="0" marR="0" lvl="0" indent="0" algn="l" rtl="0">
                        <a:lnSpc>
                          <a:spcPct val="100000"/>
                        </a:lnSpc>
                        <a:spcBef>
                          <a:spcPts val="0"/>
                        </a:spcBef>
                        <a:spcAft>
                          <a:spcPts val="0"/>
                        </a:spcAft>
                        <a:buClr>
                          <a:srgbClr val="000000"/>
                        </a:buClr>
                        <a:buSzPts val="800"/>
                        <a:buFont typeface="Calibri"/>
                        <a:buNone/>
                      </a:pPr>
                      <a:r>
                        <a:rPr lang="en-US" sz="800" b="0" u="none" strike="noStrike" cap="none"/>
                        <a:t>N0 </a:t>
                      </a:r>
                      <a:endParaRPr sz="8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Authors</a:t>
                      </a:r>
                      <a:endParaRPr sz="8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Model Used</a:t>
                      </a:r>
                      <a:endParaRPr sz="8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Methodology</a:t>
                      </a:r>
                      <a:endParaRPr sz="8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    Gaps</a:t>
                      </a:r>
                      <a:endParaRPr sz="800" b="0" u="none" strike="noStrike" cap="none"/>
                    </a:p>
                  </a:txBody>
                  <a:tcPr marL="91450" marR="91450" marT="45725" marB="45725"/>
                </a:tc>
                <a:tc>
                  <a:txBody>
                    <a:bodyPr/>
                    <a:lstStyle/>
                    <a:p>
                      <a:pPr marL="0" lvl="0" indent="0" algn="l" rtl="0">
                        <a:spcBef>
                          <a:spcPts val="0"/>
                        </a:spcBef>
                        <a:spcAft>
                          <a:spcPts val="0"/>
                        </a:spcAft>
                        <a:buNone/>
                      </a:pPr>
                      <a:r>
                        <a:rPr lang="en-US" sz="800" b="0"/>
                        <a:t>Results</a:t>
                      </a:r>
                      <a:endParaRPr b="0"/>
                    </a:p>
                  </a:txBody>
                  <a:tcPr marL="91450" marR="91450" marT="45725" marB="45725"/>
                </a:tc>
              </a:tr>
              <a:tr h="1360750">
                <a:tc>
                  <a:txBody>
                    <a:bodyPr/>
                    <a:lstStyle/>
                    <a:p>
                      <a:pPr marL="0" marR="0" lvl="0" indent="0" algn="l" rtl="0">
                        <a:lnSpc>
                          <a:spcPct val="100000"/>
                        </a:lnSpc>
                        <a:spcBef>
                          <a:spcPts val="0"/>
                        </a:spcBef>
                        <a:spcAft>
                          <a:spcPts val="0"/>
                        </a:spcAft>
                        <a:buNone/>
                      </a:pPr>
                      <a:r>
                        <a:rPr lang="en-US" sz="1000"/>
                        <a:t>5</a:t>
                      </a:r>
                      <a:endParaRPr sz="1000" b="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800"/>
                        <a:t>Ruipeng Sun et al.</a:t>
                      </a:r>
                      <a:endParaRPr sz="800"/>
                    </a:p>
                    <a:p>
                      <a:pPr marL="0" marR="0" lvl="0" indent="0" algn="l" rtl="0">
                        <a:lnSpc>
                          <a:spcPct val="100000"/>
                        </a:lnSpc>
                        <a:spcBef>
                          <a:spcPts val="0"/>
                        </a:spcBef>
                        <a:spcAft>
                          <a:spcPts val="0"/>
                        </a:spcAft>
                        <a:buNone/>
                      </a:pPr>
                      <a:r>
                        <a:rPr lang="en-US" sz="800"/>
                        <a:t>(2023)</a:t>
                      </a:r>
                      <a:endParaRPr sz="800"/>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800"/>
                        <a:t>SPNet (Sequential-Parallel Network)</a:t>
                      </a:r>
                      <a:endParaRPr sz="800"/>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800"/>
                        <a:t>A lightweight deep video model that sequentially and then in parallel extracts spatial and temporal features for deepfake detection</a:t>
                      </a:r>
                      <a:endParaRPr sz="800"/>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800"/>
                        <a:t>Struggles slightly as model complexity increases; balancing performance and computational cost is crucial</a:t>
                      </a:r>
                      <a:endParaRPr sz="800"/>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800"/>
                        <a:t>Achieved 91.13% accuracy</a:t>
                      </a:r>
                      <a:endParaRPr sz="800"/>
                    </a:p>
                  </a:txBody>
                  <a:tcPr marL="91450" marR="91450" marT="45725" marB="45725">
                    <a:lnB w="12700" cap="flat" cmpd="sng">
                      <a:solidFill>
                        <a:schemeClr val="lt1"/>
                      </a:solidFill>
                      <a:prstDash val="solid"/>
                      <a:round/>
                      <a:headEnd type="none" w="sm" len="sm"/>
                      <a:tailEnd type="none" w="sm" len="sm"/>
                    </a:lnB>
                  </a:tcPr>
                </a:tc>
              </a:tr>
              <a:tr h="1059600">
                <a:tc>
                  <a:txBody>
                    <a:bodyPr/>
                    <a:lstStyle/>
                    <a:p>
                      <a:pPr marL="0" marR="0" lvl="0" indent="0" algn="l" rtl="0">
                        <a:lnSpc>
                          <a:spcPct val="100000"/>
                        </a:lnSpc>
                        <a:spcBef>
                          <a:spcPts val="0"/>
                        </a:spcBef>
                        <a:spcAft>
                          <a:spcPts val="0"/>
                        </a:spcAft>
                        <a:buNone/>
                      </a:pPr>
                      <a:r>
                        <a:rPr lang="en-US" sz="1000"/>
                        <a:t>6</a:t>
                      </a:r>
                      <a:endParaRPr sz="1000" b="0" u="none" strike="noStrike" cap="none"/>
                    </a:p>
                  </a:txBody>
                  <a:tcPr marL="91450" marR="91450" marT="45725" marB="45725">
                    <a:lnR w="12700"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r>
                        <a:rPr lang="en-US" sz="800"/>
                        <a:t>Qasim Jaleel, Israa Hadi Ali</a:t>
                      </a:r>
                      <a:endParaRPr sz="800"/>
                    </a:p>
                    <a:p>
                      <a:pPr marL="0" marR="0" lvl="0" indent="0" algn="l" rtl="0">
                        <a:lnSpc>
                          <a:spcPct val="100000"/>
                        </a:lnSpc>
                        <a:spcBef>
                          <a:spcPts val="0"/>
                        </a:spcBef>
                        <a:spcAft>
                          <a:spcPts val="0"/>
                        </a:spcAft>
                        <a:buNone/>
                      </a:pPr>
                      <a:r>
                        <a:rPr lang="en-US" sz="800"/>
                        <a:t>(2022)</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800"/>
                        <a:t>GAN Discriminator (only)</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800"/>
                        <a:t>They used just the discriminator part of GAN to check if a video is fake or real. It looks at face expressions, eye and head movements to decide.</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800"/>
                        <a:t>It works best only on high-quality videos. Low-quality videos may confuse it.</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700">
                          <a:latin typeface="Arial"/>
                          <a:ea typeface="Arial"/>
                          <a:cs typeface="Arial"/>
                          <a:sym typeface="Arial"/>
                        </a:rPr>
                        <a:t>Accuracy:</a:t>
                      </a:r>
                      <a:r>
                        <a:rPr lang="en-US" sz="1100">
                          <a:latin typeface="Arial"/>
                          <a:ea typeface="Arial"/>
                          <a:cs typeface="Arial"/>
                          <a:sym typeface="Arial"/>
                        </a:rPr>
                        <a:t> </a:t>
                      </a:r>
                      <a:r>
                        <a:rPr lang="en-US" sz="800">
                          <a:latin typeface="Arial"/>
                          <a:ea typeface="Arial"/>
                          <a:cs typeface="Arial"/>
                          <a:sym typeface="Arial"/>
                        </a:rPr>
                        <a:t>94.65%</a:t>
                      </a:r>
                      <a:endParaRPr sz="5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r>
            </a:tbl>
          </a:graphicData>
        </a:graphic>
      </p:graphicFrame>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34ed0521c30_0_49"/>
          <p:cNvSpPr txBox="1">
            <a:spLocks noGrp="1"/>
          </p:cNvSpPr>
          <p:nvPr>
            <p:ph type="title"/>
          </p:nvPr>
        </p:nvSpPr>
        <p:spPr>
          <a:xfrm>
            <a:off x="402932" y="1422386"/>
            <a:ext cx="3804300" cy="169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111" name="Google Shape;111;g34ed0521c30_0_49"/>
          <p:cNvSpPr txBox="1"/>
          <p:nvPr/>
        </p:nvSpPr>
        <p:spPr>
          <a:xfrm>
            <a:off x="0" y="-50700"/>
            <a:ext cx="3141300" cy="16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alibri"/>
                <a:ea typeface="Calibri"/>
                <a:cs typeface="Calibri"/>
                <a:sym typeface="Calibri"/>
              </a:rPr>
              <a:t>Literature Survey</a:t>
            </a:r>
            <a:endParaRPr sz="1800" b="1" i="0" u="none" strike="noStrike" cap="none">
              <a:solidFill>
                <a:schemeClr val="lt1"/>
              </a:solidFill>
              <a:latin typeface="Calibri"/>
              <a:ea typeface="Calibri"/>
              <a:cs typeface="Calibri"/>
              <a:sym typeface="Calibri"/>
            </a:endParaRPr>
          </a:p>
        </p:txBody>
      </p:sp>
      <p:graphicFrame>
        <p:nvGraphicFramePr>
          <p:cNvPr id="112" name="Google Shape;112;g34ed0521c30_0_49"/>
          <p:cNvGraphicFramePr/>
          <p:nvPr/>
        </p:nvGraphicFramePr>
        <p:xfrm>
          <a:off x="25277" y="456350"/>
          <a:ext cx="4559525" cy="2859290"/>
        </p:xfrm>
        <a:graphic>
          <a:graphicData uri="http://schemas.openxmlformats.org/drawingml/2006/table">
            <a:tbl>
              <a:tblPr firstRow="1" bandRow="1">
                <a:noFill/>
                <a:tableStyleId>{1D71B95C-7017-4BCC-BB2E-9C7FFB5E2381}</a:tableStyleId>
              </a:tblPr>
              <a:tblGrid>
                <a:gridCol w="402925"/>
                <a:gridCol w="646075"/>
                <a:gridCol w="533575"/>
                <a:gridCol w="1084950"/>
                <a:gridCol w="1002350"/>
                <a:gridCol w="889650"/>
              </a:tblGrid>
              <a:tr h="244200">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SL.</a:t>
                      </a:r>
                      <a:endParaRPr sz="800" b="0" u="none" strike="noStrike" cap="none"/>
                    </a:p>
                    <a:p>
                      <a:pPr marL="0" marR="0" lvl="0" indent="0" algn="l" rtl="0">
                        <a:lnSpc>
                          <a:spcPct val="100000"/>
                        </a:lnSpc>
                        <a:spcBef>
                          <a:spcPts val="0"/>
                        </a:spcBef>
                        <a:spcAft>
                          <a:spcPts val="0"/>
                        </a:spcAft>
                        <a:buClr>
                          <a:srgbClr val="000000"/>
                        </a:buClr>
                        <a:buSzPts val="800"/>
                        <a:buFont typeface="Calibri"/>
                        <a:buNone/>
                      </a:pPr>
                      <a:r>
                        <a:rPr lang="en-US" sz="800" b="0" u="none" strike="noStrike" cap="none"/>
                        <a:t>N0 </a:t>
                      </a:r>
                      <a:endParaRPr sz="800" b="0" u="none" strike="noStrike" cap="none"/>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Authors</a:t>
                      </a:r>
                      <a:endParaRPr sz="800" b="0" u="none" strike="noStrike" cap="none"/>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Model Used</a:t>
                      </a:r>
                      <a:endParaRPr sz="800" b="0" u="none" strike="noStrike" cap="none"/>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Methodology</a:t>
                      </a:r>
                      <a:endParaRPr sz="800" b="0" u="none" strike="noStrike" cap="none"/>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Calibri"/>
                        <a:buNone/>
                      </a:pPr>
                      <a:r>
                        <a:rPr lang="en-US" sz="800" b="0" u="none" strike="noStrike" cap="none"/>
                        <a:t>    Gaps</a:t>
                      </a:r>
                      <a:endParaRPr sz="800" b="0" u="none" strike="noStrike" cap="none"/>
                    </a:p>
                  </a:txBody>
                  <a:tcPr marL="91450" marR="91450" marT="45725" marB="45725">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b="0"/>
                        <a:t>Results</a:t>
                      </a:r>
                      <a:endParaRPr b="0"/>
                    </a:p>
                  </a:txBody>
                  <a:tcPr marL="91450" marR="91450" marT="45725" marB="45725">
                    <a:lnB w="12700" cap="flat" cmpd="sng">
                      <a:solidFill>
                        <a:schemeClr val="lt1"/>
                      </a:solidFill>
                      <a:prstDash val="solid"/>
                      <a:round/>
                      <a:headEnd type="none" w="sm" len="sm"/>
                      <a:tailEnd type="none" w="sm" len="sm"/>
                    </a:lnB>
                  </a:tcPr>
                </a:tc>
              </a:tr>
              <a:tr h="1120325">
                <a:tc>
                  <a:txBody>
                    <a:bodyPr/>
                    <a:lstStyle/>
                    <a:p>
                      <a:pPr marL="0" marR="0" lvl="0" indent="0" algn="l" rtl="0">
                        <a:lnSpc>
                          <a:spcPct val="100000"/>
                        </a:lnSpc>
                        <a:spcBef>
                          <a:spcPts val="0"/>
                        </a:spcBef>
                        <a:spcAft>
                          <a:spcPts val="0"/>
                        </a:spcAft>
                        <a:buClr>
                          <a:srgbClr val="000000"/>
                        </a:buClr>
                        <a:buSzPts val="1800"/>
                        <a:buFont typeface="Calibri"/>
                        <a:buNone/>
                      </a:pPr>
                      <a:r>
                        <a:rPr lang="en-US" sz="1000"/>
                        <a:t>7</a:t>
                      </a:r>
                      <a:endParaRPr sz="1000" b="0" u="none" strike="noStrike" cap="none"/>
                    </a:p>
                  </a:txBody>
                  <a:tcPr marL="91450" marR="91450" marT="45725" marB="45725">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Lakshmanan Nataraj et al.(2020)</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CNN with Co-occurrence Matrices</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Computed pixel co-occurrence matrices on RGB channels and trained a CNN for detecting GAN-generated images</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Slight drop in accuracy on JPEG-compressed images; struggles with highly compressed inputs</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latin typeface="Arial"/>
                          <a:ea typeface="Arial"/>
                          <a:cs typeface="Arial"/>
                          <a:sym typeface="Arial"/>
                        </a:rPr>
                        <a:t>Got over 99% accuracy on both datasets and worked well even on new, unseen data</a:t>
                      </a:r>
                      <a:endParaRPr sz="800">
                        <a:latin typeface="Arial"/>
                        <a:ea typeface="Arial"/>
                        <a:cs typeface="Arial"/>
                        <a:sym typeface="Aria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r>
              <a:tr h="1403675">
                <a:tc>
                  <a:txBody>
                    <a:bodyPr/>
                    <a:lstStyle/>
                    <a:p>
                      <a:pPr marL="0" marR="0" lvl="0" indent="0" algn="l" rtl="0">
                        <a:lnSpc>
                          <a:spcPct val="100000"/>
                        </a:lnSpc>
                        <a:spcBef>
                          <a:spcPts val="0"/>
                        </a:spcBef>
                        <a:spcAft>
                          <a:spcPts val="0"/>
                        </a:spcAft>
                        <a:buNone/>
                      </a:pPr>
                      <a:r>
                        <a:rPr lang="en-US" sz="1000"/>
                        <a:t>8</a:t>
                      </a:r>
                      <a:endParaRPr sz="1000" b="0" u="none" strike="noStrike" cap="none"/>
                    </a:p>
                  </a:txBody>
                  <a:tcPr marL="91450" marR="91450" marT="45725" marB="45725">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tcPr>
                </a:tc>
                <a:tc>
                  <a:txBody>
                    <a:bodyPr/>
                    <a:lstStyle/>
                    <a:p>
                      <a:pPr marL="0" lvl="0" indent="0" algn="l" rtl="0">
                        <a:spcBef>
                          <a:spcPts val="0"/>
                        </a:spcBef>
                        <a:spcAft>
                          <a:spcPts val="0"/>
                        </a:spcAft>
                        <a:buNone/>
                      </a:pPr>
                      <a:r>
                        <a:rPr lang="en-US" sz="800"/>
                        <a:t>Brian Dolhansky and team </a:t>
                      </a:r>
                      <a:endParaRPr sz="800"/>
                    </a:p>
                    <a:p>
                      <a:pPr marL="0" lvl="0" indent="0" algn="l" rtl="0">
                        <a:spcBef>
                          <a:spcPts val="0"/>
                        </a:spcBef>
                        <a:spcAft>
                          <a:spcPts val="0"/>
                        </a:spcAft>
                        <a:buNone/>
                      </a:pPr>
                      <a:r>
                        <a:rPr lang="en-US" sz="800"/>
                        <a:t>(2020)</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DFAE, MM/NN, NTH, FSGAN, StyleGAN</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Made a huge dataset (DFDC) with over 100,000 fake videos and ran a competition.</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Some methods don't work well in real-world videos. Eye movement and lighting are hard.</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800"/>
                        <a:t>DFAE worked best. Best model had good accuracy with log loss of 0.4279.</a:t>
                      </a:r>
                      <a:endParaRPr sz="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r>
            </a:tbl>
          </a:graphicData>
        </a:graphic>
      </p:graphicFrame>
    </p:spTree>
  </p:cSld>
  <p:clrMapOvr>
    <a:masterClrMapping/>
  </p:clrMapOvr>
  <p:transition spd="slow">
    <p:push/>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1733</Words>
  <Application>Microsoft Office PowerPoint</Application>
  <PresentationFormat>Custom</PresentationFormat>
  <Paragraphs>232</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Times New Roman</vt:lpstr>
      <vt:lpstr>Calibri</vt:lpstr>
      <vt:lpstr>Helvetica Neue</vt:lpstr>
      <vt:lpstr>Noto Sans Symbols</vt:lpstr>
      <vt:lpstr>Tahoma</vt:lpstr>
      <vt:lpstr>Office Theme</vt:lpstr>
      <vt:lpstr>Slide 1</vt:lpstr>
      <vt:lpstr>Agenda :</vt:lpstr>
      <vt:lpstr> </vt:lpstr>
      <vt:lpstr>There is a growing need for tools that can help people verify whether an image is real or fake.  Most existing deepfake detection tools are designed for researchers and are too complex for everyday users.  This project aims to develop a user-friendly, web-based tool that uses machine learning to help anyone detect deepfake images easily and quickly. </vt:lpstr>
      <vt:lpstr>Slide 5</vt:lpstr>
      <vt:lpstr>Slide 6</vt:lpstr>
      <vt:lpstr>Slide 7</vt:lpstr>
      <vt:lpstr>Slide 8</vt:lpstr>
      <vt:lpstr>Slide 9</vt:lpstr>
      <vt:lpstr>Slide 10</vt:lpstr>
      <vt:lpstr>Objectives </vt:lpstr>
      <vt:lpstr>   Dataset Description :</vt:lpstr>
      <vt:lpstr>Fig 1: Sample images                     Fig 2: Sample csv file </vt:lpstr>
      <vt:lpstr>Slide 14</vt:lpstr>
      <vt:lpstr>1. Web Front-End Development : Design and build a user-friendly interface using HTML, CSS, JAVASCRIPT.  Enable users to upload videos or images for deepfake detection.  Provide real-time feedback and results visualization. 2. Data Preprocessing : Image resizing and normalization  Data augmentation (flipping, rotation, brightness, etc.)  Final dataset split into training, validation, and test sets.   </vt:lpstr>
      <vt:lpstr>  </vt:lpstr>
      <vt:lpstr>5. Model Integration with Web Application Convert the trained model to a web-compatible format (e.g., ONNX, TorchScript).  Use Flask or FastAPI backend to serve the model.  Connect frontend to backend via API endpoints for prediction. 6. Web Application Testing Perform unit, integration, and end-to-end testing.  Ensure fast upload, prediction, and result delivery.  </vt:lpstr>
      <vt:lpstr>7. Deployment Deploy the complete web app on cloud platforms like AWS.  Integrate cloud storage (e.g., S3) for user uploads and report generation.  Monitor system performance and scale based on demand. </vt:lpstr>
      <vt:lpstr>Slide 19</vt:lpstr>
      <vt:lpstr> References : </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Name, Team Members</dc:creator>
  <cp:lastModifiedBy>Asus</cp:lastModifiedBy>
  <cp:revision>4</cp:revision>
  <dcterms:created xsi:type="dcterms:W3CDTF">2024-10-14T04:23:00Z</dcterms:created>
  <dcterms:modified xsi:type="dcterms:W3CDTF">2025-04-17T07:06:11Z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2024-10-02T22:30:00Z</vt:filetime>
  </property>
  <property fmtid="{D5CDD505-2E9C-101B-9397-08002B2CF9AE}" pid="3" name="Creator">
    <vt:lpwstr>LaTeX with Beamer class</vt:lpwstr>
  </property>
  <property fmtid="{D5CDD505-2E9C-101B-9397-08002B2CF9AE}" pid="4" name="LastSaved">
    <vt:filetime>2024-10-13T22:30:00Z</vt:filetime>
  </property>
  <property fmtid="{D5CDD505-2E9C-101B-9397-08002B2CF9AE}" pid="5" name="ICV">
    <vt:lpwstr>B5F032F29C5646B68DADBA57919C69C8_13</vt:lpwstr>
  </property>
  <property fmtid="{D5CDD505-2E9C-101B-9397-08002B2CF9AE}" pid="6" name="KSOProductBuildVer">
    <vt:lpwstr>1033-12.2.0.20782</vt:lpwstr>
  </property>
</Properties>
</file>