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4610100" cy="3460750"/>
  <p:notesSz cx="4610100" cy="3460750"/>
  <p:embeddedFontLst>
    <p:embeddedFont>
      <p:font typeface="Calibri" panose="020F0502020204030204"/>
      <p:regular r:id="rId47"/>
      <p:bold r:id="rId48"/>
      <p:italic r:id="rId49"/>
      <p:boldItalic r:id="rId50"/>
    </p:embeddedFont>
    <p:embeddedFont>
      <p:font typeface="Tahoma" panose="020B0604030504040204"/>
      <p:regular r:id="rId51"/>
      <p:bold r:id="rId52"/>
    </p:embeddedFont>
    <p:embeddedFont>
      <p:font typeface="Helvetica Neue" panose="020B0604020202020204"/>
      <p:regular r:id="rId53"/>
      <p:bold r:id="rId54"/>
      <p:italic r:id="rId55"/>
      <p:boldItalic r:id="rId56"/>
    </p:embeddedFont>
    <p:embeddedFont>
      <p:font typeface="Lexend"/>
      <p:regular r:id="rId57"/>
    </p:embeddedFont>
    <p:embeddedFont>
      <p:font typeface="Rockwell" panose="02060603020205020403"/>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FC8163A-A262-4D28-9672-01F9822BAC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0C726754-4729-485D-8B14-131168B5FEB2}" styleName="Table_1">
    <a:wholeTbl>
      <a:tcTxStyle>
        <a:font>
          <a:latin typeface="Arial"/>
          <a:ea typeface="Arial"/>
          <a:cs typeface="Aria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CF4"/>
          </a:solidFill>
        </a:fill>
      </a:tcStyle>
    </a:wholeTbl>
    <a:band1H>
      <a:tcStyle>
        <a:tcBdr/>
        <a:fill>
          <a:solidFill>
            <a:srgbClr val="CFD7E7"/>
          </a:solidFill>
        </a:fill>
      </a:tcStyle>
    </a:band1H>
    <a:band2H>
      <a:tcStyle>
        <a:tcBdr/>
      </a:tcStyle>
    </a:band2H>
    <a:band1V>
      <a:tcStyle>
        <a:tcBdr/>
        <a:fill>
          <a:solidFill>
            <a:srgbClr val="CFD7E7"/>
          </a:solidFill>
        </a:fill>
      </a:tcStyle>
    </a:band1V>
    <a:band2V>
      <a:tcStyle>
        <a:tcBdr/>
      </a:tcStyle>
    </a:band2V>
    <a:lastCol>
      <a:tcTxStyle b="on">
        <a:font>
          <a:latin typeface="Arial"/>
          <a:ea typeface="Arial"/>
          <a:cs typeface="Arial"/>
        </a:font>
        <a:srgbClr val="FFFFFF"/>
      </a:tcTxStyle>
      <a:tcStyle>
        <a:tcBdr/>
        <a:fill>
          <a:solidFill>
            <a:srgbClr val="4F81BD"/>
          </a:solidFill>
        </a:fill>
      </a:tcStyle>
    </a:lastCol>
    <a:firstCol>
      <a:tcTxStyle b="on">
        <a:font>
          <a:latin typeface="Arial"/>
          <a:ea typeface="Arial"/>
          <a:cs typeface="Arial"/>
        </a:font>
        <a:srgbClr val="FFFFFF"/>
      </a:tcTxStyle>
      <a:tcStyle>
        <a:tcBdr/>
        <a:fill>
          <a:solidFill>
            <a:srgbClr val="4F81BD"/>
          </a:solidFill>
        </a:fill>
      </a:tcStyle>
    </a:firstCol>
    <a:lastRow>
      <a:tcTxStyle b="on">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4F81BD"/>
          </a:solidFill>
        </a:fill>
      </a:tcStyle>
    </a:lastRow>
    <a:seCell>
      <a:tcStyle>
        <a:tcBdr/>
      </a:tcStyle>
    </a:seCell>
    <a:swCell>
      <a:tcStyle>
        <a:tcBdr/>
      </a:tcStyle>
    </a:swCell>
    <a:firstRow>
      <a:tcTxStyle b="on">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4F81BD"/>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80"/>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font" Target="fonts/font15.fntdata"/><Relationship Id="rId60" Type="http://schemas.openxmlformats.org/officeDocument/2006/relationships/font" Target="fonts/font14.fntdata"/><Relationship Id="rId6" Type="http://schemas.openxmlformats.org/officeDocument/2006/relationships/slide" Target="slides/slide3.xml"/><Relationship Id="rId59" Type="http://schemas.openxmlformats.org/officeDocument/2006/relationships/font" Target="fonts/font13.fntdata"/><Relationship Id="rId58" Type="http://schemas.openxmlformats.org/officeDocument/2006/relationships/font" Target="fonts/font12.fntdata"/><Relationship Id="rId57" Type="http://schemas.openxmlformats.org/officeDocument/2006/relationships/font" Target="fonts/font11.fntdata"/><Relationship Id="rId56" Type="http://schemas.openxmlformats.org/officeDocument/2006/relationships/font" Target="fonts/font10.fntdata"/><Relationship Id="rId55" Type="http://schemas.openxmlformats.org/officeDocument/2006/relationships/font" Target="fonts/font9.fntdata"/><Relationship Id="rId54" Type="http://schemas.openxmlformats.org/officeDocument/2006/relationships/font" Target="fonts/font8.fntdata"/><Relationship Id="rId53" Type="http://schemas.openxmlformats.org/officeDocument/2006/relationships/font" Target="fonts/font7.fntdata"/><Relationship Id="rId52" Type="http://schemas.openxmlformats.org/officeDocument/2006/relationships/font" Target="fonts/font6.fntdata"/><Relationship Id="rId51" Type="http://schemas.openxmlformats.org/officeDocument/2006/relationships/font" Target="fonts/font5.fntdata"/><Relationship Id="rId50" Type="http://schemas.openxmlformats.org/officeDocument/2006/relationships/font" Target="fonts/font4.fntdata"/><Relationship Id="rId5" Type="http://schemas.openxmlformats.org/officeDocument/2006/relationships/slide" Target="slides/slide2.xml"/><Relationship Id="rId49" Type="http://schemas.openxmlformats.org/officeDocument/2006/relationships/font" Target="fonts/font3.fntdata"/><Relationship Id="rId48" Type="http://schemas.openxmlformats.org/officeDocument/2006/relationships/font" Target="fonts/font2.fntdata"/><Relationship Id="rId47" Type="http://schemas.openxmlformats.org/officeDocument/2006/relationships/font" Target="fonts/font1.fntdata"/><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768500" y="259550"/>
            <a:ext cx="3073550" cy="12977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461000" y="1643850"/>
            <a:ext cx="3688075" cy="15573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40"/>
        <p:cNvGrpSpPr/>
        <p:nvPr/>
      </p:nvGrpSpPr>
      <p:grpSpPr>
        <a:xfrm>
          <a:off x="0" y="0"/>
          <a:ext cx="0" cy="0"/>
          <a:chOff x="0" y="0"/>
          <a:chExt cx="0" cy="0"/>
        </a:xfrm>
      </p:grpSpPr>
      <p:sp>
        <p:nvSpPr>
          <p:cNvPr id="41" name="Google Shape;41;p1:notes"/>
          <p:cNvSpPr txBox="1"/>
          <p:nvPr>
            <p:ph type="body" idx="1"/>
          </p:nvPr>
        </p:nvSpPr>
        <p:spPr>
          <a:xfrm>
            <a:off x="461000" y="1643850"/>
            <a:ext cx="3688075" cy="15573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42" name="Google Shape;42;p1:notes"/>
          <p:cNvSpPr/>
          <p:nvPr>
            <p:ph type="sldImg" idx="2"/>
          </p:nvPr>
        </p:nvSpPr>
        <p:spPr>
          <a:xfrm>
            <a:off x="768500" y="259550"/>
            <a:ext cx="3073550" cy="12977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30e32a191bc_3_28: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15" name="Google Shape;115;g30e32a191bc_3_28: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30e32a191bc_3_63: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21" name="Google Shape;121;g30e32a191bc_3_63: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p12: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2: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313315c0c49_0_12: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313315c0c49_0_12: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314d3d26fb2_2_25: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314d3d26fb2_2_25: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322b50f352b_0_0: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322b50f352b_0_0: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322b50f352b_0_7: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322b50f352b_0_7: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322b50f352b_0_129: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322b50f352b_0_129: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322b50f352b_0_12: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322b50f352b_0_12: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g322b50f352b_0_17: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322b50f352b_0_17: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4"/>
        <p:cNvGrpSpPr/>
        <p:nvPr/>
      </p:nvGrpSpPr>
      <p:grpSpPr>
        <a:xfrm>
          <a:off x="0" y="0"/>
          <a:ext cx="0" cy="0"/>
          <a:chOff x="0" y="0"/>
          <a:chExt cx="0" cy="0"/>
        </a:xfrm>
      </p:grpSpPr>
      <p:sp>
        <p:nvSpPr>
          <p:cNvPr id="55" name="Google Shape;55;p2:notes"/>
          <p:cNvSpPr txBox="1"/>
          <p:nvPr>
            <p:ph type="body" idx="1"/>
          </p:nvPr>
        </p:nvSpPr>
        <p:spPr>
          <a:xfrm>
            <a:off x="461000" y="1643850"/>
            <a:ext cx="3688075" cy="15573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56" name="Google Shape;56;p2:notes"/>
          <p:cNvSpPr/>
          <p:nvPr>
            <p:ph type="sldImg" idx="2"/>
          </p:nvPr>
        </p:nvSpPr>
        <p:spPr>
          <a:xfrm>
            <a:off x="768500" y="259550"/>
            <a:ext cx="3073550" cy="12977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g322b50f352b_0_22: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322b50f352b_0_22: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g322b50f352b_0_27: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322b50f352b_0_27: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322b50f352b_0_37: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322b50f352b_0_37: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322b50f352b_0_42: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322b50f352b_0_42: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322b50f352b_0_134: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322b50f352b_0_134: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322b50f352b_1_7: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322b50f352b_1_7: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g322b50f352b_1_26: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322b50f352b_1_26: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g322b50f352b_1_2: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322b50f352b_1_2: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322b50f352b_0_52: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322b50f352b_0_52: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Google Shape;234;g322b50f352b_0_47: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322b50f352b_0_47: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g322b50f352b_0_145: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65" name="Google Shape;65;g322b50f352b_0_145: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 name="Shape 240"/>
        <p:cNvGrpSpPr/>
        <p:nvPr/>
      </p:nvGrpSpPr>
      <p:grpSpPr>
        <a:xfrm>
          <a:off x="0" y="0"/>
          <a:ext cx="0" cy="0"/>
          <a:chOff x="0" y="0"/>
          <a:chExt cx="0" cy="0"/>
        </a:xfrm>
      </p:grpSpPr>
      <p:sp>
        <p:nvSpPr>
          <p:cNvPr id="241" name="Google Shape;241;g322b50f352b_0_68: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322b50f352b_0_68: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g322b50f352b_0_122: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322b50f352b_0_122: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322b50f352b_0_57: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322b50f352b_0_57: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g322b50f352b_0_81: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322b50f352b_0_81: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g322b50f352b_0_88: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322b50f352b_0_88: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3" name="Shape 283"/>
        <p:cNvGrpSpPr/>
        <p:nvPr/>
      </p:nvGrpSpPr>
      <p:grpSpPr>
        <a:xfrm>
          <a:off x="0" y="0"/>
          <a:ext cx="0" cy="0"/>
          <a:chOff x="0" y="0"/>
          <a:chExt cx="0" cy="0"/>
        </a:xfrm>
      </p:grpSpPr>
      <p:sp>
        <p:nvSpPr>
          <p:cNvPr id="284" name="Google Shape;284;g322b50f352b_0_95: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g322b50f352b_0_95: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2" name="Shape 292"/>
        <p:cNvGrpSpPr/>
        <p:nvPr/>
      </p:nvGrpSpPr>
      <p:grpSpPr>
        <a:xfrm>
          <a:off x="0" y="0"/>
          <a:ext cx="0" cy="0"/>
          <a:chOff x="0" y="0"/>
          <a:chExt cx="0" cy="0"/>
        </a:xfrm>
      </p:grpSpPr>
      <p:sp>
        <p:nvSpPr>
          <p:cNvPr id="293" name="Google Shape;293;g322b50f352b_0_104: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g322b50f352b_0_104: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1" name="Shape 301"/>
        <p:cNvGrpSpPr/>
        <p:nvPr/>
      </p:nvGrpSpPr>
      <p:grpSpPr>
        <a:xfrm>
          <a:off x="0" y="0"/>
          <a:ext cx="0" cy="0"/>
          <a:chOff x="0" y="0"/>
          <a:chExt cx="0" cy="0"/>
        </a:xfrm>
      </p:grpSpPr>
      <p:sp>
        <p:nvSpPr>
          <p:cNvPr id="302" name="Google Shape;302;g322b50f352b_0_113: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g322b50f352b_0_113: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g314d3d26fb2_2_0: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g314d3d26fb2_2_0: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 name="Shape 316"/>
        <p:cNvGrpSpPr/>
        <p:nvPr/>
      </p:nvGrpSpPr>
      <p:grpSpPr>
        <a:xfrm>
          <a:off x="0" y="0"/>
          <a:ext cx="0" cy="0"/>
          <a:chOff x="0" y="0"/>
          <a:chExt cx="0" cy="0"/>
        </a:xfrm>
      </p:grpSpPr>
      <p:sp>
        <p:nvSpPr>
          <p:cNvPr id="317" name="Google Shape;317;g314d3d26fb2_2_8: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314d3d26fb2_2_8: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p3:notes"/>
          <p:cNvSpPr txBox="1"/>
          <p:nvPr>
            <p:ph type="body" idx="1"/>
          </p:nvPr>
        </p:nvSpPr>
        <p:spPr>
          <a:xfrm>
            <a:off x="461000" y="1643850"/>
            <a:ext cx="3688075" cy="15573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74" name="Google Shape;74;p3:notes"/>
          <p:cNvSpPr/>
          <p:nvPr>
            <p:ph type="sldImg" idx="2"/>
          </p:nvPr>
        </p:nvSpPr>
        <p:spPr>
          <a:xfrm>
            <a:off x="768500" y="259550"/>
            <a:ext cx="3073550" cy="12977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p16:notes"/>
          <p:cNvSpPr txBox="1"/>
          <p:nvPr>
            <p:ph type="body" idx="1"/>
          </p:nvPr>
        </p:nvSpPr>
        <p:spPr>
          <a:xfrm>
            <a:off x="461000" y="1643850"/>
            <a:ext cx="3688075" cy="15573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324" name="Google Shape;324;p16:notes"/>
          <p:cNvSpPr/>
          <p:nvPr>
            <p:ph type="sldImg" idx="2"/>
          </p:nvPr>
        </p:nvSpPr>
        <p:spPr>
          <a:xfrm>
            <a:off x="768500" y="259550"/>
            <a:ext cx="3073550" cy="12977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p4: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5:notes"/>
          <p:cNvSpPr txBox="1"/>
          <p:nvPr>
            <p:ph type="body" idx="1"/>
          </p:nvPr>
        </p:nvSpPr>
        <p:spPr>
          <a:xfrm>
            <a:off x="461000" y="1643850"/>
            <a:ext cx="3688075" cy="15573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88" name="Google Shape;88;p5:notes"/>
          <p:cNvSpPr/>
          <p:nvPr>
            <p:ph type="sldImg" idx="2"/>
          </p:nvPr>
        </p:nvSpPr>
        <p:spPr>
          <a:xfrm>
            <a:off x="768500" y="259550"/>
            <a:ext cx="3073550" cy="12977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30e32a191bc_3_23: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97" name="Google Shape;97;g30e32a191bc_3_23: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6:notes"/>
          <p:cNvSpPr txBox="1"/>
          <p:nvPr>
            <p:ph type="body" idx="1"/>
          </p:nvPr>
        </p:nvSpPr>
        <p:spPr>
          <a:xfrm>
            <a:off x="461000" y="1643850"/>
            <a:ext cx="3688075" cy="15573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3" name="Google Shape;103;p6:notes"/>
          <p:cNvSpPr/>
          <p:nvPr>
            <p:ph type="sldImg" idx="2"/>
          </p:nvPr>
        </p:nvSpPr>
        <p:spPr>
          <a:xfrm>
            <a:off x="768500" y="259550"/>
            <a:ext cx="3073550" cy="12977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30e32a191bc_3_33:notes"/>
          <p:cNvSpPr txBox="1"/>
          <p:nvPr>
            <p:ph type="body" idx="1"/>
          </p:nvPr>
        </p:nvSpPr>
        <p:spPr>
          <a:xfrm>
            <a:off x="461000" y="1643850"/>
            <a:ext cx="3688200" cy="155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9" name="Google Shape;109;g30e32a191bc_3_33:notes"/>
          <p:cNvSpPr/>
          <p:nvPr>
            <p:ph type="sldImg" idx="2"/>
          </p:nvPr>
        </p:nvSpPr>
        <p:spPr>
          <a:xfrm>
            <a:off x="768500" y="259550"/>
            <a:ext cx="3073500" cy="1297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Slide">
  <p:cSld name="OBJECT">
    <p:spTree>
      <p:nvGrpSpPr>
        <p:cNvPr id="12" name="Shape 12"/>
        <p:cNvGrpSpPr/>
        <p:nvPr/>
      </p:nvGrpSpPr>
      <p:grpSpPr>
        <a:xfrm>
          <a:off x="0" y="0"/>
          <a:ext cx="0" cy="0"/>
          <a:chOff x="0" y="0"/>
          <a:chExt cx="0" cy="0"/>
        </a:xfrm>
      </p:grpSpPr>
      <p:sp>
        <p:nvSpPr>
          <p:cNvPr id="13" name="Google Shape;13;p18"/>
          <p:cNvSpPr txBox="1"/>
          <p:nvPr>
            <p:ph type="ctrTitle"/>
          </p:nvPr>
        </p:nvSpPr>
        <p:spPr>
          <a:xfrm>
            <a:off x="95300" y="59878"/>
            <a:ext cx="4419498" cy="2444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8"/>
          <p:cNvSpPr txBox="1"/>
          <p:nvPr>
            <p:ph type="subTitle" idx="1"/>
          </p:nvPr>
        </p:nvSpPr>
        <p:spPr>
          <a:xfrm>
            <a:off x="691515" y="1938020"/>
            <a:ext cx="3227070" cy="8651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8"/>
          <p:cNvSpPr txBox="1"/>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 b="0" i="0">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8"/>
          <p:cNvSpPr txBox="1"/>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type="sldNum" idx="12"/>
          </p:nvPr>
        </p:nvSpPr>
        <p:spPr>
          <a:xfrm>
            <a:off x="4109072" y="3343351"/>
            <a:ext cx="290829" cy="102235"/>
          </a:xfrm>
          <a:prstGeom prst="rect">
            <a:avLst/>
          </a:prstGeom>
          <a:noFill/>
          <a:ln>
            <a:noFill/>
          </a:ln>
        </p:spPr>
        <p:txBody>
          <a:bodyPr spcFirstLastPara="1" wrap="square" lIns="0" tIns="0" rIns="0" bIns="0" anchor="t" anchorCtr="0">
            <a:spAutoFit/>
          </a:bodyPr>
          <a:lstStyle>
            <a:lvl1pPr marL="38100" marR="0" lvl="0"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marL="38100" marR="0" lvl="1"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2pPr>
            <a:lvl3pPr marL="38100" marR="0" lvl="2"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3pPr>
            <a:lvl4pPr marL="38100" marR="0" lvl="3"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4pPr>
            <a:lvl5pPr marL="38100" marR="0" lvl="4"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5pPr>
            <a:lvl6pPr marL="38100" marR="0" lvl="5"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6pPr>
            <a:lvl7pPr marL="38100" marR="0" lvl="6"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7pPr>
            <a:lvl8pPr marL="38100" marR="0" lvl="7"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8pPr>
            <a:lvl9pPr marL="38100" marR="0" lvl="8"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9pPr>
          </a:lstStyle>
          <a:p>
            <a:pPr marL="38100" lvl="0" indent="0" algn="l" rtl="0">
              <a:spcBef>
                <a:spcPts val="0"/>
              </a:spcBef>
              <a:spcAft>
                <a:spcPts val="0"/>
              </a:spcAft>
              <a:buNone/>
            </a:pPr>
            <a:fld id="{00000000-1234-1234-1234-123412341234}" type="slidenum">
              <a:rPr lang="en-IN"/>
            </a:fld>
            <a:r>
              <a:rPr lang="en-IN"/>
              <a:t>/13</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8" name="Shape 18"/>
        <p:cNvGrpSpPr/>
        <p:nvPr/>
      </p:nvGrpSpPr>
      <p:grpSpPr>
        <a:xfrm>
          <a:off x="0" y="0"/>
          <a:ext cx="0" cy="0"/>
          <a:chOff x="0" y="0"/>
          <a:chExt cx="0" cy="0"/>
        </a:xfrm>
      </p:grpSpPr>
      <p:sp>
        <p:nvSpPr>
          <p:cNvPr id="19" name="Google Shape;19;p19"/>
          <p:cNvSpPr txBox="1"/>
          <p:nvPr>
            <p:ph type="title"/>
          </p:nvPr>
        </p:nvSpPr>
        <p:spPr>
          <a:xfrm>
            <a:off x="402932" y="1422386"/>
            <a:ext cx="3804300" cy="363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100" b="0" i="0">
                <a:solidFill>
                  <a:schemeClr val="dk1"/>
                </a:solidFill>
                <a:latin typeface="Tahoma" panose="020B0604030504040204"/>
                <a:ea typeface="Tahoma" panose="020B0604030504040204"/>
                <a:cs typeface="Tahoma" panose="020B0604030504040204"/>
                <a:sym typeface="Tahoma" panose="020B060403050404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type="body" idx="1"/>
          </p:nvPr>
        </p:nvSpPr>
        <p:spPr>
          <a:xfrm>
            <a:off x="402932" y="1207501"/>
            <a:ext cx="3804234" cy="82803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1" name="Google Shape;21;p19"/>
          <p:cNvSpPr txBox="1"/>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 b="0" i="0">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9"/>
          <p:cNvSpPr txBox="1"/>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type="sldNum" idx="12"/>
          </p:nvPr>
        </p:nvSpPr>
        <p:spPr>
          <a:xfrm>
            <a:off x="4109072" y="3343351"/>
            <a:ext cx="290829" cy="102235"/>
          </a:xfrm>
          <a:prstGeom prst="rect">
            <a:avLst/>
          </a:prstGeom>
          <a:noFill/>
          <a:ln>
            <a:noFill/>
          </a:ln>
        </p:spPr>
        <p:txBody>
          <a:bodyPr spcFirstLastPara="1" wrap="square" lIns="0" tIns="0" rIns="0" bIns="0" anchor="t" anchorCtr="0">
            <a:spAutoFit/>
          </a:bodyPr>
          <a:lstStyle>
            <a:lvl1pPr marL="38100" marR="0" lvl="0"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marL="38100" marR="0" lvl="1"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2pPr>
            <a:lvl3pPr marL="38100" marR="0" lvl="2"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3pPr>
            <a:lvl4pPr marL="38100" marR="0" lvl="3"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4pPr>
            <a:lvl5pPr marL="38100" marR="0" lvl="4"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5pPr>
            <a:lvl6pPr marL="38100" marR="0" lvl="5"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6pPr>
            <a:lvl7pPr marL="38100" marR="0" lvl="6"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7pPr>
            <a:lvl8pPr marL="38100" marR="0" lvl="7"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8pPr>
            <a:lvl9pPr marL="38100" marR="0" lvl="8"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9pPr>
          </a:lstStyle>
          <a:p>
            <a:pPr marL="38100" lvl="0" indent="0" algn="l" rtl="0">
              <a:spcBef>
                <a:spcPts val="0"/>
              </a:spcBef>
              <a:spcAft>
                <a:spcPts val="0"/>
              </a:spcAft>
              <a:buNone/>
            </a:pPr>
            <a:fld id="{00000000-1234-1234-1234-123412341234}" type="slidenum">
              <a:rPr lang="en-IN"/>
            </a:fld>
            <a:r>
              <a:rPr lang="en-IN"/>
              <a:t>/13</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4" name="Shape 24"/>
        <p:cNvGrpSpPr/>
        <p:nvPr/>
      </p:nvGrpSpPr>
      <p:grpSpPr>
        <a:xfrm>
          <a:off x="0" y="0"/>
          <a:ext cx="0" cy="0"/>
          <a:chOff x="0" y="0"/>
          <a:chExt cx="0" cy="0"/>
        </a:xfrm>
      </p:grpSpPr>
      <p:sp>
        <p:nvSpPr>
          <p:cNvPr id="25" name="Google Shape;25;p20"/>
          <p:cNvSpPr txBox="1"/>
          <p:nvPr>
            <p:ph type="title"/>
          </p:nvPr>
        </p:nvSpPr>
        <p:spPr>
          <a:xfrm>
            <a:off x="0" y="354550"/>
            <a:ext cx="4608300" cy="3140100"/>
          </a:xfrm>
          <a:prstGeom prst="rect">
            <a:avLst/>
          </a:prstGeom>
          <a:noFill/>
          <a:ln>
            <a:noFill/>
          </a:ln>
        </p:spPr>
        <p:txBody>
          <a:bodyPr spcFirstLastPara="1" wrap="square" lIns="0" tIns="0" rIns="0" bIns="0" anchor="ctr" anchorCtr="0">
            <a:spAutoFit/>
          </a:bodyPr>
          <a:lstStyle>
            <a:lvl1pPr lvl="0" algn="just">
              <a:lnSpc>
                <a:spcPct val="100000"/>
              </a:lnSpc>
              <a:spcBef>
                <a:spcPts val="0"/>
              </a:spcBef>
              <a:spcAft>
                <a:spcPts val="0"/>
              </a:spcAft>
              <a:buSzPts val="1400"/>
              <a:buChar char="●"/>
              <a:defRPr sz="1100" b="0" i="0">
                <a:solidFill>
                  <a:schemeClr val="dk1"/>
                </a:solidFill>
                <a:latin typeface="Lexend"/>
                <a:ea typeface="Lexend"/>
                <a:cs typeface="Lexend"/>
                <a:sym typeface="Lexend"/>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26" name="Google Shape;26;p20"/>
          <p:cNvSpPr txBox="1"/>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 b="0" i="0">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0"/>
          <p:cNvSpPr txBox="1"/>
          <p:nvPr>
            <p:ph type="sldNum" idx="12"/>
          </p:nvPr>
        </p:nvSpPr>
        <p:spPr>
          <a:xfrm>
            <a:off x="4109072" y="3343351"/>
            <a:ext cx="290829" cy="102235"/>
          </a:xfrm>
          <a:prstGeom prst="rect">
            <a:avLst/>
          </a:prstGeom>
          <a:noFill/>
          <a:ln>
            <a:noFill/>
          </a:ln>
        </p:spPr>
        <p:txBody>
          <a:bodyPr spcFirstLastPara="1" wrap="square" lIns="0" tIns="0" rIns="0" bIns="0" anchor="t" anchorCtr="0">
            <a:spAutoFit/>
          </a:bodyPr>
          <a:lstStyle>
            <a:lvl1pPr marL="38100" marR="0" lvl="0"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marL="38100" marR="0" lvl="1"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2pPr>
            <a:lvl3pPr marL="38100" marR="0" lvl="2"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3pPr>
            <a:lvl4pPr marL="38100" marR="0" lvl="3"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4pPr>
            <a:lvl5pPr marL="38100" marR="0" lvl="4"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5pPr>
            <a:lvl6pPr marL="38100" marR="0" lvl="5"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6pPr>
            <a:lvl7pPr marL="38100" marR="0" lvl="6"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7pPr>
            <a:lvl8pPr marL="38100" marR="0" lvl="7"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8pPr>
            <a:lvl9pPr marL="38100" marR="0" lvl="8"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9pPr>
          </a:lstStyle>
          <a:p>
            <a:pPr marL="38100" lvl="0" indent="0" algn="l" rtl="0">
              <a:spcBef>
                <a:spcPts val="0"/>
              </a:spcBef>
              <a:spcAft>
                <a:spcPts val="0"/>
              </a:spcAft>
              <a:buNone/>
            </a:pPr>
            <a:fld id="{00000000-1234-1234-1234-123412341234}" type="slidenum">
              <a:rPr lang="en-IN"/>
            </a:fld>
            <a:r>
              <a:rPr lang="en-IN"/>
              <a:t>/13</a:t>
            </a:r>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29" name="Shape 29"/>
        <p:cNvGrpSpPr/>
        <p:nvPr/>
      </p:nvGrpSpPr>
      <p:grpSpPr>
        <a:xfrm>
          <a:off x="0" y="0"/>
          <a:ext cx="0" cy="0"/>
          <a:chOff x="0" y="0"/>
          <a:chExt cx="0" cy="0"/>
        </a:xfrm>
      </p:grpSpPr>
      <p:sp>
        <p:nvSpPr>
          <p:cNvPr id="30" name="Google Shape;30;p21"/>
          <p:cNvSpPr txBox="1"/>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 b="0" i="0">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type="sldNum" idx="12"/>
          </p:nvPr>
        </p:nvSpPr>
        <p:spPr>
          <a:xfrm>
            <a:off x="4109072" y="3343351"/>
            <a:ext cx="290829" cy="102235"/>
          </a:xfrm>
          <a:prstGeom prst="rect">
            <a:avLst/>
          </a:prstGeom>
          <a:noFill/>
          <a:ln>
            <a:noFill/>
          </a:ln>
        </p:spPr>
        <p:txBody>
          <a:bodyPr spcFirstLastPara="1" wrap="square" lIns="0" tIns="0" rIns="0" bIns="0" anchor="t" anchorCtr="0">
            <a:spAutoFit/>
          </a:bodyPr>
          <a:lstStyle>
            <a:lvl1pPr marL="38100" marR="0" lvl="0"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marL="38100" marR="0" lvl="1"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2pPr>
            <a:lvl3pPr marL="38100" marR="0" lvl="2"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3pPr>
            <a:lvl4pPr marL="38100" marR="0" lvl="3"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4pPr>
            <a:lvl5pPr marL="38100" marR="0" lvl="4"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5pPr>
            <a:lvl6pPr marL="38100" marR="0" lvl="5"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6pPr>
            <a:lvl7pPr marL="38100" marR="0" lvl="6"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7pPr>
            <a:lvl8pPr marL="38100" marR="0" lvl="7"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8pPr>
            <a:lvl9pPr marL="38100" marR="0" lvl="8"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9pPr>
          </a:lstStyle>
          <a:p>
            <a:pPr marL="38100" lvl="0" indent="0" algn="l" rtl="0">
              <a:spcBef>
                <a:spcPts val="0"/>
              </a:spcBef>
              <a:spcAft>
                <a:spcPts val="0"/>
              </a:spcAft>
              <a:buNone/>
            </a:pPr>
            <a:fld id="{00000000-1234-1234-1234-123412341234}" type="slidenum">
              <a:rPr lang="en-IN"/>
            </a:fld>
            <a:r>
              <a:rPr lang="en-IN"/>
              <a:t>/13</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33" name="Shape 33"/>
        <p:cNvGrpSpPr/>
        <p:nvPr/>
      </p:nvGrpSpPr>
      <p:grpSpPr>
        <a:xfrm>
          <a:off x="0" y="0"/>
          <a:ext cx="0" cy="0"/>
          <a:chOff x="0" y="0"/>
          <a:chExt cx="0" cy="0"/>
        </a:xfrm>
      </p:grpSpPr>
      <p:sp>
        <p:nvSpPr>
          <p:cNvPr id="34" name="Google Shape;34;p22"/>
          <p:cNvSpPr txBox="1"/>
          <p:nvPr>
            <p:ph type="title"/>
          </p:nvPr>
        </p:nvSpPr>
        <p:spPr>
          <a:xfrm>
            <a:off x="402932" y="1422386"/>
            <a:ext cx="3804234" cy="36385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100" b="0" i="0">
                <a:solidFill>
                  <a:schemeClr val="dk1"/>
                </a:solidFill>
                <a:latin typeface="Tahoma" panose="020B0604030504040204"/>
                <a:ea typeface="Tahoma" panose="020B0604030504040204"/>
                <a:cs typeface="Tahoma" panose="020B0604030504040204"/>
                <a:sym typeface="Tahoma" panose="020B060403050404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type="body" idx="1"/>
          </p:nvPr>
        </p:nvSpPr>
        <p:spPr>
          <a:xfrm>
            <a:off x="230505" y="795972"/>
            <a:ext cx="2005393" cy="228409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6" name="Google Shape;36;p22"/>
          <p:cNvSpPr txBox="1"/>
          <p:nvPr>
            <p:ph type="body" idx="2"/>
          </p:nvPr>
        </p:nvSpPr>
        <p:spPr>
          <a:xfrm>
            <a:off x="2374201" y="795972"/>
            <a:ext cx="2005393" cy="228409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37" name="Google Shape;37;p22"/>
          <p:cNvSpPr txBox="1"/>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 b="0" i="0">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type="sldNum" idx="12"/>
          </p:nvPr>
        </p:nvSpPr>
        <p:spPr>
          <a:xfrm>
            <a:off x="4109072" y="3343351"/>
            <a:ext cx="290829" cy="102235"/>
          </a:xfrm>
          <a:prstGeom prst="rect">
            <a:avLst/>
          </a:prstGeom>
          <a:noFill/>
          <a:ln>
            <a:noFill/>
          </a:ln>
        </p:spPr>
        <p:txBody>
          <a:bodyPr spcFirstLastPara="1" wrap="square" lIns="0" tIns="0" rIns="0" bIns="0" anchor="t" anchorCtr="0">
            <a:spAutoFit/>
          </a:bodyPr>
          <a:lstStyle>
            <a:lvl1pPr marL="38100" marR="0" lvl="0"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marL="38100" marR="0" lvl="1"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2pPr>
            <a:lvl3pPr marL="38100" marR="0" lvl="2"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3pPr>
            <a:lvl4pPr marL="38100" marR="0" lvl="3"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4pPr>
            <a:lvl5pPr marL="38100" marR="0" lvl="4"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5pPr>
            <a:lvl6pPr marL="38100" marR="0" lvl="5"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6pPr>
            <a:lvl7pPr marL="38100" marR="0" lvl="6"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7pPr>
            <a:lvl8pPr marL="38100" marR="0" lvl="7"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8pPr>
            <a:lvl9pPr marL="38100" marR="0" lvl="8" indent="0" algn="l">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9pPr>
          </a:lstStyle>
          <a:p>
            <a:pPr marL="38100" lvl="0" indent="0" algn="l" rtl="0">
              <a:spcBef>
                <a:spcPts val="0"/>
              </a:spcBef>
              <a:spcAft>
                <a:spcPts val="0"/>
              </a:spcAft>
              <a:buNone/>
            </a:pPr>
            <a:fld id="{00000000-1234-1234-1234-123412341234}" type="slidenum">
              <a:rPr lang="en-IN"/>
            </a:fld>
            <a:r>
              <a:rPr lang="en-IN"/>
              <a:t>/13</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7"/>
          <p:cNvSpPr/>
          <p:nvPr/>
        </p:nvSpPr>
        <p:spPr>
          <a:xfrm>
            <a:off x="0" y="0"/>
            <a:ext cx="4608195" cy="350520"/>
          </a:xfrm>
          <a:custGeom>
            <a:avLst/>
            <a:gdLst/>
            <a:ahLst/>
            <a:cxnLst/>
            <a:rect l="l" t="t" r="r" b="b"/>
            <a:pathLst>
              <a:path w="4608195" h="350520" extrusionOk="0">
                <a:moveTo>
                  <a:pt x="4608004" y="0"/>
                </a:moveTo>
                <a:lnTo>
                  <a:pt x="0" y="0"/>
                </a:lnTo>
                <a:lnTo>
                  <a:pt x="0" y="350126"/>
                </a:lnTo>
                <a:lnTo>
                  <a:pt x="4608004" y="350126"/>
                </a:lnTo>
                <a:lnTo>
                  <a:pt x="4608004" y="0"/>
                </a:lnTo>
                <a:close/>
              </a:path>
            </a:pathLst>
          </a:custGeom>
          <a:solidFill>
            <a:srgbClr val="7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Google Shape;7;p17"/>
          <p:cNvSpPr txBox="1"/>
          <p:nvPr>
            <p:ph type="title"/>
          </p:nvPr>
        </p:nvSpPr>
        <p:spPr>
          <a:xfrm>
            <a:off x="402932" y="1422386"/>
            <a:ext cx="3804234" cy="36385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panose="020B0604020202020204"/>
              <a:buNone/>
              <a:defRPr sz="11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7"/>
          <p:cNvSpPr txBox="1"/>
          <p:nvPr>
            <p:ph type="body" idx="1"/>
          </p:nvPr>
        </p:nvSpPr>
        <p:spPr>
          <a:xfrm>
            <a:off x="402932" y="1207501"/>
            <a:ext cx="3804234" cy="82803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7"/>
          <p:cNvSpPr txBox="1"/>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7"/>
          <p:cNvSpPr txBox="1"/>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17"/>
          <p:cNvSpPr txBox="1"/>
          <p:nvPr>
            <p:ph type="sldNum" idx="12"/>
          </p:nvPr>
        </p:nvSpPr>
        <p:spPr>
          <a:xfrm>
            <a:off x="4109072" y="3343351"/>
            <a:ext cx="290829" cy="102235"/>
          </a:xfrm>
          <a:prstGeom prst="rect">
            <a:avLst/>
          </a:prstGeom>
          <a:noFill/>
          <a:ln>
            <a:noFill/>
          </a:ln>
        </p:spPr>
        <p:txBody>
          <a:bodyPr spcFirstLastPara="1" wrap="square" lIns="0" tIns="0" rIns="0" bIns="0" anchor="t" anchorCtr="0">
            <a:spAutoFit/>
          </a:bodyPr>
          <a:lstStyle>
            <a:lvl1pPr marL="38100" marR="0" lvl="0" indent="0" algn="l" rtl="0">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1pPr>
            <a:lvl2pPr marL="38100" marR="0" lvl="1" indent="0" algn="l" rtl="0">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2pPr>
            <a:lvl3pPr marL="38100" marR="0" lvl="2" indent="0" algn="l" rtl="0">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3pPr>
            <a:lvl4pPr marL="38100" marR="0" lvl="3" indent="0" algn="l" rtl="0">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4pPr>
            <a:lvl5pPr marL="38100" marR="0" lvl="4" indent="0" algn="l" rtl="0">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5pPr>
            <a:lvl6pPr marL="38100" marR="0" lvl="5" indent="0" algn="l" rtl="0">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6pPr>
            <a:lvl7pPr marL="38100" marR="0" lvl="6" indent="0" algn="l" rtl="0">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7pPr>
            <a:lvl8pPr marL="38100" marR="0" lvl="7" indent="0" algn="l" rtl="0">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8pPr>
            <a:lvl9pPr marL="38100" marR="0" lvl="8" indent="0" algn="l" rtl="0">
              <a:lnSpc>
                <a:spcPct val="113000"/>
              </a:lnSpc>
              <a:spcBef>
                <a:spcPts val="0"/>
              </a:spcBef>
              <a:spcAft>
                <a:spcPts val="0"/>
              </a:spcAft>
              <a:buClr>
                <a:srgbClr val="000000"/>
              </a:buClr>
              <a:buSzPts val="600"/>
              <a:buFont typeface="Arial" panose="020B0604020202020204"/>
              <a:buNone/>
              <a:defRPr sz="6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defRPr>
            </a:lvl9pPr>
          </a:lstStyle>
          <a:p>
            <a:pPr marL="38100" lvl="0" indent="0" algn="l" rtl="0">
              <a:spcBef>
                <a:spcPts val="0"/>
              </a:spcBef>
              <a:spcAft>
                <a:spcPts val="0"/>
              </a:spcAft>
              <a:buNone/>
            </a:pPr>
            <a:fld id="{00000000-1234-1234-1234-123412341234}" type="slidenum">
              <a:rPr lang="en-IN"/>
            </a:fld>
            <a:r>
              <a:rPr lang="en-IN"/>
              <a:t>/13</a:t>
            </a:r>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2.xml"/><Relationship Id="rId3" Type="http://schemas.openxmlformats.org/officeDocument/2006/relationships/hyperlink" Target="https://ieeexplore.ieee.org/abstract/document/10392123" TargetMode="External"/><Relationship Id="rId2" Type="http://schemas.openxmlformats.org/officeDocument/2006/relationships/hyperlink" Target="https://link.springer.com/article/10.1007/s11063-022-11012-3" TargetMode="External"/><Relationship Id="rId1" Type="http://schemas.openxmlformats.org/officeDocument/2006/relationships/hyperlink" Target="https://ieeexplore.ieee.org/abstract/document/6530945" TargetMode="Externa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hyperlink" Target="https://ieeexplore.ieee.org/document/9011894" TargetMode="External"/><Relationship Id="rId1" Type="http://schemas.openxmlformats.org/officeDocument/2006/relationships/hyperlink" Target="https://ieeexplore.ieee.org/abstract/document/950147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43" name="Shape 43"/>
        <p:cNvGrpSpPr/>
        <p:nvPr/>
      </p:nvGrpSpPr>
      <p:grpSpPr>
        <a:xfrm>
          <a:off x="0" y="0"/>
          <a:ext cx="0" cy="0"/>
          <a:chOff x="0" y="0"/>
          <a:chExt cx="0" cy="0"/>
        </a:xfrm>
      </p:grpSpPr>
      <p:sp>
        <p:nvSpPr>
          <p:cNvPr id="44" name="Google Shape;44;p1"/>
          <p:cNvSpPr/>
          <p:nvPr/>
        </p:nvSpPr>
        <p:spPr>
          <a:xfrm>
            <a:off x="0" y="3329470"/>
            <a:ext cx="4608195" cy="127000"/>
          </a:xfrm>
          <a:custGeom>
            <a:avLst/>
            <a:gdLst/>
            <a:ahLst/>
            <a:cxnLst/>
            <a:rect l="l" t="t" r="r" b="b"/>
            <a:pathLst>
              <a:path w="4608195" h="127000" extrusionOk="0">
                <a:moveTo>
                  <a:pt x="4608004" y="0"/>
                </a:moveTo>
                <a:lnTo>
                  <a:pt x="4147172" y="0"/>
                </a:lnTo>
                <a:lnTo>
                  <a:pt x="0" y="0"/>
                </a:lnTo>
                <a:lnTo>
                  <a:pt x="0" y="126530"/>
                </a:lnTo>
                <a:lnTo>
                  <a:pt x="4147172" y="126530"/>
                </a:lnTo>
                <a:lnTo>
                  <a:pt x="4608004" y="126530"/>
                </a:lnTo>
                <a:lnTo>
                  <a:pt x="4608004" y="0"/>
                </a:lnTo>
                <a:close/>
              </a:path>
            </a:pathLst>
          </a:custGeom>
          <a:solidFill>
            <a:srgbClr val="3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 name="Google Shape;45;p1"/>
          <p:cNvSpPr txBox="1"/>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p>
            <a:pPr marL="12700" lvl="0" indent="0" algn="l" rtl="0">
              <a:lnSpc>
                <a:spcPct val="113000"/>
              </a:lnSpc>
              <a:spcBef>
                <a:spcPts val="0"/>
              </a:spcBef>
              <a:spcAft>
                <a:spcPts val="0"/>
              </a:spcAft>
              <a:buSzPts val="1400"/>
              <a:buNone/>
            </a:pPr>
            <a:r>
              <a:rPr lang="en-IN"/>
              <a:t>KLE Tech. Univ.’s Dr. MSSCET</a:t>
            </a:r>
            <a:endParaRPr lang="en-IN"/>
          </a:p>
        </p:txBody>
      </p:sp>
      <p:sp>
        <p:nvSpPr>
          <p:cNvPr id="46" name="Google Shape;46;p1"/>
          <p:cNvSpPr txBox="1"/>
          <p:nvPr>
            <p:ph type="sldNum" idx="12"/>
          </p:nvPr>
        </p:nvSpPr>
        <p:spPr>
          <a:xfrm>
            <a:off x="4109072" y="3343351"/>
            <a:ext cx="290829" cy="102235"/>
          </a:xfrm>
          <a:prstGeom prst="rect">
            <a:avLst/>
          </a:prstGeom>
          <a:noFill/>
          <a:ln>
            <a:noFill/>
          </a:ln>
        </p:spPr>
        <p:txBody>
          <a:bodyPr spcFirstLastPara="1" wrap="square" lIns="0" tIns="0" rIns="0" bIns="0" anchor="t" anchorCtr="0">
            <a:spAutoFit/>
          </a:bodyPr>
          <a:lstStyle/>
          <a:p>
            <a:pPr marL="38100" lvl="0" indent="0" algn="l" rtl="0">
              <a:lnSpc>
                <a:spcPct val="113000"/>
              </a:lnSpc>
              <a:spcBef>
                <a:spcPts val="0"/>
              </a:spcBef>
              <a:spcAft>
                <a:spcPts val="0"/>
              </a:spcAft>
              <a:buSzPts val="600"/>
              <a:buNone/>
            </a:pPr>
            <a:fld id="{00000000-1234-1234-1234-123412341234}" type="slidenum">
              <a:rPr lang="en-IN"/>
            </a:fld>
            <a:r>
              <a:rPr lang="en-IN"/>
              <a:t>/13</a:t>
            </a:r>
            <a:endParaRPr lang="en-IN"/>
          </a:p>
        </p:txBody>
      </p:sp>
      <p:grpSp>
        <p:nvGrpSpPr>
          <p:cNvPr id="47" name="Google Shape;47;p1"/>
          <p:cNvGrpSpPr/>
          <p:nvPr/>
        </p:nvGrpSpPr>
        <p:grpSpPr>
          <a:xfrm>
            <a:off x="0" y="465661"/>
            <a:ext cx="4613861" cy="399875"/>
            <a:chOff x="-43329" y="834338"/>
            <a:chExt cx="4698911" cy="478778"/>
          </a:xfrm>
        </p:grpSpPr>
        <p:sp>
          <p:nvSpPr>
            <p:cNvPr id="48" name="Google Shape;48;p1"/>
            <p:cNvSpPr/>
            <p:nvPr/>
          </p:nvSpPr>
          <p:spPr>
            <a:xfrm>
              <a:off x="87743" y="834338"/>
              <a:ext cx="4432935" cy="82550"/>
            </a:xfrm>
            <a:custGeom>
              <a:avLst/>
              <a:gdLst/>
              <a:ahLst/>
              <a:cxnLst/>
              <a:rect l="l" t="t" r="r" b="b"/>
              <a:pathLst>
                <a:path w="4432935" h="82550" extrusionOk="0">
                  <a:moveTo>
                    <a:pt x="4381765" y="0"/>
                  </a:moveTo>
                  <a:lnTo>
                    <a:pt x="50800" y="0"/>
                  </a:lnTo>
                  <a:lnTo>
                    <a:pt x="31075" y="4008"/>
                  </a:lnTo>
                  <a:lnTo>
                    <a:pt x="14922" y="14922"/>
                  </a:lnTo>
                  <a:lnTo>
                    <a:pt x="4008" y="31075"/>
                  </a:lnTo>
                  <a:lnTo>
                    <a:pt x="0" y="50800"/>
                  </a:lnTo>
                  <a:lnTo>
                    <a:pt x="0" y="82384"/>
                  </a:lnTo>
                  <a:lnTo>
                    <a:pt x="4432566" y="82384"/>
                  </a:lnTo>
                  <a:lnTo>
                    <a:pt x="4432566" y="50800"/>
                  </a:lnTo>
                  <a:lnTo>
                    <a:pt x="4428558" y="31075"/>
                  </a:lnTo>
                  <a:lnTo>
                    <a:pt x="4417643" y="14922"/>
                  </a:lnTo>
                  <a:lnTo>
                    <a:pt x="4401490" y="4008"/>
                  </a:lnTo>
                  <a:lnTo>
                    <a:pt x="4381765" y="0"/>
                  </a:lnTo>
                  <a:close/>
                </a:path>
              </a:pathLst>
            </a:custGeom>
            <a:solidFill>
              <a:srgbClr val="85200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9" name="Google Shape;49;p1"/>
            <p:cNvSpPr/>
            <p:nvPr/>
          </p:nvSpPr>
          <p:spPr>
            <a:xfrm>
              <a:off x="-43329" y="878776"/>
              <a:ext cx="4698911" cy="434340"/>
            </a:xfrm>
            <a:custGeom>
              <a:avLst/>
              <a:gdLst/>
              <a:ahLst/>
              <a:cxnLst/>
              <a:rect l="l" t="t" r="r" b="b"/>
              <a:pathLst>
                <a:path w="4432935" h="434340" extrusionOk="0">
                  <a:moveTo>
                    <a:pt x="4432566" y="0"/>
                  </a:moveTo>
                  <a:lnTo>
                    <a:pt x="0" y="0"/>
                  </a:lnTo>
                  <a:lnTo>
                    <a:pt x="0" y="383329"/>
                  </a:lnTo>
                  <a:lnTo>
                    <a:pt x="4008" y="403054"/>
                  </a:lnTo>
                  <a:lnTo>
                    <a:pt x="14922" y="419207"/>
                  </a:lnTo>
                  <a:lnTo>
                    <a:pt x="31075" y="430121"/>
                  </a:lnTo>
                  <a:lnTo>
                    <a:pt x="50800" y="434129"/>
                  </a:lnTo>
                  <a:lnTo>
                    <a:pt x="4381765" y="434129"/>
                  </a:lnTo>
                  <a:lnTo>
                    <a:pt x="4401490" y="430121"/>
                  </a:lnTo>
                  <a:lnTo>
                    <a:pt x="4417643" y="419207"/>
                  </a:lnTo>
                  <a:lnTo>
                    <a:pt x="4428558" y="403054"/>
                  </a:lnTo>
                  <a:lnTo>
                    <a:pt x="4432566" y="383329"/>
                  </a:lnTo>
                  <a:lnTo>
                    <a:pt x="4432566" y="0"/>
                  </a:lnTo>
                  <a:close/>
                </a:path>
              </a:pathLst>
            </a:custGeom>
            <a:solidFill>
              <a:srgbClr val="85200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0" name="Google Shape;50;p1"/>
          <p:cNvSpPr/>
          <p:nvPr/>
        </p:nvSpPr>
        <p:spPr>
          <a:xfrm>
            <a:off x="0" y="529550"/>
            <a:ext cx="4608300" cy="336000"/>
          </a:xfrm>
          <a:prstGeom prst="rect">
            <a:avLst/>
          </a:prstGeom>
          <a:solidFill>
            <a:srgbClr val="85200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r>
              <a:rPr lang="en-IN" sz="2300" b="1" i="0" u="none" strike="noStrike" cap="none">
                <a:solidFill>
                  <a:schemeClr val="lt1"/>
                </a:solidFill>
                <a:latin typeface="Calibri" panose="020F0502020204030204"/>
                <a:ea typeface="Calibri" panose="020F0502020204030204"/>
                <a:cs typeface="Calibri" panose="020F0502020204030204"/>
                <a:sym typeface="Calibri" panose="020F0502020204030204"/>
              </a:rPr>
              <a:t>Virtual Keyboard Implementation</a:t>
            </a:r>
            <a:endParaRPr sz="23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51" name="Google Shape;51;p1"/>
          <p:cNvPicPr preferRelativeResize="0"/>
          <p:nvPr/>
        </p:nvPicPr>
        <p:blipFill rotWithShape="1">
          <a:blip r:embed="rId1"/>
          <a:srcRect/>
          <a:stretch>
            <a:fillRect/>
          </a:stretch>
        </p:blipFill>
        <p:spPr>
          <a:xfrm>
            <a:off x="0" y="0"/>
            <a:ext cx="4610098" cy="586350"/>
          </a:xfrm>
          <a:prstGeom prst="rect">
            <a:avLst/>
          </a:prstGeom>
          <a:noFill/>
          <a:ln>
            <a:noFill/>
          </a:ln>
        </p:spPr>
      </p:pic>
      <p:sp>
        <p:nvSpPr>
          <p:cNvPr id="52" name="Google Shape;52;p1"/>
          <p:cNvSpPr txBox="1"/>
          <p:nvPr/>
        </p:nvSpPr>
        <p:spPr>
          <a:xfrm>
            <a:off x="1311250" y="2807500"/>
            <a:ext cx="1943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IN" sz="1200" b="1" i="0" u="none" strike="noStrike" cap="none">
                <a:solidFill>
                  <a:schemeClr val="dk1"/>
                </a:solidFill>
                <a:latin typeface="Arial" panose="020B0604020202020204"/>
                <a:ea typeface="Arial" panose="020B0604020202020204"/>
                <a:cs typeface="Arial" panose="020B0604020202020204"/>
                <a:sym typeface="Arial" panose="020B0604020202020204"/>
              </a:rPr>
              <a:t>Under the Guidance of  </a:t>
            </a: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r>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t>   Prof.Shankar Biradar </a:t>
            </a:r>
            <a:br>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b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53" name="Google Shape;53;p1"/>
          <p:cNvGraphicFramePr/>
          <p:nvPr/>
        </p:nvGraphicFramePr>
        <p:xfrm>
          <a:off x="377608" y="948392"/>
          <a:ext cx="3810400" cy="3000000"/>
        </p:xfrm>
        <a:graphic>
          <a:graphicData uri="http://schemas.openxmlformats.org/drawingml/2006/table">
            <a:tbl>
              <a:tblPr>
                <a:noFill/>
                <a:tableStyleId>{6FC8163A-A262-4D28-9672-01F9822BACBC}</a:tableStyleId>
              </a:tblPr>
              <a:tblGrid>
                <a:gridCol w="2029475"/>
                <a:gridCol w="1780925"/>
              </a:tblGrid>
              <a:tr h="36612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b="1" u="none" strike="noStrike" cap="none"/>
                        <a:t>NAME</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b="1" u="none" strike="noStrike" cap="none"/>
                        <a:t>SRN</a:t>
                      </a:r>
                      <a:endParaRPr sz="1400" b="1" u="none" strike="noStrike" cap="none"/>
                    </a:p>
                  </a:txBody>
                  <a:tcPr marL="91425" marR="91425" marT="91425" marB="91425"/>
                </a:tc>
              </a:tr>
              <a:tr h="337950">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IN" sz="1200" u="none" strike="noStrike" cap="none"/>
                        <a:t>Priyanka A Totakar</a:t>
                      </a:r>
                      <a:endParaRPr sz="1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IN" sz="1200" u="none" strike="noStrike" cap="none"/>
                        <a:t>02FE22BCS074</a:t>
                      </a:r>
                      <a:endParaRPr sz="1200" u="none" strike="noStrike" cap="none"/>
                    </a:p>
                  </a:txBody>
                  <a:tcPr marL="91425" marR="91425" marT="91425" marB="91425"/>
                </a:tc>
              </a:tr>
              <a:tr h="337950">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IN" sz="1200" u="none" strike="noStrike" cap="none"/>
                        <a:t>Swathi M K</a:t>
                      </a:r>
                      <a:endParaRPr sz="1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IN" sz="1200" u="none" strike="noStrike" cap="none"/>
                        <a:t>02FE22BCS164</a:t>
                      </a:r>
                      <a:endParaRPr sz="1200" u="none" strike="noStrike" cap="none"/>
                    </a:p>
                  </a:txBody>
                  <a:tcPr marL="91425" marR="91425" marT="91425" marB="91425"/>
                </a:tc>
              </a:tr>
              <a:tr h="337950">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IN" sz="1200" u="none" strike="noStrike" cap="none"/>
                        <a:t>Supreetgouda Hiregoudra</a:t>
                      </a:r>
                      <a:endParaRPr sz="1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IN" sz="1200" u="none" strike="noStrike" cap="none"/>
                        <a:t>02FE22BCS161</a:t>
                      </a:r>
                      <a:endParaRPr sz="1200" u="none" strike="noStrike" cap="none"/>
                    </a:p>
                  </a:txBody>
                  <a:tcPr marL="91425" marR="91425" marT="91425" marB="91425"/>
                </a:tc>
              </a:tr>
              <a:tr h="337950">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IN" sz="1200" u="none" strike="noStrike" cap="none"/>
                        <a:t>Shivshankareppa</a:t>
                      </a:r>
                      <a:endParaRPr sz="1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IN" sz="1200" u="none" strike="noStrike" cap="none"/>
                        <a:t>02FE22BCS123</a:t>
                      </a:r>
                      <a:endParaRPr sz="1200" u="none" strike="noStrike" cap="none"/>
                    </a:p>
                  </a:txBody>
                  <a:tcPr marL="91425" marR="91425" marT="91425" marB="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g30e32a191bc_3_28"/>
          <p:cNvSpPr txBox="1"/>
          <p:nvPr>
            <p:ph type="title"/>
          </p:nvPr>
        </p:nvSpPr>
        <p:spPr>
          <a:xfrm>
            <a:off x="95250" y="53975"/>
            <a:ext cx="3804300" cy="307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sz="2000" b="1">
                <a:solidFill>
                  <a:schemeClr val="lt1"/>
                </a:solidFill>
              </a:rPr>
              <a:t>Literature Survey:4</a:t>
            </a:r>
            <a:endParaRPr sz="2000" b="1">
              <a:solidFill>
                <a:schemeClr val="lt1"/>
              </a:solidFill>
            </a:endParaRPr>
          </a:p>
        </p:txBody>
      </p:sp>
      <p:graphicFrame>
        <p:nvGraphicFramePr>
          <p:cNvPr id="118" name="Google Shape;118;g30e32a191bc_3_28"/>
          <p:cNvGraphicFramePr/>
          <p:nvPr/>
        </p:nvGraphicFramePr>
        <p:xfrm>
          <a:off x="0" y="391025"/>
          <a:ext cx="4610100" cy="3000000"/>
        </p:xfrm>
        <a:graphic>
          <a:graphicData uri="http://schemas.openxmlformats.org/drawingml/2006/table">
            <a:tbl>
              <a:tblPr>
                <a:noFill/>
                <a:tableStyleId>{6FC8163A-A262-4D28-9672-01F9822BACBC}</a:tableStyleId>
              </a:tblPr>
              <a:tblGrid>
                <a:gridCol w="693050"/>
                <a:gridCol w="470800"/>
                <a:gridCol w="777925"/>
                <a:gridCol w="854400"/>
                <a:gridCol w="844825"/>
                <a:gridCol w="969100"/>
              </a:tblGrid>
              <a:tr h="467425">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Author</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Year</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Study Objective</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Methods</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Limitation</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Advantages</a:t>
                      </a:r>
                      <a:endParaRPr sz="1000" b="1" u="none" strike="noStrike" cap="none"/>
                    </a:p>
                  </a:txBody>
                  <a:tcPr marL="91425" marR="91425" marT="91425" marB="91425"/>
                </a:tc>
              </a:tr>
              <a:tr h="2127300">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Yan-Mei Li, Tae-Ho Lee, Jin-Sung Kim, Hyuk-Jae Lee【19+source】</a:t>
                      </a: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2021</a:t>
                      </a: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To develop a CNN-based real-time hand and fingertip recognition system for virtual keyboard applications, improving accuracy and performance.</a:t>
                      </a: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Hand gesture recognition using YOLOv3, skeleton modeling with Openpose for fingertip detection, achieving real-time performance with 38.26 FPS.</a:t>
                      </a: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Requires high computational resources for processing, as demonstrated with the use of an Intel Xeon Gold CPU and TITAN XP GPU.</a:t>
                      </a: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Five to six times more accurate than traditional object detection-based methods, real-time performance with 38.26 FPS, suitable for AR/VR applications.</a:t>
                      </a:r>
                      <a:endParaRPr sz="900" u="none" strike="noStrike" cap="none"/>
                    </a:p>
                  </a:txBody>
                  <a:tcPr marL="91425" marR="91425" marT="91425" marB="91425"/>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g30e32a191bc_3_63"/>
          <p:cNvSpPr txBox="1"/>
          <p:nvPr>
            <p:ph type="title"/>
          </p:nvPr>
        </p:nvSpPr>
        <p:spPr>
          <a:xfrm>
            <a:off x="95250" y="53975"/>
            <a:ext cx="3804300" cy="307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sz="2000" b="1">
                <a:solidFill>
                  <a:schemeClr val="lt1"/>
                </a:solidFill>
              </a:rPr>
              <a:t>Literature Survey:5</a:t>
            </a:r>
            <a:endParaRPr sz="2000" b="1">
              <a:solidFill>
                <a:schemeClr val="lt1"/>
              </a:solidFill>
            </a:endParaRPr>
          </a:p>
        </p:txBody>
      </p:sp>
      <p:graphicFrame>
        <p:nvGraphicFramePr>
          <p:cNvPr id="124" name="Google Shape;124;g30e32a191bc_3_63"/>
          <p:cNvGraphicFramePr/>
          <p:nvPr/>
        </p:nvGraphicFramePr>
        <p:xfrm>
          <a:off x="0" y="385225"/>
          <a:ext cx="4610100" cy="3000000"/>
        </p:xfrm>
        <a:graphic>
          <a:graphicData uri="http://schemas.openxmlformats.org/drawingml/2006/table">
            <a:tbl>
              <a:tblPr>
                <a:noFill/>
                <a:tableStyleId>{6FC8163A-A262-4D28-9672-01F9822BACBC}</a:tableStyleId>
              </a:tblPr>
              <a:tblGrid>
                <a:gridCol w="693050"/>
                <a:gridCol w="470800"/>
                <a:gridCol w="777925"/>
                <a:gridCol w="854400"/>
                <a:gridCol w="844825"/>
                <a:gridCol w="969100"/>
              </a:tblGrid>
              <a:tr h="481350">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Author</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Year</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Study Objective</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Methods</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Limitation</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Advantages</a:t>
                      </a:r>
                      <a:endParaRPr sz="1000" b="1" u="none" strike="noStrike" cap="none"/>
                    </a:p>
                  </a:txBody>
                  <a:tcPr marL="91425" marR="91425" marT="91425" marB="91425"/>
                </a:tc>
              </a:tr>
              <a:tr h="2127300">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IN" sz="900" u="none" strike="noStrike" cap="none"/>
                        <a:t>Shobhan Kumar, Munesh Chandra Trivedi, Arun Chauhan</a:t>
                      </a:r>
                      <a:endParaRPr sz="9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2023</a:t>
                      </a: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IN" sz="900" u="none" strike="noStrike" cap="none"/>
                        <a:t>To develop a real-time system for recognizing air-written mathematical expressions to enhance children's learning.</a:t>
                      </a:r>
                      <a:endParaRPr sz="9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1. Hand detection using YOLOv 4.</a:t>
                      </a:r>
                      <a:endParaRPr sz="9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r>
                        <a:rPr lang="en-IN" sz="900" u="none" strike="noStrike" cap="none"/>
                        <a:t> 2. Fingertip tracking for trajectory estimation.</a:t>
                      </a:r>
                      <a:endParaRPr sz="9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r>
                        <a:rPr lang="en-IN" sz="900" u="none" strike="noStrike" cap="none"/>
                        <a:t> 3. CNN for digit and operator classification.</a:t>
                      </a:r>
                      <a:endParaRPr sz="9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IN" sz="900" u="none" strike="noStrike" cap="none"/>
                        <a:t>Noise in multi-digit recognition, challenges in handling overlapped air-written characters.</a:t>
                      </a:r>
                      <a:endParaRPr sz="9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IN" sz="900" u="none" strike="noStrike" cap="none"/>
                        <a:t>Hardware-independent, low-cost system using webcams,</a:t>
                      </a:r>
                      <a:endParaRPr sz="9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r>
                        <a:rPr lang="en-IN" sz="900" u="none" strike="noStrike" cap="none"/>
                        <a:t>promotes self-learning for children without the need for pen-paper or tutors.</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25" marR="91425" marT="91425" marB="91425"/>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12"/>
          <p:cNvSpPr txBox="1"/>
          <p:nvPr/>
        </p:nvSpPr>
        <p:spPr>
          <a:xfrm>
            <a:off x="0" y="-82125"/>
            <a:ext cx="3000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panose="020B0604020202020204"/>
              <a:buNone/>
            </a:pPr>
            <a:r>
              <a:rPr lang="en-IN" sz="2000" b="1" i="0" u="none" strike="noStrike" cap="none">
                <a:solidFill>
                  <a:schemeClr val="lt1"/>
                </a:solidFill>
                <a:latin typeface="Tahoma" panose="020B0604030504040204"/>
                <a:ea typeface="Tahoma" panose="020B0604030504040204"/>
                <a:cs typeface="Tahoma" panose="020B0604030504040204"/>
                <a:sym typeface="Tahoma" panose="020B0604030504040204"/>
              </a:rPr>
              <a:t>Gaps in Literature</a:t>
            </a:r>
            <a:endParaRPr sz="21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2"/>
          <p:cNvSpPr txBox="1"/>
          <p:nvPr/>
        </p:nvSpPr>
        <p:spPr>
          <a:xfrm>
            <a:off x="0" y="622175"/>
            <a:ext cx="4430100" cy="2216400"/>
          </a:xfrm>
          <a:prstGeom prst="rect">
            <a:avLst/>
          </a:prstGeom>
          <a:noFill/>
          <a:ln>
            <a:noFill/>
          </a:ln>
        </p:spPr>
        <p:txBody>
          <a:bodyPr spcFirstLastPara="1" wrap="square" lIns="91425" tIns="91425" rIns="91425" bIns="91425" anchor="t" anchorCtr="0">
            <a:spAutoFit/>
          </a:bodyPr>
          <a:lstStyle/>
          <a:p>
            <a:pPr marL="457200" marR="0" lvl="0" indent="-304800" algn="just" rtl="0">
              <a:lnSpc>
                <a:spcPct val="100000"/>
              </a:lnSpc>
              <a:spcBef>
                <a:spcPts val="0"/>
              </a:spcBef>
              <a:spcAft>
                <a:spcPts val="0"/>
              </a:spcAft>
              <a:buClr>
                <a:schemeClr val="dk1"/>
              </a:buClr>
              <a:buSzPts val="1200"/>
              <a:buFont typeface="Tahoma" panose="020B0604030504040204"/>
              <a:buChar char="●"/>
            </a:pPr>
            <a:r>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t>Many systems</a:t>
            </a:r>
            <a:r>
              <a:rPr lang="en-IN" sz="1200" b="1" i="0" u="none" strike="noStrike" cap="none">
                <a:solidFill>
                  <a:schemeClr val="dk1"/>
                </a:solidFill>
                <a:latin typeface="Arial" panose="020B0604020202020204"/>
                <a:ea typeface="Arial" panose="020B0604020202020204"/>
                <a:cs typeface="Arial" panose="020B0604020202020204"/>
                <a:sym typeface="Arial" panose="020B0604020202020204"/>
              </a:rPr>
              <a:t> struggle with varying lighting conditions,</a:t>
            </a:r>
            <a:r>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t>such as poor visibility in daylight or needing a dark background.</a:t>
            </a: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just" rtl="0">
              <a:lnSpc>
                <a:spcPct val="100000"/>
              </a:lnSpc>
              <a:spcBef>
                <a:spcPts val="0"/>
              </a:spcBef>
              <a:spcAft>
                <a:spcPts val="0"/>
              </a:spcAft>
              <a:buClr>
                <a:srgbClr val="000000"/>
              </a:buClr>
              <a:buSzPts val="1300"/>
              <a:buFont typeface="Arial" panose="020B0604020202020204"/>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304800" algn="just" rtl="0">
              <a:lnSpc>
                <a:spcPct val="100000"/>
              </a:lnSpc>
              <a:spcBef>
                <a:spcPts val="0"/>
              </a:spcBef>
              <a:spcAft>
                <a:spcPts val="0"/>
              </a:spcAft>
              <a:buClr>
                <a:schemeClr val="dk1"/>
              </a:buClr>
              <a:buSzPts val="1200"/>
              <a:buFont typeface="Tahoma" panose="020B0604030504040204"/>
              <a:buChar char="●"/>
            </a:pPr>
            <a:r>
              <a:rPr lang="en-IN" sz="1200" b="1" i="0" u="none" strike="noStrike" cap="none">
                <a:solidFill>
                  <a:schemeClr val="dk1"/>
                </a:solidFill>
                <a:latin typeface="Arial" panose="020B0604020202020204"/>
                <a:ea typeface="Arial" panose="020B0604020202020204"/>
                <a:cs typeface="Arial" panose="020B0604020202020204"/>
                <a:sym typeface="Arial" panose="020B0604020202020204"/>
              </a:rPr>
              <a:t>Privacy and security concerns </a:t>
            </a:r>
            <a:r>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t>are not addressed in studies, which is important when using cameras in public or sensitive spaces.</a:t>
            </a: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just" rtl="0">
              <a:lnSpc>
                <a:spcPct val="100000"/>
              </a:lnSpc>
              <a:spcBef>
                <a:spcPts val="0"/>
              </a:spcBef>
              <a:spcAft>
                <a:spcPts val="0"/>
              </a:spcAft>
              <a:buClr>
                <a:srgbClr val="000000"/>
              </a:buClr>
              <a:buSzPts val="1300"/>
              <a:buFont typeface="Arial" panose="020B0604020202020204"/>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304800" algn="just" rtl="0">
              <a:lnSpc>
                <a:spcPct val="100000"/>
              </a:lnSpc>
              <a:spcBef>
                <a:spcPts val="0"/>
              </a:spcBef>
              <a:spcAft>
                <a:spcPts val="0"/>
              </a:spcAft>
              <a:buClr>
                <a:schemeClr val="dk1"/>
              </a:buClr>
              <a:buSzPts val="1200"/>
              <a:buFont typeface="Tahoma" panose="020B0604030504040204"/>
              <a:buChar char="●"/>
            </a:pPr>
            <a:r>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t>Most studies focus on </a:t>
            </a:r>
            <a:r>
              <a:rPr lang="en-IN" sz="1200" b="1" i="0" u="none" strike="noStrike" cap="none">
                <a:solidFill>
                  <a:schemeClr val="dk1"/>
                </a:solidFill>
                <a:latin typeface="Arial" panose="020B0604020202020204"/>
                <a:ea typeface="Arial" panose="020B0604020202020204"/>
                <a:cs typeface="Arial" panose="020B0604020202020204"/>
                <a:sym typeface="Arial" panose="020B0604020202020204"/>
              </a:rPr>
              <a:t>predefined gestures and keyboard layouts</a:t>
            </a:r>
            <a:r>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t>, without considering adaptability to </a:t>
            </a:r>
            <a:r>
              <a:rPr lang="en-IN" sz="1200" b="1" i="0" u="none" strike="noStrike" cap="none">
                <a:solidFill>
                  <a:schemeClr val="dk1"/>
                </a:solidFill>
                <a:latin typeface="Arial" panose="020B0604020202020204"/>
                <a:ea typeface="Arial" panose="020B0604020202020204"/>
                <a:cs typeface="Arial" panose="020B0604020202020204"/>
                <a:sym typeface="Arial" panose="020B0604020202020204"/>
              </a:rPr>
              <a:t>user preferences </a:t>
            </a:r>
            <a:r>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t>or specific needs.</a:t>
            </a: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g313315c0c49_0_12"/>
          <p:cNvSpPr txBox="1"/>
          <p:nvPr/>
        </p:nvSpPr>
        <p:spPr>
          <a:xfrm>
            <a:off x="0" y="-61500"/>
            <a:ext cx="3910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IN" sz="2000" b="1" i="0" u="none" strike="noStrike" cap="none">
                <a:solidFill>
                  <a:schemeClr val="lt1"/>
                </a:solidFill>
                <a:latin typeface="Rockwell" panose="02060603020205020403"/>
                <a:ea typeface="Rockwell" panose="02060603020205020403"/>
                <a:cs typeface="Rockwell" panose="02060603020205020403"/>
                <a:sym typeface="Rockwell" panose="02060603020205020403"/>
              </a:rPr>
              <a:t>Objectives</a:t>
            </a:r>
            <a:endParaRPr sz="1700" b="1" i="0" u="none" strike="noStrike" cap="none">
              <a:solidFill>
                <a:schemeClr val="lt1"/>
              </a:solidFill>
              <a:latin typeface="Tahoma" panose="020B0604030504040204"/>
              <a:ea typeface="Tahoma" panose="020B0604030504040204"/>
              <a:cs typeface="Tahoma" panose="020B0604030504040204"/>
              <a:sym typeface="Tahoma" panose="020B0604030504040204"/>
            </a:endParaRPr>
          </a:p>
        </p:txBody>
      </p:sp>
      <p:sp>
        <p:nvSpPr>
          <p:cNvPr id="136" name="Google Shape;136;g313315c0c49_0_12"/>
          <p:cNvSpPr txBox="1"/>
          <p:nvPr/>
        </p:nvSpPr>
        <p:spPr>
          <a:xfrm>
            <a:off x="0" y="431100"/>
            <a:ext cx="4610100" cy="29553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chemeClr val="dk1"/>
              </a:buClr>
              <a:buSzPts val="1100"/>
              <a:buFont typeface="Arial" panose="020B0604020202020204"/>
              <a:buNone/>
            </a:pPr>
            <a:r>
              <a:rPr lang="en-IN" sz="1200" b="1" i="0" u="none" strike="noStrike" cap="none">
                <a:solidFill>
                  <a:schemeClr val="dk1"/>
                </a:solidFill>
                <a:latin typeface="Arial" panose="020B0604020202020204"/>
                <a:ea typeface="Arial" panose="020B0604020202020204"/>
                <a:cs typeface="Arial" panose="020B0604020202020204"/>
                <a:sym typeface="Arial" panose="020B0604020202020204"/>
              </a:rPr>
              <a:t>Develop a Contactless Typing Solution:</a:t>
            </a: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chemeClr val="dk1"/>
              </a:buClr>
              <a:buSzPts val="1100"/>
              <a:buFont typeface="Arial" panose="020B0604020202020204"/>
              <a:buNone/>
            </a:pPr>
            <a:r>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t>Create a virtual keyboard system that allows users to type using hand gestures, reducing the need for physical touch and improving hygiene.</a:t>
            </a: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chemeClr val="dk1"/>
              </a:buClr>
              <a:buSzPts val="1100"/>
              <a:buFont typeface="Arial" panose="020B0604020202020204"/>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chemeClr val="dk1"/>
              </a:buClr>
              <a:buSzPts val="1100"/>
              <a:buFont typeface="Arial" panose="020B0604020202020204"/>
              <a:buNone/>
            </a:pPr>
            <a:r>
              <a:rPr lang="en-IN" sz="1200" b="1" i="0" u="none" strike="noStrike" cap="none">
                <a:solidFill>
                  <a:schemeClr val="dk1"/>
                </a:solidFill>
                <a:latin typeface="Arial" panose="020B0604020202020204"/>
                <a:ea typeface="Arial" panose="020B0604020202020204"/>
                <a:cs typeface="Arial" panose="020B0604020202020204"/>
                <a:sym typeface="Arial" panose="020B0604020202020204"/>
              </a:rPr>
              <a:t>Portability and Compact Design:</a:t>
            </a: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1100"/>
              <a:buFont typeface="Arial" panose="020B0604020202020204"/>
              <a:buNone/>
            </a:pPr>
            <a:r>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t>Design a compact and portable keyboard that can be used in environments where physical space is limited, such as healthcare settings or on-the-go scenarios.</a:t>
            </a: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chemeClr val="dk1"/>
              </a:buClr>
              <a:buSzPts val="1100"/>
              <a:buFont typeface="Arial" panose="020B0604020202020204"/>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chemeClr val="dk1"/>
              </a:buClr>
              <a:buSzPts val="1100"/>
              <a:buFont typeface="Arial" panose="020B0604020202020204"/>
              <a:buNone/>
            </a:pPr>
            <a:r>
              <a:rPr lang="en-IN" sz="1200" b="1" i="0" u="none" strike="noStrike" cap="none">
                <a:solidFill>
                  <a:schemeClr val="dk1"/>
                </a:solidFill>
                <a:latin typeface="Arial" panose="020B0604020202020204"/>
                <a:ea typeface="Arial" panose="020B0604020202020204"/>
                <a:cs typeface="Arial" panose="020B0604020202020204"/>
                <a:sym typeface="Arial" panose="020B0604020202020204"/>
              </a:rPr>
              <a:t>Device Wear Reduction:</a:t>
            </a: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chemeClr val="dk1"/>
              </a:buClr>
              <a:buSzPts val="1100"/>
              <a:buFont typeface="Arial" panose="020B0604020202020204"/>
              <a:buNone/>
            </a:pPr>
            <a:r>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t>Minimize the wear on devices by eliminating the need for frequent physical interaction, helping extend the lifespan of touchscreens or input hardware.</a:t>
            </a: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chemeClr val="dk1"/>
              </a:buClr>
              <a:buSzPts val="1100"/>
              <a:buFont typeface="Arial" panose="020B0604020202020204"/>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g314d3d26fb2_2_25"/>
          <p:cNvSpPr txBox="1"/>
          <p:nvPr>
            <p:ph type="body" idx="1"/>
          </p:nvPr>
        </p:nvSpPr>
        <p:spPr>
          <a:xfrm>
            <a:off x="97882" y="1"/>
            <a:ext cx="3804300" cy="307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400"/>
              <a:buFont typeface="Arial" panose="020B0604020202020204"/>
              <a:buNone/>
            </a:pPr>
            <a:r>
              <a:rPr lang="en-IN" sz="2000" b="1">
                <a:solidFill>
                  <a:schemeClr val="lt1"/>
                </a:solidFill>
                <a:latin typeface="Tahoma" panose="020B0604030504040204"/>
                <a:ea typeface="Tahoma" panose="020B0604030504040204"/>
                <a:cs typeface="Tahoma" panose="020B0604030504040204"/>
                <a:sym typeface="Tahoma" panose="020B0604030504040204"/>
              </a:rPr>
              <a:t>Gantt Chart</a:t>
            </a:r>
            <a:endParaRPr sz="2400" b="1">
              <a:solidFill>
                <a:schemeClr val="lt1"/>
              </a:solidFill>
            </a:endParaRPr>
          </a:p>
        </p:txBody>
      </p:sp>
      <p:pic>
        <p:nvPicPr>
          <p:cNvPr id="142" name="Google Shape;142;g314d3d26fb2_2_25"/>
          <p:cNvPicPr preferRelativeResize="0"/>
          <p:nvPr/>
        </p:nvPicPr>
        <p:blipFill rotWithShape="1">
          <a:blip r:embed="rId1"/>
          <a:srcRect/>
          <a:stretch>
            <a:fillRect/>
          </a:stretch>
        </p:blipFill>
        <p:spPr>
          <a:xfrm>
            <a:off x="152400" y="671500"/>
            <a:ext cx="4308726" cy="2545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g322b50f352b_0_0"/>
          <p:cNvSpPr txBox="1"/>
          <p:nvPr>
            <p:ph type="body" idx="1"/>
          </p:nvPr>
        </p:nvSpPr>
        <p:spPr>
          <a:xfrm>
            <a:off x="50824" y="60950"/>
            <a:ext cx="4156500" cy="7389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panose="020B0604020202020204"/>
              <a:buNone/>
            </a:pPr>
            <a:r>
              <a:rPr lang="en-IN" sz="2000" b="1">
                <a:solidFill>
                  <a:schemeClr val="lt1"/>
                </a:solidFill>
                <a:latin typeface="Arial" panose="020B0604020202020204"/>
                <a:ea typeface="Arial" panose="020B0604020202020204"/>
                <a:cs typeface="Arial" panose="020B0604020202020204"/>
                <a:sym typeface="Arial" panose="020B0604020202020204"/>
              </a:rPr>
              <a:t>Functional Requirements:</a:t>
            </a:r>
            <a:br>
              <a:rPr lang="en-IN" sz="1400">
                <a:latin typeface="Arial" panose="020B0604020202020204"/>
                <a:ea typeface="Arial" panose="020B0604020202020204"/>
                <a:cs typeface="Arial" panose="020B0604020202020204"/>
                <a:sym typeface="Arial" panose="020B0604020202020204"/>
              </a:rPr>
            </a:br>
            <a:endParaRPr sz="14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400"/>
              <a:buFont typeface="Arial" panose="020B0604020202020204"/>
              <a:buNone/>
            </a:pPr>
            <a:endParaRPr sz="1400" b="1">
              <a:solidFill>
                <a:schemeClr val="lt1"/>
              </a:solidFill>
              <a:latin typeface="Tahoma" panose="020B0604030504040204"/>
              <a:ea typeface="Tahoma" panose="020B0604030504040204"/>
              <a:cs typeface="Tahoma" panose="020B0604030504040204"/>
              <a:sym typeface="Tahoma" panose="020B0604030504040204"/>
            </a:endParaRPr>
          </a:p>
        </p:txBody>
      </p:sp>
      <p:sp>
        <p:nvSpPr>
          <p:cNvPr id="148" name="Google Shape;148;g322b50f352b_0_0"/>
          <p:cNvSpPr txBox="1"/>
          <p:nvPr/>
        </p:nvSpPr>
        <p:spPr>
          <a:xfrm>
            <a:off x="152400" y="465125"/>
            <a:ext cx="4305300" cy="2742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IN" sz="1200" b="1">
                <a:solidFill>
                  <a:schemeClr val="dk1"/>
                </a:solidFill>
              </a:rPr>
              <a:t>Camera Interaction:</a:t>
            </a:r>
            <a:endParaRPr sz="1200" b="1">
              <a:solidFill>
                <a:schemeClr val="dk1"/>
              </a:solidFill>
            </a:endParaRPr>
          </a:p>
          <a:p>
            <a:pPr marL="457200" lvl="0" indent="-304800" algn="l" rtl="0">
              <a:lnSpc>
                <a:spcPct val="115000"/>
              </a:lnSpc>
              <a:spcBef>
                <a:spcPts val="1200"/>
              </a:spcBef>
              <a:spcAft>
                <a:spcPts val="0"/>
              </a:spcAft>
              <a:buClr>
                <a:schemeClr val="dk1"/>
              </a:buClr>
              <a:buSzPts val="1200"/>
              <a:buChar char="●"/>
            </a:pPr>
            <a:r>
              <a:rPr lang="en-IN" sz="1200" b="1">
                <a:solidFill>
                  <a:schemeClr val="dk1"/>
                </a:solidFill>
              </a:rPr>
              <a:t>Input:</a:t>
            </a:r>
            <a:r>
              <a:rPr lang="en-IN" sz="1200">
                <a:solidFill>
                  <a:schemeClr val="dk1"/>
                </a:solidFill>
              </a:rPr>
              <a:t> Activate the camera to detect hand position and finger movements.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IN" sz="1200" b="1">
                <a:solidFill>
                  <a:schemeClr val="dk1"/>
                </a:solidFill>
              </a:rPr>
              <a:t>Output:</a:t>
            </a:r>
            <a:r>
              <a:rPr lang="en-IN" sz="1200">
                <a:solidFill>
                  <a:schemeClr val="dk1"/>
                </a:solidFill>
              </a:rPr>
              <a:t> Real-time detection and tracking of hand and finger positions for gesture control.</a:t>
            </a:r>
            <a:endParaRPr sz="1200" b="1">
              <a:solidFill>
                <a:schemeClr val="dk1"/>
              </a:solidFill>
            </a:endParaRPr>
          </a:p>
          <a:p>
            <a:pPr marL="0" lvl="0" indent="0" algn="l" rtl="0">
              <a:lnSpc>
                <a:spcPct val="115000"/>
              </a:lnSpc>
              <a:spcBef>
                <a:spcPts val="1200"/>
              </a:spcBef>
              <a:spcAft>
                <a:spcPts val="0"/>
              </a:spcAft>
              <a:buNone/>
            </a:pPr>
            <a:r>
              <a:rPr lang="en-IN" sz="1200" b="1">
                <a:solidFill>
                  <a:schemeClr val="dk1"/>
                </a:solidFill>
              </a:rPr>
              <a:t> Hand Gesture Recognition:</a:t>
            </a:r>
            <a:endParaRPr sz="1200" b="1">
              <a:solidFill>
                <a:schemeClr val="dk1"/>
              </a:solidFill>
            </a:endParaRPr>
          </a:p>
          <a:p>
            <a:pPr marL="457200" lvl="0" indent="-304800" algn="l" rtl="0">
              <a:lnSpc>
                <a:spcPct val="115000"/>
              </a:lnSpc>
              <a:spcBef>
                <a:spcPts val="1200"/>
              </a:spcBef>
              <a:spcAft>
                <a:spcPts val="0"/>
              </a:spcAft>
              <a:buClr>
                <a:schemeClr val="dk1"/>
              </a:buClr>
              <a:buSzPts val="1200"/>
              <a:buChar char="●"/>
            </a:pPr>
            <a:r>
              <a:rPr lang="en-IN" sz="1200" b="1">
                <a:solidFill>
                  <a:schemeClr val="dk1"/>
                </a:solidFill>
              </a:rPr>
              <a:t>Input:</a:t>
            </a:r>
            <a:r>
              <a:rPr lang="en-IN" sz="1200">
                <a:solidFill>
                  <a:schemeClr val="dk1"/>
                </a:solidFill>
              </a:rPr>
              <a:t> User performs gestures with hands and fingers. </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IN" sz="1200" b="1">
                <a:solidFill>
                  <a:schemeClr val="dk1"/>
                </a:solidFill>
              </a:rPr>
              <a:t>Output:</a:t>
            </a:r>
            <a:r>
              <a:rPr lang="en-IN" sz="1200">
                <a:solidFill>
                  <a:schemeClr val="dk1"/>
                </a:solidFill>
              </a:rPr>
              <a:t> System identifies gestures, simulates corresponding actions. </a:t>
            </a:r>
            <a:endParaRPr sz="1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g322b50f352b_0_7"/>
          <p:cNvSpPr txBox="1"/>
          <p:nvPr>
            <p:ph type="body" idx="1"/>
          </p:nvPr>
        </p:nvSpPr>
        <p:spPr>
          <a:xfrm>
            <a:off x="144675" y="72700"/>
            <a:ext cx="4062600" cy="8313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panose="020B0604020202020204"/>
              <a:buNone/>
            </a:pPr>
            <a:r>
              <a:rPr lang="en-IN" sz="2000" b="1">
                <a:solidFill>
                  <a:schemeClr val="lt1"/>
                </a:solidFill>
                <a:latin typeface="Arial" panose="020B0604020202020204"/>
                <a:ea typeface="Arial" panose="020B0604020202020204"/>
                <a:cs typeface="Arial" panose="020B0604020202020204"/>
                <a:sym typeface="Arial" panose="020B0604020202020204"/>
              </a:rPr>
              <a:t>Functional Requirements:</a:t>
            </a:r>
            <a:br>
              <a:rPr lang="en-IN" sz="2000">
                <a:latin typeface="Arial" panose="020B0604020202020204"/>
                <a:ea typeface="Arial" panose="020B0604020202020204"/>
                <a:cs typeface="Arial" panose="020B0604020202020204"/>
                <a:sym typeface="Arial" panose="020B0604020202020204"/>
              </a:rPr>
            </a:br>
            <a:endParaRPr sz="20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400"/>
              <a:buFont typeface="Arial" panose="020B0604020202020204"/>
              <a:buNone/>
            </a:pPr>
            <a:endParaRPr sz="1400" b="1">
              <a:solidFill>
                <a:schemeClr val="lt1"/>
              </a:solidFill>
              <a:latin typeface="Tahoma" panose="020B0604030504040204"/>
              <a:ea typeface="Tahoma" panose="020B0604030504040204"/>
              <a:cs typeface="Tahoma" panose="020B0604030504040204"/>
              <a:sym typeface="Tahoma" panose="020B0604030504040204"/>
            </a:endParaRPr>
          </a:p>
        </p:txBody>
      </p:sp>
      <p:sp>
        <p:nvSpPr>
          <p:cNvPr id="154" name="Google Shape;154;g322b50f352b_0_7"/>
          <p:cNvSpPr txBox="1"/>
          <p:nvPr/>
        </p:nvSpPr>
        <p:spPr>
          <a:xfrm>
            <a:off x="37200" y="531850"/>
            <a:ext cx="4535700" cy="2881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400"/>
              </a:spcBef>
              <a:spcAft>
                <a:spcPts val="0"/>
              </a:spcAft>
              <a:buNone/>
            </a:pPr>
            <a:r>
              <a:rPr lang="en-IN" sz="1200" b="1">
                <a:solidFill>
                  <a:schemeClr val="dk1"/>
                </a:solidFill>
              </a:rPr>
              <a:t>Virtual Keyboard Display:</a:t>
            </a:r>
            <a:endParaRPr sz="1200" b="1">
              <a:solidFill>
                <a:schemeClr val="dk1"/>
              </a:solidFill>
            </a:endParaRPr>
          </a:p>
          <a:p>
            <a:pPr marL="457200" lvl="0" indent="-304800" algn="just" rtl="0">
              <a:lnSpc>
                <a:spcPct val="115000"/>
              </a:lnSpc>
              <a:spcBef>
                <a:spcPts val="1200"/>
              </a:spcBef>
              <a:spcAft>
                <a:spcPts val="0"/>
              </a:spcAft>
              <a:buClr>
                <a:schemeClr val="dk1"/>
              </a:buClr>
              <a:buSzPts val="1200"/>
              <a:buChar char="●"/>
            </a:pPr>
            <a:r>
              <a:rPr lang="en-IN" sz="1200" b="1">
                <a:solidFill>
                  <a:schemeClr val="dk1"/>
                </a:solidFill>
              </a:rPr>
              <a:t>Input: </a:t>
            </a:r>
            <a:r>
              <a:rPr lang="en-IN" sz="1200">
                <a:solidFill>
                  <a:schemeClr val="dk1"/>
                </a:solidFill>
              </a:rPr>
              <a:t>If the system detects a hand in the camera's field of view.</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IN" sz="1200" b="1">
                <a:solidFill>
                  <a:schemeClr val="dk1"/>
                </a:solidFill>
              </a:rPr>
              <a:t>output: </a:t>
            </a:r>
            <a:r>
              <a:rPr lang="en-IN" sz="1200">
                <a:solidFill>
                  <a:schemeClr val="dk1"/>
                </a:solidFill>
              </a:rPr>
              <a:t>Display a virtual keyboard on the screen.</a:t>
            </a:r>
            <a:endParaRPr sz="1200">
              <a:solidFill>
                <a:schemeClr val="dk1"/>
              </a:solidFill>
            </a:endParaRPr>
          </a:p>
          <a:p>
            <a:pPr marL="0" lvl="0" indent="0" algn="just" rtl="0">
              <a:lnSpc>
                <a:spcPct val="115000"/>
              </a:lnSpc>
              <a:spcBef>
                <a:spcPts val="1200"/>
              </a:spcBef>
              <a:spcAft>
                <a:spcPts val="0"/>
              </a:spcAft>
              <a:buClr>
                <a:schemeClr val="dk1"/>
              </a:buClr>
              <a:buSzPts val="1100"/>
              <a:buFont typeface="Arial" panose="020B0604020202020204"/>
              <a:buNone/>
            </a:pPr>
            <a:r>
              <a:rPr lang="en-IN" sz="1200" b="1">
                <a:solidFill>
                  <a:schemeClr val="dk1"/>
                </a:solidFill>
              </a:rPr>
              <a:t>Typing with Hand Gestures:</a:t>
            </a:r>
            <a:endParaRPr sz="1200" b="1">
              <a:solidFill>
                <a:schemeClr val="dk1"/>
              </a:solidFill>
            </a:endParaRPr>
          </a:p>
          <a:p>
            <a:pPr marL="457200" lvl="0" indent="-304800" algn="just" rtl="0">
              <a:lnSpc>
                <a:spcPct val="115000"/>
              </a:lnSpc>
              <a:spcBef>
                <a:spcPts val="1200"/>
              </a:spcBef>
              <a:spcAft>
                <a:spcPts val="0"/>
              </a:spcAft>
              <a:buClr>
                <a:schemeClr val="dk1"/>
              </a:buClr>
              <a:buSzPts val="1200"/>
              <a:buChar char="●"/>
            </a:pPr>
            <a:r>
              <a:rPr lang="en-IN" sz="1200" b="1">
                <a:solidFill>
                  <a:schemeClr val="dk1"/>
                </a:solidFill>
              </a:rPr>
              <a:t>Input:</a:t>
            </a:r>
            <a:r>
              <a:rPr lang="en-IN" sz="1200">
                <a:solidFill>
                  <a:schemeClr val="dk1"/>
                </a:solidFill>
              </a:rPr>
              <a:t> User Gestures with fingertips to interact with the virtual keyboard.</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IN" sz="1200" b="1">
                <a:solidFill>
                  <a:schemeClr val="dk1"/>
                </a:solidFill>
              </a:rPr>
              <a:t>Output:</a:t>
            </a:r>
            <a:r>
              <a:rPr lang="en-IN" sz="1200">
                <a:solidFill>
                  <a:schemeClr val="dk1"/>
                </a:solidFill>
              </a:rPr>
              <a:t> The corresponding text for the pressed key is displayed in the ouput field (e.g., "A," "B," "C").</a:t>
            </a:r>
            <a:endParaRPr sz="1200">
              <a:solidFill>
                <a:schemeClr val="dk1"/>
              </a:solidFill>
            </a:endParaRPr>
          </a:p>
          <a:p>
            <a:pPr marL="0" lvl="0" indent="0" algn="just" rtl="0">
              <a:lnSpc>
                <a:spcPct val="115000"/>
              </a:lnSpc>
              <a:spcBef>
                <a:spcPts val="1200"/>
              </a:spcBef>
              <a:spcAft>
                <a:spcPts val="1200"/>
              </a:spcAft>
              <a:buNone/>
            </a:pPr>
            <a:endParaRPr sz="1100" b="1">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g322b50f352b_0_129"/>
          <p:cNvSpPr txBox="1"/>
          <p:nvPr>
            <p:ph type="body" idx="1"/>
          </p:nvPr>
        </p:nvSpPr>
        <p:spPr>
          <a:xfrm>
            <a:off x="144675" y="72700"/>
            <a:ext cx="4062600" cy="8313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panose="020B0604020202020204"/>
              <a:buNone/>
            </a:pPr>
            <a:r>
              <a:rPr lang="en-IN" sz="2000" b="1">
                <a:solidFill>
                  <a:schemeClr val="lt1"/>
                </a:solidFill>
                <a:latin typeface="Arial" panose="020B0604020202020204"/>
                <a:ea typeface="Arial" panose="020B0604020202020204"/>
                <a:cs typeface="Arial" panose="020B0604020202020204"/>
                <a:sym typeface="Arial" panose="020B0604020202020204"/>
              </a:rPr>
              <a:t>Functional Requirements:</a:t>
            </a:r>
            <a:br>
              <a:rPr lang="en-IN" sz="2000">
                <a:latin typeface="Arial" panose="020B0604020202020204"/>
                <a:ea typeface="Arial" panose="020B0604020202020204"/>
                <a:cs typeface="Arial" panose="020B0604020202020204"/>
                <a:sym typeface="Arial" panose="020B0604020202020204"/>
              </a:rPr>
            </a:br>
            <a:endParaRPr sz="20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400"/>
              <a:buFont typeface="Arial" panose="020B0604020202020204"/>
              <a:buNone/>
            </a:pPr>
            <a:endParaRPr sz="1400" b="1">
              <a:solidFill>
                <a:schemeClr val="lt1"/>
              </a:solidFill>
              <a:latin typeface="Tahoma" panose="020B0604030504040204"/>
              <a:ea typeface="Tahoma" panose="020B0604030504040204"/>
              <a:cs typeface="Tahoma" panose="020B0604030504040204"/>
              <a:sym typeface="Tahoma" panose="020B0604030504040204"/>
            </a:endParaRPr>
          </a:p>
        </p:txBody>
      </p:sp>
      <p:sp>
        <p:nvSpPr>
          <p:cNvPr id="160" name="Google Shape;160;g322b50f352b_0_129"/>
          <p:cNvSpPr txBox="1"/>
          <p:nvPr/>
        </p:nvSpPr>
        <p:spPr>
          <a:xfrm>
            <a:off x="37200" y="766450"/>
            <a:ext cx="4535700" cy="1373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IN" sz="1200" b="1">
                <a:solidFill>
                  <a:schemeClr val="dk1"/>
                </a:solidFill>
              </a:rPr>
              <a:t>Voice Typing:</a:t>
            </a:r>
            <a:endParaRPr sz="1200" b="1">
              <a:solidFill>
                <a:schemeClr val="dk1"/>
              </a:solidFill>
            </a:endParaRPr>
          </a:p>
          <a:p>
            <a:pPr marL="457200" lvl="0" indent="-304800" algn="just" rtl="0">
              <a:lnSpc>
                <a:spcPct val="115000"/>
              </a:lnSpc>
              <a:spcBef>
                <a:spcPts val="1200"/>
              </a:spcBef>
              <a:spcAft>
                <a:spcPts val="0"/>
              </a:spcAft>
              <a:buClr>
                <a:schemeClr val="dk1"/>
              </a:buClr>
              <a:buSzPts val="1200"/>
              <a:buChar char="●"/>
            </a:pPr>
            <a:r>
              <a:rPr lang="en-IN" sz="1200" b="1">
                <a:solidFill>
                  <a:schemeClr val="dk1"/>
                </a:solidFill>
              </a:rPr>
              <a:t>Input:</a:t>
            </a:r>
            <a:r>
              <a:rPr lang="en-IN" sz="1200">
                <a:solidFill>
                  <a:schemeClr val="dk1"/>
                </a:solidFill>
              </a:rPr>
              <a:t> User taps the "Mic" button and speaks into the microphone.</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en-IN" sz="1200" b="1">
                <a:solidFill>
                  <a:schemeClr val="dk1"/>
                </a:solidFill>
              </a:rPr>
              <a:t>Output:</a:t>
            </a:r>
            <a:r>
              <a:rPr lang="en-IN" sz="1200">
                <a:solidFill>
                  <a:schemeClr val="dk1"/>
                </a:solidFill>
              </a:rPr>
              <a:t> Converts spoken words into text and displays them in the input field.</a:t>
            </a:r>
            <a:endParaRPr sz="1300" b="1">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g322b50f352b_0_12"/>
          <p:cNvSpPr txBox="1"/>
          <p:nvPr>
            <p:ph type="body" idx="1"/>
          </p:nvPr>
        </p:nvSpPr>
        <p:spPr>
          <a:xfrm>
            <a:off x="-1" y="0"/>
            <a:ext cx="4097700" cy="7389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panose="020B0604020202020204"/>
              <a:buNone/>
            </a:pPr>
            <a:r>
              <a:rPr lang="en-IN" sz="2000" b="1">
                <a:solidFill>
                  <a:schemeClr val="lt1"/>
                </a:solidFill>
                <a:latin typeface="Arial" panose="020B0604020202020204"/>
                <a:ea typeface="Arial" panose="020B0604020202020204"/>
                <a:cs typeface="Arial" panose="020B0604020202020204"/>
                <a:sym typeface="Arial" panose="020B0604020202020204"/>
              </a:rPr>
              <a:t>Non-</a:t>
            </a:r>
            <a:r>
              <a:rPr lang="en-IN" sz="2000" b="1">
                <a:solidFill>
                  <a:schemeClr val="lt1"/>
                </a:solidFill>
                <a:latin typeface="Arial" panose="020B0604020202020204"/>
                <a:ea typeface="Arial" panose="020B0604020202020204"/>
                <a:cs typeface="Arial" panose="020B0604020202020204"/>
                <a:sym typeface="Arial" panose="020B0604020202020204"/>
              </a:rPr>
              <a:t>Functional Requirements:</a:t>
            </a:r>
            <a:br>
              <a:rPr lang="en-IN" sz="1400">
                <a:latin typeface="Arial" panose="020B0604020202020204"/>
                <a:ea typeface="Arial" panose="020B0604020202020204"/>
                <a:cs typeface="Arial" panose="020B0604020202020204"/>
                <a:sym typeface="Arial" panose="020B0604020202020204"/>
              </a:rPr>
            </a:br>
            <a:endParaRPr sz="14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400"/>
              <a:buFont typeface="Arial" panose="020B0604020202020204"/>
              <a:buNone/>
            </a:pPr>
            <a:endParaRPr sz="1400" b="1">
              <a:solidFill>
                <a:schemeClr val="lt1"/>
              </a:solidFill>
              <a:latin typeface="Tahoma" panose="020B0604030504040204"/>
              <a:ea typeface="Tahoma" panose="020B0604030504040204"/>
              <a:cs typeface="Tahoma" panose="020B0604030504040204"/>
              <a:sym typeface="Tahoma" panose="020B0604030504040204"/>
            </a:endParaRPr>
          </a:p>
        </p:txBody>
      </p:sp>
      <p:sp>
        <p:nvSpPr>
          <p:cNvPr id="166" name="Google Shape;166;g322b50f352b_0_12"/>
          <p:cNvSpPr txBox="1"/>
          <p:nvPr/>
        </p:nvSpPr>
        <p:spPr>
          <a:xfrm>
            <a:off x="37200" y="428975"/>
            <a:ext cx="4535700" cy="3023100"/>
          </a:xfrm>
          <a:prstGeom prst="rect">
            <a:avLst/>
          </a:prstGeom>
          <a:noFill/>
          <a:ln>
            <a:noFill/>
          </a:ln>
        </p:spPr>
        <p:txBody>
          <a:bodyPr spcFirstLastPara="1" wrap="square" lIns="91425" tIns="91425" rIns="91425" bIns="91425" anchor="t" anchorCtr="0">
            <a:spAutoFit/>
          </a:bodyPr>
          <a:lstStyle/>
          <a:p>
            <a:pPr marL="0" marR="5080" lvl="0" indent="0" algn="just" rtl="0">
              <a:spcBef>
                <a:spcPts val="105"/>
              </a:spcBef>
              <a:spcAft>
                <a:spcPts val="0"/>
              </a:spcAft>
              <a:buClr>
                <a:schemeClr val="dk1"/>
              </a:buClr>
              <a:buSzPts val="1100"/>
              <a:buFont typeface="Arial" panose="020B0604020202020204"/>
              <a:buNone/>
            </a:pPr>
            <a:r>
              <a:rPr lang="en-IN" sz="1200" b="1">
                <a:solidFill>
                  <a:schemeClr val="dk1"/>
                </a:solidFill>
              </a:rPr>
              <a:t>Performance and Accuracy</a:t>
            </a:r>
            <a:endParaRPr sz="1200" b="1">
              <a:solidFill>
                <a:schemeClr val="dk1"/>
              </a:solidFill>
            </a:endParaRPr>
          </a:p>
          <a:p>
            <a:pPr marL="457200" lvl="0" indent="-304800" algn="l" rtl="0">
              <a:lnSpc>
                <a:spcPct val="115000"/>
              </a:lnSpc>
              <a:spcBef>
                <a:spcPts val="1200"/>
              </a:spcBef>
              <a:spcAft>
                <a:spcPts val="0"/>
              </a:spcAft>
              <a:buClr>
                <a:schemeClr val="dk1"/>
              </a:buClr>
              <a:buSzPts val="1200"/>
              <a:buChar char="●"/>
            </a:pPr>
            <a:r>
              <a:rPr lang="en-IN" sz="1200">
                <a:solidFill>
                  <a:schemeClr val="dk1"/>
                </a:solidFill>
              </a:rPr>
              <a:t>Hand recognition latency: &lt;100ms; Voice-to-text: &lt;(2-5) second.</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IN" sz="1200">
                <a:solidFill>
                  <a:schemeClr val="dk1"/>
                </a:solidFill>
              </a:rPr>
              <a:t>Gesture accuracy: ≥90%; Voice recognition: ≥90%.</a:t>
            </a:r>
            <a:endParaRPr sz="120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IN" sz="1200" b="1">
                <a:solidFill>
                  <a:schemeClr val="dk1"/>
                </a:solidFill>
              </a:rPr>
              <a:t>Scalability</a:t>
            </a:r>
            <a:endParaRPr sz="1200" b="1">
              <a:solidFill>
                <a:schemeClr val="dk1"/>
              </a:solidFill>
            </a:endParaRPr>
          </a:p>
          <a:p>
            <a:pPr marL="457200" lvl="0" indent="-304800" algn="l" rtl="0">
              <a:lnSpc>
                <a:spcPct val="115000"/>
              </a:lnSpc>
              <a:spcBef>
                <a:spcPts val="1200"/>
              </a:spcBef>
              <a:spcAft>
                <a:spcPts val="0"/>
              </a:spcAft>
              <a:buClr>
                <a:schemeClr val="dk1"/>
              </a:buClr>
              <a:buSzPts val="1200"/>
              <a:buChar char="●"/>
            </a:pPr>
            <a:r>
              <a:rPr lang="en-IN" sz="1200">
                <a:solidFill>
                  <a:schemeClr val="dk1"/>
                </a:solidFill>
              </a:rPr>
              <a:t>Adapts to various screen sizes and resolutions.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IN" sz="1200">
                <a:solidFill>
                  <a:schemeClr val="dk1"/>
                </a:solidFill>
              </a:rPr>
              <a:t>Supports future updates for new gestures and features.</a:t>
            </a:r>
            <a:endParaRPr sz="120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IN" sz="1200" b="1">
                <a:solidFill>
                  <a:schemeClr val="dk1"/>
                </a:solidFill>
              </a:rPr>
              <a:t> Ease of Use/Usability</a:t>
            </a:r>
            <a:endParaRPr sz="1200" b="1">
              <a:solidFill>
                <a:schemeClr val="dk1"/>
              </a:solidFill>
            </a:endParaRPr>
          </a:p>
          <a:p>
            <a:pPr marL="457200" lvl="0" indent="-304800" algn="l" rtl="0">
              <a:lnSpc>
                <a:spcPct val="115000"/>
              </a:lnSpc>
              <a:spcBef>
                <a:spcPts val="1200"/>
              </a:spcBef>
              <a:spcAft>
                <a:spcPts val="0"/>
              </a:spcAft>
              <a:buClr>
                <a:schemeClr val="dk1"/>
              </a:buClr>
              <a:buSzPts val="1200"/>
              <a:buChar char="●"/>
            </a:pPr>
            <a:r>
              <a:rPr lang="en-IN" sz="1200">
                <a:solidFill>
                  <a:schemeClr val="dk1"/>
                </a:solidFill>
              </a:rPr>
              <a:t> The interface should allow users to understand and operate features easily, with natural gestures.</a:t>
            </a:r>
            <a:endParaRPr sz="1200" b="1">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g322b50f352b_0_17"/>
          <p:cNvSpPr txBox="1"/>
          <p:nvPr>
            <p:ph type="body" idx="1"/>
          </p:nvPr>
        </p:nvSpPr>
        <p:spPr>
          <a:xfrm>
            <a:off x="109499" y="72700"/>
            <a:ext cx="4097700" cy="9543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panose="020B0604020202020204"/>
              <a:buNone/>
            </a:pPr>
            <a:r>
              <a:rPr lang="en-IN" sz="2000" b="1">
                <a:solidFill>
                  <a:schemeClr val="lt1"/>
                </a:solidFill>
                <a:latin typeface="Arial" panose="020B0604020202020204"/>
                <a:ea typeface="Arial" panose="020B0604020202020204"/>
                <a:cs typeface="Arial" panose="020B0604020202020204"/>
                <a:sym typeface="Arial" panose="020B0604020202020204"/>
              </a:rPr>
              <a:t>User case  Diagram</a:t>
            </a:r>
            <a:endParaRPr sz="2000" b="1">
              <a:solidFill>
                <a:schemeClr val="lt1"/>
              </a:solidFill>
              <a:latin typeface="Arial" panose="020B0604020202020204"/>
              <a:ea typeface="Arial" panose="020B0604020202020204"/>
              <a:cs typeface="Arial" panose="020B0604020202020204"/>
              <a:sym typeface="Arial" panose="020B0604020202020204"/>
            </a:endParaRPr>
          </a:p>
          <a:p>
            <a:pPr marL="12700" lvl="0" indent="0" algn="l" rtl="0">
              <a:spcBef>
                <a:spcPts val="0"/>
              </a:spcBef>
              <a:spcAft>
                <a:spcPts val="0"/>
              </a:spcAft>
              <a:buClr>
                <a:schemeClr val="dk1"/>
              </a:buClr>
              <a:buFont typeface="Arial" panose="020B0604020202020204"/>
              <a:buNone/>
            </a:pPr>
            <a:br>
              <a:rPr lang="en-IN" sz="1400">
                <a:latin typeface="Arial" panose="020B0604020202020204"/>
                <a:ea typeface="Arial" panose="020B0604020202020204"/>
                <a:cs typeface="Arial" panose="020B0604020202020204"/>
                <a:sym typeface="Arial" panose="020B0604020202020204"/>
              </a:rPr>
            </a:br>
            <a:endParaRPr sz="14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400"/>
              <a:buFont typeface="Arial" panose="020B0604020202020204"/>
              <a:buNone/>
            </a:pPr>
            <a:endParaRPr sz="1400" b="1">
              <a:solidFill>
                <a:schemeClr val="lt1"/>
              </a:solidFill>
              <a:latin typeface="Tahoma" panose="020B0604030504040204"/>
              <a:ea typeface="Tahoma" panose="020B0604030504040204"/>
              <a:cs typeface="Tahoma" panose="020B0604030504040204"/>
              <a:sym typeface="Tahoma" panose="020B0604030504040204"/>
            </a:endParaRPr>
          </a:p>
        </p:txBody>
      </p:sp>
      <p:sp>
        <p:nvSpPr>
          <p:cNvPr id="172" name="Google Shape;172;g322b50f352b_0_17"/>
          <p:cNvSpPr txBox="1"/>
          <p:nvPr/>
        </p:nvSpPr>
        <p:spPr>
          <a:xfrm>
            <a:off x="37200" y="750100"/>
            <a:ext cx="45357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endParaRPr sz="1200" b="1">
              <a:solidFill>
                <a:schemeClr val="dk1"/>
              </a:solidFill>
            </a:endParaRPr>
          </a:p>
        </p:txBody>
      </p:sp>
      <p:pic>
        <p:nvPicPr>
          <p:cNvPr id="173" name="Google Shape;173;g322b50f352b_0_17"/>
          <p:cNvPicPr preferRelativeResize="0"/>
          <p:nvPr/>
        </p:nvPicPr>
        <p:blipFill>
          <a:blip r:embed="rId1"/>
          <a:stretch>
            <a:fillRect/>
          </a:stretch>
        </p:blipFill>
        <p:spPr>
          <a:xfrm>
            <a:off x="1049875" y="505700"/>
            <a:ext cx="2510344" cy="279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7" name="Shape 57"/>
        <p:cNvGrpSpPr/>
        <p:nvPr/>
      </p:nvGrpSpPr>
      <p:grpSpPr>
        <a:xfrm>
          <a:off x="0" y="0"/>
          <a:ext cx="0" cy="0"/>
          <a:chOff x="0" y="0"/>
          <a:chExt cx="0" cy="0"/>
        </a:xfrm>
      </p:grpSpPr>
      <p:sp>
        <p:nvSpPr>
          <p:cNvPr id="58" name="Google Shape;58;p2"/>
          <p:cNvSpPr txBox="1"/>
          <p:nvPr>
            <p:ph type="title"/>
          </p:nvPr>
        </p:nvSpPr>
        <p:spPr>
          <a:xfrm>
            <a:off x="0" y="0"/>
            <a:ext cx="1238400" cy="325200"/>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SzPts val="1400"/>
              <a:buNone/>
            </a:pPr>
            <a:r>
              <a:rPr lang="en-IN" sz="2000">
                <a:solidFill>
                  <a:srgbClr val="FFFFFF"/>
                </a:solidFill>
                <a:latin typeface="Lexend"/>
                <a:ea typeface="Lexend"/>
                <a:cs typeface="Lexend"/>
                <a:sym typeface="Lexend"/>
              </a:rPr>
              <a:t>Flow</a:t>
            </a:r>
            <a:endParaRPr sz="2000">
              <a:latin typeface="Lexend"/>
              <a:ea typeface="Lexend"/>
              <a:cs typeface="Lexend"/>
              <a:sym typeface="Lexend"/>
            </a:endParaRPr>
          </a:p>
        </p:txBody>
      </p:sp>
      <p:sp>
        <p:nvSpPr>
          <p:cNvPr id="59" name="Google Shape;59;p2"/>
          <p:cNvSpPr/>
          <p:nvPr/>
        </p:nvSpPr>
        <p:spPr>
          <a:xfrm>
            <a:off x="0" y="3270252"/>
            <a:ext cx="4608195" cy="186055"/>
          </a:xfrm>
          <a:custGeom>
            <a:avLst/>
            <a:gdLst/>
            <a:ahLst/>
            <a:cxnLst/>
            <a:rect l="l" t="t" r="r" b="b"/>
            <a:pathLst>
              <a:path w="4608195" h="127000" extrusionOk="0">
                <a:moveTo>
                  <a:pt x="4608004" y="0"/>
                </a:moveTo>
                <a:lnTo>
                  <a:pt x="4147172" y="0"/>
                </a:lnTo>
                <a:lnTo>
                  <a:pt x="0" y="0"/>
                </a:lnTo>
                <a:lnTo>
                  <a:pt x="0" y="126530"/>
                </a:lnTo>
                <a:lnTo>
                  <a:pt x="4147172" y="126530"/>
                </a:lnTo>
                <a:lnTo>
                  <a:pt x="4608004" y="126530"/>
                </a:lnTo>
                <a:lnTo>
                  <a:pt x="4608004" y="0"/>
                </a:lnTo>
                <a:close/>
              </a:path>
            </a:pathLst>
          </a:custGeom>
          <a:solidFill>
            <a:srgbClr val="3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0" name="Google Shape;60;p2"/>
          <p:cNvSpPr txBox="1"/>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p>
            <a:pPr marL="12700" lvl="0" indent="0" algn="l" rtl="0">
              <a:lnSpc>
                <a:spcPct val="113000"/>
              </a:lnSpc>
              <a:spcBef>
                <a:spcPts val="0"/>
              </a:spcBef>
              <a:spcAft>
                <a:spcPts val="0"/>
              </a:spcAft>
              <a:buSzPts val="1400"/>
              <a:buNone/>
            </a:pPr>
            <a:r>
              <a:rPr lang="en-IN"/>
              <a:t>KLE Tech. Univ.’s Dr. MSSCET</a:t>
            </a:r>
            <a:endParaRPr lang="en-IN"/>
          </a:p>
        </p:txBody>
      </p:sp>
      <p:sp>
        <p:nvSpPr>
          <p:cNvPr id="61" name="Google Shape;61;p2"/>
          <p:cNvSpPr txBox="1"/>
          <p:nvPr>
            <p:ph type="sldNum" idx="12"/>
          </p:nvPr>
        </p:nvSpPr>
        <p:spPr>
          <a:xfrm>
            <a:off x="4109072" y="3343351"/>
            <a:ext cx="290829" cy="102235"/>
          </a:xfrm>
          <a:prstGeom prst="rect">
            <a:avLst/>
          </a:prstGeom>
          <a:noFill/>
          <a:ln>
            <a:noFill/>
          </a:ln>
        </p:spPr>
        <p:txBody>
          <a:bodyPr spcFirstLastPara="1" wrap="square" lIns="0" tIns="0" rIns="0" bIns="0" anchor="t" anchorCtr="0">
            <a:spAutoFit/>
          </a:bodyPr>
          <a:lstStyle/>
          <a:p>
            <a:pPr marL="38100" lvl="0" indent="0" algn="l" rtl="0">
              <a:lnSpc>
                <a:spcPct val="113000"/>
              </a:lnSpc>
              <a:spcBef>
                <a:spcPts val="0"/>
              </a:spcBef>
              <a:spcAft>
                <a:spcPts val="0"/>
              </a:spcAft>
              <a:buSzPts val="600"/>
              <a:buNone/>
            </a:pPr>
            <a:fld id="{00000000-1234-1234-1234-123412341234}" type="slidenum">
              <a:rPr lang="en-IN"/>
            </a:fld>
            <a:r>
              <a:rPr lang="en-IN"/>
              <a:t>/13</a:t>
            </a:r>
            <a:endParaRPr lang="en-IN"/>
          </a:p>
        </p:txBody>
      </p:sp>
      <p:sp>
        <p:nvSpPr>
          <p:cNvPr id="62" name="Google Shape;62;p2"/>
          <p:cNvSpPr txBox="1"/>
          <p:nvPr/>
        </p:nvSpPr>
        <p:spPr>
          <a:xfrm>
            <a:off x="0" y="570925"/>
            <a:ext cx="4608300" cy="2308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457200" marR="0" lvl="0" indent="-304800" algn="l" rtl="0">
              <a:lnSpc>
                <a:spcPct val="150000"/>
              </a:lnSpc>
              <a:spcBef>
                <a:spcPts val="0"/>
              </a:spcBef>
              <a:spcAft>
                <a:spcPts val="0"/>
              </a:spcAft>
              <a:buClr>
                <a:schemeClr val="dk1"/>
              </a:buClr>
              <a:buSzPts val="1200"/>
              <a:buAutoNum type="arabicPeriod"/>
            </a:pPr>
            <a:r>
              <a:rPr lang="en-IN" sz="1200" i="0" u="none" strike="noStrike" cap="none">
                <a:solidFill>
                  <a:schemeClr val="dk1"/>
                </a:solidFill>
              </a:rPr>
              <a:t>Background                          </a:t>
            </a:r>
            <a:endParaRPr sz="1200" i="0" u="none" strike="noStrike" cap="none">
              <a:solidFill>
                <a:schemeClr val="dk1"/>
              </a:solidFill>
            </a:endParaRPr>
          </a:p>
          <a:p>
            <a:pPr marL="457200" marR="0" lvl="0" indent="-304800" algn="l" rtl="0">
              <a:lnSpc>
                <a:spcPct val="150000"/>
              </a:lnSpc>
              <a:spcBef>
                <a:spcPts val="0"/>
              </a:spcBef>
              <a:spcAft>
                <a:spcPts val="0"/>
              </a:spcAft>
              <a:buClr>
                <a:schemeClr val="dk1"/>
              </a:buClr>
              <a:buSzPts val="1200"/>
              <a:buAutoNum type="arabicPeriod"/>
            </a:pPr>
            <a:r>
              <a:rPr lang="en-IN" sz="1200" i="0" u="none" strike="noStrike" cap="none">
                <a:solidFill>
                  <a:schemeClr val="dk1"/>
                </a:solidFill>
              </a:rPr>
              <a:t>Motivation </a:t>
            </a:r>
            <a:endParaRPr sz="1200" i="0" u="none" strike="noStrike" cap="none">
              <a:solidFill>
                <a:schemeClr val="dk1"/>
              </a:solidFill>
            </a:endParaRPr>
          </a:p>
          <a:p>
            <a:pPr marL="457200" marR="0" lvl="0" indent="-304800" algn="l" rtl="0">
              <a:lnSpc>
                <a:spcPct val="150000"/>
              </a:lnSpc>
              <a:spcBef>
                <a:spcPts val="0"/>
              </a:spcBef>
              <a:spcAft>
                <a:spcPts val="0"/>
              </a:spcAft>
              <a:buClr>
                <a:schemeClr val="dk1"/>
              </a:buClr>
              <a:buSzPts val="1200"/>
              <a:buAutoNum type="arabicPeriod"/>
            </a:pPr>
            <a:r>
              <a:rPr lang="en-IN" sz="1200" i="0" u="none" strike="noStrike" cap="none">
                <a:solidFill>
                  <a:schemeClr val="dk1"/>
                </a:solidFill>
              </a:rPr>
              <a:t>Literature survey</a:t>
            </a:r>
            <a:endParaRPr sz="1200" i="0" strike="noStrike" cap="none">
              <a:solidFill>
                <a:schemeClr val="dk1"/>
              </a:solidFill>
            </a:endParaRPr>
          </a:p>
          <a:p>
            <a:pPr marL="457200" marR="0" lvl="0" indent="-304800" algn="l" rtl="0">
              <a:lnSpc>
                <a:spcPct val="150000"/>
              </a:lnSpc>
              <a:spcBef>
                <a:spcPts val="0"/>
              </a:spcBef>
              <a:spcAft>
                <a:spcPts val="0"/>
              </a:spcAft>
              <a:buClr>
                <a:schemeClr val="dk1"/>
              </a:buClr>
              <a:buSzPts val="1200"/>
              <a:buAutoNum type="arabicPeriod"/>
            </a:pPr>
            <a:r>
              <a:rPr lang="en-IN" sz="1200" i="0" u="none" strike="noStrike" cap="none">
                <a:solidFill>
                  <a:schemeClr val="dk1"/>
                </a:solidFill>
              </a:rPr>
              <a:t>Gaps in literature</a:t>
            </a:r>
            <a:endParaRPr sz="1200" i="0" u="none" strike="noStrike" cap="none">
              <a:solidFill>
                <a:schemeClr val="dk1"/>
              </a:solidFill>
            </a:endParaRPr>
          </a:p>
          <a:p>
            <a:pPr marL="457200" marR="0" lvl="0" indent="-304800" algn="l" rtl="0">
              <a:lnSpc>
                <a:spcPct val="150000"/>
              </a:lnSpc>
              <a:spcBef>
                <a:spcPts val="0"/>
              </a:spcBef>
              <a:spcAft>
                <a:spcPts val="0"/>
              </a:spcAft>
              <a:buClr>
                <a:schemeClr val="dk1"/>
              </a:buClr>
              <a:buSzPts val="1200"/>
              <a:buAutoNum type="arabicPeriod"/>
            </a:pPr>
            <a:r>
              <a:rPr lang="en-IN" sz="1200" i="0" u="none" strike="noStrike" cap="none">
                <a:solidFill>
                  <a:schemeClr val="dk1"/>
                </a:solidFill>
              </a:rPr>
              <a:t>Objectives </a:t>
            </a:r>
            <a:endParaRPr sz="1200" i="0" u="none" strike="noStrike" cap="none">
              <a:solidFill>
                <a:schemeClr val="dk1"/>
              </a:solidFill>
            </a:endParaRPr>
          </a:p>
          <a:p>
            <a:pPr marL="457200" marR="0" lvl="0" indent="-304800" algn="l" rtl="0">
              <a:lnSpc>
                <a:spcPct val="150000"/>
              </a:lnSpc>
              <a:spcBef>
                <a:spcPts val="0"/>
              </a:spcBef>
              <a:spcAft>
                <a:spcPts val="0"/>
              </a:spcAft>
              <a:buClr>
                <a:schemeClr val="dk1"/>
              </a:buClr>
              <a:buSzPts val="1200"/>
              <a:buAutoNum type="arabicPeriod"/>
            </a:pPr>
            <a:r>
              <a:rPr lang="en-IN" sz="1200" i="0" u="none" strike="noStrike" cap="none">
                <a:solidFill>
                  <a:schemeClr val="dk1"/>
                </a:solidFill>
              </a:rPr>
              <a:t>Gantt chart</a:t>
            </a:r>
            <a:endParaRPr sz="1200">
              <a:solidFill>
                <a:schemeClr val="dk1"/>
              </a:solidFill>
            </a:endParaRPr>
          </a:p>
          <a:p>
            <a:pPr marL="457200" marR="0" lvl="0" indent="-304800" algn="l" rtl="0">
              <a:lnSpc>
                <a:spcPct val="150000"/>
              </a:lnSpc>
              <a:spcBef>
                <a:spcPts val="0"/>
              </a:spcBef>
              <a:spcAft>
                <a:spcPts val="0"/>
              </a:spcAft>
              <a:buClr>
                <a:schemeClr val="dk1"/>
              </a:buClr>
              <a:buSzPts val="1200"/>
              <a:buAutoNum type="arabicPeriod"/>
            </a:pPr>
            <a:r>
              <a:rPr lang="en-IN" sz="1200">
                <a:solidFill>
                  <a:schemeClr val="dk1"/>
                </a:solidFill>
              </a:rPr>
              <a:t>Functional Requirements</a:t>
            </a:r>
            <a:endParaRPr sz="1200">
              <a:solidFill>
                <a:schemeClr val="dk1"/>
              </a:solidFill>
            </a:endParaRPr>
          </a:p>
          <a:p>
            <a:pPr marL="457200" lvl="0" indent="-304800" algn="l" rtl="0">
              <a:lnSpc>
                <a:spcPct val="150000"/>
              </a:lnSpc>
              <a:spcBef>
                <a:spcPts val="0"/>
              </a:spcBef>
              <a:spcAft>
                <a:spcPts val="0"/>
              </a:spcAft>
              <a:buClr>
                <a:schemeClr val="dk1"/>
              </a:buClr>
              <a:buSzPts val="1200"/>
              <a:buAutoNum type="arabicPeriod"/>
            </a:pPr>
            <a:r>
              <a:rPr lang="en-IN" sz="1200">
                <a:solidFill>
                  <a:schemeClr val="dk1"/>
                </a:solidFill>
              </a:rPr>
              <a:t>Non-Functional Requirements</a:t>
            </a:r>
            <a:endParaRPr sz="1200" i="0" u="none" strike="noStrike" cap="none">
              <a:solidFill>
                <a:schemeClr val="dk1"/>
              </a:solidFill>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g322b50f352b_0_22"/>
          <p:cNvSpPr txBox="1"/>
          <p:nvPr>
            <p:ph type="body" idx="1"/>
          </p:nvPr>
        </p:nvSpPr>
        <p:spPr>
          <a:xfrm>
            <a:off x="109500" y="72700"/>
            <a:ext cx="4426200" cy="5541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panose="020B0604020202020204"/>
              <a:buNone/>
            </a:pPr>
            <a:r>
              <a:rPr lang="en-IN" sz="2000" b="1">
                <a:solidFill>
                  <a:schemeClr val="lt1"/>
                </a:solidFill>
                <a:latin typeface="Arial" panose="020B0604020202020204"/>
                <a:ea typeface="Arial" panose="020B0604020202020204"/>
                <a:cs typeface="Arial" panose="020B0604020202020204"/>
                <a:sym typeface="Arial" panose="020B0604020202020204"/>
              </a:rPr>
              <a:t>Use Case Diagrams &amp; Description:</a:t>
            </a:r>
            <a:endParaRPr sz="2000" b="1">
              <a:solidFill>
                <a:schemeClr val="lt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Clr>
                <a:schemeClr val="dk1"/>
              </a:buClr>
              <a:buFont typeface="Arial" panose="020B0604020202020204"/>
              <a:buNone/>
            </a:pPr>
            <a:endParaRPr sz="1600" b="1">
              <a:solidFill>
                <a:schemeClr val="lt1"/>
              </a:solidFill>
              <a:latin typeface="Arial" panose="020B0604020202020204"/>
              <a:ea typeface="Arial" panose="020B0604020202020204"/>
              <a:cs typeface="Arial" panose="020B0604020202020204"/>
              <a:sym typeface="Arial" panose="020B0604020202020204"/>
            </a:endParaRPr>
          </a:p>
        </p:txBody>
      </p:sp>
      <p:sp>
        <p:nvSpPr>
          <p:cNvPr id="179" name="Google Shape;179;g322b50f352b_0_22"/>
          <p:cNvSpPr txBox="1"/>
          <p:nvPr/>
        </p:nvSpPr>
        <p:spPr>
          <a:xfrm>
            <a:off x="0" y="493975"/>
            <a:ext cx="4535700" cy="2944500"/>
          </a:xfrm>
          <a:prstGeom prst="rect">
            <a:avLst/>
          </a:prstGeom>
          <a:noFill/>
          <a:ln>
            <a:noFill/>
          </a:ln>
        </p:spPr>
        <p:txBody>
          <a:bodyPr spcFirstLastPara="1" wrap="square" lIns="91425" tIns="91425" rIns="91425" bIns="91425" anchor="t" anchorCtr="0">
            <a:spAutoFit/>
          </a:bodyPr>
          <a:lstStyle/>
          <a:p>
            <a:pPr marL="12700" marR="5080" lvl="0" indent="0" algn="l" rtl="0">
              <a:lnSpc>
                <a:spcPct val="125000"/>
              </a:lnSpc>
              <a:spcBef>
                <a:spcPts val="100"/>
              </a:spcBef>
              <a:spcAft>
                <a:spcPts val="0"/>
              </a:spcAft>
              <a:buClr>
                <a:schemeClr val="dk1"/>
              </a:buClr>
              <a:buSzPts val="1100"/>
              <a:buFont typeface="Arial" panose="020B0604020202020204"/>
              <a:buNone/>
            </a:pPr>
            <a:r>
              <a:rPr lang="en-IN" sz="1200" b="1">
                <a:solidFill>
                  <a:schemeClr val="dk1"/>
                </a:solidFill>
              </a:rPr>
              <a:t>Actors:</a:t>
            </a:r>
            <a:endParaRPr sz="1200" b="1">
              <a:solidFill>
                <a:schemeClr val="dk1"/>
              </a:solidFill>
            </a:endParaRPr>
          </a:p>
          <a:p>
            <a:pPr marL="457200" marR="5080" lvl="0" indent="-304800" algn="l" rtl="0">
              <a:lnSpc>
                <a:spcPct val="125000"/>
              </a:lnSpc>
              <a:spcBef>
                <a:spcPts val="100"/>
              </a:spcBef>
              <a:spcAft>
                <a:spcPts val="0"/>
              </a:spcAft>
              <a:buClr>
                <a:schemeClr val="dk1"/>
              </a:buClr>
              <a:buSzPts val="1200"/>
              <a:buChar char="●"/>
            </a:pPr>
            <a:r>
              <a:rPr lang="en-IN" sz="1200">
                <a:solidFill>
                  <a:schemeClr val="dk1"/>
                </a:solidFill>
              </a:rPr>
              <a:t> User</a:t>
            </a:r>
            <a:endParaRPr sz="1200">
              <a:solidFill>
                <a:schemeClr val="dk1"/>
              </a:solidFill>
            </a:endParaRPr>
          </a:p>
          <a:p>
            <a:pPr marL="457200" marR="5080" lvl="0" indent="-304800" algn="l" rtl="0">
              <a:lnSpc>
                <a:spcPct val="125000"/>
              </a:lnSpc>
              <a:spcBef>
                <a:spcPts val="0"/>
              </a:spcBef>
              <a:spcAft>
                <a:spcPts val="0"/>
              </a:spcAft>
              <a:buClr>
                <a:schemeClr val="dk1"/>
              </a:buClr>
              <a:buSzPts val="1200"/>
              <a:buChar char="●"/>
            </a:pPr>
            <a:r>
              <a:rPr lang="en-IN" sz="1200">
                <a:solidFill>
                  <a:schemeClr val="dk1"/>
                </a:solidFill>
              </a:rPr>
              <a:t> Camera</a:t>
            </a:r>
            <a:endParaRPr sz="1200">
              <a:solidFill>
                <a:schemeClr val="dk1"/>
              </a:solidFill>
            </a:endParaRPr>
          </a:p>
          <a:p>
            <a:pPr marL="457200" marR="5080" lvl="0" indent="-304800" algn="l" rtl="0">
              <a:lnSpc>
                <a:spcPct val="125000"/>
              </a:lnSpc>
              <a:spcBef>
                <a:spcPts val="0"/>
              </a:spcBef>
              <a:spcAft>
                <a:spcPts val="0"/>
              </a:spcAft>
              <a:buClr>
                <a:schemeClr val="dk1"/>
              </a:buClr>
              <a:buSzPts val="1200"/>
              <a:buChar char="●"/>
            </a:pPr>
            <a:r>
              <a:rPr lang="en-IN" sz="1200">
                <a:solidFill>
                  <a:schemeClr val="dk1"/>
                </a:solidFill>
              </a:rPr>
              <a:t> Microphone</a:t>
            </a:r>
            <a:endParaRPr sz="1200">
              <a:solidFill>
                <a:schemeClr val="dk1"/>
              </a:solidFill>
            </a:endParaRPr>
          </a:p>
          <a:p>
            <a:pPr marL="457200" marR="5080" lvl="0" indent="0" algn="l" rtl="0">
              <a:lnSpc>
                <a:spcPct val="125000"/>
              </a:lnSpc>
              <a:spcBef>
                <a:spcPts val="100"/>
              </a:spcBef>
              <a:spcAft>
                <a:spcPts val="0"/>
              </a:spcAft>
              <a:buClr>
                <a:schemeClr val="dk1"/>
              </a:buClr>
              <a:buSzPts val="1100"/>
              <a:buFont typeface="Arial" panose="020B0604020202020204"/>
              <a:buNone/>
            </a:pPr>
            <a:endParaRPr sz="1200">
              <a:solidFill>
                <a:schemeClr val="dk1"/>
              </a:solidFill>
            </a:endParaRPr>
          </a:p>
          <a:p>
            <a:pPr marL="12700" marR="5080" lvl="0" indent="0" algn="l" rtl="0">
              <a:lnSpc>
                <a:spcPct val="125000"/>
              </a:lnSpc>
              <a:spcBef>
                <a:spcPts val="100"/>
              </a:spcBef>
              <a:spcAft>
                <a:spcPts val="0"/>
              </a:spcAft>
              <a:buClr>
                <a:schemeClr val="dk1"/>
              </a:buClr>
              <a:buSzPts val="1100"/>
              <a:buFont typeface="Arial" panose="020B0604020202020204"/>
              <a:buNone/>
            </a:pPr>
            <a:r>
              <a:rPr lang="en-IN" sz="1200" b="1">
                <a:solidFill>
                  <a:schemeClr val="dk1"/>
                </a:solidFill>
              </a:rPr>
              <a:t>Use Cases:</a:t>
            </a:r>
            <a:endParaRPr sz="1200" b="1">
              <a:solidFill>
                <a:schemeClr val="dk1"/>
              </a:solidFill>
            </a:endParaRPr>
          </a:p>
          <a:p>
            <a:pPr marL="457200" marR="5080" lvl="0" indent="-304800" algn="l" rtl="0">
              <a:lnSpc>
                <a:spcPct val="125000"/>
              </a:lnSpc>
              <a:spcBef>
                <a:spcPts val="100"/>
              </a:spcBef>
              <a:spcAft>
                <a:spcPts val="0"/>
              </a:spcAft>
              <a:buClr>
                <a:schemeClr val="dk1"/>
              </a:buClr>
              <a:buSzPts val="1200"/>
              <a:buChar char="●"/>
            </a:pPr>
            <a:r>
              <a:rPr lang="en-IN" sz="1200">
                <a:solidFill>
                  <a:schemeClr val="dk1"/>
                </a:solidFill>
              </a:rPr>
              <a:t>Activate Camera</a:t>
            </a:r>
            <a:endParaRPr sz="1200">
              <a:solidFill>
                <a:schemeClr val="dk1"/>
              </a:solidFill>
            </a:endParaRPr>
          </a:p>
          <a:p>
            <a:pPr marL="457200" marR="5080" lvl="0" indent="-304800" algn="l" rtl="0">
              <a:lnSpc>
                <a:spcPct val="125000"/>
              </a:lnSpc>
              <a:spcBef>
                <a:spcPts val="0"/>
              </a:spcBef>
              <a:spcAft>
                <a:spcPts val="0"/>
              </a:spcAft>
              <a:buClr>
                <a:schemeClr val="dk1"/>
              </a:buClr>
              <a:buSzPts val="1200"/>
              <a:buChar char="●"/>
            </a:pPr>
            <a:r>
              <a:rPr lang="en-IN" sz="1200">
                <a:solidFill>
                  <a:schemeClr val="dk1"/>
                </a:solidFill>
              </a:rPr>
              <a:t>Detect Gestures</a:t>
            </a:r>
            <a:endParaRPr sz="1200">
              <a:solidFill>
                <a:schemeClr val="dk1"/>
              </a:solidFill>
            </a:endParaRPr>
          </a:p>
          <a:p>
            <a:pPr marL="457200" marR="5080" lvl="0" indent="-304800" algn="l" rtl="0">
              <a:lnSpc>
                <a:spcPct val="125000"/>
              </a:lnSpc>
              <a:spcBef>
                <a:spcPts val="0"/>
              </a:spcBef>
              <a:spcAft>
                <a:spcPts val="0"/>
              </a:spcAft>
              <a:buClr>
                <a:schemeClr val="dk1"/>
              </a:buClr>
              <a:buSzPts val="1200"/>
              <a:buChar char="●"/>
            </a:pPr>
            <a:r>
              <a:rPr lang="en-IN" sz="1200">
                <a:solidFill>
                  <a:schemeClr val="dk1"/>
                </a:solidFill>
              </a:rPr>
              <a:t>Display Virtual Keyboard</a:t>
            </a:r>
            <a:endParaRPr sz="1200">
              <a:solidFill>
                <a:schemeClr val="dk1"/>
              </a:solidFill>
            </a:endParaRPr>
          </a:p>
          <a:p>
            <a:pPr marL="457200" marR="5080" lvl="0" indent="-304800" algn="l" rtl="0">
              <a:lnSpc>
                <a:spcPct val="125000"/>
              </a:lnSpc>
              <a:spcBef>
                <a:spcPts val="0"/>
              </a:spcBef>
              <a:spcAft>
                <a:spcPts val="0"/>
              </a:spcAft>
              <a:buClr>
                <a:schemeClr val="dk1"/>
              </a:buClr>
              <a:buSzPts val="1200"/>
              <a:buChar char="●"/>
            </a:pPr>
            <a:r>
              <a:rPr lang="en-IN" sz="1200">
                <a:solidFill>
                  <a:schemeClr val="dk1"/>
                </a:solidFill>
              </a:rPr>
              <a:t>Provide Typing Feedback</a:t>
            </a:r>
            <a:endParaRPr sz="1200">
              <a:solidFill>
                <a:schemeClr val="dk1"/>
              </a:solidFill>
            </a:endParaRPr>
          </a:p>
          <a:p>
            <a:pPr marL="457200" marR="5080" lvl="0" indent="-304800" algn="l" rtl="0">
              <a:lnSpc>
                <a:spcPct val="125000"/>
              </a:lnSpc>
              <a:spcBef>
                <a:spcPts val="0"/>
              </a:spcBef>
              <a:spcAft>
                <a:spcPts val="0"/>
              </a:spcAft>
              <a:buClr>
                <a:schemeClr val="dk1"/>
              </a:buClr>
              <a:buSzPts val="1200"/>
              <a:buChar char="●"/>
            </a:pPr>
            <a:r>
              <a:rPr lang="en-IN" sz="1200">
                <a:solidFill>
                  <a:schemeClr val="dk1"/>
                </a:solidFill>
              </a:rPr>
              <a:t>Voice Typing</a:t>
            </a:r>
            <a:endParaRPr sz="1200">
              <a:solidFill>
                <a:schemeClr val="dk1"/>
              </a:solidFill>
            </a:endParaRPr>
          </a:p>
          <a:p>
            <a:pPr marL="12700" marR="5080" lvl="0" indent="0" algn="l" rtl="0">
              <a:lnSpc>
                <a:spcPct val="125000"/>
              </a:lnSpc>
              <a:spcBef>
                <a:spcPts val="100"/>
              </a:spcBef>
              <a:spcAft>
                <a:spcPts val="0"/>
              </a:spcAft>
              <a:buClr>
                <a:schemeClr val="dk1"/>
              </a:buClr>
              <a:buSzPts val="1100"/>
              <a:buFont typeface="Arial" panose="020B0604020202020204"/>
              <a:buNone/>
            </a:pPr>
            <a:endParaRPr sz="1000" b="1">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g322b50f352b_0_27"/>
          <p:cNvSpPr txBox="1"/>
          <p:nvPr>
            <p:ph type="body" idx="1"/>
          </p:nvPr>
        </p:nvSpPr>
        <p:spPr>
          <a:xfrm>
            <a:off x="109500" y="72700"/>
            <a:ext cx="4426200" cy="5541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panose="020B0604020202020204"/>
              <a:buNone/>
            </a:pPr>
            <a:r>
              <a:rPr lang="en-IN" sz="2000" b="1">
                <a:solidFill>
                  <a:schemeClr val="lt1"/>
                </a:solidFill>
                <a:latin typeface="Arial" panose="020B0604020202020204"/>
                <a:ea typeface="Arial" panose="020B0604020202020204"/>
                <a:cs typeface="Arial" panose="020B0604020202020204"/>
                <a:sym typeface="Arial" panose="020B0604020202020204"/>
              </a:rPr>
              <a:t>Use Case Diagrams &amp; Description:</a:t>
            </a:r>
            <a:endParaRPr sz="2000" b="1">
              <a:solidFill>
                <a:schemeClr val="lt1"/>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Clr>
                <a:schemeClr val="dk1"/>
              </a:buClr>
              <a:buFont typeface="Arial" panose="020B0604020202020204"/>
              <a:buNone/>
            </a:pPr>
            <a:endParaRPr sz="1600" b="1">
              <a:solidFill>
                <a:schemeClr val="lt1"/>
              </a:solidFill>
              <a:latin typeface="Arial" panose="020B0604020202020204"/>
              <a:ea typeface="Arial" panose="020B0604020202020204"/>
              <a:cs typeface="Arial" panose="020B0604020202020204"/>
              <a:sym typeface="Arial" panose="020B0604020202020204"/>
            </a:endParaRPr>
          </a:p>
        </p:txBody>
      </p:sp>
      <p:sp>
        <p:nvSpPr>
          <p:cNvPr id="185" name="Google Shape;185;g322b50f352b_0_27"/>
          <p:cNvSpPr txBox="1"/>
          <p:nvPr/>
        </p:nvSpPr>
        <p:spPr>
          <a:xfrm>
            <a:off x="0" y="493975"/>
            <a:ext cx="4535700" cy="1781400"/>
          </a:xfrm>
          <a:prstGeom prst="rect">
            <a:avLst/>
          </a:prstGeom>
          <a:noFill/>
          <a:ln>
            <a:noFill/>
          </a:ln>
        </p:spPr>
        <p:txBody>
          <a:bodyPr spcFirstLastPara="1" wrap="square" lIns="91425" tIns="91425" rIns="91425" bIns="91425" anchor="t" anchorCtr="0">
            <a:spAutoFit/>
          </a:bodyPr>
          <a:lstStyle/>
          <a:p>
            <a:pPr marL="0" marR="5080" lvl="0" indent="0" algn="l" rtl="0">
              <a:lnSpc>
                <a:spcPct val="125000"/>
              </a:lnSpc>
              <a:spcBef>
                <a:spcPts val="100"/>
              </a:spcBef>
              <a:spcAft>
                <a:spcPts val="0"/>
              </a:spcAft>
              <a:buNone/>
            </a:pPr>
            <a:r>
              <a:rPr lang="en-IN" sz="1200" b="1">
                <a:solidFill>
                  <a:schemeClr val="dk1"/>
                </a:solidFill>
              </a:rPr>
              <a:t>Relationships:</a:t>
            </a:r>
            <a:endParaRPr sz="1200" b="1">
              <a:solidFill>
                <a:schemeClr val="dk1"/>
              </a:solidFill>
            </a:endParaRPr>
          </a:p>
          <a:p>
            <a:pPr marL="457200" marR="5080" lvl="0" indent="-304800" algn="l" rtl="0">
              <a:lnSpc>
                <a:spcPct val="125000"/>
              </a:lnSpc>
              <a:spcBef>
                <a:spcPts val="100"/>
              </a:spcBef>
              <a:spcAft>
                <a:spcPts val="0"/>
              </a:spcAft>
              <a:buClr>
                <a:schemeClr val="dk1"/>
              </a:buClr>
              <a:buSzPts val="1200"/>
              <a:buChar char="●"/>
            </a:pPr>
            <a:r>
              <a:rPr lang="en-IN" sz="1200">
                <a:solidFill>
                  <a:schemeClr val="dk1"/>
                </a:solidFill>
              </a:rPr>
              <a:t> The User initiates all use cases.</a:t>
            </a:r>
            <a:endParaRPr sz="1200">
              <a:solidFill>
                <a:schemeClr val="dk1"/>
              </a:solidFill>
            </a:endParaRPr>
          </a:p>
          <a:p>
            <a:pPr marL="457200" marR="5080" lvl="0" indent="-304800" algn="l" rtl="0">
              <a:lnSpc>
                <a:spcPct val="125000"/>
              </a:lnSpc>
              <a:spcBef>
                <a:spcPts val="0"/>
              </a:spcBef>
              <a:spcAft>
                <a:spcPts val="0"/>
              </a:spcAft>
              <a:buClr>
                <a:schemeClr val="dk1"/>
              </a:buClr>
              <a:buSzPts val="1200"/>
              <a:buChar char="●"/>
            </a:pPr>
            <a:r>
              <a:rPr lang="en-IN" sz="1200">
                <a:solidFill>
                  <a:schemeClr val="dk1"/>
                </a:solidFill>
              </a:rPr>
              <a:t> The Camera is responsible for detecting gestures and feeding data into the system.</a:t>
            </a:r>
            <a:endParaRPr sz="1200">
              <a:solidFill>
                <a:schemeClr val="dk1"/>
              </a:solidFill>
            </a:endParaRPr>
          </a:p>
          <a:p>
            <a:pPr marL="457200" marR="5080" lvl="0" indent="-304800" algn="l" rtl="0">
              <a:lnSpc>
                <a:spcPct val="125000"/>
              </a:lnSpc>
              <a:spcBef>
                <a:spcPts val="0"/>
              </a:spcBef>
              <a:spcAft>
                <a:spcPts val="0"/>
              </a:spcAft>
              <a:buClr>
                <a:schemeClr val="dk1"/>
              </a:buClr>
              <a:buSzPts val="1200"/>
              <a:buChar char="●"/>
            </a:pPr>
            <a:r>
              <a:rPr lang="en-IN" sz="1200">
                <a:solidFill>
                  <a:schemeClr val="dk1"/>
                </a:solidFill>
              </a:rPr>
              <a:t>The Microphone is involved in the voice typing process to capture and process speech.</a:t>
            </a:r>
            <a:endParaRPr sz="1200">
              <a:solidFill>
                <a:schemeClr val="dk1"/>
              </a:solidFill>
            </a:endParaRPr>
          </a:p>
          <a:p>
            <a:pPr marL="0" marR="5080" lvl="0" indent="0" algn="l" rtl="0">
              <a:lnSpc>
                <a:spcPct val="125000"/>
              </a:lnSpc>
              <a:spcBef>
                <a:spcPts val="100"/>
              </a:spcBef>
              <a:spcAft>
                <a:spcPts val="0"/>
              </a:spcAft>
              <a:buNone/>
            </a:pPr>
            <a:endParaRPr sz="1200" b="1">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g322b50f352b_0_37"/>
          <p:cNvSpPr txBox="1"/>
          <p:nvPr>
            <p:ph type="body" idx="1"/>
          </p:nvPr>
        </p:nvSpPr>
        <p:spPr>
          <a:xfrm>
            <a:off x="109500" y="72700"/>
            <a:ext cx="4097700" cy="3078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panose="020B0604020202020204"/>
              <a:buNone/>
            </a:pPr>
            <a:r>
              <a:rPr lang="en-IN" sz="2000" b="1">
                <a:solidFill>
                  <a:schemeClr val="lt1"/>
                </a:solidFill>
                <a:latin typeface="Arial" panose="020B0604020202020204"/>
                <a:ea typeface="Arial" panose="020B0604020202020204"/>
                <a:cs typeface="Arial" panose="020B0604020202020204"/>
                <a:sym typeface="Arial" panose="020B0604020202020204"/>
              </a:rPr>
              <a:t>High-Level Design:</a:t>
            </a:r>
            <a:endParaRPr sz="2000" b="1">
              <a:solidFill>
                <a:schemeClr val="lt1"/>
              </a:solidFill>
              <a:latin typeface="Arial" panose="020B0604020202020204"/>
              <a:ea typeface="Arial" panose="020B0604020202020204"/>
              <a:cs typeface="Arial" panose="020B0604020202020204"/>
              <a:sym typeface="Arial" panose="020B0604020202020204"/>
            </a:endParaRPr>
          </a:p>
        </p:txBody>
      </p:sp>
      <p:sp>
        <p:nvSpPr>
          <p:cNvPr id="191" name="Google Shape;191;g322b50f352b_0_37"/>
          <p:cNvSpPr txBox="1"/>
          <p:nvPr/>
        </p:nvSpPr>
        <p:spPr>
          <a:xfrm>
            <a:off x="0" y="329750"/>
            <a:ext cx="4610100" cy="3072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IN" sz="1200">
                <a:solidFill>
                  <a:schemeClr val="dk1"/>
                </a:solidFill>
              </a:rPr>
              <a:t>The virtual keyboard uses a webcam to detect hand gestures for typing and integrates speech recognition for voice input.</a:t>
            </a:r>
            <a:endParaRPr sz="1200">
              <a:solidFill>
                <a:schemeClr val="dk1"/>
              </a:solidFill>
            </a:endParaRPr>
          </a:p>
          <a:p>
            <a:pPr marL="457200" lvl="0" indent="-304800" algn="l" rtl="0">
              <a:lnSpc>
                <a:spcPct val="115000"/>
              </a:lnSpc>
              <a:spcBef>
                <a:spcPts val="1200"/>
              </a:spcBef>
              <a:spcAft>
                <a:spcPts val="0"/>
              </a:spcAft>
              <a:buClr>
                <a:schemeClr val="dk1"/>
              </a:buClr>
              <a:buSzPts val="1200"/>
              <a:buChar char="●"/>
            </a:pPr>
            <a:r>
              <a:rPr lang="en-IN" sz="1200" b="1">
                <a:solidFill>
                  <a:schemeClr val="dk1"/>
                </a:solidFill>
              </a:rPr>
              <a:t>Key Components:</a:t>
            </a:r>
            <a:endParaRPr sz="1200" b="1">
              <a:solidFill>
                <a:schemeClr val="dk1"/>
              </a:solidFill>
            </a:endParaRPr>
          </a:p>
          <a:p>
            <a:pPr marL="914400" lvl="1" indent="-304800" algn="l" rtl="0">
              <a:lnSpc>
                <a:spcPct val="115000"/>
              </a:lnSpc>
              <a:spcBef>
                <a:spcPts val="0"/>
              </a:spcBef>
              <a:spcAft>
                <a:spcPts val="0"/>
              </a:spcAft>
              <a:buClr>
                <a:schemeClr val="dk1"/>
              </a:buClr>
              <a:buSzPts val="1200"/>
              <a:buAutoNum type="arabicPeriod"/>
            </a:pPr>
            <a:r>
              <a:rPr lang="en-IN" sz="1200" b="1">
                <a:solidFill>
                  <a:schemeClr val="dk1"/>
                </a:solidFill>
              </a:rPr>
              <a:t>Camera Module:</a:t>
            </a:r>
            <a:r>
              <a:rPr lang="en-IN" sz="1200">
                <a:solidFill>
                  <a:schemeClr val="dk1"/>
                </a:solidFill>
              </a:rPr>
              <a:t> Captures real-time video for hand tracking.</a:t>
            </a:r>
            <a:endParaRPr sz="1200">
              <a:solidFill>
                <a:schemeClr val="dk1"/>
              </a:solidFill>
            </a:endParaRPr>
          </a:p>
          <a:p>
            <a:pPr marL="914400" lvl="1" indent="-304800" algn="l" rtl="0">
              <a:lnSpc>
                <a:spcPct val="115000"/>
              </a:lnSpc>
              <a:spcBef>
                <a:spcPts val="0"/>
              </a:spcBef>
              <a:spcAft>
                <a:spcPts val="0"/>
              </a:spcAft>
              <a:buClr>
                <a:schemeClr val="dk1"/>
              </a:buClr>
              <a:buSzPts val="1200"/>
              <a:buAutoNum type="arabicPeriod"/>
            </a:pPr>
            <a:r>
              <a:rPr lang="en-IN" sz="1200" b="1">
                <a:solidFill>
                  <a:schemeClr val="dk1"/>
                </a:solidFill>
              </a:rPr>
              <a:t>Hand Tracking Module:</a:t>
            </a:r>
            <a:r>
              <a:rPr lang="en-IN" sz="1200">
                <a:solidFill>
                  <a:schemeClr val="dk1"/>
                </a:solidFill>
              </a:rPr>
              <a:t> Detects hand landmarks using Mediapipe.</a:t>
            </a:r>
            <a:endParaRPr sz="1200">
              <a:solidFill>
                <a:schemeClr val="dk1"/>
              </a:solidFill>
            </a:endParaRPr>
          </a:p>
          <a:p>
            <a:pPr marL="914400" lvl="1" indent="-304800" algn="l" rtl="0">
              <a:lnSpc>
                <a:spcPct val="115000"/>
              </a:lnSpc>
              <a:spcBef>
                <a:spcPts val="0"/>
              </a:spcBef>
              <a:spcAft>
                <a:spcPts val="0"/>
              </a:spcAft>
              <a:buClr>
                <a:schemeClr val="dk1"/>
              </a:buClr>
              <a:buSzPts val="1200"/>
              <a:buAutoNum type="arabicPeriod"/>
            </a:pPr>
            <a:r>
              <a:rPr lang="en-IN" sz="1200" b="1">
                <a:solidFill>
                  <a:schemeClr val="dk1"/>
                </a:solidFill>
              </a:rPr>
              <a:t>Virtual Keyboard UI:</a:t>
            </a:r>
            <a:r>
              <a:rPr lang="en-IN" sz="1200">
                <a:solidFill>
                  <a:schemeClr val="dk1"/>
                </a:solidFill>
              </a:rPr>
              <a:t> Displays a virtual keyboard with clickable buttons.</a:t>
            </a:r>
            <a:endParaRPr sz="1200">
              <a:solidFill>
                <a:schemeClr val="dk1"/>
              </a:solidFill>
            </a:endParaRPr>
          </a:p>
          <a:p>
            <a:pPr marL="914400" lvl="1" indent="-304800" algn="l" rtl="0">
              <a:lnSpc>
                <a:spcPct val="115000"/>
              </a:lnSpc>
              <a:spcBef>
                <a:spcPts val="0"/>
              </a:spcBef>
              <a:spcAft>
                <a:spcPts val="0"/>
              </a:spcAft>
              <a:buClr>
                <a:schemeClr val="dk1"/>
              </a:buClr>
              <a:buSzPts val="1200"/>
              <a:buAutoNum type="arabicPeriod"/>
            </a:pPr>
            <a:r>
              <a:rPr lang="en-IN" sz="1200" b="1">
                <a:solidFill>
                  <a:schemeClr val="dk1"/>
                </a:solidFill>
              </a:rPr>
              <a:t>Speech Recognition Module:</a:t>
            </a:r>
            <a:r>
              <a:rPr lang="en-IN" sz="1200">
                <a:solidFill>
                  <a:schemeClr val="dk1"/>
                </a:solidFill>
              </a:rPr>
              <a:t> Activates microphone for text input through voice commands.</a:t>
            </a:r>
            <a:endParaRPr sz="1200">
              <a:solidFill>
                <a:schemeClr val="dk1"/>
              </a:solidFill>
            </a:endParaRPr>
          </a:p>
          <a:p>
            <a:pPr marL="914400" lvl="1" indent="-304800" algn="l" rtl="0">
              <a:lnSpc>
                <a:spcPct val="115000"/>
              </a:lnSpc>
              <a:spcBef>
                <a:spcPts val="0"/>
              </a:spcBef>
              <a:spcAft>
                <a:spcPts val="0"/>
              </a:spcAft>
              <a:buClr>
                <a:schemeClr val="dk1"/>
              </a:buClr>
              <a:buSzPts val="1200"/>
              <a:buAutoNum type="arabicPeriod"/>
            </a:pPr>
            <a:r>
              <a:rPr lang="en-IN" sz="1200" b="1">
                <a:solidFill>
                  <a:schemeClr val="dk1"/>
                </a:solidFill>
              </a:rPr>
              <a:t>Text Display Module:</a:t>
            </a:r>
            <a:r>
              <a:rPr lang="en-IN" sz="1200">
                <a:solidFill>
                  <a:schemeClr val="dk1"/>
                </a:solidFill>
              </a:rPr>
              <a:t> Shows typed text in a designated area on the screen.</a:t>
            </a:r>
            <a:endParaRPr sz="11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g322b50f352b_0_42"/>
          <p:cNvSpPr txBox="1"/>
          <p:nvPr>
            <p:ph type="body" idx="1"/>
          </p:nvPr>
        </p:nvSpPr>
        <p:spPr>
          <a:xfrm>
            <a:off x="109500" y="72700"/>
            <a:ext cx="4097700" cy="3078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panose="020B0604020202020204"/>
              <a:buNone/>
            </a:pPr>
            <a:r>
              <a:rPr lang="en-IN" sz="2000" b="1">
                <a:solidFill>
                  <a:schemeClr val="lt1"/>
                </a:solidFill>
                <a:latin typeface="Arial" panose="020B0604020202020204"/>
                <a:ea typeface="Arial" panose="020B0604020202020204"/>
                <a:cs typeface="Arial" panose="020B0604020202020204"/>
                <a:sym typeface="Arial" panose="020B0604020202020204"/>
              </a:rPr>
              <a:t>High-Level Design:</a:t>
            </a:r>
            <a:endParaRPr sz="2000" b="1">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g322b50f352b_0_42"/>
          <p:cNvSpPr txBox="1"/>
          <p:nvPr/>
        </p:nvSpPr>
        <p:spPr>
          <a:xfrm>
            <a:off x="37200" y="397125"/>
            <a:ext cx="4535700" cy="70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IN" sz="1200" b="1">
                <a:solidFill>
                  <a:schemeClr val="dk1"/>
                </a:solidFill>
              </a:rPr>
              <a:t>System architecture diagram</a:t>
            </a:r>
            <a:endParaRPr sz="1200" b="1">
              <a:solidFill>
                <a:schemeClr val="dk1"/>
              </a:solidFill>
            </a:endParaRPr>
          </a:p>
          <a:p>
            <a:pPr marL="12065" marR="247015" lvl="0" indent="0" algn="l" rtl="0">
              <a:lnSpc>
                <a:spcPct val="125000"/>
              </a:lnSpc>
              <a:spcBef>
                <a:spcPts val="1200"/>
              </a:spcBef>
              <a:spcAft>
                <a:spcPts val="0"/>
              </a:spcAft>
              <a:buClr>
                <a:schemeClr val="dk1"/>
              </a:buClr>
              <a:buFont typeface="Arial" panose="020B0604020202020204"/>
              <a:buNone/>
            </a:pPr>
            <a:endParaRPr sz="10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98" name="Google Shape;198;g322b50f352b_0_42"/>
          <p:cNvPicPr preferRelativeResize="0"/>
          <p:nvPr/>
        </p:nvPicPr>
        <p:blipFill>
          <a:blip r:embed="rId1"/>
          <a:stretch>
            <a:fillRect/>
          </a:stretch>
        </p:blipFill>
        <p:spPr>
          <a:xfrm>
            <a:off x="306800" y="678050"/>
            <a:ext cx="2324924" cy="27827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g322b50f352b_0_134"/>
          <p:cNvSpPr txBox="1"/>
          <p:nvPr>
            <p:ph type="body" idx="1"/>
          </p:nvPr>
        </p:nvSpPr>
        <p:spPr>
          <a:xfrm>
            <a:off x="109500" y="72700"/>
            <a:ext cx="4097700" cy="3078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panose="020B0604020202020204"/>
              <a:buNone/>
            </a:pPr>
            <a:r>
              <a:rPr lang="en-IN" sz="2000" b="1">
                <a:solidFill>
                  <a:schemeClr val="lt1"/>
                </a:solidFill>
                <a:latin typeface="Arial" panose="020B0604020202020204"/>
                <a:ea typeface="Arial" panose="020B0604020202020204"/>
                <a:cs typeface="Arial" panose="020B0604020202020204"/>
                <a:sym typeface="Arial" panose="020B0604020202020204"/>
              </a:rPr>
              <a:t>High-Level Design:</a:t>
            </a:r>
            <a:endParaRPr sz="2000" b="1">
              <a:solidFill>
                <a:schemeClr val="lt1"/>
              </a:solidFill>
              <a:latin typeface="Arial" panose="020B0604020202020204"/>
              <a:ea typeface="Arial" panose="020B0604020202020204"/>
              <a:cs typeface="Arial" panose="020B0604020202020204"/>
              <a:sym typeface="Arial" panose="020B0604020202020204"/>
            </a:endParaRPr>
          </a:p>
        </p:txBody>
      </p:sp>
      <p:sp>
        <p:nvSpPr>
          <p:cNvPr id="204" name="Google Shape;204;g322b50f352b_0_134"/>
          <p:cNvSpPr txBox="1"/>
          <p:nvPr/>
        </p:nvSpPr>
        <p:spPr>
          <a:xfrm>
            <a:off x="746800" y="516675"/>
            <a:ext cx="2430300" cy="25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9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5" name="Google Shape;205;g322b50f352b_0_134"/>
          <p:cNvSpPr txBox="1"/>
          <p:nvPr/>
        </p:nvSpPr>
        <p:spPr>
          <a:xfrm>
            <a:off x="109350" y="469250"/>
            <a:ext cx="4391400" cy="28383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1200"/>
              </a:spcBef>
              <a:spcAft>
                <a:spcPts val="0"/>
              </a:spcAft>
              <a:buClr>
                <a:schemeClr val="dk1"/>
              </a:buClr>
              <a:buSzPts val="1200"/>
              <a:buChar char="●"/>
            </a:pPr>
            <a:r>
              <a:rPr lang="en-IN" sz="1200" b="1">
                <a:solidFill>
                  <a:schemeClr val="dk1"/>
                </a:solidFill>
              </a:rPr>
              <a:t>Camera Interaction</a:t>
            </a:r>
            <a:r>
              <a:rPr lang="en-IN" sz="1200">
                <a:solidFill>
                  <a:schemeClr val="dk1"/>
                </a:solidFill>
              </a:rPr>
              <a:t>:</a:t>
            </a:r>
            <a:endParaRPr sz="1200">
              <a:solidFill>
                <a:schemeClr val="dk1"/>
              </a:solidFill>
            </a:endParaRPr>
          </a:p>
          <a:p>
            <a:pPr marL="0" lvl="0" indent="0" algn="l" rtl="0">
              <a:lnSpc>
                <a:spcPct val="115000"/>
              </a:lnSpc>
              <a:spcBef>
                <a:spcPts val="1200"/>
              </a:spcBef>
              <a:spcAft>
                <a:spcPts val="0"/>
              </a:spcAft>
              <a:buNone/>
            </a:pPr>
            <a:r>
              <a:rPr lang="en-IN" sz="1200">
                <a:solidFill>
                  <a:schemeClr val="dk1"/>
                </a:solidFill>
              </a:rPr>
              <a:t>The user interacts with the camera.</a:t>
            </a:r>
            <a:endParaRPr sz="1200">
              <a:solidFill>
                <a:schemeClr val="dk1"/>
              </a:solidFill>
            </a:endParaRPr>
          </a:p>
          <a:p>
            <a:pPr marL="0" lvl="0" indent="0" algn="l" rtl="0">
              <a:lnSpc>
                <a:spcPct val="115000"/>
              </a:lnSpc>
              <a:spcBef>
                <a:spcPts val="1200"/>
              </a:spcBef>
              <a:spcAft>
                <a:spcPts val="0"/>
              </a:spcAft>
              <a:buNone/>
            </a:pPr>
            <a:r>
              <a:rPr lang="en-IN" sz="1200">
                <a:solidFill>
                  <a:schemeClr val="dk1"/>
                </a:solidFill>
              </a:rPr>
              <a:t>The camera processes the video feed to detect hand landmarks.</a:t>
            </a:r>
            <a:endParaRPr sz="1200">
              <a:solidFill>
                <a:schemeClr val="dk1"/>
              </a:solidFill>
            </a:endParaRPr>
          </a:p>
          <a:p>
            <a:pPr marL="457200" lvl="0" indent="-304800" algn="l" rtl="0">
              <a:lnSpc>
                <a:spcPct val="115000"/>
              </a:lnSpc>
              <a:spcBef>
                <a:spcPts val="1200"/>
              </a:spcBef>
              <a:spcAft>
                <a:spcPts val="0"/>
              </a:spcAft>
              <a:buClr>
                <a:schemeClr val="dk1"/>
              </a:buClr>
              <a:buSzPts val="1200"/>
              <a:buChar char="●"/>
            </a:pPr>
            <a:r>
              <a:rPr lang="en-IN" sz="1200" b="1">
                <a:solidFill>
                  <a:schemeClr val="dk1"/>
                </a:solidFill>
              </a:rPr>
              <a:t>Hand Tracking</a:t>
            </a:r>
            <a:r>
              <a:rPr lang="en-IN" sz="1200">
                <a:solidFill>
                  <a:schemeClr val="dk1"/>
                </a:solidFill>
              </a:rPr>
              <a:t>:</a:t>
            </a:r>
            <a:endParaRPr sz="1200">
              <a:solidFill>
                <a:schemeClr val="dk1"/>
              </a:solidFill>
            </a:endParaRPr>
          </a:p>
          <a:p>
            <a:pPr marL="0" lvl="0" indent="0" algn="l" rtl="0">
              <a:lnSpc>
                <a:spcPct val="115000"/>
              </a:lnSpc>
              <a:spcBef>
                <a:spcPts val="1200"/>
              </a:spcBef>
              <a:spcAft>
                <a:spcPts val="0"/>
              </a:spcAft>
              <a:buNone/>
            </a:pPr>
            <a:r>
              <a:rPr lang="en-IN" sz="1200">
                <a:solidFill>
                  <a:schemeClr val="dk1"/>
                </a:solidFill>
              </a:rPr>
              <a:t> Hand tracking detects the position and movement of the user's hands.</a:t>
            </a:r>
            <a:endParaRPr sz="1200">
              <a:solidFill>
                <a:schemeClr val="dk1"/>
              </a:solidFill>
            </a:endParaRPr>
          </a:p>
          <a:p>
            <a:pPr marL="0" lvl="0" indent="0" algn="l" rtl="0">
              <a:lnSpc>
                <a:spcPct val="115000"/>
              </a:lnSpc>
              <a:spcBef>
                <a:spcPts val="1200"/>
              </a:spcBef>
              <a:spcAft>
                <a:spcPts val="1200"/>
              </a:spcAft>
              <a:buNone/>
            </a:pPr>
            <a:r>
              <a:rPr lang="en-IN" sz="1200">
                <a:solidFill>
                  <a:schemeClr val="dk1"/>
                </a:solidFill>
              </a:rPr>
              <a:t>The hand landmarks provide input for the virtual keyboard interface</a:t>
            </a:r>
            <a:r>
              <a:rPr lang="en-IN" sz="900">
                <a:solidFill>
                  <a:schemeClr val="dk1"/>
                </a:solidFill>
              </a:rPr>
              <a:t>.</a:t>
            </a:r>
            <a:endParaRPr sz="9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g322b50f352b_1_7"/>
          <p:cNvSpPr txBox="1"/>
          <p:nvPr>
            <p:ph type="body" idx="1"/>
          </p:nvPr>
        </p:nvSpPr>
        <p:spPr>
          <a:xfrm>
            <a:off x="109500" y="72700"/>
            <a:ext cx="4097700" cy="3078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panose="020B0604020202020204"/>
              <a:buNone/>
            </a:pPr>
            <a:r>
              <a:rPr lang="en-IN" sz="2000" b="1">
                <a:solidFill>
                  <a:schemeClr val="lt1"/>
                </a:solidFill>
                <a:latin typeface="Arial" panose="020B0604020202020204"/>
                <a:ea typeface="Arial" panose="020B0604020202020204"/>
                <a:cs typeface="Arial" panose="020B0604020202020204"/>
                <a:sym typeface="Arial" panose="020B0604020202020204"/>
              </a:rPr>
              <a:t>High-Level Design:</a:t>
            </a:r>
            <a:endParaRPr sz="2000" b="1">
              <a:solidFill>
                <a:schemeClr val="lt1"/>
              </a:solidFill>
              <a:latin typeface="Arial" panose="020B0604020202020204"/>
              <a:ea typeface="Arial" panose="020B0604020202020204"/>
              <a:cs typeface="Arial" panose="020B0604020202020204"/>
              <a:sym typeface="Arial" panose="020B0604020202020204"/>
            </a:endParaRPr>
          </a:p>
        </p:txBody>
      </p:sp>
      <p:sp>
        <p:nvSpPr>
          <p:cNvPr id="211" name="Google Shape;211;g322b50f352b_1_7"/>
          <p:cNvSpPr txBox="1"/>
          <p:nvPr/>
        </p:nvSpPr>
        <p:spPr>
          <a:xfrm>
            <a:off x="37200" y="571325"/>
            <a:ext cx="4535700" cy="231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IN" sz="1200" b="1">
                <a:solidFill>
                  <a:schemeClr val="dk1"/>
                </a:solidFill>
              </a:rPr>
              <a:t>3.   Virtual Keyboard UI</a:t>
            </a:r>
            <a:r>
              <a:rPr lang="en-IN" sz="1200">
                <a:solidFill>
                  <a:schemeClr val="dk1"/>
                </a:solidFill>
              </a:rPr>
              <a:t>:</a:t>
            </a:r>
            <a:endParaRPr sz="1200">
              <a:solidFill>
                <a:schemeClr val="dk1"/>
              </a:solidFill>
            </a:endParaRPr>
          </a:p>
          <a:p>
            <a:pPr marL="457200" lvl="0" indent="-304800" algn="l" rtl="0">
              <a:lnSpc>
                <a:spcPct val="115000"/>
              </a:lnSpc>
              <a:spcBef>
                <a:spcPts val="1200"/>
              </a:spcBef>
              <a:spcAft>
                <a:spcPts val="0"/>
              </a:spcAft>
              <a:buClr>
                <a:schemeClr val="dk1"/>
              </a:buClr>
              <a:buSzPts val="1200"/>
              <a:buChar char="●"/>
            </a:pPr>
            <a:r>
              <a:rPr lang="en-IN" sz="1200">
                <a:solidFill>
                  <a:schemeClr val="dk1"/>
                </a:solidFill>
              </a:rPr>
              <a:t>The virtual keyboard updates in response to detected hand positions.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IN" sz="1200">
                <a:solidFill>
                  <a:schemeClr val="dk1"/>
                </a:solidFill>
              </a:rPr>
              <a:t>The keyboard generates text output based on hand input.</a:t>
            </a:r>
            <a:endParaRPr sz="1200">
              <a:solidFill>
                <a:schemeClr val="dk1"/>
              </a:solidFill>
            </a:endParaRPr>
          </a:p>
          <a:p>
            <a:pPr marL="0" lvl="0" indent="0" algn="l" rtl="0">
              <a:lnSpc>
                <a:spcPct val="115000"/>
              </a:lnSpc>
              <a:spcBef>
                <a:spcPts val="1200"/>
              </a:spcBef>
              <a:spcAft>
                <a:spcPts val="0"/>
              </a:spcAft>
              <a:buNone/>
            </a:pPr>
            <a:r>
              <a:rPr lang="en-IN" sz="1200" b="1">
                <a:solidFill>
                  <a:schemeClr val="dk1"/>
                </a:solidFill>
              </a:rPr>
              <a:t>4.Speech Recognition</a:t>
            </a:r>
            <a:r>
              <a:rPr lang="en-IN" sz="1200">
                <a:solidFill>
                  <a:schemeClr val="dk1"/>
                </a:solidFill>
              </a:rPr>
              <a:t>:</a:t>
            </a:r>
            <a:endParaRPr sz="1200">
              <a:solidFill>
                <a:schemeClr val="dk1"/>
              </a:solidFill>
            </a:endParaRPr>
          </a:p>
          <a:p>
            <a:pPr marL="457200" lvl="0" indent="-304800" algn="l" rtl="0">
              <a:lnSpc>
                <a:spcPct val="115000"/>
              </a:lnSpc>
              <a:spcBef>
                <a:spcPts val="1200"/>
              </a:spcBef>
              <a:spcAft>
                <a:spcPts val="0"/>
              </a:spcAft>
              <a:buClr>
                <a:schemeClr val="dk1"/>
              </a:buClr>
              <a:buSzPts val="1200"/>
              <a:buChar char="●"/>
            </a:pPr>
            <a:r>
              <a:rPr lang="en-IN" sz="1200">
                <a:solidFill>
                  <a:schemeClr val="dk1"/>
                </a:solidFill>
              </a:rPr>
              <a:t>The microphone captures voice input from the user.</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IN" sz="1200">
                <a:solidFill>
                  <a:schemeClr val="dk1"/>
                </a:solidFill>
              </a:rPr>
              <a:t>The speech recognition component processes the voice input when activated.</a:t>
            </a:r>
            <a:endParaRPr sz="12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g322b50f352b_1_26"/>
          <p:cNvSpPr txBox="1"/>
          <p:nvPr>
            <p:ph type="body" idx="1"/>
          </p:nvPr>
        </p:nvSpPr>
        <p:spPr>
          <a:xfrm>
            <a:off x="109500" y="72700"/>
            <a:ext cx="4097700" cy="3078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panose="020B0604020202020204"/>
              <a:buNone/>
            </a:pPr>
            <a:r>
              <a:rPr lang="en-IN" sz="2000" b="1">
                <a:solidFill>
                  <a:schemeClr val="lt1"/>
                </a:solidFill>
                <a:latin typeface="Arial" panose="020B0604020202020204"/>
                <a:ea typeface="Arial" panose="020B0604020202020204"/>
                <a:cs typeface="Arial" panose="020B0604020202020204"/>
                <a:sym typeface="Arial" panose="020B0604020202020204"/>
              </a:rPr>
              <a:t>High-Level Design:</a:t>
            </a:r>
            <a:endParaRPr sz="2000" b="1">
              <a:solidFill>
                <a:schemeClr val="lt1"/>
              </a:solidFill>
              <a:latin typeface="Arial" panose="020B0604020202020204"/>
              <a:ea typeface="Arial" panose="020B0604020202020204"/>
              <a:cs typeface="Arial" panose="020B0604020202020204"/>
              <a:sym typeface="Arial" panose="020B0604020202020204"/>
            </a:endParaRPr>
          </a:p>
        </p:txBody>
      </p:sp>
      <p:sp>
        <p:nvSpPr>
          <p:cNvPr id="217" name="Google Shape;217;g322b50f352b_1_26"/>
          <p:cNvSpPr txBox="1"/>
          <p:nvPr/>
        </p:nvSpPr>
        <p:spPr>
          <a:xfrm>
            <a:off x="0" y="493975"/>
            <a:ext cx="4535700" cy="70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IN" sz="1200">
                <a:solidFill>
                  <a:schemeClr val="dk1"/>
                </a:solidFill>
              </a:rPr>
              <a:t>DFD (Data Flow Diagram) Level 1</a:t>
            </a:r>
            <a:endParaRPr sz="1200">
              <a:solidFill>
                <a:schemeClr val="dk1"/>
              </a:solidFill>
            </a:endParaRPr>
          </a:p>
          <a:p>
            <a:pPr marL="12065" marR="247015" lvl="0" indent="0" algn="l" rtl="0">
              <a:lnSpc>
                <a:spcPct val="125000"/>
              </a:lnSpc>
              <a:spcBef>
                <a:spcPts val="1200"/>
              </a:spcBef>
              <a:spcAft>
                <a:spcPts val="0"/>
              </a:spcAft>
              <a:buClr>
                <a:schemeClr val="dk1"/>
              </a:buClr>
              <a:buFont typeface="Arial" panose="020B0604020202020204"/>
              <a:buNone/>
            </a:pPr>
            <a:endParaRPr sz="10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8" name="Google Shape;218;g322b50f352b_1_26"/>
          <p:cNvPicPr preferRelativeResize="0"/>
          <p:nvPr/>
        </p:nvPicPr>
        <p:blipFill>
          <a:blip r:embed="rId1"/>
          <a:stretch>
            <a:fillRect/>
          </a:stretch>
        </p:blipFill>
        <p:spPr>
          <a:xfrm>
            <a:off x="1329700" y="836575"/>
            <a:ext cx="2368801" cy="25096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g322b50f352b_1_2"/>
          <p:cNvSpPr txBox="1"/>
          <p:nvPr>
            <p:ph type="body" idx="1"/>
          </p:nvPr>
        </p:nvSpPr>
        <p:spPr>
          <a:xfrm>
            <a:off x="109500" y="72700"/>
            <a:ext cx="4097700" cy="3078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panose="020B0604020202020204"/>
              <a:buNone/>
            </a:pPr>
            <a:r>
              <a:rPr lang="en-IN" sz="2000" b="1">
                <a:solidFill>
                  <a:schemeClr val="lt1"/>
                </a:solidFill>
                <a:latin typeface="Arial" panose="020B0604020202020204"/>
                <a:ea typeface="Arial" panose="020B0604020202020204"/>
                <a:cs typeface="Arial" panose="020B0604020202020204"/>
                <a:sym typeface="Arial" panose="020B0604020202020204"/>
              </a:rPr>
              <a:t>Low-Level Design:</a:t>
            </a:r>
            <a:endParaRPr sz="2000" b="1">
              <a:solidFill>
                <a:schemeClr val="lt1"/>
              </a:solidFill>
              <a:latin typeface="Arial" panose="020B0604020202020204"/>
              <a:ea typeface="Arial" panose="020B0604020202020204"/>
              <a:cs typeface="Arial" panose="020B0604020202020204"/>
              <a:sym typeface="Arial" panose="020B0604020202020204"/>
            </a:endParaRPr>
          </a:p>
        </p:txBody>
      </p:sp>
      <p:sp>
        <p:nvSpPr>
          <p:cNvPr id="224" name="Google Shape;224;g322b50f352b_1_2"/>
          <p:cNvSpPr txBox="1"/>
          <p:nvPr/>
        </p:nvSpPr>
        <p:spPr>
          <a:xfrm>
            <a:off x="0" y="493975"/>
            <a:ext cx="4535700" cy="70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IN" sz="1200" b="1">
                <a:solidFill>
                  <a:schemeClr val="dk1"/>
                </a:solidFill>
              </a:rPr>
              <a:t>Class Diagram</a:t>
            </a:r>
            <a:endParaRPr sz="1200" b="1">
              <a:solidFill>
                <a:schemeClr val="dk1"/>
              </a:solidFill>
            </a:endParaRPr>
          </a:p>
          <a:p>
            <a:pPr marL="12065" marR="247015" lvl="0" indent="0" algn="l" rtl="0">
              <a:lnSpc>
                <a:spcPct val="125000"/>
              </a:lnSpc>
              <a:spcBef>
                <a:spcPts val="1200"/>
              </a:spcBef>
              <a:spcAft>
                <a:spcPts val="0"/>
              </a:spcAft>
              <a:buClr>
                <a:schemeClr val="dk1"/>
              </a:buClr>
              <a:buFont typeface="Arial" panose="020B0604020202020204"/>
              <a:buNone/>
            </a:pPr>
            <a:endParaRPr sz="10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25" name="Google Shape;225;g322b50f352b_1_2"/>
          <p:cNvPicPr preferRelativeResize="0"/>
          <p:nvPr/>
        </p:nvPicPr>
        <p:blipFill>
          <a:blip r:embed="rId1"/>
          <a:stretch>
            <a:fillRect/>
          </a:stretch>
        </p:blipFill>
        <p:spPr>
          <a:xfrm>
            <a:off x="241225" y="928500"/>
            <a:ext cx="3809526" cy="2259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g322b50f352b_0_52"/>
          <p:cNvSpPr txBox="1"/>
          <p:nvPr>
            <p:ph type="body" idx="1"/>
          </p:nvPr>
        </p:nvSpPr>
        <p:spPr>
          <a:xfrm>
            <a:off x="70400" y="70400"/>
            <a:ext cx="4097700" cy="3078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panose="020B0604020202020204"/>
              <a:buNone/>
            </a:pPr>
            <a:r>
              <a:rPr lang="en-IN" sz="2000" b="1">
                <a:solidFill>
                  <a:schemeClr val="lt1"/>
                </a:solidFill>
                <a:latin typeface="Arial" panose="020B0604020202020204"/>
                <a:ea typeface="Arial" panose="020B0604020202020204"/>
                <a:cs typeface="Arial" panose="020B0604020202020204"/>
                <a:sym typeface="Arial" panose="020B0604020202020204"/>
              </a:rPr>
              <a:t>Low-Level Design:</a:t>
            </a:r>
            <a:endParaRPr sz="2000" b="1">
              <a:solidFill>
                <a:schemeClr val="lt1"/>
              </a:solidFill>
              <a:latin typeface="Arial" panose="020B0604020202020204"/>
              <a:ea typeface="Arial" panose="020B0604020202020204"/>
              <a:cs typeface="Arial" panose="020B0604020202020204"/>
              <a:sym typeface="Arial" panose="020B0604020202020204"/>
            </a:endParaRPr>
          </a:p>
        </p:txBody>
      </p:sp>
      <p:sp>
        <p:nvSpPr>
          <p:cNvPr id="231" name="Google Shape;231;g322b50f352b_0_52"/>
          <p:cNvSpPr txBox="1"/>
          <p:nvPr/>
        </p:nvSpPr>
        <p:spPr>
          <a:xfrm>
            <a:off x="0" y="493975"/>
            <a:ext cx="4535700" cy="338700"/>
          </a:xfrm>
          <a:prstGeom prst="rect">
            <a:avLst/>
          </a:prstGeom>
          <a:noFill/>
          <a:ln>
            <a:noFill/>
          </a:ln>
        </p:spPr>
        <p:txBody>
          <a:bodyPr spcFirstLastPara="1" wrap="square" lIns="91425" tIns="91425" rIns="91425" bIns="91425" anchor="t" anchorCtr="0">
            <a:spAutoFit/>
          </a:bodyPr>
          <a:lstStyle/>
          <a:p>
            <a:pPr marL="12065" marR="247015" lvl="0" indent="0" algn="l" rtl="0">
              <a:lnSpc>
                <a:spcPct val="125000"/>
              </a:lnSpc>
              <a:spcBef>
                <a:spcPts val="95"/>
              </a:spcBef>
              <a:spcAft>
                <a:spcPts val="0"/>
              </a:spcAft>
              <a:buNone/>
            </a:pPr>
            <a:endParaRPr sz="10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2" name="Google Shape;232;g322b50f352b_0_52"/>
          <p:cNvSpPr txBox="1"/>
          <p:nvPr/>
        </p:nvSpPr>
        <p:spPr>
          <a:xfrm>
            <a:off x="156150" y="378200"/>
            <a:ext cx="4297800" cy="305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IN" sz="1200">
                <a:solidFill>
                  <a:schemeClr val="dk1"/>
                </a:solidFill>
              </a:rPr>
              <a:t>The </a:t>
            </a:r>
            <a:r>
              <a:rPr lang="en-IN" sz="1200" b="1">
                <a:solidFill>
                  <a:schemeClr val="dk1"/>
                </a:solidFill>
              </a:rPr>
              <a:t>Class Diagram</a:t>
            </a:r>
            <a:r>
              <a:rPr lang="en-IN" sz="1200">
                <a:solidFill>
                  <a:schemeClr val="dk1"/>
                </a:solidFill>
              </a:rPr>
              <a:t> shows the structure of the classes involved in the system and their relationships.</a:t>
            </a:r>
            <a:endParaRPr sz="1200">
              <a:solidFill>
                <a:schemeClr val="dk1"/>
              </a:solidFill>
            </a:endParaRPr>
          </a:p>
          <a:p>
            <a:pPr marL="0" lvl="0" indent="0" algn="l" rtl="0">
              <a:lnSpc>
                <a:spcPct val="115000"/>
              </a:lnSpc>
              <a:spcBef>
                <a:spcPts val="1200"/>
              </a:spcBef>
              <a:spcAft>
                <a:spcPts val="0"/>
              </a:spcAft>
              <a:buNone/>
            </a:pPr>
            <a:r>
              <a:rPr lang="en-IN" sz="1200" b="1">
                <a:solidFill>
                  <a:schemeClr val="dk1"/>
                </a:solidFill>
              </a:rPr>
              <a:t>Classes</a:t>
            </a:r>
            <a:r>
              <a:rPr lang="en-IN" sz="1200">
                <a:solidFill>
                  <a:schemeClr val="dk1"/>
                </a:solidFill>
              </a:rPr>
              <a:t>:</a:t>
            </a:r>
            <a:endParaRPr sz="1200">
              <a:solidFill>
                <a:schemeClr val="dk1"/>
              </a:solidFill>
            </a:endParaRPr>
          </a:p>
          <a:p>
            <a:pPr marL="0" lvl="0" indent="0" algn="l" rtl="0">
              <a:lnSpc>
                <a:spcPct val="115000"/>
              </a:lnSpc>
              <a:spcBef>
                <a:spcPts val="1200"/>
              </a:spcBef>
              <a:spcAft>
                <a:spcPts val="0"/>
              </a:spcAft>
              <a:buNone/>
            </a:pPr>
            <a:r>
              <a:rPr lang="en-IN" sz="1200">
                <a:solidFill>
                  <a:schemeClr val="dk1"/>
                </a:solidFill>
              </a:rPr>
              <a:t>Button: Represents individual keys in the virtual keyboard.</a:t>
            </a:r>
            <a:endParaRPr sz="1200">
              <a:solidFill>
                <a:schemeClr val="dk1"/>
              </a:solidFill>
            </a:endParaRPr>
          </a:p>
          <a:p>
            <a:pPr marL="0" lvl="0" indent="0" algn="l" rtl="0">
              <a:lnSpc>
                <a:spcPct val="115000"/>
              </a:lnSpc>
              <a:spcBef>
                <a:spcPts val="1200"/>
              </a:spcBef>
              <a:spcAft>
                <a:spcPts val="0"/>
              </a:spcAft>
              <a:buNone/>
            </a:pPr>
            <a:r>
              <a:rPr lang="en-IN" sz="1200">
                <a:solidFill>
                  <a:schemeClr val="dk1"/>
                </a:solidFill>
              </a:rPr>
              <a:t>Hand Tracking: Handles detection and tracking of the hand using Mediapipe.</a:t>
            </a:r>
            <a:endParaRPr sz="1200">
              <a:solidFill>
                <a:schemeClr val="dk1"/>
              </a:solidFill>
            </a:endParaRPr>
          </a:p>
          <a:p>
            <a:pPr marL="0" lvl="0" indent="0" algn="l" rtl="0">
              <a:lnSpc>
                <a:spcPct val="115000"/>
              </a:lnSpc>
              <a:spcBef>
                <a:spcPts val="1200"/>
              </a:spcBef>
              <a:spcAft>
                <a:spcPts val="0"/>
              </a:spcAft>
              <a:buNone/>
            </a:pPr>
            <a:r>
              <a:rPr lang="en-IN" sz="1200">
                <a:solidFill>
                  <a:schemeClr val="dk1"/>
                </a:solidFill>
              </a:rPr>
              <a:t>SpeechRecognition: Manages the speech recognition process.</a:t>
            </a:r>
            <a:endParaRPr sz="1200">
              <a:solidFill>
                <a:schemeClr val="dk1"/>
              </a:solidFill>
            </a:endParaRPr>
          </a:p>
          <a:p>
            <a:pPr marL="0" lvl="0" indent="0" algn="l" rtl="0">
              <a:lnSpc>
                <a:spcPct val="115000"/>
              </a:lnSpc>
              <a:spcBef>
                <a:spcPts val="1200"/>
              </a:spcBef>
              <a:spcAft>
                <a:spcPts val="1200"/>
              </a:spcAft>
              <a:buNone/>
            </a:pPr>
            <a:r>
              <a:rPr lang="en-IN" sz="1200">
                <a:solidFill>
                  <a:schemeClr val="dk1"/>
                </a:solidFill>
              </a:rPr>
              <a:t>Virtual Keyboard: Manages the entire keyboard UI and user interactions.</a:t>
            </a:r>
            <a:endParaRPr sz="12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sp>
        <p:nvSpPr>
          <p:cNvPr id="237" name="Google Shape;237;g322b50f352b_0_47"/>
          <p:cNvSpPr txBox="1"/>
          <p:nvPr>
            <p:ph type="body" idx="1"/>
          </p:nvPr>
        </p:nvSpPr>
        <p:spPr>
          <a:xfrm>
            <a:off x="70400" y="70400"/>
            <a:ext cx="4097700" cy="3078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panose="020B0604020202020204"/>
              <a:buNone/>
            </a:pPr>
            <a:r>
              <a:rPr lang="en-IN" sz="2000" b="1">
                <a:solidFill>
                  <a:schemeClr val="lt1"/>
                </a:solidFill>
                <a:latin typeface="Arial" panose="020B0604020202020204"/>
                <a:ea typeface="Arial" panose="020B0604020202020204"/>
                <a:cs typeface="Arial" panose="020B0604020202020204"/>
                <a:sym typeface="Arial" panose="020B0604020202020204"/>
              </a:rPr>
              <a:t>Low-Level Design:</a:t>
            </a:r>
            <a:endParaRPr sz="2000" b="1">
              <a:solidFill>
                <a:schemeClr val="lt1"/>
              </a:solidFill>
              <a:latin typeface="Arial" panose="020B0604020202020204"/>
              <a:ea typeface="Arial" panose="020B0604020202020204"/>
              <a:cs typeface="Arial" panose="020B0604020202020204"/>
              <a:sym typeface="Arial" panose="020B0604020202020204"/>
            </a:endParaRPr>
          </a:p>
        </p:txBody>
      </p:sp>
      <p:sp>
        <p:nvSpPr>
          <p:cNvPr id="238" name="Google Shape;238;g322b50f352b_0_47"/>
          <p:cNvSpPr txBox="1"/>
          <p:nvPr/>
        </p:nvSpPr>
        <p:spPr>
          <a:xfrm>
            <a:off x="0" y="493975"/>
            <a:ext cx="4535700" cy="369300"/>
          </a:xfrm>
          <a:prstGeom prst="rect">
            <a:avLst/>
          </a:prstGeom>
          <a:noFill/>
          <a:ln>
            <a:noFill/>
          </a:ln>
        </p:spPr>
        <p:txBody>
          <a:bodyPr spcFirstLastPara="1" wrap="square" lIns="91425" tIns="91425" rIns="91425" bIns="91425" anchor="t" anchorCtr="0">
            <a:spAutoFit/>
          </a:bodyPr>
          <a:lstStyle/>
          <a:p>
            <a:pPr marL="0" marR="247015" lvl="0" indent="0" algn="l" rtl="0">
              <a:lnSpc>
                <a:spcPct val="125000"/>
              </a:lnSpc>
              <a:spcBef>
                <a:spcPts val="95"/>
              </a:spcBef>
              <a:spcAft>
                <a:spcPts val="0"/>
              </a:spcAft>
              <a:buNone/>
            </a:pPr>
            <a:r>
              <a:rPr lang="en-IN" sz="1200" b="1">
                <a:solidFill>
                  <a:schemeClr val="dk1"/>
                </a:solidFill>
              </a:rPr>
              <a:t>Sequence diagram</a:t>
            </a:r>
            <a:endParaRPr sz="1200" b="1">
              <a:solidFill>
                <a:schemeClr val="dk1"/>
              </a:solidFill>
            </a:endParaRPr>
          </a:p>
        </p:txBody>
      </p:sp>
      <p:pic>
        <p:nvPicPr>
          <p:cNvPr id="239" name="Google Shape;239;g322b50f352b_0_47"/>
          <p:cNvPicPr preferRelativeResize="0"/>
          <p:nvPr/>
        </p:nvPicPr>
        <p:blipFill>
          <a:blip r:embed="rId1"/>
          <a:stretch>
            <a:fillRect/>
          </a:stretch>
        </p:blipFill>
        <p:spPr>
          <a:xfrm>
            <a:off x="152400" y="985075"/>
            <a:ext cx="4305299" cy="2152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g322b50f352b_0_145"/>
          <p:cNvSpPr txBox="1"/>
          <p:nvPr>
            <p:ph type="title"/>
          </p:nvPr>
        </p:nvSpPr>
        <p:spPr>
          <a:xfrm>
            <a:off x="0" y="0"/>
            <a:ext cx="1238400" cy="325200"/>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SzPts val="1400"/>
              <a:buNone/>
            </a:pPr>
            <a:r>
              <a:rPr lang="en-IN" sz="2000">
                <a:solidFill>
                  <a:srgbClr val="FFFFFF"/>
                </a:solidFill>
                <a:latin typeface="Lexend"/>
                <a:ea typeface="Lexend"/>
                <a:cs typeface="Lexend"/>
                <a:sym typeface="Lexend"/>
              </a:rPr>
              <a:t>Flow</a:t>
            </a:r>
            <a:endParaRPr sz="2000">
              <a:latin typeface="Lexend"/>
              <a:ea typeface="Lexend"/>
              <a:cs typeface="Lexend"/>
              <a:sym typeface="Lexend"/>
            </a:endParaRPr>
          </a:p>
        </p:txBody>
      </p:sp>
      <p:sp>
        <p:nvSpPr>
          <p:cNvPr id="68" name="Google Shape;68;g322b50f352b_0_145"/>
          <p:cNvSpPr/>
          <p:nvPr/>
        </p:nvSpPr>
        <p:spPr>
          <a:xfrm>
            <a:off x="0" y="3270252"/>
            <a:ext cx="4608195" cy="186055"/>
          </a:xfrm>
          <a:custGeom>
            <a:avLst/>
            <a:gdLst/>
            <a:ahLst/>
            <a:cxnLst/>
            <a:rect l="l" t="t" r="r" b="b"/>
            <a:pathLst>
              <a:path w="4608195" h="127000" extrusionOk="0">
                <a:moveTo>
                  <a:pt x="4608004" y="0"/>
                </a:moveTo>
                <a:lnTo>
                  <a:pt x="4147172" y="0"/>
                </a:lnTo>
                <a:lnTo>
                  <a:pt x="0" y="0"/>
                </a:lnTo>
                <a:lnTo>
                  <a:pt x="0" y="126530"/>
                </a:lnTo>
                <a:lnTo>
                  <a:pt x="4147172" y="126530"/>
                </a:lnTo>
                <a:lnTo>
                  <a:pt x="4608004" y="126530"/>
                </a:lnTo>
                <a:lnTo>
                  <a:pt x="4608004" y="0"/>
                </a:lnTo>
                <a:close/>
              </a:path>
            </a:pathLst>
          </a:custGeom>
          <a:solidFill>
            <a:srgbClr val="3F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9" name="Google Shape;69;g322b50f352b_0_145"/>
          <p:cNvSpPr txBox="1"/>
          <p:nvPr>
            <p:ph type="ftr" idx="11"/>
          </p:nvPr>
        </p:nvSpPr>
        <p:spPr>
          <a:xfrm>
            <a:off x="67957" y="3343351"/>
            <a:ext cx="1136100" cy="92400"/>
          </a:xfrm>
          <a:prstGeom prst="rect">
            <a:avLst/>
          </a:prstGeom>
          <a:noFill/>
          <a:ln>
            <a:noFill/>
          </a:ln>
        </p:spPr>
        <p:txBody>
          <a:bodyPr spcFirstLastPara="1" wrap="square" lIns="0" tIns="0" rIns="0" bIns="0" anchor="t" anchorCtr="0">
            <a:spAutoFit/>
          </a:bodyPr>
          <a:lstStyle/>
          <a:p>
            <a:pPr marL="12700" lvl="0" indent="0" algn="l" rtl="0">
              <a:lnSpc>
                <a:spcPct val="113000"/>
              </a:lnSpc>
              <a:spcBef>
                <a:spcPts val="0"/>
              </a:spcBef>
              <a:spcAft>
                <a:spcPts val="0"/>
              </a:spcAft>
              <a:buSzPts val="1400"/>
              <a:buNone/>
            </a:pPr>
            <a:r>
              <a:rPr lang="en-IN"/>
              <a:t>KLE Tech. Univ.’s Dr. MSSCET</a:t>
            </a:r>
            <a:endParaRPr lang="en-IN"/>
          </a:p>
        </p:txBody>
      </p:sp>
      <p:sp>
        <p:nvSpPr>
          <p:cNvPr id="70" name="Google Shape;70;g322b50f352b_0_145"/>
          <p:cNvSpPr txBox="1"/>
          <p:nvPr>
            <p:ph type="sldNum" idx="12"/>
          </p:nvPr>
        </p:nvSpPr>
        <p:spPr>
          <a:xfrm>
            <a:off x="4109072" y="3343351"/>
            <a:ext cx="290700" cy="92400"/>
          </a:xfrm>
          <a:prstGeom prst="rect">
            <a:avLst/>
          </a:prstGeom>
          <a:noFill/>
          <a:ln>
            <a:noFill/>
          </a:ln>
        </p:spPr>
        <p:txBody>
          <a:bodyPr spcFirstLastPara="1" wrap="square" lIns="0" tIns="0" rIns="0" bIns="0" anchor="t" anchorCtr="0">
            <a:spAutoFit/>
          </a:bodyPr>
          <a:lstStyle/>
          <a:p>
            <a:pPr marL="38100" lvl="0" indent="0" algn="l" rtl="0">
              <a:lnSpc>
                <a:spcPct val="113000"/>
              </a:lnSpc>
              <a:spcBef>
                <a:spcPts val="0"/>
              </a:spcBef>
              <a:spcAft>
                <a:spcPts val="0"/>
              </a:spcAft>
              <a:buSzPts val="600"/>
              <a:buNone/>
            </a:pPr>
            <a:fld id="{00000000-1234-1234-1234-123412341234}" type="slidenum">
              <a:rPr lang="en-IN"/>
            </a:fld>
            <a:r>
              <a:rPr lang="en-IN"/>
              <a:t>/13</a:t>
            </a:r>
            <a:endParaRPr lang="en-IN"/>
          </a:p>
        </p:txBody>
      </p:sp>
      <p:sp>
        <p:nvSpPr>
          <p:cNvPr id="71" name="Google Shape;71;g322b50f352b_0_145"/>
          <p:cNvSpPr txBox="1"/>
          <p:nvPr/>
        </p:nvSpPr>
        <p:spPr>
          <a:xfrm>
            <a:off x="67950" y="512925"/>
            <a:ext cx="4608300" cy="2001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IN" sz="1000">
                <a:solidFill>
                  <a:schemeClr val="dk1"/>
                </a:solidFill>
              </a:rPr>
              <a:t>  </a:t>
            </a:r>
            <a:r>
              <a:rPr lang="en-IN" sz="1200">
                <a:solidFill>
                  <a:schemeClr val="dk1"/>
                </a:solidFill>
              </a:rPr>
              <a:t>9.</a:t>
            </a:r>
            <a:r>
              <a:rPr lang="en-IN" sz="1200">
                <a:solidFill>
                  <a:schemeClr val="dk1"/>
                </a:solidFill>
              </a:rPr>
              <a:t>Non-Functional Requirements</a:t>
            </a:r>
            <a:endParaRPr sz="1200">
              <a:solidFill>
                <a:schemeClr val="dk1"/>
              </a:solidFill>
            </a:endParaRPr>
          </a:p>
          <a:p>
            <a:pPr marL="0" lvl="0" indent="0" algn="just" rtl="0">
              <a:lnSpc>
                <a:spcPct val="150000"/>
              </a:lnSpc>
              <a:spcBef>
                <a:spcPts val="0"/>
              </a:spcBef>
              <a:spcAft>
                <a:spcPts val="0"/>
              </a:spcAft>
              <a:buNone/>
            </a:pPr>
            <a:r>
              <a:rPr lang="en-IN" sz="1200">
                <a:solidFill>
                  <a:schemeClr val="dk1"/>
                </a:solidFill>
              </a:rPr>
              <a:t> 10.User case  Diagram</a:t>
            </a:r>
            <a:endParaRPr sz="1200">
              <a:solidFill>
                <a:schemeClr val="dk1"/>
              </a:solidFill>
            </a:endParaRPr>
          </a:p>
          <a:p>
            <a:pPr marL="0" lvl="0" indent="0" algn="just" rtl="0">
              <a:lnSpc>
                <a:spcPct val="150000"/>
              </a:lnSpc>
              <a:spcBef>
                <a:spcPts val="0"/>
              </a:spcBef>
              <a:spcAft>
                <a:spcPts val="0"/>
              </a:spcAft>
              <a:buNone/>
            </a:pPr>
            <a:r>
              <a:rPr lang="en-IN" sz="1200">
                <a:solidFill>
                  <a:schemeClr val="dk1"/>
                </a:solidFill>
              </a:rPr>
              <a:t> 11.High-Level Design</a:t>
            </a:r>
            <a:endParaRPr sz="1200">
              <a:solidFill>
                <a:schemeClr val="dk1"/>
              </a:solidFill>
            </a:endParaRPr>
          </a:p>
          <a:p>
            <a:pPr marL="0" lvl="0" indent="0" algn="just" rtl="0">
              <a:lnSpc>
                <a:spcPct val="150000"/>
              </a:lnSpc>
              <a:spcBef>
                <a:spcPts val="0"/>
              </a:spcBef>
              <a:spcAft>
                <a:spcPts val="0"/>
              </a:spcAft>
              <a:buNone/>
            </a:pPr>
            <a:r>
              <a:rPr lang="en-IN" sz="1200">
                <a:solidFill>
                  <a:schemeClr val="dk1"/>
                </a:solidFill>
              </a:rPr>
              <a:t> 12.Low-Level Design</a:t>
            </a:r>
            <a:endParaRPr sz="1200">
              <a:solidFill>
                <a:schemeClr val="dk1"/>
              </a:solidFill>
            </a:endParaRPr>
          </a:p>
          <a:p>
            <a:pPr marL="0" lvl="0" indent="0" algn="just" rtl="0">
              <a:lnSpc>
                <a:spcPct val="150000"/>
              </a:lnSpc>
              <a:spcBef>
                <a:spcPts val="0"/>
              </a:spcBef>
              <a:spcAft>
                <a:spcPts val="0"/>
              </a:spcAft>
              <a:buNone/>
            </a:pPr>
            <a:r>
              <a:rPr lang="en-IN" sz="1200">
                <a:solidFill>
                  <a:schemeClr val="dk1"/>
                </a:solidFill>
              </a:rPr>
              <a:t> 13.Implementation</a:t>
            </a:r>
            <a:endParaRPr sz="1200">
              <a:solidFill>
                <a:schemeClr val="dk1"/>
              </a:solidFill>
            </a:endParaRPr>
          </a:p>
          <a:p>
            <a:pPr marL="0" lvl="0" indent="0" algn="just" rtl="0">
              <a:lnSpc>
                <a:spcPct val="150000"/>
              </a:lnSpc>
              <a:spcBef>
                <a:spcPts val="0"/>
              </a:spcBef>
              <a:spcAft>
                <a:spcPts val="0"/>
              </a:spcAft>
              <a:buNone/>
            </a:pPr>
            <a:r>
              <a:rPr lang="en-IN" sz="1200">
                <a:solidFill>
                  <a:schemeClr val="dk1"/>
                </a:solidFill>
              </a:rPr>
              <a:t> 14.Test Cases</a:t>
            </a:r>
            <a:endParaRPr sz="1200">
              <a:solidFill>
                <a:schemeClr val="dk1"/>
              </a:solidFill>
            </a:endParaRPr>
          </a:p>
          <a:p>
            <a:pPr marL="0" marR="0" lvl="0" indent="0" algn="l" rtl="0">
              <a:lnSpc>
                <a:spcPct val="100000"/>
              </a:lnSpc>
              <a:spcBef>
                <a:spcPts val="0"/>
              </a:spcBef>
              <a:spcAft>
                <a:spcPts val="0"/>
              </a:spcAft>
              <a:buClr>
                <a:srgbClr val="000000"/>
              </a:buClr>
              <a:buSzPts val="1800"/>
              <a:buFont typeface="Arial" panose="020B0604020202020204"/>
              <a:buNone/>
            </a:pPr>
            <a:endParaRPr sz="10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43" name="Shape 243"/>
        <p:cNvGrpSpPr/>
        <p:nvPr/>
      </p:nvGrpSpPr>
      <p:grpSpPr>
        <a:xfrm>
          <a:off x="0" y="0"/>
          <a:ext cx="0" cy="0"/>
          <a:chOff x="0" y="0"/>
          <a:chExt cx="0" cy="0"/>
        </a:xfrm>
      </p:grpSpPr>
      <p:sp>
        <p:nvSpPr>
          <p:cNvPr id="244" name="Google Shape;244;g322b50f352b_0_68"/>
          <p:cNvSpPr txBox="1"/>
          <p:nvPr/>
        </p:nvSpPr>
        <p:spPr>
          <a:xfrm>
            <a:off x="0" y="493975"/>
            <a:ext cx="4535700" cy="338700"/>
          </a:xfrm>
          <a:prstGeom prst="rect">
            <a:avLst/>
          </a:prstGeom>
          <a:noFill/>
          <a:ln>
            <a:noFill/>
          </a:ln>
        </p:spPr>
        <p:txBody>
          <a:bodyPr spcFirstLastPara="1" wrap="square" lIns="91425" tIns="91425" rIns="91425" bIns="91425" anchor="t" anchorCtr="0">
            <a:spAutoFit/>
          </a:bodyPr>
          <a:lstStyle/>
          <a:p>
            <a:pPr marL="12065" marR="247015" lvl="0" indent="0" algn="l" rtl="0">
              <a:lnSpc>
                <a:spcPct val="125000"/>
              </a:lnSpc>
              <a:spcBef>
                <a:spcPts val="95"/>
              </a:spcBef>
              <a:spcAft>
                <a:spcPts val="0"/>
              </a:spcAft>
              <a:buNone/>
            </a:pPr>
            <a:endParaRPr sz="10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5" name="Google Shape;245;g322b50f352b_0_68"/>
          <p:cNvSpPr txBox="1"/>
          <p:nvPr/>
        </p:nvSpPr>
        <p:spPr>
          <a:xfrm>
            <a:off x="0" y="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a:solidFill>
                  <a:schemeClr val="lt1"/>
                </a:solidFill>
              </a:rPr>
              <a:t>Implementation:</a:t>
            </a:r>
            <a:endParaRPr sz="2000" b="1"/>
          </a:p>
        </p:txBody>
      </p:sp>
      <p:sp>
        <p:nvSpPr>
          <p:cNvPr id="246" name="Google Shape;246;g322b50f352b_0_68"/>
          <p:cNvSpPr txBox="1"/>
          <p:nvPr/>
        </p:nvSpPr>
        <p:spPr>
          <a:xfrm>
            <a:off x="189450" y="653050"/>
            <a:ext cx="4156800" cy="292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200"/>
              </a:spcAft>
              <a:buNone/>
            </a:pPr>
            <a:endParaRPr sz="7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7" name="Google Shape;247;g322b50f352b_0_68"/>
          <p:cNvSpPr txBox="1"/>
          <p:nvPr/>
        </p:nvSpPr>
        <p:spPr>
          <a:xfrm>
            <a:off x="189450" y="724175"/>
            <a:ext cx="4107900" cy="77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sz="900">
              <a:solidFill>
                <a:schemeClr val="dk1"/>
              </a:solidFill>
            </a:endParaRPr>
          </a:p>
          <a:p>
            <a:pPr marL="0" lvl="0" indent="0" algn="l" rtl="0">
              <a:spcBef>
                <a:spcPts val="120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48" name="Google Shape;248;g322b50f352b_0_68"/>
          <p:cNvPicPr preferRelativeResize="0"/>
          <p:nvPr/>
        </p:nvPicPr>
        <p:blipFill>
          <a:blip r:embed="rId1"/>
          <a:stretch>
            <a:fillRect/>
          </a:stretch>
        </p:blipFill>
        <p:spPr>
          <a:xfrm>
            <a:off x="189450" y="653050"/>
            <a:ext cx="4107901" cy="2182024"/>
          </a:xfrm>
          <a:prstGeom prst="rect">
            <a:avLst/>
          </a:prstGeom>
          <a:noFill/>
          <a:ln>
            <a:noFill/>
          </a:ln>
        </p:spPr>
      </p:pic>
      <p:sp>
        <p:nvSpPr>
          <p:cNvPr id="249" name="Google Shape;249;g322b50f352b_0_68"/>
          <p:cNvSpPr txBox="1"/>
          <p:nvPr/>
        </p:nvSpPr>
        <p:spPr>
          <a:xfrm>
            <a:off x="1171200" y="2773875"/>
            <a:ext cx="28971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200">
                <a:solidFill>
                  <a:schemeClr val="dk1"/>
                </a:solidFill>
              </a:rPr>
              <a:t>  Virtual Keyboard Interface</a:t>
            </a:r>
            <a:endParaRPr sz="12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Google Shape;254;g322b50f352b_0_122"/>
          <p:cNvSpPr txBox="1"/>
          <p:nvPr/>
        </p:nvSpPr>
        <p:spPr>
          <a:xfrm>
            <a:off x="0" y="493975"/>
            <a:ext cx="4535700" cy="338700"/>
          </a:xfrm>
          <a:prstGeom prst="rect">
            <a:avLst/>
          </a:prstGeom>
          <a:noFill/>
          <a:ln>
            <a:noFill/>
          </a:ln>
        </p:spPr>
        <p:txBody>
          <a:bodyPr spcFirstLastPara="1" wrap="square" lIns="91425" tIns="91425" rIns="91425" bIns="91425" anchor="t" anchorCtr="0">
            <a:spAutoFit/>
          </a:bodyPr>
          <a:lstStyle/>
          <a:p>
            <a:pPr marL="12065" marR="247015" lvl="0" indent="0" algn="l" rtl="0">
              <a:lnSpc>
                <a:spcPct val="125000"/>
              </a:lnSpc>
              <a:spcBef>
                <a:spcPts val="95"/>
              </a:spcBef>
              <a:spcAft>
                <a:spcPts val="0"/>
              </a:spcAft>
              <a:buNone/>
            </a:pPr>
            <a:endParaRPr sz="10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5" name="Google Shape;255;g322b50f352b_0_122"/>
          <p:cNvSpPr txBox="1"/>
          <p:nvPr/>
        </p:nvSpPr>
        <p:spPr>
          <a:xfrm>
            <a:off x="0" y="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a:solidFill>
                  <a:schemeClr val="lt1"/>
                </a:solidFill>
              </a:rPr>
              <a:t>Implementation:</a:t>
            </a:r>
            <a:endParaRPr sz="1800" b="1"/>
          </a:p>
        </p:txBody>
      </p:sp>
      <p:sp>
        <p:nvSpPr>
          <p:cNvPr id="256" name="Google Shape;256;g322b50f352b_0_122"/>
          <p:cNvSpPr txBox="1"/>
          <p:nvPr/>
        </p:nvSpPr>
        <p:spPr>
          <a:xfrm>
            <a:off x="189450" y="653050"/>
            <a:ext cx="4156800" cy="292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200"/>
              </a:spcAft>
              <a:buNone/>
            </a:pPr>
            <a:endParaRPr sz="7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7" name="Google Shape;257;g322b50f352b_0_122"/>
          <p:cNvSpPr txBox="1"/>
          <p:nvPr/>
        </p:nvSpPr>
        <p:spPr>
          <a:xfrm>
            <a:off x="60400" y="383975"/>
            <a:ext cx="4535700" cy="2967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IN" sz="1200" b="1">
                <a:solidFill>
                  <a:schemeClr val="dk1"/>
                </a:solidFill>
              </a:rPr>
              <a:t>1. Camera Interaction</a:t>
            </a:r>
            <a:endParaRPr sz="1200" b="1">
              <a:solidFill>
                <a:schemeClr val="dk1"/>
              </a:solidFill>
            </a:endParaRPr>
          </a:p>
          <a:p>
            <a:pPr marL="457200" lvl="0" indent="-304800" algn="l" rtl="0">
              <a:lnSpc>
                <a:spcPct val="115000"/>
              </a:lnSpc>
              <a:spcBef>
                <a:spcPts val="1200"/>
              </a:spcBef>
              <a:spcAft>
                <a:spcPts val="0"/>
              </a:spcAft>
              <a:buClr>
                <a:schemeClr val="dk1"/>
              </a:buClr>
              <a:buSzPts val="1200"/>
              <a:buChar char="●"/>
            </a:pPr>
            <a:r>
              <a:rPr lang="en-IN" sz="1200" b="1">
                <a:solidFill>
                  <a:schemeClr val="dk1"/>
                </a:solidFill>
              </a:rPr>
              <a:t>Library Used:</a:t>
            </a:r>
            <a:r>
              <a:rPr lang="en-IN" sz="1200">
                <a:solidFill>
                  <a:schemeClr val="dk1"/>
                </a:solidFill>
              </a:rPr>
              <a:t> OpenCV.</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IN" sz="1200" b="1">
                <a:solidFill>
                  <a:schemeClr val="dk1"/>
                </a:solidFill>
              </a:rPr>
              <a:t>Functionality:</a:t>
            </a:r>
            <a:r>
              <a:rPr lang="en-IN" sz="1200">
                <a:solidFill>
                  <a:schemeClr val="dk1"/>
                </a:solidFill>
              </a:rPr>
              <a:t> Captures and processes video frames.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IN" sz="1200" b="1">
                <a:solidFill>
                  <a:schemeClr val="dk1"/>
                </a:solidFill>
              </a:rPr>
              <a:t>Key Feature:</a:t>
            </a:r>
            <a:r>
              <a:rPr lang="en-IN" sz="1200">
                <a:solidFill>
                  <a:schemeClr val="dk1"/>
                </a:solidFill>
              </a:rPr>
              <a:t> Detects hand landmarks using MediaPipe.</a:t>
            </a:r>
            <a:endParaRPr sz="120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IN" sz="1200" b="1">
                <a:solidFill>
                  <a:schemeClr val="dk1"/>
                </a:solidFill>
              </a:rPr>
              <a:t>2. Gesture Recognition</a:t>
            </a:r>
            <a:endParaRPr sz="1200" b="1">
              <a:solidFill>
                <a:schemeClr val="dk1"/>
              </a:solidFill>
            </a:endParaRPr>
          </a:p>
          <a:p>
            <a:pPr marL="457200" lvl="0" indent="-304800" algn="l" rtl="0">
              <a:lnSpc>
                <a:spcPct val="115000"/>
              </a:lnSpc>
              <a:spcBef>
                <a:spcPts val="1200"/>
              </a:spcBef>
              <a:spcAft>
                <a:spcPts val="0"/>
              </a:spcAft>
              <a:buClr>
                <a:schemeClr val="dk1"/>
              </a:buClr>
              <a:buSzPts val="1200"/>
              <a:buChar char="●"/>
            </a:pPr>
            <a:r>
              <a:rPr lang="en-IN" sz="1200" b="1">
                <a:solidFill>
                  <a:schemeClr val="dk1"/>
                </a:solidFill>
              </a:rPr>
              <a:t>Library Used:</a:t>
            </a:r>
            <a:r>
              <a:rPr lang="en-IN" sz="1200">
                <a:solidFill>
                  <a:schemeClr val="dk1"/>
                </a:solidFill>
              </a:rPr>
              <a:t> Media Pipe.</a:t>
            </a:r>
            <a:endParaRPr sz="1200">
              <a:solidFill>
                <a:schemeClr val="dk1"/>
              </a:solidFill>
            </a:endParaRPr>
          </a:p>
          <a:p>
            <a:pPr marL="457200" lvl="0" indent="-304800" algn="just" rtl="0">
              <a:lnSpc>
                <a:spcPct val="100000"/>
              </a:lnSpc>
              <a:spcBef>
                <a:spcPts val="0"/>
              </a:spcBef>
              <a:spcAft>
                <a:spcPts val="0"/>
              </a:spcAft>
              <a:buClr>
                <a:schemeClr val="dk1"/>
              </a:buClr>
              <a:buSzPts val="1200"/>
              <a:buChar char="●"/>
            </a:pPr>
            <a:r>
              <a:rPr lang="en-IN" sz="1200" b="1">
                <a:solidFill>
                  <a:schemeClr val="dk1"/>
                </a:solidFill>
              </a:rPr>
              <a:t>Functionality:</a:t>
            </a:r>
            <a:endParaRPr sz="1200" b="1">
              <a:solidFill>
                <a:schemeClr val="dk1"/>
              </a:solidFill>
            </a:endParaRPr>
          </a:p>
          <a:p>
            <a:pPr marL="457200" lvl="0" indent="0" algn="just" rtl="0">
              <a:lnSpc>
                <a:spcPct val="100000"/>
              </a:lnSpc>
              <a:spcBef>
                <a:spcPts val="1200"/>
              </a:spcBef>
              <a:spcAft>
                <a:spcPts val="0"/>
              </a:spcAft>
              <a:buNone/>
            </a:pPr>
            <a:r>
              <a:rPr lang="en-IN" sz="1200">
                <a:solidFill>
                  <a:schemeClr val="dk1"/>
                </a:solidFill>
              </a:rPr>
              <a:t>Detects hand gestures.</a:t>
            </a:r>
            <a:endParaRPr sz="1200">
              <a:solidFill>
                <a:schemeClr val="dk1"/>
              </a:solidFill>
            </a:endParaRPr>
          </a:p>
          <a:p>
            <a:pPr marL="457200" lvl="0" indent="0" algn="just" rtl="0">
              <a:lnSpc>
                <a:spcPct val="100000"/>
              </a:lnSpc>
              <a:spcBef>
                <a:spcPts val="1200"/>
              </a:spcBef>
              <a:spcAft>
                <a:spcPts val="1200"/>
              </a:spcAft>
              <a:buNone/>
            </a:pPr>
            <a:r>
              <a:rPr lang="en-IN" sz="1200">
                <a:solidFill>
                  <a:schemeClr val="dk1"/>
                </a:solidFill>
              </a:rPr>
              <a:t>Identifies the position of key landmarks like the index tip for button interactions.</a:t>
            </a:r>
            <a:endParaRPr sz="12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g322b50f352b_0_57"/>
          <p:cNvSpPr txBox="1"/>
          <p:nvPr/>
        </p:nvSpPr>
        <p:spPr>
          <a:xfrm>
            <a:off x="0" y="493975"/>
            <a:ext cx="4535700" cy="338700"/>
          </a:xfrm>
          <a:prstGeom prst="rect">
            <a:avLst/>
          </a:prstGeom>
          <a:noFill/>
          <a:ln>
            <a:noFill/>
          </a:ln>
        </p:spPr>
        <p:txBody>
          <a:bodyPr spcFirstLastPara="1" wrap="square" lIns="91425" tIns="91425" rIns="91425" bIns="91425" anchor="t" anchorCtr="0">
            <a:spAutoFit/>
          </a:bodyPr>
          <a:lstStyle/>
          <a:p>
            <a:pPr marL="12065" marR="247015" lvl="0" indent="0" algn="l" rtl="0">
              <a:lnSpc>
                <a:spcPct val="125000"/>
              </a:lnSpc>
              <a:spcBef>
                <a:spcPts val="95"/>
              </a:spcBef>
              <a:spcAft>
                <a:spcPts val="0"/>
              </a:spcAft>
              <a:buNone/>
            </a:pPr>
            <a:endParaRPr sz="10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3" name="Google Shape;263;g322b50f352b_0_57"/>
          <p:cNvSpPr txBox="1"/>
          <p:nvPr/>
        </p:nvSpPr>
        <p:spPr>
          <a:xfrm>
            <a:off x="0" y="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a:solidFill>
                  <a:schemeClr val="lt1"/>
                </a:solidFill>
              </a:rPr>
              <a:t>Implementation:</a:t>
            </a:r>
            <a:endParaRPr sz="1800" b="1"/>
          </a:p>
        </p:txBody>
      </p:sp>
      <p:sp>
        <p:nvSpPr>
          <p:cNvPr id="264" name="Google Shape;264;g322b50f352b_0_57"/>
          <p:cNvSpPr txBox="1"/>
          <p:nvPr/>
        </p:nvSpPr>
        <p:spPr>
          <a:xfrm>
            <a:off x="0" y="394950"/>
            <a:ext cx="4610100" cy="3330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IN" sz="1200" b="1">
                <a:solidFill>
                  <a:schemeClr val="dk1"/>
                </a:solidFill>
              </a:rPr>
              <a:t>3. Virtual Keyboard Display</a:t>
            </a:r>
            <a:endParaRPr sz="1200" b="1">
              <a:solidFill>
                <a:schemeClr val="dk1"/>
              </a:solidFill>
            </a:endParaRPr>
          </a:p>
          <a:p>
            <a:pPr marL="457200" lvl="0" indent="-304800" algn="l" rtl="0">
              <a:lnSpc>
                <a:spcPct val="115000"/>
              </a:lnSpc>
              <a:spcBef>
                <a:spcPts val="1200"/>
              </a:spcBef>
              <a:spcAft>
                <a:spcPts val="0"/>
              </a:spcAft>
              <a:buClr>
                <a:schemeClr val="dk1"/>
              </a:buClr>
              <a:buSzPts val="1200"/>
              <a:buChar char="●"/>
            </a:pPr>
            <a:r>
              <a:rPr lang="en-IN" sz="1200" b="1">
                <a:solidFill>
                  <a:schemeClr val="dk1"/>
                </a:solidFill>
              </a:rPr>
              <a:t>Library Used:</a:t>
            </a:r>
            <a:r>
              <a:rPr lang="en-IN" sz="1200">
                <a:solidFill>
                  <a:schemeClr val="dk1"/>
                </a:solidFill>
              </a:rPr>
              <a:t> OpenCV</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IN" sz="1200" b="1">
                <a:solidFill>
                  <a:schemeClr val="dk1"/>
                </a:solidFill>
              </a:rPr>
              <a:t>Functionality:</a:t>
            </a:r>
            <a:endParaRPr sz="1200" b="1">
              <a:solidFill>
                <a:schemeClr val="dk1"/>
              </a:solidFill>
            </a:endParaRPr>
          </a:p>
          <a:p>
            <a:pPr marL="457200" lvl="0" indent="0" algn="l" rtl="0">
              <a:lnSpc>
                <a:spcPct val="115000"/>
              </a:lnSpc>
              <a:spcBef>
                <a:spcPts val="1200"/>
              </a:spcBef>
              <a:spcAft>
                <a:spcPts val="0"/>
              </a:spcAft>
              <a:buNone/>
            </a:pPr>
            <a:r>
              <a:rPr lang="en-IN" sz="1200">
                <a:solidFill>
                  <a:schemeClr val="dk1"/>
                </a:solidFill>
              </a:rPr>
              <a:t> Renders a virtual keyboard on the screen.</a:t>
            </a:r>
            <a:endParaRPr sz="1200">
              <a:solidFill>
                <a:schemeClr val="dk1"/>
              </a:solidFill>
            </a:endParaRPr>
          </a:p>
          <a:p>
            <a:pPr marL="457200" lvl="0" indent="0" algn="just" rtl="0">
              <a:lnSpc>
                <a:spcPct val="100000"/>
              </a:lnSpc>
              <a:spcBef>
                <a:spcPts val="1200"/>
              </a:spcBef>
              <a:spcAft>
                <a:spcPts val="0"/>
              </a:spcAft>
              <a:buNone/>
            </a:pPr>
            <a:r>
              <a:rPr lang="en-IN" sz="1200">
                <a:solidFill>
                  <a:schemeClr val="dk1"/>
                </a:solidFill>
              </a:rPr>
              <a:t> Buttons are interactive with hand gestures.</a:t>
            </a:r>
            <a:endParaRPr sz="120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IN" sz="1200" b="1">
                <a:solidFill>
                  <a:schemeClr val="dk1"/>
                </a:solidFill>
              </a:rPr>
              <a:t>4. Voice-to-Text Integration</a:t>
            </a:r>
            <a:endParaRPr sz="1200" b="1">
              <a:solidFill>
                <a:schemeClr val="dk1"/>
              </a:solidFill>
            </a:endParaRPr>
          </a:p>
          <a:p>
            <a:pPr marL="457200" lvl="0" indent="-304800" algn="l" rtl="0">
              <a:lnSpc>
                <a:spcPct val="115000"/>
              </a:lnSpc>
              <a:spcBef>
                <a:spcPts val="1200"/>
              </a:spcBef>
              <a:spcAft>
                <a:spcPts val="0"/>
              </a:spcAft>
              <a:buClr>
                <a:schemeClr val="dk1"/>
              </a:buClr>
              <a:buSzPts val="1200"/>
              <a:buChar char="●"/>
            </a:pPr>
            <a:r>
              <a:rPr lang="en-IN" sz="1200" b="1">
                <a:solidFill>
                  <a:schemeClr val="dk1"/>
                </a:solidFill>
              </a:rPr>
              <a:t>Library Used:</a:t>
            </a:r>
            <a:r>
              <a:rPr lang="en-IN" sz="1200">
                <a:solidFill>
                  <a:schemeClr val="dk1"/>
                </a:solidFill>
              </a:rPr>
              <a:t> SpeechRecognition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IN" sz="1200" b="1">
                <a:solidFill>
                  <a:schemeClr val="dk1"/>
                </a:solidFill>
              </a:rPr>
              <a:t>Functionality:</a:t>
            </a:r>
            <a:endParaRPr sz="1200" b="1">
              <a:solidFill>
                <a:schemeClr val="dk1"/>
              </a:solidFill>
            </a:endParaRPr>
          </a:p>
          <a:p>
            <a:pPr marL="457200" lvl="0" indent="0" algn="l" rtl="0">
              <a:lnSpc>
                <a:spcPct val="115000"/>
              </a:lnSpc>
              <a:spcBef>
                <a:spcPts val="1200"/>
              </a:spcBef>
              <a:spcAft>
                <a:spcPts val="0"/>
              </a:spcAft>
              <a:buNone/>
            </a:pPr>
            <a:r>
              <a:rPr lang="en-IN" sz="1200">
                <a:solidFill>
                  <a:schemeClr val="dk1"/>
                </a:solidFill>
              </a:rPr>
              <a:t>Converts spoken words into text.</a:t>
            </a:r>
            <a:endParaRPr sz="1200">
              <a:solidFill>
                <a:schemeClr val="dk1"/>
              </a:solidFill>
            </a:endParaRPr>
          </a:p>
          <a:p>
            <a:pPr marL="457200" lvl="0" indent="0" algn="l" rtl="0">
              <a:lnSpc>
                <a:spcPct val="115000"/>
              </a:lnSpc>
              <a:spcBef>
                <a:spcPts val="1200"/>
              </a:spcBef>
              <a:spcAft>
                <a:spcPts val="1200"/>
              </a:spcAft>
              <a:buNone/>
            </a:pPr>
            <a:r>
              <a:rPr lang="en-IN" sz="1200">
                <a:solidFill>
                  <a:schemeClr val="dk1"/>
                </a:solidFill>
              </a:rPr>
              <a:t>Activated via the "mic" button. </a:t>
            </a:r>
            <a:endParaRPr sz="7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68" name="Shape 268"/>
        <p:cNvGrpSpPr/>
        <p:nvPr/>
      </p:nvGrpSpPr>
      <p:grpSpPr>
        <a:xfrm>
          <a:off x="0" y="0"/>
          <a:ext cx="0" cy="0"/>
          <a:chOff x="0" y="0"/>
          <a:chExt cx="0" cy="0"/>
        </a:xfrm>
      </p:grpSpPr>
      <p:sp>
        <p:nvSpPr>
          <p:cNvPr id="269" name="Google Shape;269;g322b50f352b_0_81"/>
          <p:cNvSpPr txBox="1"/>
          <p:nvPr/>
        </p:nvSpPr>
        <p:spPr>
          <a:xfrm>
            <a:off x="0" y="493975"/>
            <a:ext cx="4535700" cy="338700"/>
          </a:xfrm>
          <a:prstGeom prst="rect">
            <a:avLst/>
          </a:prstGeom>
          <a:noFill/>
          <a:ln>
            <a:noFill/>
          </a:ln>
        </p:spPr>
        <p:txBody>
          <a:bodyPr spcFirstLastPara="1" wrap="square" lIns="91425" tIns="91425" rIns="91425" bIns="91425" anchor="t" anchorCtr="0">
            <a:spAutoFit/>
          </a:bodyPr>
          <a:lstStyle/>
          <a:p>
            <a:pPr marL="12065" marR="247015" lvl="0" indent="0" algn="l" rtl="0">
              <a:lnSpc>
                <a:spcPct val="125000"/>
              </a:lnSpc>
              <a:spcBef>
                <a:spcPts val="95"/>
              </a:spcBef>
              <a:spcAft>
                <a:spcPts val="0"/>
              </a:spcAft>
              <a:buNone/>
            </a:pPr>
            <a:endParaRPr sz="10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0" name="Google Shape;270;g322b50f352b_0_81"/>
          <p:cNvSpPr txBox="1"/>
          <p:nvPr/>
        </p:nvSpPr>
        <p:spPr>
          <a:xfrm>
            <a:off x="82125" y="-53825"/>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IN" sz="2000" b="1">
                <a:solidFill>
                  <a:schemeClr val="lt1"/>
                </a:solidFill>
              </a:rPr>
              <a:t>Test Cases:</a:t>
            </a:r>
            <a:endParaRPr sz="2000" b="1"/>
          </a:p>
        </p:txBody>
      </p:sp>
      <p:sp>
        <p:nvSpPr>
          <p:cNvPr id="271" name="Google Shape;271;g322b50f352b_0_81"/>
          <p:cNvSpPr txBox="1"/>
          <p:nvPr/>
        </p:nvSpPr>
        <p:spPr>
          <a:xfrm>
            <a:off x="189450" y="653050"/>
            <a:ext cx="4156800" cy="292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200"/>
              </a:spcAft>
              <a:buNone/>
            </a:pPr>
            <a:endParaRPr sz="7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2" name="Google Shape;272;g322b50f352b_0_81"/>
          <p:cNvSpPr txBox="1"/>
          <p:nvPr/>
        </p:nvSpPr>
        <p:spPr>
          <a:xfrm>
            <a:off x="189450" y="724175"/>
            <a:ext cx="4107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273" name="Google Shape;273;g322b50f352b_0_81"/>
          <p:cNvGraphicFramePr/>
          <p:nvPr/>
        </p:nvGraphicFramePr>
        <p:xfrm>
          <a:off x="170815" y="438785"/>
          <a:ext cx="4264050" cy="3000000"/>
        </p:xfrm>
        <a:graphic>
          <a:graphicData uri="http://schemas.openxmlformats.org/drawingml/2006/table">
            <a:tbl>
              <a:tblPr firstRow="1" bandRow="1">
                <a:noFill/>
                <a:tableStyleId>{0C726754-4729-485D-8B14-131168B5FEB2}</a:tableStyleId>
              </a:tblPr>
              <a:tblGrid>
                <a:gridCol w="710675"/>
                <a:gridCol w="710675"/>
                <a:gridCol w="710675"/>
                <a:gridCol w="710675"/>
                <a:gridCol w="710675"/>
                <a:gridCol w="710675"/>
              </a:tblGrid>
              <a:tr h="374025">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Test ID</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Description</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a:t>Input</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Steps</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Expected Output</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Result</a:t>
                      </a:r>
                      <a:endParaRPr sz="900" u="none" strike="noStrike" cap="none"/>
                    </a:p>
                  </a:txBody>
                  <a:tcPr marL="91450" marR="91450" marT="45725" marB="45725"/>
                </a:tc>
              </a:tr>
              <a:tr h="847100">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TC01</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Validate hand detection</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a:t>Hand gesture (index finger pointing at the  key)</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1. Place the hand in front of the webcam.</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2. Move fingers to check landmark tracking.</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Hand landmarks detected accurately.</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Pass</a:t>
                      </a:r>
                      <a:endParaRPr sz="900" u="none" strike="noStrike" cap="none"/>
                    </a:p>
                  </a:txBody>
                  <a:tcPr marL="91450" marR="91450" marT="45725" marB="45725"/>
                </a:tc>
              </a:tr>
              <a:tr h="847725">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TC02</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Detect fingertip interaction</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a:t>Hand gesture</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1. Move the index fingertip over a button.</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2. Observe button response.</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Button changes state when</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pressed.</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Pass</a:t>
                      </a:r>
                      <a:endParaRPr sz="900" u="none" strike="noStrike" cap="none"/>
                    </a:p>
                  </a:txBody>
                  <a:tcPr marL="91450" marR="91450" marT="45725" marB="457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sp>
        <p:nvSpPr>
          <p:cNvPr id="278" name="Google Shape;278;g322b50f352b_0_88"/>
          <p:cNvSpPr txBox="1"/>
          <p:nvPr/>
        </p:nvSpPr>
        <p:spPr>
          <a:xfrm>
            <a:off x="0" y="493975"/>
            <a:ext cx="4535700" cy="338700"/>
          </a:xfrm>
          <a:prstGeom prst="rect">
            <a:avLst/>
          </a:prstGeom>
          <a:noFill/>
          <a:ln>
            <a:noFill/>
          </a:ln>
        </p:spPr>
        <p:txBody>
          <a:bodyPr spcFirstLastPara="1" wrap="square" lIns="91425" tIns="91425" rIns="91425" bIns="91425" anchor="t" anchorCtr="0">
            <a:spAutoFit/>
          </a:bodyPr>
          <a:lstStyle/>
          <a:p>
            <a:pPr marL="12065" marR="247015" lvl="0" indent="0" algn="l" rtl="0">
              <a:lnSpc>
                <a:spcPct val="125000"/>
              </a:lnSpc>
              <a:spcBef>
                <a:spcPts val="95"/>
              </a:spcBef>
              <a:spcAft>
                <a:spcPts val="0"/>
              </a:spcAft>
              <a:buNone/>
            </a:pPr>
            <a:endParaRPr sz="10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9" name="Google Shape;279;g322b50f352b_0_88"/>
          <p:cNvSpPr txBox="1"/>
          <p:nvPr/>
        </p:nvSpPr>
        <p:spPr>
          <a:xfrm>
            <a:off x="0" y="-469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a:solidFill>
                  <a:schemeClr val="lt1"/>
                </a:solidFill>
              </a:rPr>
              <a:t>Test Cases:</a:t>
            </a:r>
            <a:endParaRPr sz="2000" b="1"/>
          </a:p>
        </p:txBody>
      </p:sp>
      <p:sp>
        <p:nvSpPr>
          <p:cNvPr id="280" name="Google Shape;280;g322b50f352b_0_88"/>
          <p:cNvSpPr txBox="1"/>
          <p:nvPr/>
        </p:nvSpPr>
        <p:spPr>
          <a:xfrm>
            <a:off x="189450" y="653050"/>
            <a:ext cx="4156800" cy="292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200"/>
              </a:spcAft>
              <a:buNone/>
            </a:pPr>
            <a:endParaRPr sz="7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1" name="Google Shape;281;g322b50f352b_0_88"/>
          <p:cNvSpPr txBox="1"/>
          <p:nvPr/>
        </p:nvSpPr>
        <p:spPr>
          <a:xfrm>
            <a:off x="189450" y="724175"/>
            <a:ext cx="4107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282" name="Google Shape;282;g322b50f352b_0_88"/>
          <p:cNvGraphicFramePr/>
          <p:nvPr/>
        </p:nvGraphicFramePr>
        <p:xfrm>
          <a:off x="150790" y="493975"/>
          <a:ext cx="4308500" cy="3000000"/>
        </p:xfrm>
        <a:graphic>
          <a:graphicData uri="http://schemas.openxmlformats.org/drawingml/2006/table">
            <a:tbl>
              <a:tblPr firstRow="1" bandRow="1">
                <a:noFill/>
                <a:tableStyleId>{0C726754-4729-485D-8B14-131168B5FEB2}</a:tableStyleId>
              </a:tblPr>
              <a:tblGrid>
                <a:gridCol w="576625"/>
                <a:gridCol w="819125"/>
                <a:gridCol w="819125"/>
                <a:gridCol w="697875"/>
                <a:gridCol w="697875"/>
                <a:gridCol w="697875"/>
              </a:tblGrid>
              <a:tr h="579125">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Test ID</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Description</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a:t>Input</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Steps</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Expected Output</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Result</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r>
              <a:tr h="1051550">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TC03</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Test mic activation</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a:t>User clicks on the "Mic" button using hand gestures or fingertip interaction.</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1. Tap the "Mic" button using hand gestures.</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2. Speak into the microphone.</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Mic is activated, and system listens.</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Pass</a:t>
                      </a:r>
                      <a:endParaRPr sz="900" u="none" strike="noStrike" cap="none"/>
                    </a:p>
                  </a:txBody>
                  <a:tcPr marL="91450" marR="91450" marT="45725" marB="45725"/>
                </a:tc>
              </a:tr>
              <a:tr h="1208400">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TC04</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Verify speech-to-text</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a:t>User speaks a phrase (e.g., "Hello World") after activating the microphone.</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1. Speak clear phrases into the microphone.</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2. Check text output on the screen.</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u="none" strike="noStrike" cap="none"/>
                        <a:t>Spoken words are accurately converted.</a:t>
                      </a:r>
                      <a:endParaRPr sz="900" u="none" strike="noStrike" cap="none"/>
                    </a:p>
                  </a:txBody>
                  <a:tcPr marL="0" marR="0" marT="0" marB="0" anchor="ctr"/>
                </a:tc>
                <a:tc>
                  <a:txBody>
                    <a:bodyPr/>
                    <a:lstStyle/>
                    <a:p>
                      <a:pPr marL="0" lvl="0" indent="0" algn="l" rtl="0">
                        <a:spcBef>
                          <a:spcPts val="0"/>
                        </a:spcBef>
                        <a:spcAft>
                          <a:spcPts val="0"/>
                        </a:spcAft>
                        <a:buClr>
                          <a:schemeClr val="dk1"/>
                        </a:buClr>
                        <a:buSzPts val="900"/>
                        <a:buFont typeface="Arial" panose="020B0604020202020204"/>
                        <a:buNone/>
                      </a:pPr>
                      <a:r>
                        <a:rPr lang="en-IN" sz="900">
                          <a:solidFill>
                            <a:schemeClr val="dk1"/>
                          </a:solidFill>
                        </a:rPr>
                        <a:t>Pass</a:t>
                      </a:r>
                      <a:endParaRPr sz="900" u="none" strike="noStrike" cap="none"/>
                    </a:p>
                  </a:txBody>
                  <a:tcPr marL="91450" marR="91450" marT="45725" marB="457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86" name="Shape 286"/>
        <p:cNvGrpSpPr/>
        <p:nvPr/>
      </p:nvGrpSpPr>
      <p:grpSpPr>
        <a:xfrm>
          <a:off x="0" y="0"/>
          <a:ext cx="0" cy="0"/>
          <a:chOff x="0" y="0"/>
          <a:chExt cx="0" cy="0"/>
        </a:xfrm>
      </p:grpSpPr>
      <p:sp>
        <p:nvSpPr>
          <p:cNvPr id="287" name="Google Shape;287;g322b50f352b_0_95"/>
          <p:cNvSpPr txBox="1"/>
          <p:nvPr/>
        </p:nvSpPr>
        <p:spPr>
          <a:xfrm>
            <a:off x="0" y="493975"/>
            <a:ext cx="4535700" cy="338700"/>
          </a:xfrm>
          <a:prstGeom prst="rect">
            <a:avLst/>
          </a:prstGeom>
          <a:noFill/>
          <a:ln>
            <a:noFill/>
          </a:ln>
        </p:spPr>
        <p:txBody>
          <a:bodyPr spcFirstLastPara="1" wrap="square" lIns="91425" tIns="91425" rIns="91425" bIns="91425" anchor="t" anchorCtr="0">
            <a:spAutoFit/>
          </a:bodyPr>
          <a:lstStyle/>
          <a:p>
            <a:pPr marL="12065" marR="247015" lvl="0" indent="0" algn="l" rtl="0">
              <a:lnSpc>
                <a:spcPct val="125000"/>
              </a:lnSpc>
              <a:spcBef>
                <a:spcPts val="95"/>
              </a:spcBef>
              <a:spcAft>
                <a:spcPts val="0"/>
              </a:spcAft>
              <a:buNone/>
            </a:pPr>
            <a:endParaRPr sz="10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8" name="Google Shape;288;g322b50f352b_0_95"/>
          <p:cNvSpPr txBox="1"/>
          <p:nvPr/>
        </p:nvSpPr>
        <p:spPr>
          <a:xfrm>
            <a:off x="0" y="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a:solidFill>
                  <a:schemeClr val="lt1"/>
                </a:solidFill>
              </a:rPr>
              <a:t>Test Cases:</a:t>
            </a:r>
            <a:endParaRPr sz="2000" b="1"/>
          </a:p>
        </p:txBody>
      </p:sp>
      <p:sp>
        <p:nvSpPr>
          <p:cNvPr id="289" name="Google Shape;289;g322b50f352b_0_95"/>
          <p:cNvSpPr txBox="1"/>
          <p:nvPr/>
        </p:nvSpPr>
        <p:spPr>
          <a:xfrm>
            <a:off x="189450" y="653050"/>
            <a:ext cx="4156800" cy="292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200"/>
              </a:spcAft>
              <a:buNone/>
            </a:pPr>
            <a:endParaRPr sz="7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0" name="Google Shape;290;g322b50f352b_0_95"/>
          <p:cNvSpPr txBox="1"/>
          <p:nvPr/>
        </p:nvSpPr>
        <p:spPr>
          <a:xfrm>
            <a:off x="189450" y="724175"/>
            <a:ext cx="4107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291" name="Google Shape;291;g322b50f352b_0_95"/>
          <p:cNvGraphicFramePr/>
          <p:nvPr/>
        </p:nvGraphicFramePr>
        <p:xfrm>
          <a:off x="150790" y="493975"/>
          <a:ext cx="4308475" cy="3000000"/>
        </p:xfrm>
        <a:graphic>
          <a:graphicData uri="http://schemas.openxmlformats.org/drawingml/2006/table">
            <a:tbl>
              <a:tblPr firstRow="1" bandRow="1">
                <a:noFill/>
                <a:tableStyleId>{0C726754-4729-485D-8B14-131168B5FEB2}</a:tableStyleId>
              </a:tblPr>
              <a:tblGrid>
                <a:gridCol w="532725"/>
                <a:gridCol w="672550"/>
                <a:gridCol w="846125"/>
                <a:gridCol w="798075"/>
                <a:gridCol w="729500"/>
                <a:gridCol w="729500"/>
              </a:tblGrid>
              <a:tr h="579125">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Test ID</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Description</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a:t>Input</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Steps</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Expected Output</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Result</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r>
              <a:tr h="1051550">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TC05</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Validate space key function</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a:t>User presses the "Space" key using hand gestures or fingertip interaction.</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u="none" strike="noStrike" cap="none"/>
                        <a:t> 1. Press the "Space" key using hand gestures.</a:t>
                      </a:r>
                      <a:endParaRPr sz="900" u="none" strike="noStrike" cap="none"/>
                    </a:p>
                    <a:p>
                      <a:pPr marL="0" marR="0" lvl="0" indent="0" algn="l" rtl="0">
                        <a:lnSpc>
                          <a:spcPct val="100000"/>
                        </a:lnSpc>
                        <a:spcBef>
                          <a:spcPts val="0"/>
                        </a:spcBef>
                        <a:spcAft>
                          <a:spcPts val="0"/>
                        </a:spcAft>
                        <a:buNone/>
                      </a:pPr>
                      <a:r>
                        <a:rPr lang="en-IN" sz="900" u="none" strike="noStrike" cap="none"/>
                        <a:t> 2. Check text display for spaces.</a:t>
                      </a:r>
                      <a:endParaRPr sz="900" u="none" strike="noStrike" cap="none"/>
                    </a:p>
                  </a:txBody>
                  <a:tcPr marL="0" marR="0" marT="0" marB="0" anchor="ctr"/>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Spaces are added between words.</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Pass</a:t>
                      </a:r>
                      <a:endParaRPr sz="900" u="none" strike="noStrike" cap="none"/>
                    </a:p>
                  </a:txBody>
                  <a:tcPr marL="91450" marR="91450" marT="45725" marB="45725"/>
                </a:tc>
              </a:tr>
              <a:tr h="1208400">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TC06</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Test delete key function</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a:t>User presses the "Delete" key using hand gestures or fingertip interaction.</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1. Press the "Delete" key using hand gestures.</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2. Observe text removal.</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a:t>The last character of the typed text is removed.</a:t>
                      </a:r>
                      <a:endParaRPr sz="900" u="none" strike="noStrike" cap="none"/>
                    </a:p>
                  </a:txBody>
                  <a:tcPr marL="0" marR="0" marT="0" marB="0" anchor="ctr"/>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Pass</a:t>
                      </a:r>
                      <a:endParaRPr sz="900" u="none" strike="noStrike" cap="none"/>
                    </a:p>
                  </a:txBody>
                  <a:tcPr marL="91450" marR="91450" marT="45725" marB="457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95" name="Shape 295"/>
        <p:cNvGrpSpPr/>
        <p:nvPr/>
      </p:nvGrpSpPr>
      <p:grpSpPr>
        <a:xfrm>
          <a:off x="0" y="0"/>
          <a:ext cx="0" cy="0"/>
          <a:chOff x="0" y="0"/>
          <a:chExt cx="0" cy="0"/>
        </a:xfrm>
      </p:grpSpPr>
      <p:sp>
        <p:nvSpPr>
          <p:cNvPr id="296" name="Google Shape;296;g322b50f352b_0_104"/>
          <p:cNvSpPr txBox="1"/>
          <p:nvPr/>
        </p:nvSpPr>
        <p:spPr>
          <a:xfrm>
            <a:off x="0" y="493975"/>
            <a:ext cx="4535700" cy="338700"/>
          </a:xfrm>
          <a:prstGeom prst="rect">
            <a:avLst/>
          </a:prstGeom>
          <a:noFill/>
          <a:ln>
            <a:noFill/>
          </a:ln>
        </p:spPr>
        <p:txBody>
          <a:bodyPr spcFirstLastPara="1" wrap="square" lIns="91425" tIns="91425" rIns="91425" bIns="91425" anchor="t" anchorCtr="0">
            <a:spAutoFit/>
          </a:bodyPr>
          <a:lstStyle/>
          <a:p>
            <a:pPr marL="12065" marR="247015" lvl="0" indent="0" algn="l" rtl="0">
              <a:lnSpc>
                <a:spcPct val="125000"/>
              </a:lnSpc>
              <a:spcBef>
                <a:spcPts val="95"/>
              </a:spcBef>
              <a:spcAft>
                <a:spcPts val="0"/>
              </a:spcAft>
              <a:buNone/>
            </a:pPr>
            <a:endParaRPr sz="10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7" name="Google Shape;297;g322b50f352b_0_104"/>
          <p:cNvSpPr txBox="1"/>
          <p:nvPr/>
        </p:nvSpPr>
        <p:spPr>
          <a:xfrm>
            <a:off x="0" y="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a:solidFill>
                  <a:schemeClr val="lt1"/>
                </a:solidFill>
              </a:rPr>
              <a:t>Test Cases:</a:t>
            </a:r>
            <a:endParaRPr sz="2000" b="1"/>
          </a:p>
        </p:txBody>
      </p:sp>
      <p:sp>
        <p:nvSpPr>
          <p:cNvPr id="298" name="Google Shape;298;g322b50f352b_0_104"/>
          <p:cNvSpPr txBox="1"/>
          <p:nvPr/>
        </p:nvSpPr>
        <p:spPr>
          <a:xfrm>
            <a:off x="189450" y="653050"/>
            <a:ext cx="4156800" cy="292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200"/>
              </a:spcAft>
              <a:buNone/>
            </a:pPr>
            <a:endParaRPr sz="7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9" name="Google Shape;299;g322b50f352b_0_104"/>
          <p:cNvSpPr txBox="1"/>
          <p:nvPr/>
        </p:nvSpPr>
        <p:spPr>
          <a:xfrm>
            <a:off x="189450" y="724175"/>
            <a:ext cx="4107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300" name="Google Shape;300;g322b50f352b_0_104"/>
          <p:cNvGraphicFramePr/>
          <p:nvPr/>
        </p:nvGraphicFramePr>
        <p:xfrm>
          <a:off x="-23" y="378225"/>
          <a:ext cx="4610125" cy="3082525"/>
        </p:xfrm>
        <a:graphic>
          <a:graphicData uri="http://schemas.openxmlformats.org/drawingml/2006/table">
            <a:tbl>
              <a:tblPr firstRow="1" bandRow="1">
                <a:noFill/>
                <a:tableStyleId>{0C726754-4729-485D-8B14-131168B5FEB2}</a:tableStyleId>
              </a:tblPr>
              <a:tblGrid>
                <a:gridCol w="437515"/>
                <a:gridCol w="723035"/>
                <a:gridCol w="967300"/>
                <a:gridCol w="1006550"/>
                <a:gridCol w="917200"/>
                <a:gridCol w="558525"/>
              </a:tblGrid>
              <a:tr h="599800">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Test ID</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Description</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a:t>Input</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Steps</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Expected Output</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Result</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r>
              <a:tr h="1231175">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TC07</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Check lighting conditions</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a:t>User interacts with the virtual keyboard under different lighting conditions (bright, dim, shadowed).</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u="none" strike="noStrike" cap="none"/>
                        <a:t>1</a:t>
                      </a:r>
                      <a:r>
                        <a:rPr lang="en-IN" sz="900" u="none" strike="noStrike" cap="none"/>
                        <a:t>. Perform hand gestures under dim, bright, and natural light.</a:t>
                      </a:r>
                      <a:endParaRPr sz="900" u="none" strike="noStrike" cap="none"/>
                    </a:p>
                  </a:txBody>
                  <a:tcPr marL="0" marR="0" marT="0" marB="0" anchor="ctr"/>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System functions consistently.</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Fail</a:t>
                      </a:r>
                      <a:endParaRPr sz="900" u="none" strike="noStrike" cap="none"/>
                    </a:p>
                  </a:txBody>
                  <a:tcPr marL="91450" marR="91450" marT="45725" marB="45725"/>
                </a:tc>
              </a:tr>
              <a:tr h="1251550">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TC08</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u="none" strike="noStrike" cap="none"/>
                        <a:t>Validate responsiveness</a:t>
                      </a:r>
                      <a:endParaRPr sz="900" u="none" strike="noStrike" cap="none"/>
                    </a:p>
                  </a:txBody>
                  <a:tcPr marL="0" marR="0" marT="0" marB="0" anchor="ctr"/>
                </a:tc>
                <a:tc>
                  <a:txBody>
                    <a:bodyPr/>
                    <a:lstStyle/>
                    <a:p>
                      <a:pPr marL="0" marR="0" lvl="0" indent="0" algn="l" rtl="0">
                        <a:lnSpc>
                          <a:spcPct val="100000"/>
                        </a:lnSpc>
                        <a:spcBef>
                          <a:spcPts val="0"/>
                        </a:spcBef>
                        <a:spcAft>
                          <a:spcPts val="0"/>
                        </a:spcAft>
                        <a:buNone/>
                      </a:pPr>
                      <a:r>
                        <a:rPr lang="en-IN" sz="900"/>
                        <a:t>Continuous input</a:t>
                      </a:r>
                      <a:endParaRPr sz="900" u="none" strike="noStrike" cap="none"/>
                    </a:p>
                  </a:txBody>
                  <a:tcPr marL="0" marR="0" marT="0" marB="0" anchor="ctr"/>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1. Rapidly move the hand over multiple buttons.</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2. Check for lag in detection.</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u="none" strike="noStrike" cap="none"/>
                        <a:t>Real-time hand tracking without lag.</a:t>
                      </a:r>
                      <a:endParaRPr sz="900" u="none" strike="noStrike" cap="none"/>
                    </a:p>
                  </a:txBody>
                  <a:tcPr marL="0" marR="0" marT="0" marB="0" anchor="ctr"/>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Fail</a:t>
                      </a:r>
                      <a:endParaRPr sz="900" u="none" strike="noStrike" cap="none"/>
                    </a:p>
                  </a:txBody>
                  <a:tcPr marL="91450" marR="91450" marT="45725" marB="457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04" name="Shape 304"/>
        <p:cNvGrpSpPr/>
        <p:nvPr/>
      </p:nvGrpSpPr>
      <p:grpSpPr>
        <a:xfrm>
          <a:off x="0" y="0"/>
          <a:ext cx="0" cy="0"/>
          <a:chOff x="0" y="0"/>
          <a:chExt cx="0" cy="0"/>
        </a:xfrm>
      </p:grpSpPr>
      <p:sp>
        <p:nvSpPr>
          <p:cNvPr id="305" name="Google Shape;305;g322b50f352b_0_113"/>
          <p:cNvSpPr txBox="1"/>
          <p:nvPr/>
        </p:nvSpPr>
        <p:spPr>
          <a:xfrm>
            <a:off x="0" y="493975"/>
            <a:ext cx="4535700" cy="338700"/>
          </a:xfrm>
          <a:prstGeom prst="rect">
            <a:avLst/>
          </a:prstGeom>
          <a:noFill/>
          <a:ln>
            <a:noFill/>
          </a:ln>
        </p:spPr>
        <p:txBody>
          <a:bodyPr spcFirstLastPara="1" wrap="square" lIns="91425" tIns="91425" rIns="91425" bIns="91425" anchor="t" anchorCtr="0">
            <a:spAutoFit/>
          </a:bodyPr>
          <a:lstStyle/>
          <a:p>
            <a:pPr marL="12065" marR="247015" lvl="0" indent="0" algn="l" rtl="0">
              <a:lnSpc>
                <a:spcPct val="125000"/>
              </a:lnSpc>
              <a:spcBef>
                <a:spcPts val="95"/>
              </a:spcBef>
              <a:spcAft>
                <a:spcPts val="0"/>
              </a:spcAft>
              <a:buNone/>
            </a:pPr>
            <a:endParaRPr sz="10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6" name="Google Shape;306;g322b50f352b_0_113"/>
          <p:cNvSpPr txBox="1"/>
          <p:nvPr/>
        </p:nvSpPr>
        <p:spPr>
          <a:xfrm>
            <a:off x="0" y="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a:solidFill>
                  <a:schemeClr val="lt1"/>
                </a:solidFill>
              </a:rPr>
              <a:t>Test Cases:</a:t>
            </a:r>
            <a:endParaRPr sz="2000" b="1"/>
          </a:p>
        </p:txBody>
      </p:sp>
      <p:sp>
        <p:nvSpPr>
          <p:cNvPr id="307" name="Google Shape;307;g322b50f352b_0_113"/>
          <p:cNvSpPr txBox="1"/>
          <p:nvPr/>
        </p:nvSpPr>
        <p:spPr>
          <a:xfrm>
            <a:off x="189450" y="653050"/>
            <a:ext cx="4156800" cy="292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200"/>
              </a:spcAft>
              <a:buNone/>
            </a:pPr>
            <a:endParaRPr sz="7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8" name="Google Shape;308;g322b50f352b_0_113"/>
          <p:cNvSpPr txBox="1"/>
          <p:nvPr/>
        </p:nvSpPr>
        <p:spPr>
          <a:xfrm>
            <a:off x="189450" y="724175"/>
            <a:ext cx="4107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309" name="Google Shape;309;g322b50f352b_0_113"/>
          <p:cNvGraphicFramePr/>
          <p:nvPr/>
        </p:nvGraphicFramePr>
        <p:xfrm>
          <a:off x="40" y="400200"/>
          <a:ext cx="4610100" cy="3060550"/>
        </p:xfrm>
        <a:graphic>
          <a:graphicData uri="http://schemas.openxmlformats.org/drawingml/2006/table">
            <a:tbl>
              <a:tblPr firstRow="1" bandRow="1">
                <a:noFill/>
                <a:tableStyleId>{0C726754-4729-485D-8B14-131168B5FEB2}</a:tableStyleId>
              </a:tblPr>
              <a:tblGrid>
                <a:gridCol w="664175"/>
                <a:gridCol w="872525"/>
                <a:gridCol w="768350"/>
                <a:gridCol w="768350"/>
                <a:gridCol w="768350"/>
                <a:gridCol w="768350"/>
              </a:tblGrid>
              <a:tr h="624300">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Test ID</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Description</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a:t>Input</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Steps</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Expected Output</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Result</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r>
              <a:tr h="1133575">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TC09</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Multi-line text support</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a:t>Press enter key</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u="none" strike="noStrike" cap="none"/>
                        <a:t>1. Use "Enter" key to type across multiple lines.</a:t>
                      </a:r>
                      <a:endParaRPr sz="900" u="none" strike="noStrike" cap="none"/>
                    </a:p>
                  </a:txBody>
                  <a:tcPr marL="0" marR="0" marT="0" marB="0" anchor="ctr"/>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Text flows across multiple lines.</a:t>
                      </a:r>
                      <a:endParaRPr sz="900" u="none" strike="noStrike" cap="none"/>
                    </a:p>
                  </a:txBody>
                  <a:tcPr marL="91450" marR="91450" marT="45725" marB="45725"/>
                </a:tc>
                <a:tc>
                  <a:txBody>
                    <a:bodyPr/>
                    <a:lstStyle/>
                    <a:p>
                      <a:pPr marL="0" lvl="0" indent="0" algn="l" rtl="0">
                        <a:spcBef>
                          <a:spcPts val="0"/>
                        </a:spcBef>
                        <a:spcAft>
                          <a:spcPts val="0"/>
                        </a:spcAft>
                        <a:buClr>
                          <a:schemeClr val="dk1"/>
                        </a:buClr>
                        <a:buSzPts val="900"/>
                        <a:buFont typeface="Arial" panose="020B0604020202020204"/>
                        <a:buNone/>
                      </a:pPr>
                      <a:r>
                        <a:rPr lang="en-IN" sz="900">
                          <a:solidFill>
                            <a:schemeClr val="dk1"/>
                          </a:solidFill>
                        </a:rPr>
                        <a:t>Pass</a:t>
                      </a:r>
                      <a:endParaRPr sz="900" u="none" strike="noStrike" cap="none"/>
                    </a:p>
                  </a:txBody>
                  <a:tcPr marL="91450" marR="91450" marT="45725" marB="45725"/>
                </a:tc>
              </a:tr>
              <a:tr h="1302675">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TC10</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u="none" strike="noStrike" cap="none"/>
                        <a:t>Handle unclear voice input</a:t>
                      </a:r>
                      <a:endParaRPr sz="900" u="none" strike="noStrike" cap="none"/>
                    </a:p>
                  </a:txBody>
                  <a:tcPr marL="0" marR="0" marT="0" marB="0" anchor="ctr"/>
                </a:tc>
                <a:tc>
                  <a:txBody>
                    <a:bodyPr/>
                    <a:lstStyle/>
                    <a:p>
                      <a:pPr marL="0" marR="0" lvl="0" indent="0" algn="l" rtl="0">
                        <a:lnSpc>
                          <a:spcPct val="100000"/>
                        </a:lnSpc>
                        <a:spcBef>
                          <a:spcPts val="0"/>
                        </a:spcBef>
                        <a:spcAft>
                          <a:spcPts val="0"/>
                        </a:spcAft>
                        <a:buNone/>
                      </a:pPr>
                      <a:r>
                        <a:rPr lang="en-IN" sz="900"/>
                        <a:t>Noisey input</a:t>
                      </a:r>
                      <a:endParaRPr sz="900" u="none" strike="noStrike" cap="none"/>
                    </a:p>
                  </a:txBody>
                  <a:tcPr marL="0" marR="0" marT="0" marB="0" anchor="ctr"/>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1. Speak gibberish or remain silent after activating the mic.</a:t>
                      </a:r>
                      <a:endParaRPr sz="9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900" u="none" strike="noStrike" cap="none"/>
                        <a:t>  Error message or ignored input.</a:t>
                      </a:r>
                      <a:endParaRPr sz="900" u="none" strike="noStrike" cap="none"/>
                    </a:p>
                  </a:txBody>
                  <a:tcPr marL="0" marR="0" marT="0" marB="0" anchor="ctr"/>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Fail</a:t>
                      </a:r>
                      <a:endParaRPr sz="900" u="none" strike="noStrike" cap="none"/>
                    </a:p>
                  </a:txBody>
                  <a:tcPr marL="91450" marR="91450" marT="45725" marB="457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g314d3d26fb2_2_0"/>
          <p:cNvSpPr txBox="1"/>
          <p:nvPr>
            <p:ph type="title"/>
          </p:nvPr>
        </p:nvSpPr>
        <p:spPr>
          <a:xfrm>
            <a:off x="97750" y="357775"/>
            <a:ext cx="4364100" cy="3140100"/>
          </a:xfrm>
          <a:prstGeom prst="rect">
            <a:avLst/>
          </a:prstGeom>
          <a:noFill/>
          <a:ln>
            <a:noFill/>
          </a:ln>
        </p:spPr>
        <p:txBody>
          <a:bodyPr spcFirstLastPara="1" wrap="square" lIns="0" tIns="0" rIns="0" bIns="0" anchor="t" anchorCtr="0">
            <a:spAutoFit/>
          </a:bodyPr>
          <a:lstStyle/>
          <a:p>
            <a:pPr marL="0" lvl="0" indent="0" algn="just" rtl="0">
              <a:lnSpc>
                <a:spcPct val="100000"/>
              </a:lnSpc>
              <a:spcBef>
                <a:spcPts val="0"/>
              </a:spcBef>
              <a:spcAft>
                <a:spcPts val="0"/>
              </a:spcAft>
              <a:buSzPts val="1400"/>
              <a:buNone/>
            </a:pPr>
            <a:r>
              <a:rPr lang="en-IN" sz="1200">
                <a:latin typeface="Arial" panose="020B0604020202020204"/>
                <a:ea typeface="Arial" panose="020B0604020202020204"/>
                <a:cs typeface="Arial" panose="020B0604020202020204"/>
                <a:sym typeface="Arial" panose="020B0604020202020204"/>
              </a:rPr>
              <a:t>1)Hagara M, Pucik J. Fingertip detection for virtual keyboard based on camera. In2013 23rd International Conference Radioelektronika (RADIOELEKTRONIKA) 2013 Apr 16 (pp. 356-360). IEEE.	</a:t>
            </a:r>
            <a:r>
              <a:rPr lang="en-IN" sz="1200" u="sng">
                <a:solidFill>
                  <a:schemeClr val="hlink"/>
                </a:solidFill>
                <a:latin typeface="Arial" panose="020B0604020202020204"/>
                <a:ea typeface="Arial" panose="020B0604020202020204"/>
                <a:cs typeface="Arial" panose="020B0604020202020204"/>
                <a:sym typeface="Arial" panose="020B0604020202020204"/>
                <a:hlinkClick r:id="rId1"/>
              </a:rPr>
              <a:t>https://ieeexplore.ieee.org/abstract/document/6530945</a:t>
            </a:r>
            <a:endParaRPr sz="1200">
              <a:latin typeface="Arial" panose="020B0604020202020204"/>
              <a:ea typeface="Arial" panose="020B0604020202020204"/>
              <a:cs typeface="Arial" panose="020B0604020202020204"/>
              <a:sym typeface="Arial" panose="020B0604020202020204"/>
            </a:endParaRPr>
          </a:p>
          <a:p>
            <a:pPr marL="0" lvl="0" indent="0" algn="just" rtl="0">
              <a:lnSpc>
                <a:spcPct val="100000"/>
              </a:lnSpc>
              <a:spcBef>
                <a:spcPts val="0"/>
              </a:spcBef>
              <a:spcAft>
                <a:spcPts val="0"/>
              </a:spcAft>
              <a:buSzPts val="1400"/>
              <a:buNone/>
            </a:pPr>
            <a:endParaRPr sz="1200">
              <a:latin typeface="Arial" panose="020B0604020202020204"/>
              <a:ea typeface="Arial" panose="020B0604020202020204"/>
              <a:cs typeface="Arial" panose="020B0604020202020204"/>
              <a:sym typeface="Arial" panose="020B0604020202020204"/>
            </a:endParaRPr>
          </a:p>
          <a:p>
            <a:pPr marL="0" lvl="0" indent="0" algn="just" rtl="0">
              <a:lnSpc>
                <a:spcPct val="100000"/>
              </a:lnSpc>
              <a:spcBef>
                <a:spcPts val="0"/>
              </a:spcBef>
              <a:spcAft>
                <a:spcPts val="0"/>
              </a:spcAft>
              <a:buSzPts val="1400"/>
              <a:buNone/>
            </a:pPr>
            <a:r>
              <a:rPr lang="en-IN" sz="1200">
                <a:latin typeface="Arial" panose="020B0604020202020204"/>
                <a:ea typeface="Arial" panose="020B0604020202020204"/>
                <a:cs typeface="Arial" panose="020B0604020202020204"/>
                <a:sym typeface="Arial" panose="020B0604020202020204"/>
              </a:rPr>
              <a:t>2)umar S, Chandra Trivedi M, Chauhan A. Real Time Air-Written Mathematical Expression Recognition for Children’s Enhanced Learning. Neural Processing Letters. 2023 Jun;55(3):3355-	</a:t>
            </a:r>
            <a:r>
              <a:rPr lang="en-IN" sz="1200" u="sng">
                <a:solidFill>
                  <a:schemeClr val="hlink"/>
                </a:solidFill>
                <a:latin typeface="Arial" panose="020B0604020202020204"/>
                <a:ea typeface="Arial" panose="020B0604020202020204"/>
                <a:cs typeface="Arial" panose="020B0604020202020204"/>
                <a:sym typeface="Arial" panose="020B0604020202020204"/>
                <a:hlinkClick r:id="rId2"/>
              </a:rPr>
              <a:t>https://link.springer.com/article/10.1007/s11063-022-11012-3</a:t>
            </a:r>
            <a:endParaRPr sz="1200">
              <a:latin typeface="Arial" panose="020B0604020202020204"/>
              <a:ea typeface="Arial" panose="020B0604020202020204"/>
              <a:cs typeface="Arial" panose="020B0604020202020204"/>
              <a:sym typeface="Arial" panose="020B0604020202020204"/>
            </a:endParaRPr>
          </a:p>
          <a:p>
            <a:pPr marL="0" lvl="0" indent="0" algn="just" rtl="0">
              <a:lnSpc>
                <a:spcPct val="100000"/>
              </a:lnSpc>
              <a:spcBef>
                <a:spcPts val="0"/>
              </a:spcBef>
              <a:spcAft>
                <a:spcPts val="0"/>
              </a:spcAft>
              <a:buSzPts val="1400"/>
              <a:buNone/>
            </a:pPr>
            <a:endParaRPr sz="1200">
              <a:latin typeface="Arial" panose="020B0604020202020204"/>
              <a:ea typeface="Arial" panose="020B0604020202020204"/>
              <a:cs typeface="Arial" panose="020B0604020202020204"/>
              <a:sym typeface="Arial" panose="020B0604020202020204"/>
            </a:endParaRPr>
          </a:p>
          <a:p>
            <a:pPr marL="0" lvl="0" indent="0" algn="just" rtl="0">
              <a:lnSpc>
                <a:spcPct val="100000"/>
              </a:lnSpc>
              <a:spcBef>
                <a:spcPts val="0"/>
              </a:spcBef>
              <a:spcAft>
                <a:spcPts val="0"/>
              </a:spcAft>
              <a:buSzPts val="1400"/>
              <a:buNone/>
            </a:pPr>
            <a:r>
              <a:rPr lang="en-IN" sz="1200">
                <a:latin typeface="Arial" panose="020B0604020202020204"/>
                <a:ea typeface="Arial" panose="020B0604020202020204"/>
                <a:cs typeface="Arial" panose="020B0604020202020204"/>
                <a:sym typeface="Arial" panose="020B0604020202020204"/>
              </a:rPr>
              <a:t>3)Phursule, Rajesh N., Gautami Yogesh Kakade, Abishek Koul, and Shikhar Bhasin. "Virtual Mouse and Gesture Based Keyboard." In 2023 7th International Conference On Computing, Communication, Control And Automation (ICCUBEA), pp. 1-4. IEEE, 2023.   </a:t>
            </a:r>
            <a:r>
              <a:rPr lang="en-IN" sz="1200" u="sng">
                <a:solidFill>
                  <a:schemeClr val="hlink"/>
                </a:solidFill>
                <a:latin typeface="Arial" panose="020B0604020202020204"/>
                <a:ea typeface="Arial" panose="020B0604020202020204"/>
                <a:cs typeface="Arial" panose="020B0604020202020204"/>
                <a:sym typeface="Arial" panose="020B0604020202020204"/>
                <a:hlinkClick r:id="rId3"/>
              </a:rPr>
              <a:t>https://ieeexplore.ieee.org/abstract/document/10392123</a:t>
            </a:r>
            <a:endParaRPr sz="1200">
              <a:latin typeface="Arial" panose="020B0604020202020204"/>
              <a:ea typeface="Arial" panose="020B0604020202020204"/>
              <a:cs typeface="Arial" panose="020B0604020202020204"/>
              <a:sym typeface="Arial" panose="020B0604020202020204"/>
            </a:endParaRPr>
          </a:p>
        </p:txBody>
      </p:sp>
      <p:sp>
        <p:nvSpPr>
          <p:cNvPr id="315" name="Google Shape;315;g314d3d26fb2_2_0"/>
          <p:cNvSpPr txBox="1"/>
          <p:nvPr>
            <p:ph type="body" idx="1"/>
          </p:nvPr>
        </p:nvSpPr>
        <p:spPr>
          <a:xfrm>
            <a:off x="7" y="1"/>
            <a:ext cx="3804300" cy="277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IN" sz="2000" b="1">
                <a:latin typeface="Arial" panose="020B0604020202020204"/>
                <a:ea typeface="Arial" panose="020B0604020202020204"/>
                <a:cs typeface="Arial" panose="020B0604020202020204"/>
                <a:sym typeface="Arial" panose="020B0604020202020204"/>
              </a:rPr>
              <a:t> </a:t>
            </a:r>
            <a:r>
              <a:rPr lang="en-IN" sz="2000" b="1">
                <a:solidFill>
                  <a:schemeClr val="lt1"/>
                </a:solidFill>
                <a:latin typeface="Arial" panose="020B0604020202020204"/>
                <a:ea typeface="Arial" panose="020B0604020202020204"/>
                <a:cs typeface="Arial" panose="020B0604020202020204"/>
                <a:sym typeface="Arial" panose="020B0604020202020204"/>
              </a:rPr>
              <a:t>Reference</a:t>
            </a:r>
            <a:endParaRPr sz="2000" b="1">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19" name="Shape 319"/>
        <p:cNvGrpSpPr/>
        <p:nvPr/>
      </p:nvGrpSpPr>
      <p:grpSpPr>
        <a:xfrm>
          <a:off x="0" y="0"/>
          <a:ext cx="0" cy="0"/>
          <a:chOff x="0" y="0"/>
          <a:chExt cx="0" cy="0"/>
        </a:xfrm>
      </p:grpSpPr>
      <p:sp>
        <p:nvSpPr>
          <p:cNvPr id="320" name="Google Shape;320;g314d3d26fb2_2_8"/>
          <p:cNvSpPr txBox="1"/>
          <p:nvPr>
            <p:ph type="title"/>
          </p:nvPr>
        </p:nvSpPr>
        <p:spPr>
          <a:xfrm>
            <a:off x="86699" y="611049"/>
            <a:ext cx="4436700" cy="2401200"/>
          </a:xfrm>
          <a:prstGeom prst="rect">
            <a:avLst/>
          </a:prstGeom>
          <a:noFill/>
          <a:ln>
            <a:noFill/>
          </a:ln>
        </p:spPr>
        <p:txBody>
          <a:bodyPr spcFirstLastPara="1" wrap="square" lIns="0" tIns="0" rIns="0" bIns="0" anchor="t" anchorCtr="0">
            <a:spAutoFit/>
          </a:bodyPr>
          <a:lstStyle/>
          <a:p>
            <a:pPr marL="0" lvl="0" indent="0" algn="just" rtl="0">
              <a:lnSpc>
                <a:spcPct val="100000"/>
              </a:lnSpc>
              <a:spcBef>
                <a:spcPts val="0"/>
              </a:spcBef>
              <a:spcAft>
                <a:spcPts val="0"/>
              </a:spcAft>
              <a:buSzPts val="1400"/>
              <a:buNone/>
            </a:pPr>
            <a:r>
              <a:rPr lang="en-IN" sz="1200"/>
              <a:t>4</a:t>
            </a:r>
            <a:r>
              <a:rPr lang="en-IN" sz="1200">
                <a:latin typeface="Arial" panose="020B0604020202020204"/>
                <a:ea typeface="Arial" panose="020B0604020202020204"/>
                <a:cs typeface="Arial" panose="020B0604020202020204"/>
                <a:sym typeface="Arial" panose="020B0604020202020204"/>
              </a:rPr>
              <a:t>)Li YM, Lee TH, Kim JS, Lee HJ. Cnn-based real-time hand and fingertip recognition for the design of a virtual keyboard. In2021 36th International Technical Conference on Circuits/Systems, Computers and Communications (ITC-CSCC) 2021 Jun 27 (pp. 1-3). </a:t>
            </a:r>
            <a:endParaRPr sz="1200">
              <a:latin typeface="Arial" panose="020B0604020202020204"/>
              <a:ea typeface="Arial" panose="020B0604020202020204"/>
              <a:cs typeface="Arial" panose="020B0604020202020204"/>
              <a:sym typeface="Arial" panose="020B0604020202020204"/>
            </a:endParaRPr>
          </a:p>
          <a:p>
            <a:pPr marL="0" lvl="0" indent="0" algn="just" rtl="0">
              <a:lnSpc>
                <a:spcPct val="100000"/>
              </a:lnSpc>
              <a:spcBef>
                <a:spcPts val="0"/>
              </a:spcBef>
              <a:spcAft>
                <a:spcPts val="0"/>
              </a:spcAft>
              <a:buSzPts val="1400"/>
              <a:buNone/>
            </a:pPr>
            <a:r>
              <a:rPr lang="en-IN" sz="1200">
                <a:latin typeface="Arial" panose="020B0604020202020204"/>
                <a:ea typeface="Arial" panose="020B0604020202020204"/>
                <a:cs typeface="Arial" panose="020B0604020202020204"/>
                <a:sym typeface="Arial" panose="020B0604020202020204"/>
              </a:rPr>
              <a:t>IEEE   </a:t>
            </a:r>
            <a:r>
              <a:rPr lang="en-IN" sz="1200" u="sng">
                <a:solidFill>
                  <a:schemeClr val="hlink"/>
                </a:solidFill>
                <a:latin typeface="Arial" panose="020B0604020202020204"/>
                <a:ea typeface="Arial" panose="020B0604020202020204"/>
                <a:cs typeface="Arial" panose="020B0604020202020204"/>
                <a:sym typeface="Arial" panose="020B0604020202020204"/>
                <a:hlinkClick r:id="rId1"/>
              </a:rPr>
              <a:t>https://ieeexplore.ieee.org/abstract/document/9501471</a:t>
            </a:r>
            <a:endParaRPr sz="1200">
              <a:latin typeface="Arial" panose="020B0604020202020204"/>
              <a:ea typeface="Arial" panose="020B0604020202020204"/>
              <a:cs typeface="Arial" panose="020B0604020202020204"/>
              <a:sym typeface="Arial" panose="020B0604020202020204"/>
            </a:endParaRPr>
          </a:p>
          <a:p>
            <a:pPr marL="0" lvl="0" indent="0" algn="just" rtl="0">
              <a:lnSpc>
                <a:spcPct val="100000"/>
              </a:lnSpc>
              <a:spcBef>
                <a:spcPts val="0"/>
              </a:spcBef>
              <a:spcAft>
                <a:spcPts val="0"/>
              </a:spcAft>
              <a:buSzPts val="1400"/>
              <a:buNone/>
            </a:pPr>
            <a:endParaRPr sz="1200">
              <a:latin typeface="Arial" panose="020B0604020202020204"/>
              <a:ea typeface="Arial" panose="020B0604020202020204"/>
              <a:cs typeface="Arial" panose="020B0604020202020204"/>
              <a:sym typeface="Arial" panose="020B0604020202020204"/>
            </a:endParaRPr>
          </a:p>
          <a:p>
            <a:pPr marL="0" lvl="0" indent="0" algn="just" rtl="0">
              <a:lnSpc>
                <a:spcPct val="100000"/>
              </a:lnSpc>
              <a:spcBef>
                <a:spcPts val="0"/>
              </a:spcBef>
              <a:spcAft>
                <a:spcPts val="0"/>
              </a:spcAft>
              <a:buSzPts val="1400"/>
              <a:buNone/>
            </a:pPr>
            <a:r>
              <a:rPr lang="en-IN" sz="1200">
                <a:latin typeface="Arial" panose="020B0604020202020204"/>
                <a:ea typeface="Arial" panose="020B0604020202020204"/>
                <a:cs typeface="Arial" panose="020B0604020202020204"/>
                <a:sym typeface="Arial" panose="020B0604020202020204"/>
              </a:rPr>
              <a:t>5)Kabulov, Bakhrom, Nadira Tashpulatova, and Marguba Akbarova. "Virtual Keyboard and Fingers." In Proceedings of the Applied Mathematics and Information Science Conference, Tashkent University of Information Technologies, Tashkent, Uzbekistan, 2024.	</a:t>
            </a:r>
            <a:r>
              <a:rPr lang="en-IN" sz="1200" u="sng">
                <a:solidFill>
                  <a:schemeClr val="hlink"/>
                </a:solidFill>
                <a:latin typeface="Arial" panose="020B0604020202020204"/>
                <a:ea typeface="Arial" panose="020B0604020202020204"/>
                <a:cs typeface="Arial" panose="020B0604020202020204"/>
                <a:sym typeface="Arial" panose="020B0604020202020204"/>
                <a:hlinkClick r:id="rId2"/>
              </a:rPr>
              <a:t>https://ieeexplore.ieee.org/document/9011894</a:t>
            </a:r>
            <a:endParaRPr sz="1200">
              <a:latin typeface="Arial" panose="020B0604020202020204"/>
              <a:ea typeface="Arial" panose="020B0604020202020204"/>
              <a:cs typeface="Arial" panose="020B0604020202020204"/>
              <a:sym typeface="Arial" panose="020B0604020202020204"/>
            </a:endParaRPr>
          </a:p>
        </p:txBody>
      </p:sp>
      <p:sp>
        <p:nvSpPr>
          <p:cNvPr id="321" name="Google Shape;321;g314d3d26fb2_2_8"/>
          <p:cNvSpPr txBox="1"/>
          <p:nvPr>
            <p:ph type="body" idx="1"/>
          </p:nvPr>
        </p:nvSpPr>
        <p:spPr>
          <a:xfrm>
            <a:off x="78482" y="62926"/>
            <a:ext cx="3804300" cy="307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Arial" panose="020B0604020202020204"/>
              <a:buNone/>
            </a:pPr>
            <a:r>
              <a:rPr lang="en-IN" sz="2000" b="1">
                <a:solidFill>
                  <a:schemeClr val="lt1"/>
                </a:solidFill>
                <a:latin typeface="Arial" panose="020B0604020202020204"/>
                <a:ea typeface="Arial" panose="020B0604020202020204"/>
                <a:cs typeface="Arial" panose="020B0604020202020204"/>
                <a:sym typeface="Arial" panose="020B0604020202020204"/>
              </a:rPr>
              <a:t>Reference</a:t>
            </a:r>
            <a:endParaRPr sz="20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p3"/>
          <p:cNvSpPr txBox="1"/>
          <p:nvPr>
            <p:ph type="title"/>
          </p:nvPr>
        </p:nvSpPr>
        <p:spPr>
          <a:xfrm>
            <a:off x="0" y="500702"/>
            <a:ext cx="4610100" cy="3090545"/>
          </a:xfrm>
          <a:prstGeom prst="rect">
            <a:avLst/>
          </a:prstGeom>
          <a:noFill/>
          <a:ln>
            <a:noFill/>
          </a:ln>
        </p:spPr>
        <p:txBody>
          <a:bodyPr spcFirstLastPara="1" wrap="square" lIns="91425" tIns="45700" rIns="91425" bIns="45700" anchor="ctr" anchorCtr="0">
            <a:spAutoFit/>
          </a:bodyPr>
          <a:lstStyle/>
          <a:p>
            <a:pPr marL="0" lvl="0" indent="0" algn="just" rtl="0">
              <a:lnSpc>
                <a:spcPct val="100000"/>
              </a:lnSpc>
              <a:spcBef>
                <a:spcPts val="0"/>
              </a:spcBef>
              <a:spcAft>
                <a:spcPts val="0"/>
              </a:spcAft>
              <a:buClr>
                <a:schemeClr val="dk1"/>
              </a:buClr>
              <a:buSzPts val="1100"/>
              <a:buFont typeface="Arial" panose="020B0604020202020204"/>
              <a:buNone/>
            </a:pPr>
            <a:r>
              <a:rPr lang="en-IN" sz="1200" b="1">
                <a:latin typeface="Arial" panose="020B0604020202020204"/>
                <a:ea typeface="Arial" panose="020B0604020202020204"/>
                <a:cs typeface="Arial" panose="020B0604020202020204"/>
                <a:sym typeface="Arial" panose="020B0604020202020204"/>
              </a:rPr>
              <a:t>Traditional Physical Keyboards</a:t>
            </a:r>
            <a:r>
              <a:rPr lang="en-IN" sz="1200">
                <a:latin typeface="Arial" panose="020B0604020202020204"/>
                <a:ea typeface="Arial" panose="020B0604020202020204"/>
                <a:cs typeface="Arial" panose="020B0604020202020204"/>
                <a:sym typeface="Arial" panose="020B0604020202020204"/>
              </a:rPr>
              <a:t>: </a:t>
            </a:r>
            <a:endParaRPr sz="1200">
              <a:latin typeface="Arial" panose="020B0604020202020204"/>
              <a:ea typeface="Arial" panose="020B0604020202020204"/>
              <a:cs typeface="Arial" panose="020B0604020202020204"/>
              <a:sym typeface="Arial" panose="020B0604020202020204"/>
            </a:endParaRPr>
          </a:p>
          <a:p>
            <a:pPr marL="0" lvl="0" indent="0" algn="just" rtl="0">
              <a:lnSpc>
                <a:spcPct val="100000"/>
              </a:lnSpc>
              <a:spcBef>
                <a:spcPts val="0"/>
              </a:spcBef>
              <a:spcAft>
                <a:spcPts val="0"/>
              </a:spcAft>
              <a:buClr>
                <a:schemeClr val="dk1"/>
              </a:buClr>
              <a:buSzPts val="1100"/>
              <a:buFont typeface="Arial" panose="020B0604020202020204"/>
              <a:buNone/>
            </a:pPr>
            <a:r>
              <a:rPr lang="en-IN" sz="1200">
                <a:latin typeface="Arial" panose="020B0604020202020204"/>
                <a:ea typeface="Arial" panose="020B0604020202020204"/>
                <a:cs typeface="Arial" panose="020B0604020202020204"/>
                <a:sym typeface="Arial" panose="020B0604020202020204"/>
              </a:rPr>
              <a:t> Physical keyboards have been the main way to type on computers for years. They’re reliable, familiar, and good for fast, long typing sessions.</a:t>
            </a:r>
            <a:endParaRPr sz="1200">
              <a:latin typeface="Arial" panose="020B0604020202020204"/>
              <a:ea typeface="Arial" panose="020B0604020202020204"/>
              <a:cs typeface="Arial" panose="020B0604020202020204"/>
              <a:sym typeface="Arial" panose="020B0604020202020204"/>
            </a:endParaRPr>
          </a:p>
          <a:p>
            <a:pPr marL="0" lvl="0" indent="0" algn="just" rtl="0">
              <a:lnSpc>
                <a:spcPct val="100000"/>
              </a:lnSpc>
              <a:spcBef>
                <a:spcPts val="0"/>
              </a:spcBef>
              <a:spcAft>
                <a:spcPts val="0"/>
              </a:spcAft>
              <a:buClr>
                <a:schemeClr val="dk1"/>
              </a:buClr>
              <a:buSzPts val="1100"/>
              <a:buFont typeface="Arial" panose="020B0604020202020204"/>
              <a:buNone/>
            </a:pPr>
            <a:endParaRPr sz="1200">
              <a:latin typeface="Arial" panose="020B0604020202020204"/>
              <a:ea typeface="Arial" panose="020B0604020202020204"/>
              <a:cs typeface="Arial" panose="020B0604020202020204"/>
              <a:sym typeface="Arial" panose="020B0604020202020204"/>
            </a:endParaRPr>
          </a:p>
          <a:p>
            <a:pPr marL="0" lvl="0" indent="0" algn="just" rtl="0">
              <a:lnSpc>
                <a:spcPct val="100000"/>
              </a:lnSpc>
              <a:spcBef>
                <a:spcPts val="0"/>
              </a:spcBef>
              <a:spcAft>
                <a:spcPts val="0"/>
              </a:spcAft>
              <a:buClr>
                <a:schemeClr val="dk1"/>
              </a:buClr>
              <a:buSzPts val="1100"/>
              <a:buFont typeface="Arial" panose="020B0604020202020204"/>
              <a:buNone/>
            </a:pPr>
            <a:r>
              <a:rPr lang="en-IN" sz="1200" b="1">
                <a:latin typeface="Arial" panose="020B0604020202020204"/>
                <a:ea typeface="Arial" panose="020B0604020202020204"/>
                <a:cs typeface="Arial" panose="020B0604020202020204"/>
                <a:sym typeface="Arial" panose="020B0604020202020204"/>
              </a:rPr>
              <a:t>Rise of Virtual Keyboards</a:t>
            </a:r>
            <a:r>
              <a:rPr lang="en-IN" sz="1200">
                <a:latin typeface="Arial" panose="020B0604020202020204"/>
                <a:ea typeface="Arial" panose="020B0604020202020204"/>
                <a:cs typeface="Arial" panose="020B0604020202020204"/>
                <a:sym typeface="Arial" panose="020B0604020202020204"/>
              </a:rPr>
              <a:t>: </a:t>
            </a:r>
            <a:endParaRPr sz="1200">
              <a:latin typeface="Arial" panose="020B0604020202020204"/>
              <a:ea typeface="Arial" panose="020B0604020202020204"/>
              <a:cs typeface="Arial" panose="020B0604020202020204"/>
              <a:sym typeface="Arial" panose="020B0604020202020204"/>
            </a:endParaRPr>
          </a:p>
          <a:p>
            <a:pPr marL="0" lvl="0" indent="0" algn="just" rtl="0">
              <a:lnSpc>
                <a:spcPct val="100000"/>
              </a:lnSpc>
              <a:spcBef>
                <a:spcPts val="0"/>
              </a:spcBef>
              <a:spcAft>
                <a:spcPts val="0"/>
              </a:spcAft>
              <a:buClr>
                <a:schemeClr val="dk1"/>
              </a:buClr>
              <a:buSzPts val="1100"/>
              <a:buFont typeface="Arial" panose="020B0604020202020204"/>
              <a:buNone/>
            </a:pPr>
            <a:r>
              <a:rPr lang="en-IN" sz="1200">
                <a:latin typeface="Arial" panose="020B0604020202020204"/>
                <a:ea typeface="Arial" panose="020B0604020202020204"/>
                <a:cs typeface="Arial" panose="020B0604020202020204"/>
                <a:sym typeface="Arial" panose="020B0604020202020204"/>
              </a:rPr>
              <a:t> As smartphones and tablets became popular, virtual keyboards became necessary. They save space, work well on small screens, and make typing easier on touchscreens.</a:t>
            </a:r>
            <a:endParaRPr sz="1200">
              <a:latin typeface="Arial" panose="020B0604020202020204"/>
              <a:ea typeface="Arial" panose="020B0604020202020204"/>
              <a:cs typeface="Arial" panose="020B0604020202020204"/>
              <a:sym typeface="Arial" panose="020B0604020202020204"/>
            </a:endParaRPr>
          </a:p>
          <a:p>
            <a:pPr marL="0" lvl="0" indent="0" algn="just" rtl="0">
              <a:lnSpc>
                <a:spcPct val="100000"/>
              </a:lnSpc>
              <a:spcBef>
                <a:spcPts val="0"/>
              </a:spcBef>
              <a:spcAft>
                <a:spcPts val="0"/>
              </a:spcAft>
              <a:buClr>
                <a:schemeClr val="dk1"/>
              </a:buClr>
              <a:buSzPts val="1100"/>
              <a:buFont typeface="Arial" panose="020B0604020202020204"/>
              <a:buNone/>
            </a:pPr>
            <a:endParaRPr sz="1200">
              <a:latin typeface="Arial" panose="020B0604020202020204"/>
              <a:ea typeface="Arial" panose="020B0604020202020204"/>
              <a:cs typeface="Arial" panose="020B0604020202020204"/>
              <a:sym typeface="Arial" panose="020B0604020202020204"/>
            </a:endParaRPr>
          </a:p>
          <a:p>
            <a:pPr marL="0" lvl="0" indent="0" algn="just" rtl="0">
              <a:lnSpc>
                <a:spcPct val="100000"/>
              </a:lnSpc>
              <a:spcBef>
                <a:spcPts val="0"/>
              </a:spcBef>
              <a:spcAft>
                <a:spcPts val="0"/>
              </a:spcAft>
              <a:buClr>
                <a:schemeClr val="dk1"/>
              </a:buClr>
              <a:buSzPts val="1100"/>
              <a:buFont typeface="Arial" panose="020B0604020202020204"/>
              <a:buNone/>
            </a:pPr>
            <a:r>
              <a:rPr lang="en-IN" sz="1200" b="1">
                <a:latin typeface="Arial" panose="020B0604020202020204"/>
                <a:ea typeface="Arial" panose="020B0604020202020204"/>
                <a:cs typeface="Arial" panose="020B0604020202020204"/>
                <a:sym typeface="Arial" panose="020B0604020202020204"/>
              </a:rPr>
              <a:t>Bringing Virtual Keyboards to Desktops</a:t>
            </a:r>
            <a:r>
              <a:rPr lang="en-IN" sz="1200">
                <a:latin typeface="Arial" panose="020B0604020202020204"/>
                <a:ea typeface="Arial" panose="020B0604020202020204"/>
                <a:cs typeface="Arial" panose="020B0604020202020204"/>
                <a:sym typeface="Arial" panose="020B0604020202020204"/>
              </a:rPr>
              <a:t>: </a:t>
            </a:r>
            <a:endParaRPr sz="1200">
              <a:latin typeface="Arial" panose="020B0604020202020204"/>
              <a:ea typeface="Arial" panose="020B0604020202020204"/>
              <a:cs typeface="Arial" panose="020B0604020202020204"/>
              <a:sym typeface="Arial" panose="020B0604020202020204"/>
            </a:endParaRPr>
          </a:p>
          <a:p>
            <a:pPr marL="0" lvl="0" indent="0" algn="just" rtl="0">
              <a:lnSpc>
                <a:spcPct val="100000"/>
              </a:lnSpc>
              <a:spcBef>
                <a:spcPts val="0"/>
              </a:spcBef>
              <a:spcAft>
                <a:spcPts val="0"/>
              </a:spcAft>
              <a:buClr>
                <a:schemeClr val="dk1"/>
              </a:buClr>
              <a:buSzPts val="1100"/>
              <a:buFont typeface="Arial" panose="020B0604020202020204"/>
              <a:buNone/>
            </a:pPr>
            <a:r>
              <a:rPr lang="en-IN" sz="1200">
                <a:latin typeface="Arial" panose="020B0604020202020204"/>
                <a:ea typeface="Arial" panose="020B0604020202020204"/>
                <a:cs typeface="Arial" panose="020B0604020202020204"/>
                <a:sym typeface="Arial" panose="020B0604020202020204"/>
              </a:rPr>
              <a:t> With virtual keyboards working well, there is interest in using them on desktop computers, especially with touchscreens and styluses.</a:t>
            </a:r>
            <a:endParaRPr sz="1200">
              <a:latin typeface="Arial" panose="020B0604020202020204"/>
              <a:ea typeface="Arial" panose="020B0604020202020204"/>
              <a:cs typeface="Arial" panose="020B0604020202020204"/>
              <a:sym typeface="Arial" panose="020B0604020202020204"/>
            </a:endParaRPr>
          </a:p>
          <a:p>
            <a:pPr marL="0" lvl="0" indent="0" algn="just" rtl="0">
              <a:lnSpc>
                <a:spcPct val="100000"/>
              </a:lnSpc>
              <a:spcBef>
                <a:spcPts val="0"/>
              </a:spcBef>
              <a:spcAft>
                <a:spcPts val="0"/>
              </a:spcAft>
              <a:buSzPts val="1400"/>
              <a:buNone/>
            </a:pPr>
            <a:endParaRPr sz="1200">
              <a:latin typeface="Arial" panose="020B0604020202020204"/>
              <a:ea typeface="Arial" panose="020B0604020202020204"/>
              <a:cs typeface="Arial" panose="020B0604020202020204"/>
              <a:sym typeface="Arial" panose="020B0604020202020204"/>
            </a:endParaRPr>
          </a:p>
          <a:p>
            <a:pPr marL="914400" lvl="0" indent="0" algn="just" rtl="0">
              <a:lnSpc>
                <a:spcPct val="100000"/>
              </a:lnSpc>
              <a:spcBef>
                <a:spcPts val="0"/>
              </a:spcBef>
              <a:spcAft>
                <a:spcPts val="0"/>
              </a:spcAft>
              <a:buSzPts val="1400"/>
              <a:buNone/>
            </a:pPr>
            <a:endParaRPr sz="1500"/>
          </a:p>
        </p:txBody>
      </p:sp>
      <p:sp>
        <p:nvSpPr>
          <p:cNvPr id="77" name="Google Shape;77;p3"/>
          <p:cNvSpPr txBox="1"/>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p>
            <a:pPr marL="12700" lvl="0" indent="0" algn="l" rtl="0">
              <a:lnSpc>
                <a:spcPct val="113000"/>
              </a:lnSpc>
              <a:spcBef>
                <a:spcPts val="0"/>
              </a:spcBef>
              <a:spcAft>
                <a:spcPts val="0"/>
              </a:spcAft>
              <a:buSzPts val="1400"/>
              <a:buNone/>
            </a:pPr>
            <a:r>
              <a:rPr lang="en-IN"/>
              <a:t>KLE Tech. Univ.’s Dr. MSSCET</a:t>
            </a:r>
            <a:endParaRPr lang="en-IN"/>
          </a:p>
        </p:txBody>
      </p:sp>
      <p:sp>
        <p:nvSpPr>
          <p:cNvPr id="78" name="Google Shape;78;p3"/>
          <p:cNvSpPr txBox="1"/>
          <p:nvPr>
            <p:ph type="sldNum" idx="12"/>
          </p:nvPr>
        </p:nvSpPr>
        <p:spPr>
          <a:xfrm>
            <a:off x="4109072" y="3343351"/>
            <a:ext cx="290829" cy="102235"/>
          </a:xfrm>
          <a:prstGeom prst="rect">
            <a:avLst/>
          </a:prstGeom>
          <a:noFill/>
          <a:ln>
            <a:noFill/>
          </a:ln>
        </p:spPr>
        <p:txBody>
          <a:bodyPr spcFirstLastPara="1" wrap="square" lIns="0" tIns="0" rIns="0" bIns="0" anchor="t" anchorCtr="0">
            <a:spAutoFit/>
          </a:bodyPr>
          <a:lstStyle/>
          <a:p>
            <a:pPr marL="38100" lvl="0" indent="0" algn="l" rtl="0">
              <a:lnSpc>
                <a:spcPct val="113000"/>
              </a:lnSpc>
              <a:spcBef>
                <a:spcPts val="0"/>
              </a:spcBef>
              <a:spcAft>
                <a:spcPts val="0"/>
              </a:spcAft>
              <a:buSzPts val="600"/>
              <a:buNone/>
            </a:pPr>
            <a:fld id="{00000000-1234-1234-1234-123412341234}" type="slidenum">
              <a:rPr lang="en-IN"/>
            </a:fld>
            <a:r>
              <a:rPr lang="en-IN"/>
              <a:t>/13</a:t>
            </a:r>
            <a:endParaRPr lang="en-IN"/>
          </a:p>
        </p:txBody>
      </p:sp>
      <p:sp>
        <p:nvSpPr>
          <p:cNvPr id="79" name="Google Shape;79;p3"/>
          <p:cNvSpPr txBox="1"/>
          <p:nvPr/>
        </p:nvSpPr>
        <p:spPr>
          <a:xfrm>
            <a:off x="95300" y="1731228"/>
            <a:ext cx="2846643" cy="166392"/>
          </a:xfrm>
          <a:prstGeom prst="rect">
            <a:avLst/>
          </a:prstGeom>
          <a:noFill/>
          <a:ln>
            <a:noFill/>
          </a:ln>
        </p:spPr>
        <p:txBody>
          <a:bodyPr spcFirstLastPara="1" wrap="square" lIns="0" tIns="12700" rIns="0" bIns="0" anchor="t" anchorCtr="0">
            <a:spAutoFit/>
          </a:bodyPr>
          <a:lstStyle/>
          <a:p>
            <a:pPr marL="12700" marR="5080" lvl="0" indent="0" algn="l" rtl="0">
              <a:lnSpc>
                <a:spcPct val="125000"/>
              </a:lnSpc>
              <a:spcBef>
                <a:spcPts val="0"/>
              </a:spcBef>
              <a:spcAft>
                <a:spcPts val="0"/>
              </a:spcAft>
              <a:buClr>
                <a:srgbClr val="000000"/>
              </a:buClr>
              <a:buSzPts val="900"/>
              <a:buFont typeface="Arial" panose="020B0604020202020204"/>
              <a:buNone/>
            </a:pPr>
            <a:endParaRPr sz="9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p:txBody>
      </p:sp>
      <p:sp>
        <p:nvSpPr>
          <p:cNvPr id="80" name="Google Shape;80;p3"/>
          <p:cNvSpPr txBox="1"/>
          <p:nvPr/>
        </p:nvSpPr>
        <p:spPr>
          <a:xfrm>
            <a:off x="18625" y="-117300"/>
            <a:ext cx="3000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2000" b="1" i="0" u="none" strike="noStrike" cap="none">
                <a:solidFill>
                  <a:schemeClr val="lt1"/>
                </a:solidFill>
                <a:latin typeface="Calibri" panose="020F0502020204030204"/>
                <a:ea typeface="Calibri" panose="020F0502020204030204"/>
                <a:cs typeface="Calibri" panose="020F0502020204030204"/>
                <a:sym typeface="Calibri" panose="020F0502020204030204"/>
              </a:rPr>
              <a:t>Background:</a:t>
            </a:r>
            <a:endParaRPr sz="1600" b="1" i="0" u="none" strike="noStrike" cap="none">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25" name="Shape 325"/>
        <p:cNvGrpSpPr/>
        <p:nvPr/>
      </p:nvGrpSpPr>
      <p:grpSpPr>
        <a:xfrm>
          <a:off x="0" y="0"/>
          <a:ext cx="0" cy="0"/>
          <a:chOff x="0" y="0"/>
          <a:chExt cx="0" cy="0"/>
        </a:xfrm>
      </p:grpSpPr>
      <p:sp>
        <p:nvSpPr>
          <p:cNvPr id="326" name="Google Shape;326;p16"/>
          <p:cNvSpPr txBox="1"/>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p>
            <a:pPr marL="12700" lvl="0" indent="0" algn="l" rtl="0">
              <a:lnSpc>
                <a:spcPct val="113000"/>
              </a:lnSpc>
              <a:spcBef>
                <a:spcPts val="0"/>
              </a:spcBef>
              <a:spcAft>
                <a:spcPts val="0"/>
              </a:spcAft>
              <a:buSzPts val="1400"/>
              <a:buNone/>
            </a:pPr>
            <a:r>
              <a:rPr lang="en-IN"/>
              <a:t>KLE Tech. Univ.’s Dr. MSSCET</a:t>
            </a:r>
            <a:endParaRPr lang="en-IN"/>
          </a:p>
        </p:txBody>
      </p:sp>
      <p:sp>
        <p:nvSpPr>
          <p:cNvPr id="327" name="Google Shape;327;p16"/>
          <p:cNvSpPr txBox="1"/>
          <p:nvPr>
            <p:ph type="sldNum" idx="12"/>
          </p:nvPr>
        </p:nvSpPr>
        <p:spPr>
          <a:xfrm>
            <a:off x="4109072" y="3343351"/>
            <a:ext cx="290829" cy="102235"/>
          </a:xfrm>
          <a:prstGeom prst="rect">
            <a:avLst/>
          </a:prstGeom>
          <a:noFill/>
          <a:ln>
            <a:noFill/>
          </a:ln>
        </p:spPr>
        <p:txBody>
          <a:bodyPr spcFirstLastPara="1" wrap="square" lIns="0" tIns="0" rIns="0" bIns="0" anchor="t" anchorCtr="0">
            <a:spAutoFit/>
          </a:bodyPr>
          <a:lstStyle/>
          <a:p>
            <a:pPr marL="38100" lvl="0" indent="0" algn="l" rtl="0">
              <a:lnSpc>
                <a:spcPct val="113000"/>
              </a:lnSpc>
              <a:spcBef>
                <a:spcPts val="0"/>
              </a:spcBef>
              <a:spcAft>
                <a:spcPts val="0"/>
              </a:spcAft>
              <a:buSzPts val="600"/>
              <a:buNone/>
            </a:pPr>
            <a:fld id="{00000000-1234-1234-1234-123412341234}" type="slidenum">
              <a:rPr lang="en-IN"/>
            </a:fld>
            <a:r>
              <a:rPr lang="en-IN"/>
              <a:t>/18</a:t>
            </a:r>
            <a:endParaRPr lang="en-IN"/>
          </a:p>
        </p:txBody>
      </p:sp>
      <p:sp>
        <p:nvSpPr>
          <p:cNvPr id="328" name="Google Shape;328;p16"/>
          <p:cNvSpPr txBox="1"/>
          <p:nvPr>
            <p:ph type="title"/>
          </p:nvPr>
        </p:nvSpPr>
        <p:spPr>
          <a:xfrm>
            <a:off x="673100" y="1425575"/>
            <a:ext cx="3300900" cy="6774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sz="4400">
                <a:latin typeface="Arial" panose="020B0604020202020204"/>
                <a:ea typeface="Arial" panose="020B0604020202020204"/>
                <a:cs typeface="Arial" panose="020B0604020202020204"/>
                <a:sym typeface="Arial" panose="020B0604020202020204"/>
              </a:rPr>
              <a:t>THANK YOU</a:t>
            </a:r>
            <a:endParaRPr sz="44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pic>
        <p:nvPicPr>
          <p:cNvPr id="85" name="Google Shape;85;p4"/>
          <p:cNvPicPr preferRelativeResize="0"/>
          <p:nvPr/>
        </p:nvPicPr>
        <p:blipFill rotWithShape="1">
          <a:blip r:embed="rId1"/>
          <a:srcRect/>
          <a:stretch>
            <a:fillRect/>
          </a:stretch>
        </p:blipFill>
        <p:spPr>
          <a:xfrm>
            <a:off x="152400" y="621700"/>
            <a:ext cx="4305300" cy="2592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5"/>
          <p:cNvSpPr txBox="1"/>
          <p:nvPr/>
        </p:nvSpPr>
        <p:spPr>
          <a:xfrm>
            <a:off x="0" y="16575"/>
            <a:ext cx="2533800" cy="325200"/>
          </a:xfrm>
          <a:prstGeom prst="rect">
            <a:avLst/>
          </a:prstGeom>
          <a:noFill/>
          <a:ln>
            <a:noFill/>
          </a:ln>
        </p:spPr>
        <p:txBody>
          <a:bodyPr spcFirstLastPara="1" wrap="square" lIns="0" tIns="17125" rIns="0" bIns="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2000" b="1" i="0" u="none" strike="noStrike" cap="none">
                <a:solidFill>
                  <a:srgbClr val="FFFFFF"/>
                </a:solidFill>
                <a:latin typeface="Rockwell" panose="02060603020205020403"/>
                <a:ea typeface="Rockwell" panose="02060603020205020403"/>
                <a:cs typeface="Rockwell" panose="02060603020205020403"/>
                <a:sym typeface="Rockwell" panose="02060603020205020403"/>
              </a:rPr>
              <a:t>Motivation</a:t>
            </a:r>
            <a:endParaRPr sz="2000" b="1" i="0" u="none" strike="noStrike" cap="none">
              <a:solidFill>
                <a:schemeClr val="dk1"/>
              </a:solidFill>
              <a:latin typeface="Rockwell" panose="02060603020205020403"/>
              <a:ea typeface="Rockwell" panose="02060603020205020403"/>
              <a:cs typeface="Rockwell" panose="02060603020205020403"/>
              <a:sym typeface="Rockwell" panose="02060603020205020403"/>
            </a:endParaRPr>
          </a:p>
        </p:txBody>
      </p:sp>
      <p:sp>
        <p:nvSpPr>
          <p:cNvPr id="91" name="Google Shape;91;p5"/>
          <p:cNvSpPr txBox="1"/>
          <p:nvPr>
            <p:ph type="ftr" idx="11"/>
          </p:nvPr>
        </p:nvSpPr>
        <p:spPr>
          <a:xfrm>
            <a:off x="67957" y="3343351"/>
            <a:ext cx="1136015" cy="102235"/>
          </a:xfrm>
          <a:prstGeom prst="rect">
            <a:avLst/>
          </a:prstGeom>
          <a:noFill/>
          <a:ln>
            <a:noFill/>
          </a:ln>
        </p:spPr>
        <p:txBody>
          <a:bodyPr spcFirstLastPara="1" wrap="square" lIns="0" tIns="0" rIns="0" bIns="0" anchor="t" anchorCtr="0">
            <a:spAutoFit/>
          </a:bodyPr>
          <a:lstStyle/>
          <a:p>
            <a:pPr marL="12700" lvl="0" indent="0" algn="l" rtl="0">
              <a:lnSpc>
                <a:spcPct val="113000"/>
              </a:lnSpc>
              <a:spcBef>
                <a:spcPts val="0"/>
              </a:spcBef>
              <a:spcAft>
                <a:spcPts val="0"/>
              </a:spcAft>
              <a:buSzPts val="1400"/>
              <a:buNone/>
            </a:pPr>
            <a:r>
              <a:rPr lang="en-IN"/>
              <a:t>KLE Tech. Univ.’s Dr. MSSCET</a:t>
            </a:r>
            <a:endParaRPr lang="en-IN"/>
          </a:p>
        </p:txBody>
      </p:sp>
      <p:sp>
        <p:nvSpPr>
          <p:cNvPr id="92" name="Google Shape;92;p5"/>
          <p:cNvSpPr txBox="1"/>
          <p:nvPr>
            <p:ph type="sldNum" idx="12"/>
          </p:nvPr>
        </p:nvSpPr>
        <p:spPr>
          <a:xfrm>
            <a:off x="4109072" y="3343351"/>
            <a:ext cx="290829" cy="102235"/>
          </a:xfrm>
          <a:prstGeom prst="rect">
            <a:avLst/>
          </a:prstGeom>
          <a:noFill/>
          <a:ln>
            <a:noFill/>
          </a:ln>
        </p:spPr>
        <p:txBody>
          <a:bodyPr spcFirstLastPara="1" wrap="square" lIns="0" tIns="0" rIns="0" bIns="0" anchor="t" anchorCtr="0">
            <a:spAutoFit/>
          </a:bodyPr>
          <a:lstStyle/>
          <a:p>
            <a:pPr marL="38100" lvl="0" indent="0" algn="l" rtl="0">
              <a:lnSpc>
                <a:spcPct val="113000"/>
              </a:lnSpc>
              <a:spcBef>
                <a:spcPts val="0"/>
              </a:spcBef>
              <a:spcAft>
                <a:spcPts val="0"/>
              </a:spcAft>
              <a:buSzPts val="600"/>
              <a:buNone/>
            </a:pPr>
            <a:fld id="{00000000-1234-1234-1234-123412341234}" type="slidenum">
              <a:rPr lang="en-IN"/>
            </a:fld>
            <a:r>
              <a:rPr lang="en-IN"/>
              <a:t>/13</a:t>
            </a:r>
            <a:endParaRPr lang="en-IN"/>
          </a:p>
        </p:txBody>
      </p:sp>
      <p:sp>
        <p:nvSpPr>
          <p:cNvPr id="93" name="Google Shape;93;p5"/>
          <p:cNvSpPr txBox="1"/>
          <p:nvPr/>
        </p:nvSpPr>
        <p:spPr>
          <a:xfrm>
            <a:off x="95050" y="450525"/>
            <a:ext cx="4388400" cy="307800"/>
          </a:xfrm>
          <a:prstGeom prst="rect">
            <a:avLst/>
          </a:prstGeom>
          <a:noFill/>
          <a:ln>
            <a:noFill/>
          </a:ln>
        </p:spPr>
        <p:txBody>
          <a:bodyPr spcFirstLastPara="1" wrap="square" lIns="91425" tIns="45700" rIns="91425" bIns="45700" anchor="t" anchorCtr="0">
            <a:spAutoFit/>
          </a:bodyPr>
          <a:lstStyle/>
          <a:p>
            <a:pPr marL="457200" marR="0" lvl="1" indent="0" algn="just"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 name="Google Shape;94;p5"/>
          <p:cNvSpPr txBox="1"/>
          <p:nvPr/>
        </p:nvSpPr>
        <p:spPr>
          <a:xfrm>
            <a:off x="0" y="614375"/>
            <a:ext cx="4610100" cy="22320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300"/>
              <a:buFont typeface="Arial" panose="020B0604020202020204"/>
              <a:buNone/>
            </a:pPr>
            <a:r>
              <a:rPr lang="en-IN" sz="1200" b="1" i="0" u="none" strike="noStrike" cap="none">
                <a:solidFill>
                  <a:schemeClr val="dk1"/>
                </a:solidFill>
                <a:latin typeface="Arial" panose="020B0604020202020204"/>
                <a:ea typeface="Arial" panose="020B0604020202020204"/>
                <a:cs typeface="Arial" panose="020B0604020202020204"/>
                <a:sym typeface="Arial" panose="020B0604020202020204"/>
              </a:rPr>
              <a:t>Problems with Traditional Keyboards</a:t>
            </a:r>
            <a:r>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1300"/>
              <a:buFont typeface="Arial" panose="020B0604020202020204"/>
              <a:buNone/>
            </a:pPr>
            <a:r>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t> Physical keyboards are hard to carry around, difficult to keep clean, and not always easy to use for everyone. They aren't great for places where space, cleanliness, or convenience are important.</a:t>
            </a: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1300"/>
              <a:buFont typeface="Arial" panose="020B0604020202020204"/>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1300"/>
              <a:buFont typeface="Arial" panose="020B0604020202020204"/>
              <a:buNone/>
            </a:pPr>
            <a:r>
              <a:rPr lang="en-IN" sz="1200" b="1" i="0" u="none" strike="noStrike" cap="none">
                <a:solidFill>
                  <a:schemeClr val="dk1"/>
                </a:solidFill>
                <a:latin typeface="Arial" panose="020B0604020202020204"/>
                <a:ea typeface="Arial" panose="020B0604020202020204"/>
                <a:cs typeface="Arial" panose="020B0604020202020204"/>
                <a:sym typeface="Arial" panose="020B0604020202020204"/>
              </a:rPr>
              <a:t>Problems with Current Virtual Keyboards</a:t>
            </a:r>
            <a:r>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1300"/>
              <a:buFont typeface="Arial" panose="020B0604020202020204"/>
              <a:buNone/>
            </a:pPr>
            <a:r>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t> Current virtual keyboards need touch or physical input, meaning you still have to touch the screen, which can be messy or uncomfortable.</a:t>
            </a: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1300"/>
              <a:buFont typeface="Arial" panose="020B0604020202020204"/>
              <a:buNone/>
            </a:pPr>
            <a:endParaRPr sz="13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anim calcmode="lin" valueType="num">
                                      <p:cBhvr additive="base">
                                        <p:cTn id="11" dur="500"/>
                                        <p:tgtEl>
                                          <p:spTgt spid="93"/>
                                        </p:tgtEl>
                                        <p:attrNameLst>
                                          <p:attrName>ppt_w</p:attrName>
                                        </p:attrNameLst>
                                      </p:cBhvr>
                                      <p:tavLst>
                                        <p:tav tm="0" fmla="">
                                          <p:val>
                                            <p:fltVal val="0"/>
                                          </p:val>
                                        </p:tav>
                                        <p:tav tm="100000" fmla="">
                                          <p:val>
                                            <p:strVal val="#ppt_w"/>
                                          </p:val>
                                        </p:tav>
                                      </p:tavLst>
                                    </p:anim>
                                    <p:anim calcmode="lin" valueType="num">
                                      <p:cBhvr additive="base">
                                        <p:cTn id="12" dur="500"/>
                                        <p:tgtEl>
                                          <p:spTgt spid="93"/>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g30e32a191bc_3_23"/>
          <p:cNvSpPr txBox="1"/>
          <p:nvPr>
            <p:ph type="title"/>
          </p:nvPr>
        </p:nvSpPr>
        <p:spPr>
          <a:xfrm>
            <a:off x="0" y="45075"/>
            <a:ext cx="3804300" cy="307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sz="2000" b="1">
                <a:solidFill>
                  <a:schemeClr val="lt1"/>
                </a:solidFill>
              </a:rPr>
              <a:t>Literature Survey:1</a:t>
            </a:r>
            <a:endParaRPr sz="2000" b="1">
              <a:solidFill>
                <a:schemeClr val="lt1"/>
              </a:solidFill>
            </a:endParaRPr>
          </a:p>
        </p:txBody>
      </p:sp>
      <p:graphicFrame>
        <p:nvGraphicFramePr>
          <p:cNvPr id="100" name="Google Shape;100;g30e32a191bc_3_23"/>
          <p:cNvGraphicFramePr/>
          <p:nvPr/>
        </p:nvGraphicFramePr>
        <p:xfrm>
          <a:off x="0" y="321375"/>
          <a:ext cx="4610100" cy="3000000"/>
        </p:xfrm>
        <a:graphic>
          <a:graphicData uri="http://schemas.openxmlformats.org/drawingml/2006/table">
            <a:tbl>
              <a:tblPr>
                <a:noFill/>
                <a:tableStyleId>{6FC8163A-A262-4D28-9672-01F9822BACBC}</a:tableStyleId>
              </a:tblPr>
              <a:tblGrid>
                <a:gridCol w="693050"/>
                <a:gridCol w="470800"/>
                <a:gridCol w="777925"/>
                <a:gridCol w="854400"/>
                <a:gridCol w="844825"/>
                <a:gridCol w="969100"/>
              </a:tblGrid>
              <a:tr h="344250">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200" b="1" u="none" strike="noStrike" cap="none"/>
                        <a:t>Author</a:t>
                      </a:r>
                      <a:endParaRPr sz="12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200" b="1" u="none" strike="noStrike" cap="none"/>
                        <a:t>Year</a:t>
                      </a:r>
                      <a:endParaRPr sz="12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200" b="1" u="none" strike="noStrike" cap="none"/>
                        <a:t>Study Objective</a:t>
                      </a:r>
                      <a:endParaRPr sz="12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200" b="1" u="none" strike="noStrike" cap="none"/>
                        <a:t>Methods</a:t>
                      </a:r>
                      <a:endParaRPr sz="12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200" b="1" u="none" strike="noStrike" cap="none"/>
                        <a:t>Limitation</a:t>
                      </a:r>
                      <a:endParaRPr sz="12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200" b="1" u="none" strike="noStrike" cap="none"/>
                        <a:t>Advantages</a:t>
                      </a:r>
                      <a:endParaRPr sz="1200" b="1" u="none" strike="noStrike" cap="none"/>
                    </a:p>
                  </a:txBody>
                  <a:tcPr marL="91425" marR="91425" marT="91425" marB="91425"/>
                </a:tc>
              </a:tr>
              <a:tr h="2127300">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Miroslav Hagara, Jozef Pucik</a:t>
                      </a: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2013</a:t>
                      </a: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IN" sz="900" u="none" strike="noStrike" cap="none"/>
                        <a:t>To develop methods for fingertip detection for virtual keyboard systems using a camera, focusing on three distinct algorithms for fingertip localization.</a:t>
                      </a:r>
                      <a:endParaRPr sz="9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IN" sz="900" u="none" strike="noStrike" cap="none"/>
                        <a:t>1. Detection using local maxima of finger contours. </a:t>
                      </a:r>
                      <a:endParaRPr sz="9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r>
                        <a:rPr lang="en-IN" sz="900" u="none" strike="noStrike" cap="none"/>
                        <a:t>        2. Curvature function-based fingertip localization. </a:t>
                      </a:r>
                      <a:endParaRPr sz="9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r>
                        <a:rPr lang="en-IN" sz="900" u="none" strike="noStrike" cap="none"/>
                        <a:t>        3. Fingertip detection via contour angle.</a:t>
                      </a: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IN" sz="900" u="none" strike="noStrike" cap="none"/>
                        <a:t>First method does not detect the true fingertip, only the point closest to the camera. </a:t>
                      </a:r>
                      <a:endParaRPr sz="9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IN" sz="900" u="none" strike="noStrike" cap="none"/>
                        <a:t>Curvature and angle-based methods can distinguish individual fingers and interfinger points.</a:t>
                      </a:r>
                      <a:endParaRPr sz="9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25" marR="91425" marT="91425" marB="91425"/>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6"/>
          <p:cNvSpPr txBox="1"/>
          <p:nvPr>
            <p:ph type="title"/>
          </p:nvPr>
        </p:nvSpPr>
        <p:spPr>
          <a:xfrm>
            <a:off x="95250" y="53975"/>
            <a:ext cx="3804300" cy="307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sz="2000" b="1">
                <a:solidFill>
                  <a:schemeClr val="lt1"/>
                </a:solidFill>
              </a:rPr>
              <a:t>Literature Survey:2</a:t>
            </a:r>
            <a:endParaRPr sz="2000" b="1">
              <a:solidFill>
                <a:schemeClr val="lt1"/>
              </a:solidFill>
            </a:endParaRPr>
          </a:p>
        </p:txBody>
      </p:sp>
      <p:graphicFrame>
        <p:nvGraphicFramePr>
          <p:cNvPr id="106" name="Google Shape;106;p6"/>
          <p:cNvGraphicFramePr/>
          <p:nvPr/>
        </p:nvGraphicFramePr>
        <p:xfrm>
          <a:off x="0" y="385225"/>
          <a:ext cx="4610100" cy="3222500"/>
        </p:xfrm>
        <a:graphic>
          <a:graphicData uri="http://schemas.openxmlformats.org/drawingml/2006/table">
            <a:tbl>
              <a:tblPr>
                <a:noFill/>
                <a:tableStyleId>{6FC8163A-A262-4D28-9672-01F9822BACBC}</a:tableStyleId>
              </a:tblPr>
              <a:tblGrid>
                <a:gridCol w="586275"/>
                <a:gridCol w="485500"/>
                <a:gridCol w="833775"/>
                <a:gridCol w="955750"/>
                <a:gridCol w="829050"/>
                <a:gridCol w="919750"/>
              </a:tblGrid>
              <a:tr h="460325">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Author</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Year</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Study Objective</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Methods</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Limitation</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Advantages</a:t>
                      </a:r>
                      <a:endParaRPr sz="1000" b="1" u="none" strike="noStrike" cap="none"/>
                    </a:p>
                  </a:txBody>
                  <a:tcPr marL="91425" marR="91425" marT="91425" marB="91425"/>
                </a:tc>
              </a:tr>
              <a:tr h="2762175">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Y.Zhang, W. Yan, and A. Narayanan</a:t>
                      </a: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2017</a:t>
                      </a: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Development of a virtual keyboard using finger recognition, enabling typing on any plane without a physical keyboard.</a:t>
                      </a: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System based on fingertip recognition and customized keyboard recognition Smartphone camera images processed with Gaussian filters and various recognition algorithms.</a:t>
                      </a: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Limited by the need for more sophisticated software and hardware; only tested with a small number of users.</a:t>
                      </a: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Portable, customizable, environmentally friendly, adaptable to multiple environments, no need for extra hardware.</a:t>
                      </a:r>
                      <a:endParaRPr sz="900" u="none" strike="noStrike" cap="none"/>
                    </a:p>
                  </a:txBody>
                  <a:tcPr marL="91425" marR="91425" marT="91425" marB="91425"/>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g30e32a191bc_3_33"/>
          <p:cNvSpPr txBox="1"/>
          <p:nvPr>
            <p:ph type="title"/>
          </p:nvPr>
        </p:nvSpPr>
        <p:spPr>
          <a:xfrm>
            <a:off x="0" y="53975"/>
            <a:ext cx="3804300" cy="307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IN" sz="2000" b="1">
                <a:solidFill>
                  <a:schemeClr val="lt1"/>
                </a:solidFill>
              </a:rPr>
              <a:t>Literature Survey:3</a:t>
            </a:r>
            <a:endParaRPr sz="2000" b="1">
              <a:solidFill>
                <a:schemeClr val="lt1"/>
              </a:solidFill>
            </a:endParaRPr>
          </a:p>
        </p:txBody>
      </p:sp>
      <p:graphicFrame>
        <p:nvGraphicFramePr>
          <p:cNvPr id="112" name="Google Shape;112;g30e32a191bc_3_33"/>
          <p:cNvGraphicFramePr/>
          <p:nvPr/>
        </p:nvGraphicFramePr>
        <p:xfrm>
          <a:off x="0" y="385225"/>
          <a:ext cx="4610100" cy="3075525"/>
        </p:xfrm>
        <a:graphic>
          <a:graphicData uri="http://schemas.openxmlformats.org/drawingml/2006/table">
            <a:tbl>
              <a:tblPr>
                <a:noFill/>
                <a:tableStyleId>{6FC8163A-A262-4D28-9672-01F9822BACBC}</a:tableStyleId>
              </a:tblPr>
              <a:tblGrid>
                <a:gridCol w="693050"/>
                <a:gridCol w="470800"/>
                <a:gridCol w="777925"/>
                <a:gridCol w="854400"/>
                <a:gridCol w="844825"/>
                <a:gridCol w="969100"/>
              </a:tblGrid>
              <a:tr h="529125">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Author</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Year</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Study Objective</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Methods</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Limitation</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u="none" strike="noStrike" cap="none"/>
                        <a:t>Advantages</a:t>
                      </a:r>
                      <a:endParaRPr sz="1000" b="1" u="none" strike="noStrike" cap="none"/>
                    </a:p>
                  </a:txBody>
                  <a:tcPr marL="91425" marR="91425" marT="91425" marB="91425"/>
                </a:tc>
              </a:tr>
              <a:tr h="2546400">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IN" sz="900" u="none" strike="noStrike" cap="none"/>
                        <a:t>Bakhrom Kabulov, Nadira Tashpulatova, Marguba Akbarova</a:t>
                      </a:r>
                      <a:endParaRPr sz="9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panose="020B0604020202020204"/>
                        <a:buNone/>
                      </a:pPr>
                      <a:r>
                        <a:rPr lang="en-IN" sz="900" u="none" strike="noStrike" cap="none"/>
                        <a:t>2019</a:t>
                      </a: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IN" sz="900" u="none" strike="noStrike" cap="none"/>
                        <a:t>To develop a new input technology called VKF (Virtual Keyboard and Fingers), improving convenience over projected virtual keyboards.</a:t>
                      </a:r>
                      <a:endParaRPr sz="9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IN" sz="900" u="none" strike="noStrike" cap="none"/>
                        <a:t>VKF technology tracks finger movements and displays virtual fingers on an on-screen keyboard, improving data entry on mobile devices.</a:t>
                      </a:r>
                      <a:endParaRPr sz="9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IN" sz="900" u="none" strike="noStrike" cap="none"/>
                        <a:t>Issues with projected keyboards, such as poor visibility in daylight, energy consumption, and the need for a flat surface.</a:t>
                      </a:r>
                      <a:endParaRPr sz="9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IN" sz="900" u="none" strike="noStrike" cap="none"/>
                        <a:t>More compact, no need for a projector, low energy consumption, flexible customization, and works on uneven surfaces.</a:t>
                      </a:r>
                      <a:endParaRPr sz="9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endParaRPr sz="900" u="none" strike="noStrike" cap="none"/>
                    </a:p>
                    <a:p>
                      <a:pPr marL="0" marR="0" lvl="0" indent="0" algn="l" rtl="0">
                        <a:lnSpc>
                          <a:spcPct val="100000"/>
                        </a:lnSpc>
                        <a:spcBef>
                          <a:spcPts val="0"/>
                        </a:spcBef>
                        <a:spcAft>
                          <a:spcPts val="0"/>
                        </a:spcAft>
                        <a:buClr>
                          <a:srgbClr val="000000"/>
                        </a:buClr>
                        <a:buSzPts val="900"/>
                        <a:buFont typeface="Arial" panose="020B0604020202020204"/>
                        <a:buNone/>
                      </a:pPr>
                      <a:endParaRPr sz="900" u="none" strike="noStrike" cap="none"/>
                    </a:p>
                  </a:txBody>
                  <a:tcPr marL="91425" marR="91425" marT="91425" marB="91425"/>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13371</Words>
  <Application>WPS Presentation</Application>
  <PresentationFormat/>
  <Paragraphs>671</Paragraphs>
  <Slides>40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Arial</vt:lpstr>
      <vt:lpstr>SimSun</vt:lpstr>
      <vt:lpstr>Wingdings</vt:lpstr>
      <vt:lpstr>Arial</vt:lpstr>
      <vt:lpstr>Calibri</vt:lpstr>
      <vt:lpstr>Tahoma</vt:lpstr>
      <vt:lpstr>Helvetica Neue</vt:lpstr>
      <vt:lpstr>Lexend</vt:lpstr>
      <vt:lpstr>Rockwell</vt:lpstr>
      <vt:lpstr>Microsoft YaHei</vt:lpstr>
      <vt:lpstr>Arial Unicode MS</vt:lpstr>
      <vt:lpstr>Office Theme</vt:lpstr>
      <vt:lpstr>PowerPoint 演示文稿</vt:lpstr>
      <vt:lpstr>Flow</vt:lpstr>
      <vt:lpstr>Flow</vt:lpstr>
      <vt:lpstr> With virtual keyboards working well, there is interest in using them on desktop computers, especially with touchscreens and styluses.</vt:lpstr>
      <vt:lpstr>PowerPoint 演示文稿</vt:lpstr>
      <vt:lpstr>PowerPoint 演示文稿</vt:lpstr>
      <vt:lpstr>Literature Survey:1</vt:lpstr>
      <vt:lpstr>Literature Survey:2</vt:lpstr>
      <vt:lpstr>Literature Survey:3</vt:lpstr>
      <vt:lpstr>Literature Survey:4</vt:lpstr>
      <vt:lpstr>Literature Survey:5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3)Phursule, Rajesh N., Gautami Yogesh Kakade, Abishek Koul, and Shikhar Bhasin. "Virtual Mouse and Gesture Based Keyboard." In 2023 7th International Conference On Computing, Communication, Control And Automation (ICCUBEA), pp. 1-4. IEEE, 2023.   https://ieeexplore.ieee.org/abstract/document/10392123</vt:lpstr>
      <vt:lpstr>5)Kabulov, Bakhrom, Nadira Tashpulatova, and Marguba Akbarova. "Virtual Keyboard and Fingers." In Proceedings of the Applied Mathematics and Information Science Conference, Tashkent University of Information Technologies, Tashkent, Uzbekistan, 2024.	https://ieeexplore.ieee.org/document/9011894</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Your Name, Team Members</dc:creator>
  <cp:lastModifiedBy>Shiva S</cp:lastModifiedBy>
  <cp:revision>3</cp:revision>
  <dcterms:created xsi:type="dcterms:W3CDTF">2025-01-06T15:06:00Z</dcterms:created>
  <dcterms:modified xsi:type="dcterms:W3CDTF">2025-01-07T18:57:56Z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2024-10-03T22:00:00Z</vt:filetime>
  </property>
  <property fmtid="{D5CDD505-2E9C-101B-9397-08002B2CF9AE}" pid="3" name="Creator">
    <vt:lpwstr>LaTeX with Beamer class</vt:lpwstr>
  </property>
  <property fmtid="{D5CDD505-2E9C-101B-9397-08002B2CF9AE}" pid="4" name="LastSaved">
    <vt:filetime>2024-10-14T22:00:00Z</vt:filetime>
  </property>
  <property fmtid="{D5CDD505-2E9C-101B-9397-08002B2CF9AE}" pid="5" name="ICV">
    <vt:lpwstr>C1A612F081CF490A845D142DBB3DF3E0_13</vt:lpwstr>
  </property>
  <property fmtid="{D5CDD505-2E9C-101B-9397-08002B2CF9AE}" pid="6" name="KSOProductBuildVer">
    <vt:lpwstr>2057-12.2.0.18639</vt:lpwstr>
  </property>
</Properties>
</file>