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Libre Franklin"/>
      <p:regular r:id="rId21"/>
      <p:bold r:id="rId22"/>
      <p:italic r:id="rId23"/>
      <p:boldItalic r:id="rId24"/>
    </p:embeddedFont>
    <p:embeddedFont>
      <p:font typeface="Franklin Gothic"/>
      <p:bold r:id="rId25"/>
    </p:embeddedFont>
    <p:embeddedFont>
      <p:font typeface="Int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ibreFranklin-bold.fntdata"/><Relationship Id="rId21" Type="http://schemas.openxmlformats.org/officeDocument/2006/relationships/font" Target="fonts/LibreFranklin-regular.fntdata"/><Relationship Id="rId24" Type="http://schemas.openxmlformats.org/officeDocument/2006/relationships/font" Target="fonts/LibreFranklin-boldItalic.fntdata"/><Relationship Id="rId23" Type="http://schemas.openxmlformats.org/officeDocument/2006/relationships/font" Target="fonts/LibreFranklin-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Inter-regular.fntdata"/><Relationship Id="rId25" Type="http://schemas.openxmlformats.org/officeDocument/2006/relationships/font" Target="fonts/FranklinGothic-bold.fntdata"/><Relationship Id="rId28" Type="http://schemas.openxmlformats.org/officeDocument/2006/relationships/font" Target="fonts/Inter-italic.fntdata"/><Relationship Id="rId27" Type="http://schemas.openxmlformats.org/officeDocument/2006/relationships/font" Target="fonts/Inte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Inter-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accent1"/>
              </a:buClr>
              <a:buSzPct val="100000"/>
              <a:buFont typeface="Arial"/>
              <a:buNone/>
            </a:pPr>
            <a:r>
              <a:rPr b="1" lang="en-US">
                <a:solidFill>
                  <a:schemeClr val="accent1"/>
                </a:solidFill>
                <a:latin typeface="Arial"/>
                <a:ea typeface="Arial"/>
                <a:cs typeface="Arial"/>
                <a:sym typeface="Arial"/>
              </a:rPr>
              <a:t>SECURE DATA HIDING IN IMAGE USING STEGANOGRAPHY</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98" name="Google Shape;98;p13"/>
          <p:cNvSpPr txBox="1"/>
          <p:nvPr/>
        </p:nvSpPr>
        <p:spPr>
          <a:xfrm>
            <a:off x="3067287" y="4586365"/>
            <a:ext cx="79803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 : </a:t>
            </a:r>
            <a:r>
              <a:rPr b="1" lang="en-US" sz="2000">
                <a:solidFill>
                  <a:srgbClr val="1482AB"/>
                </a:solidFill>
              </a:rPr>
              <a:t>BOMMA SHIVA SAHITHI</a:t>
            </a:r>
            <a:endParaRPr b="1" sz="2000">
              <a:solidFill>
                <a:srgbClr val="1482AB"/>
              </a:solidFill>
              <a:latin typeface="Arial"/>
              <a:ea typeface="Arial"/>
              <a:cs typeface="Arial"/>
              <a:sym typeface="Arial"/>
            </a:endParaRPr>
          </a:p>
          <a:p>
            <a:pPr indent="0" lvl="0" marL="0" marR="0" rtl="0" algn="l">
              <a:spcBef>
                <a:spcPts val="0"/>
              </a:spcBef>
              <a:spcAft>
                <a:spcPts val="0"/>
              </a:spcAft>
              <a:buNone/>
            </a:pPr>
            <a:r>
              <a:rPr b="1" lang="en-US" sz="2000">
                <a:solidFill>
                  <a:schemeClr val="accent2"/>
                </a:solidFill>
                <a:latin typeface="Arial"/>
                <a:ea typeface="Arial"/>
                <a:cs typeface="Arial"/>
                <a:sym typeface="Arial"/>
              </a:rPr>
              <a:t>Student</a:t>
            </a:r>
            <a:r>
              <a:rPr b="1" lang="en-US" sz="2000">
                <a:solidFill>
                  <a:srgbClr val="1482AB"/>
                </a:solidFill>
                <a:latin typeface="Arial"/>
                <a:ea typeface="Arial"/>
                <a:cs typeface="Arial"/>
                <a:sym typeface="Arial"/>
              </a:rPr>
              <a:t> Name </a:t>
            </a:r>
            <a:r>
              <a:rPr b="1" lang="en-US" sz="2000">
                <a:solidFill>
                  <a:schemeClr val="accent2"/>
                </a:solidFill>
                <a:latin typeface="Arial"/>
                <a:ea typeface="Arial"/>
                <a:cs typeface="Arial"/>
                <a:sym typeface="Arial"/>
              </a:rPr>
              <a:t>: </a:t>
            </a:r>
            <a:r>
              <a:rPr b="1" lang="en-US" sz="2000">
                <a:solidFill>
                  <a:schemeClr val="accent2"/>
                </a:solidFill>
              </a:rPr>
              <a:t>SHIVA SAHITHI</a:t>
            </a:r>
            <a:endParaRPr b="1" sz="2000">
              <a:solidFill>
                <a:schemeClr val="accent2"/>
              </a:solidFill>
              <a:latin typeface="Arial"/>
              <a:ea typeface="Arial"/>
              <a:cs typeface="Arial"/>
              <a:sym typeface="Arial"/>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College Name &amp; Department : SR UNIVERSITY &amp; B</a:t>
            </a:r>
            <a:r>
              <a:rPr b="1" lang="en-US" sz="2000">
                <a:solidFill>
                  <a:srgbClr val="1482AB"/>
                </a:solidFill>
              </a:rPr>
              <a:t>tech</a:t>
            </a:r>
            <a:endParaRPr/>
          </a:p>
          <a:p>
            <a:pPr indent="0" lvl="0" marL="0" marR="0" rtl="0" algn="l">
              <a:spcBef>
                <a:spcPts val="0"/>
              </a:spcBef>
              <a:spcAft>
                <a:spcPts val="0"/>
              </a:spcAft>
              <a:buNone/>
            </a:pPr>
            <a:r>
              <a:t/>
            </a:r>
            <a:endParaRPr b="1" sz="200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DECRYPTED CODE</a:t>
            </a:r>
            <a:endParaRPr/>
          </a:p>
        </p:txBody>
      </p:sp>
      <p:pic>
        <p:nvPicPr>
          <p:cNvPr descr="A screenshot of a computer program&#10;&#10;AI-generated content may be incorrect." id="155" name="Google Shape;155;p22"/>
          <p:cNvPicPr preferRelativeResize="0"/>
          <p:nvPr>
            <p:ph idx="1" type="body"/>
          </p:nvPr>
        </p:nvPicPr>
        <p:blipFill rotWithShape="1">
          <a:blip r:embed="rId3">
            <a:alphaModFix/>
          </a:blip>
          <a:srcRect b="0" l="0" r="0" t="0"/>
          <a:stretch/>
        </p:blipFill>
        <p:spPr>
          <a:xfrm>
            <a:off x="2317345" y="1301750"/>
            <a:ext cx="7557310" cy="4673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DECRYPTED </a:t>
            </a:r>
            <a:r>
              <a:rPr b="1" lang="en-US" sz="2800"/>
              <a:t>CODE </a:t>
            </a:r>
            <a:r>
              <a:rPr lang="en-US"/>
              <a:t>OUTPUT: </a:t>
            </a:r>
            <a:endParaRPr/>
          </a:p>
        </p:txBody>
      </p:sp>
      <p:pic>
        <p:nvPicPr>
          <p:cNvPr descr="A screenshot of a computer&#10;&#10;AI-generated content may be incorrect." id="161" name="Google Shape;161;p23"/>
          <p:cNvPicPr preferRelativeResize="0"/>
          <p:nvPr>
            <p:ph idx="1" type="body"/>
          </p:nvPr>
        </p:nvPicPr>
        <p:blipFill rotWithShape="1">
          <a:blip r:embed="rId3">
            <a:alphaModFix/>
          </a:blip>
          <a:srcRect b="0" l="0" r="0" t="0"/>
          <a:stretch/>
        </p:blipFill>
        <p:spPr>
          <a:xfrm>
            <a:off x="780308" y="1914284"/>
            <a:ext cx="10631384" cy="344853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CONCLUSION</a:t>
            </a:r>
            <a:endParaRPr/>
          </a:p>
        </p:txBody>
      </p:sp>
      <p:sp>
        <p:nvSpPr>
          <p:cNvPr id="167" name="Google Shape;167;p24"/>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b="0" i="0" lang="en-US">
                <a:solidFill>
                  <a:srgbClr val="374151"/>
                </a:solidFill>
                <a:latin typeface="Inter"/>
                <a:ea typeface="Inter"/>
                <a:cs typeface="Inter"/>
                <a:sym typeface="Inter"/>
              </a:rPr>
              <a:t>In conclusion, this project effectively tackles the important issue of data privacy through innovative image encryption techniques using Python and OpenCV. By implementing a pixel shuffling method based on a user-defined seed key, we ensure that sensitive images are transformed into a secure format that is difficult to decipher without the correct key.</a:t>
            </a:r>
            <a:endParaRPr/>
          </a:p>
          <a:p>
            <a:pPr indent="-306000" lvl="0" marL="306000" rtl="0" algn="l">
              <a:lnSpc>
                <a:spcPct val="110000"/>
              </a:lnSpc>
              <a:spcBef>
                <a:spcPts val="940"/>
              </a:spcBef>
              <a:spcAft>
                <a:spcPts val="0"/>
              </a:spcAft>
              <a:buSzPts val="1564"/>
              <a:buChar char="◼"/>
            </a:pPr>
            <a:r>
              <a:rPr b="0" i="0" lang="en-US">
                <a:solidFill>
                  <a:srgbClr val="374151"/>
                </a:solidFill>
                <a:latin typeface="Inter"/>
                <a:ea typeface="Inter"/>
                <a:cs typeface="Inter"/>
                <a:sym typeface="Inter"/>
              </a:rPr>
              <a:t>The user-friendly interface allows individuals, regardless of their technical background, to easily encrypt and decrypt images, making data security accessible to a wider audience. Additionally, robust error handling enhances the user experience by guiding users through potential issues, ensuring a smooth operation.</a:t>
            </a:r>
            <a:endParaRPr/>
          </a:p>
          <a:p>
            <a:pPr indent="-306000" lvl="0" marL="306000" rtl="0" algn="l">
              <a:lnSpc>
                <a:spcPct val="110000"/>
              </a:lnSpc>
              <a:spcBef>
                <a:spcPts val="940"/>
              </a:spcBef>
              <a:spcAft>
                <a:spcPts val="0"/>
              </a:spcAft>
              <a:buSzPts val="1564"/>
              <a:buChar char="◼"/>
            </a:pPr>
            <a:r>
              <a:rPr b="0" i="0" lang="en-US">
                <a:solidFill>
                  <a:srgbClr val="374151"/>
                </a:solidFill>
                <a:latin typeface="Inter"/>
                <a:ea typeface="Inter"/>
                <a:cs typeface="Inter"/>
                <a:sym typeface="Inter"/>
              </a:rPr>
              <a:t>This project not only serves as a practical tool for protecting personal information but also acts as an educational resource for students and aspiring developers. It demonstrates key programming concepts and the significance of data security in today’s digital world. By empowering users to take control of their data privacy, this project contributes to a greater awareness of the importance of safeguarding personal information in an increasingly connected environment.</a:t>
            </a:r>
            <a:endParaRPr/>
          </a:p>
          <a:p>
            <a:pPr indent="0" lvl="0" marL="0" rtl="0" algn="l">
              <a:lnSpc>
                <a:spcPct val="110000"/>
              </a:lnSpc>
              <a:spcBef>
                <a:spcPts val="940"/>
              </a:spcBef>
              <a:spcAft>
                <a:spcPts val="0"/>
              </a:spcAft>
              <a:buSzPts val="1564"/>
              <a:buNone/>
            </a:pPr>
            <a:r>
              <a:t/>
            </a:r>
            <a:endParaRPr>
              <a:solidFill>
                <a:srgbClr val="374151"/>
              </a:solidFill>
              <a:latin typeface="Inter"/>
              <a:ea typeface="Inter"/>
              <a:cs typeface="Inter"/>
              <a:sym typeface="Inter"/>
            </a:endParaRPr>
          </a:p>
          <a:p>
            <a:pPr indent="-206686" lvl="0" marL="306000" rtl="0" algn="l">
              <a:lnSpc>
                <a:spcPct val="110000"/>
              </a:lnSpc>
              <a:spcBef>
                <a:spcPts val="940"/>
              </a:spcBef>
              <a:spcAft>
                <a:spcPts val="0"/>
              </a:spcAft>
              <a:buSzPts val="1564"/>
              <a:buNone/>
            </a:pPr>
            <a:r>
              <a:t/>
            </a:r>
            <a:endParaRPr>
              <a:solidFill>
                <a:srgbClr val="374151"/>
              </a:solidFill>
              <a:latin typeface="Inter"/>
              <a:ea typeface="Inter"/>
              <a:cs typeface="Inter"/>
              <a:sym typeface="Inter"/>
            </a:endParaRPr>
          </a:p>
          <a:p>
            <a:pPr indent="-206686" lvl="0" marL="306000" rtl="0" algn="l">
              <a:lnSpc>
                <a:spcPct val="110000"/>
              </a:lnSpc>
              <a:spcBef>
                <a:spcPts val="940"/>
              </a:spcBef>
              <a:spcAft>
                <a:spcPts val="0"/>
              </a:spcAft>
              <a:buSzPts val="1564"/>
              <a:buNone/>
            </a:pPr>
            <a:r>
              <a:t/>
            </a:r>
            <a:endParaRPr>
              <a:solidFill>
                <a:srgbClr val="374151"/>
              </a:solidFill>
              <a:latin typeface="Inter"/>
              <a:ea typeface="Inter"/>
              <a:cs typeface="Inter"/>
              <a:sym typeface="Inter"/>
            </a:endParaRPr>
          </a:p>
          <a:p>
            <a:pPr indent="0" lvl="0" marL="0" rtl="0" algn="l">
              <a:lnSpc>
                <a:spcPct val="110000"/>
              </a:lnSpc>
              <a:spcBef>
                <a:spcPts val="940"/>
              </a:spcBef>
              <a:spcAft>
                <a:spcPts val="0"/>
              </a:spcAft>
              <a:buSzPts val="1564"/>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idx="1" type="body"/>
          </p:nvPr>
        </p:nvSpPr>
        <p:spPr>
          <a:xfrm>
            <a:off x="581192" y="1302025"/>
            <a:ext cx="11029615" cy="5068629"/>
          </a:xfrm>
          <a:prstGeom prst="rect">
            <a:avLst/>
          </a:prstGeom>
          <a:noFill/>
          <a:ln>
            <a:noFill/>
          </a:ln>
        </p:spPr>
        <p:txBody>
          <a:bodyPr anchorCtr="0" anchor="ctr" bIns="45700" lIns="91425" spcFirstLastPara="1" rIns="91425" wrap="square" tIns="45700">
            <a:normAutofit fontScale="25000" lnSpcReduction="20000"/>
          </a:bodyPr>
          <a:lstStyle/>
          <a:p>
            <a:pPr indent="-212527" lvl="0" marL="306000" rtl="0" algn="l">
              <a:lnSpc>
                <a:spcPct val="110000"/>
              </a:lnSpc>
              <a:spcBef>
                <a:spcPts val="0"/>
              </a:spcBef>
              <a:spcAft>
                <a:spcPts val="0"/>
              </a:spcAft>
              <a:buSzPct val="92000"/>
              <a:buNone/>
            </a:pPr>
            <a:r>
              <a:t/>
            </a:r>
            <a:endParaRPr b="0" i="0" sz="6400">
              <a:solidFill>
                <a:srgbClr val="374151"/>
              </a:solidFill>
              <a:latin typeface="Inter"/>
              <a:ea typeface="Inter"/>
              <a:cs typeface="Inter"/>
              <a:sym typeface="Inter"/>
            </a:endParaRPr>
          </a:p>
          <a:p>
            <a:pPr indent="-306000" lvl="0" marL="306000" rtl="0" algn="l">
              <a:lnSpc>
                <a:spcPct val="110000"/>
              </a:lnSpc>
              <a:spcBef>
                <a:spcPts val="920"/>
              </a:spcBef>
              <a:spcAft>
                <a:spcPts val="0"/>
              </a:spcAft>
              <a:buSzPct val="92000"/>
              <a:buChar char="◼"/>
            </a:pPr>
            <a:r>
              <a:rPr b="0" i="0" lang="en-US" sz="6400">
                <a:solidFill>
                  <a:srgbClr val="374151"/>
                </a:solidFill>
                <a:latin typeface="Inter"/>
                <a:ea typeface="Inter"/>
                <a:cs typeface="Inter"/>
                <a:sym typeface="Inter"/>
              </a:rPr>
              <a:t>The future scope of image encryption and decryption projects in Python is promising, with applications in various fields such as healthcare, military, and multimedia security. Advancements in algorithms, including the integration of neural networks and enhanced user interfaces, will further improve data protection and accessibility for users. Additionally, the project can be expanded to include:</a:t>
            </a:r>
            <a:endParaRPr/>
          </a:p>
          <a:p>
            <a:pPr indent="-306000" lvl="0" marL="306000" rtl="0" algn="l">
              <a:lnSpc>
                <a:spcPct val="110000"/>
              </a:lnSpc>
              <a:spcBef>
                <a:spcPts val="920"/>
              </a:spcBef>
              <a:spcAft>
                <a:spcPts val="0"/>
              </a:spcAft>
              <a:buSzPct val="92000"/>
              <a:buFont typeface="Arial"/>
              <a:buChar char="•"/>
            </a:pPr>
            <a:r>
              <a:rPr b="1" i="0" lang="en-US" sz="6400">
                <a:solidFill>
                  <a:srgbClr val="374151"/>
                </a:solidFill>
                <a:latin typeface="Inter"/>
                <a:ea typeface="Inter"/>
                <a:cs typeface="Inter"/>
                <a:sym typeface="Inter"/>
              </a:rPr>
              <a:t>Support for Multiple Image Formats</a:t>
            </a:r>
            <a:r>
              <a:rPr b="0" i="0" lang="en-US" sz="6400">
                <a:solidFill>
                  <a:srgbClr val="374151"/>
                </a:solidFill>
                <a:latin typeface="Inter"/>
                <a:ea typeface="Inter"/>
                <a:cs typeface="Inter"/>
                <a:sym typeface="Inter"/>
              </a:rPr>
              <a:t>: Enhancing the tool to handle various image formats like BMP, GIF, and TIFF, increasing its versatility.</a:t>
            </a:r>
            <a:endParaRPr/>
          </a:p>
          <a:p>
            <a:pPr indent="-306000" lvl="0" marL="306000" rtl="0" algn="l">
              <a:lnSpc>
                <a:spcPct val="110000"/>
              </a:lnSpc>
              <a:spcBef>
                <a:spcPts val="920"/>
              </a:spcBef>
              <a:spcAft>
                <a:spcPts val="0"/>
              </a:spcAft>
              <a:buSzPct val="92000"/>
              <a:buFont typeface="Arial"/>
              <a:buChar char="•"/>
            </a:pPr>
            <a:r>
              <a:rPr b="1" i="0" lang="en-US" sz="6400">
                <a:solidFill>
                  <a:srgbClr val="374151"/>
                </a:solidFill>
                <a:latin typeface="Inter"/>
                <a:ea typeface="Inter"/>
                <a:cs typeface="Inter"/>
                <a:sym typeface="Inter"/>
              </a:rPr>
              <a:t>Real-time Encryption</a:t>
            </a:r>
            <a:r>
              <a:rPr b="0" i="0" lang="en-US" sz="6400">
                <a:solidFill>
                  <a:srgbClr val="374151"/>
                </a:solidFill>
                <a:latin typeface="Inter"/>
                <a:ea typeface="Inter"/>
                <a:cs typeface="Inter"/>
                <a:sym typeface="Inter"/>
              </a:rPr>
              <a:t>: Implementing real-time encryption for video streams, which can be crucial for secure communications in live settings.</a:t>
            </a:r>
            <a:endParaRPr/>
          </a:p>
          <a:p>
            <a:pPr indent="-306000" lvl="0" marL="306000" rtl="0" algn="l">
              <a:lnSpc>
                <a:spcPct val="110000"/>
              </a:lnSpc>
              <a:spcBef>
                <a:spcPts val="920"/>
              </a:spcBef>
              <a:spcAft>
                <a:spcPts val="0"/>
              </a:spcAft>
              <a:buSzPct val="92000"/>
              <a:buFont typeface="Arial"/>
              <a:buChar char="•"/>
            </a:pPr>
            <a:r>
              <a:rPr b="1" i="0" lang="en-US" sz="6400">
                <a:solidFill>
                  <a:srgbClr val="374151"/>
                </a:solidFill>
                <a:latin typeface="Inter"/>
                <a:ea typeface="Inter"/>
                <a:cs typeface="Inter"/>
                <a:sym typeface="Inter"/>
              </a:rPr>
              <a:t>Cloud Integration</a:t>
            </a:r>
            <a:r>
              <a:rPr b="0" i="0" lang="en-US" sz="6400">
                <a:solidFill>
                  <a:srgbClr val="374151"/>
                </a:solidFill>
                <a:latin typeface="Inter"/>
                <a:ea typeface="Inter"/>
                <a:cs typeface="Inter"/>
                <a:sym typeface="Inter"/>
              </a:rPr>
              <a:t>: Allowing users to encrypt images before uploading them to cloud storage, ensuring that sensitive data remains protected.</a:t>
            </a:r>
            <a:endParaRPr/>
          </a:p>
          <a:p>
            <a:pPr indent="-306000" lvl="0" marL="306000" rtl="0" algn="l">
              <a:lnSpc>
                <a:spcPct val="110000"/>
              </a:lnSpc>
              <a:spcBef>
                <a:spcPts val="920"/>
              </a:spcBef>
              <a:spcAft>
                <a:spcPts val="0"/>
              </a:spcAft>
              <a:buSzPct val="92000"/>
              <a:buFont typeface="Arial"/>
              <a:buChar char="•"/>
            </a:pPr>
            <a:r>
              <a:rPr b="1" i="0" lang="en-US" sz="6400">
                <a:solidFill>
                  <a:srgbClr val="374151"/>
                </a:solidFill>
                <a:latin typeface="Inter"/>
                <a:ea typeface="Inter"/>
                <a:cs typeface="Inter"/>
                <a:sym typeface="Inter"/>
              </a:rPr>
              <a:t>User Authentication</a:t>
            </a:r>
            <a:r>
              <a:rPr b="0" i="0" lang="en-US" sz="6400">
                <a:solidFill>
                  <a:srgbClr val="374151"/>
                </a:solidFill>
                <a:latin typeface="Inter"/>
                <a:ea typeface="Inter"/>
                <a:cs typeface="Inter"/>
                <a:sym typeface="Inter"/>
              </a:rPr>
              <a:t>: Adding user authentication features to restrict access to the encryption and decryption functionalities, enhancing security.</a:t>
            </a:r>
            <a:endParaRPr/>
          </a:p>
          <a:p>
            <a:pPr indent="-306000" lvl="0" marL="306000" rtl="0" algn="l">
              <a:lnSpc>
                <a:spcPct val="110000"/>
              </a:lnSpc>
              <a:spcBef>
                <a:spcPts val="920"/>
              </a:spcBef>
              <a:spcAft>
                <a:spcPts val="0"/>
              </a:spcAft>
              <a:buSzPct val="92000"/>
              <a:buFont typeface="Arial"/>
              <a:buChar char="•"/>
            </a:pPr>
            <a:r>
              <a:rPr b="1" i="0" lang="en-US" sz="6400">
                <a:solidFill>
                  <a:srgbClr val="374151"/>
                </a:solidFill>
                <a:latin typeface="Inter"/>
                <a:ea typeface="Inter"/>
                <a:cs typeface="Inter"/>
                <a:sym typeface="Inter"/>
              </a:rPr>
              <a:t>Cross-Platform Compatibility</a:t>
            </a:r>
            <a:r>
              <a:rPr b="0" i="0" lang="en-US" sz="6400">
                <a:solidFill>
                  <a:srgbClr val="374151"/>
                </a:solidFill>
                <a:latin typeface="Inter"/>
                <a:ea typeface="Inter"/>
                <a:cs typeface="Inter"/>
                <a:sym typeface="Inter"/>
              </a:rPr>
              <a:t>: Developing the application to work seamlessly across different operating systems, such as macOS and Linux, broadening its user base.</a:t>
            </a:r>
            <a:endParaRPr/>
          </a:p>
          <a:p>
            <a:pPr indent="-306000" lvl="0" marL="306000" rtl="0" algn="l">
              <a:lnSpc>
                <a:spcPct val="110000"/>
              </a:lnSpc>
              <a:spcBef>
                <a:spcPts val="920"/>
              </a:spcBef>
              <a:spcAft>
                <a:spcPts val="0"/>
              </a:spcAft>
              <a:buSzPct val="92000"/>
              <a:buFont typeface="Arial"/>
              <a:buChar char="•"/>
            </a:pPr>
            <a:r>
              <a:rPr b="1" i="0" lang="en-US" sz="6400">
                <a:solidFill>
                  <a:srgbClr val="374151"/>
                </a:solidFill>
                <a:latin typeface="Inter"/>
                <a:ea typeface="Inter"/>
                <a:cs typeface="Inter"/>
                <a:sym typeface="Inter"/>
              </a:rPr>
              <a:t>Educational Tools</a:t>
            </a:r>
            <a:r>
              <a:rPr b="0" i="0" lang="en-US" sz="6400">
                <a:solidFill>
                  <a:srgbClr val="374151"/>
                </a:solidFill>
                <a:latin typeface="Inter"/>
                <a:ea typeface="Inter"/>
                <a:cs typeface="Inter"/>
                <a:sym typeface="Inter"/>
              </a:rPr>
              <a:t>: Creating tutorials and documentation to help users understand the underlying principles of encryption, fostering a deeper appreciation for data security.</a:t>
            </a:r>
            <a:endParaRPr/>
          </a:p>
          <a:p>
            <a:pPr indent="-306000" lvl="0" marL="306000" rtl="0" algn="l">
              <a:lnSpc>
                <a:spcPct val="110000"/>
              </a:lnSpc>
              <a:spcBef>
                <a:spcPts val="920"/>
              </a:spcBef>
              <a:spcAft>
                <a:spcPts val="0"/>
              </a:spcAft>
              <a:buSzPct val="92000"/>
              <a:buFont typeface="Arial"/>
              <a:buChar char="•"/>
            </a:pPr>
            <a:r>
              <a:rPr b="1" i="0" lang="en-US" sz="6400">
                <a:solidFill>
                  <a:srgbClr val="374151"/>
                </a:solidFill>
                <a:latin typeface="Inter"/>
                <a:ea typeface="Inter"/>
                <a:cs typeface="Inter"/>
                <a:sym typeface="Inter"/>
              </a:rPr>
              <a:t>Collaboration with Other Technologies</a:t>
            </a:r>
            <a:r>
              <a:rPr b="0" i="0" lang="en-US" sz="6400">
                <a:solidFill>
                  <a:srgbClr val="374151"/>
                </a:solidFill>
                <a:latin typeface="Inter"/>
                <a:ea typeface="Inter"/>
                <a:cs typeface="Inter"/>
                <a:sym typeface="Inter"/>
              </a:rPr>
              <a:t>: Exploring integration with blockchain technology for immutable records of encrypted images, enhancing trust and security in data handling.</a:t>
            </a:r>
            <a:endParaRPr/>
          </a:p>
          <a:p>
            <a:pPr indent="-280606" lvl="0" marL="305435" rtl="0" algn="l">
              <a:lnSpc>
                <a:spcPct val="110000"/>
              </a:lnSpc>
              <a:spcBef>
                <a:spcPts val="685"/>
              </a:spcBef>
              <a:spcAft>
                <a:spcPts val="0"/>
              </a:spcAft>
              <a:buSzPct val="92000"/>
              <a:buNone/>
            </a:pPr>
            <a:r>
              <a:t/>
            </a:r>
            <a:endParaRPr/>
          </a:p>
        </p:txBody>
      </p:sp>
      <p:sp>
        <p:nvSpPr>
          <p:cNvPr id="173" name="Google Shape;173;p25"/>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GITHUB LINK</a:t>
            </a:r>
            <a:endParaRPr/>
          </a:p>
        </p:txBody>
      </p:sp>
      <p:sp>
        <p:nvSpPr>
          <p:cNvPr id="179" name="Google Shape;179;p26"/>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576"/>
              <a:buNone/>
            </a:pPr>
            <a:r>
              <a:rPr lang="en-US"/>
              <a:t>                                      </a:t>
            </a:r>
            <a:r>
              <a:rPr lang="en-US" sz="2300"/>
              <a:t> </a:t>
            </a:r>
            <a:r>
              <a:rPr lang="en-US" sz="2300"/>
              <a:t>https://github.com/ShivasahithiB/secureimageencryptor</a:t>
            </a:r>
            <a:endParaRPr sz="2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Technology used</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Wow factor </a:t>
            </a:r>
            <a:endParaRPr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End users</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Git-hub Link</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0" lvl="0" marL="0" rtl="0" algn="l">
              <a:lnSpc>
                <a:spcPct val="110000"/>
              </a:lnSpc>
              <a:spcBef>
                <a:spcPts val="1000"/>
              </a:spcBef>
              <a:spcAft>
                <a:spcPts val="0"/>
              </a:spcAft>
              <a:buSzPts val="1840"/>
              <a:buNone/>
            </a:pPr>
            <a:r>
              <a:t/>
            </a:r>
            <a:endParaRPr b="1" sz="2000">
              <a:latin typeface="Arial"/>
              <a:ea typeface="Arial"/>
              <a:cs typeface="Arial"/>
              <a:sym typeface="Arial"/>
            </a:endParaRPr>
          </a:p>
          <a:p>
            <a:pPr indent="-188595" lvl="0" marL="305435" rtl="0" algn="l">
              <a:lnSpc>
                <a:spcPct val="110000"/>
              </a:lnSpc>
              <a:spcBef>
                <a:spcPts val="1000"/>
              </a:spcBef>
              <a:spcAft>
                <a:spcPts val="0"/>
              </a:spcAft>
              <a:buSzPts val="1840"/>
              <a:buNone/>
            </a:pPr>
            <a:r>
              <a:t/>
            </a:r>
            <a:endParaRPr b="1" sz="2000">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l">
              <a:lnSpc>
                <a:spcPct val="110000"/>
              </a:lnSpc>
              <a:spcBef>
                <a:spcPts val="0"/>
              </a:spcBef>
              <a:spcAft>
                <a:spcPts val="0"/>
              </a:spcAft>
              <a:buSzPct val="92000"/>
              <a:buNone/>
            </a:pPr>
            <a:r>
              <a:t/>
            </a:r>
            <a:endParaRPr b="1" i="0" sz="2400">
              <a:latin typeface="Inter"/>
              <a:ea typeface="Inter"/>
              <a:cs typeface="Inter"/>
              <a:sym typeface="Inter"/>
            </a:endParaRPr>
          </a:p>
          <a:p>
            <a:pPr indent="0" lvl="0" marL="0" rtl="0" algn="l">
              <a:lnSpc>
                <a:spcPct val="110000"/>
              </a:lnSpc>
              <a:spcBef>
                <a:spcPts val="1044"/>
              </a:spcBef>
              <a:spcAft>
                <a:spcPts val="0"/>
              </a:spcAft>
              <a:buSzPct val="92000"/>
              <a:buNone/>
            </a:pPr>
            <a:r>
              <a:t/>
            </a:r>
            <a:endParaRPr b="1" sz="2400">
              <a:latin typeface="Inter"/>
              <a:ea typeface="Inter"/>
              <a:cs typeface="Inter"/>
              <a:sym typeface="Inter"/>
            </a:endParaRPr>
          </a:p>
          <a:p>
            <a:pPr indent="0" lvl="0" marL="0" rtl="0" algn="l">
              <a:lnSpc>
                <a:spcPct val="110000"/>
              </a:lnSpc>
              <a:spcBef>
                <a:spcPts val="1044"/>
              </a:spcBef>
              <a:spcAft>
                <a:spcPts val="0"/>
              </a:spcAft>
              <a:buSzPct val="92000"/>
              <a:buNone/>
            </a:pPr>
            <a:r>
              <a:t/>
            </a:r>
            <a:endParaRPr b="1" i="0" sz="2400">
              <a:latin typeface="Inter"/>
              <a:ea typeface="Inter"/>
              <a:cs typeface="Inter"/>
              <a:sym typeface="Inter"/>
            </a:endParaRPr>
          </a:p>
          <a:p>
            <a:pPr indent="0" lvl="0" marL="0" rtl="0" algn="l">
              <a:lnSpc>
                <a:spcPct val="110000"/>
              </a:lnSpc>
              <a:spcBef>
                <a:spcPts val="1044"/>
              </a:spcBef>
              <a:spcAft>
                <a:spcPts val="0"/>
              </a:spcAft>
              <a:buSzPct val="92000"/>
              <a:buNone/>
            </a:pPr>
            <a:r>
              <a:t/>
            </a:r>
            <a:endParaRPr b="1" i="0" sz="2400">
              <a:latin typeface="Inter"/>
              <a:ea typeface="Inter"/>
              <a:cs typeface="Inter"/>
              <a:sym typeface="Inter"/>
            </a:endParaRPr>
          </a:p>
          <a:p>
            <a:pPr indent="0" lvl="0" marL="0" rtl="0" algn="l">
              <a:lnSpc>
                <a:spcPct val="110000"/>
              </a:lnSpc>
              <a:spcBef>
                <a:spcPts val="1044"/>
              </a:spcBef>
              <a:spcAft>
                <a:spcPts val="0"/>
              </a:spcAft>
              <a:buSzPct val="92000"/>
              <a:buNone/>
            </a:pPr>
            <a:r>
              <a:rPr b="1" i="0" lang="en-US" sz="2400">
                <a:latin typeface="Inter"/>
                <a:ea typeface="Inter"/>
                <a:cs typeface="Inter"/>
                <a:sym typeface="Inter"/>
              </a:rPr>
              <a:t>encrypted image :</a:t>
            </a:r>
            <a:endParaRPr/>
          </a:p>
          <a:p>
            <a:pPr indent="0" lvl="0" marL="0" rtl="0" algn="l">
              <a:lnSpc>
                <a:spcPct val="110000"/>
              </a:lnSpc>
              <a:spcBef>
                <a:spcPts val="933"/>
              </a:spcBef>
              <a:spcAft>
                <a:spcPts val="0"/>
              </a:spcAft>
              <a:buSzPct val="91999"/>
              <a:buNone/>
            </a:pPr>
            <a:r>
              <a:rPr b="0" i="0" lang="en-US" sz="1800">
                <a:solidFill>
                  <a:srgbClr val="374151"/>
                </a:solidFill>
                <a:latin typeface="Inter"/>
                <a:ea typeface="Inter"/>
                <a:cs typeface="Inter"/>
                <a:sym typeface="Inter"/>
              </a:rPr>
              <a:t>The code reads an image from a specified location and prompts the user to enter a secret message and a password. It appends a marker to the message to signify its end, saves the message to a text file, and then saves the original image as an "encrypted" image, which is automatically opened on the user's computer.</a:t>
            </a:r>
            <a:endParaRPr b="1" sz="1800">
              <a:latin typeface="Inter"/>
              <a:ea typeface="Inter"/>
              <a:cs typeface="Inter"/>
              <a:sym typeface="Inter"/>
            </a:endParaRPr>
          </a:p>
          <a:p>
            <a:pPr indent="0" lvl="0" marL="0" rtl="0" algn="l">
              <a:lnSpc>
                <a:spcPct val="110000"/>
              </a:lnSpc>
              <a:spcBef>
                <a:spcPts val="1044"/>
              </a:spcBef>
              <a:spcAft>
                <a:spcPts val="0"/>
              </a:spcAft>
              <a:buSzPct val="92000"/>
              <a:buNone/>
            </a:pPr>
            <a:r>
              <a:rPr b="1" i="0" lang="en-US" sz="2400">
                <a:latin typeface="Inter"/>
                <a:ea typeface="Inter"/>
                <a:cs typeface="Inter"/>
                <a:sym typeface="Inter"/>
              </a:rPr>
              <a:t>Decrypt image:</a:t>
            </a:r>
            <a:endParaRPr/>
          </a:p>
          <a:p>
            <a:pPr indent="0" lvl="0" marL="0" rtl="0" algn="l">
              <a:lnSpc>
                <a:spcPct val="110000"/>
              </a:lnSpc>
              <a:spcBef>
                <a:spcPts val="933"/>
              </a:spcBef>
              <a:spcAft>
                <a:spcPts val="0"/>
              </a:spcAft>
              <a:buSzPct val="91999"/>
              <a:buNone/>
            </a:pPr>
            <a:r>
              <a:rPr b="0" i="0" lang="en-US" sz="1800">
                <a:solidFill>
                  <a:srgbClr val="374151"/>
                </a:solidFill>
                <a:latin typeface="Inter"/>
                <a:ea typeface="Inter"/>
                <a:cs typeface="Inter"/>
                <a:sym typeface="Inter"/>
              </a:rPr>
              <a:t>The code prompts the user to enter a password for decryption and attempts to read a secret message from a text file. If the password matches the user's input, it removes a specific delimiter from the message and displays the decrypted message; otherwise, it informs the user that they are not authorized.</a:t>
            </a:r>
            <a:endParaRPr b="1" i="0" sz="1800">
              <a:latin typeface="Inter"/>
              <a:ea typeface="Inter"/>
              <a:cs typeface="Inter"/>
              <a:sym typeface="Inter"/>
            </a:endParaRPr>
          </a:p>
          <a:p>
            <a:pPr indent="0" lvl="0" marL="0" rtl="0" algn="l">
              <a:lnSpc>
                <a:spcPct val="110000"/>
              </a:lnSpc>
              <a:spcBef>
                <a:spcPts val="1044"/>
              </a:spcBef>
              <a:spcAft>
                <a:spcPts val="0"/>
              </a:spcAft>
              <a:buSzPct val="92000"/>
              <a:buNone/>
            </a:pPr>
            <a:r>
              <a:t/>
            </a:r>
            <a:endParaRPr b="1" i="0" sz="2400">
              <a:latin typeface="Inter"/>
              <a:ea typeface="Inter"/>
              <a:cs typeface="Inter"/>
              <a:sym typeface="Inter"/>
            </a:endParaRPr>
          </a:p>
          <a:p>
            <a:pPr indent="0" lvl="0" marL="0" rtl="0" algn="l">
              <a:lnSpc>
                <a:spcPct val="110000"/>
              </a:lnSpc>
              <a:spcBef>
                <a:spcPts val="1044"/>
              </a:spcBef>
              <a:spcAft>
                <a:spcPts val="0"/>
              </a:spcAft>
              <a:buSzPct val="92000"/>
              <a:buNone/>
            </a:pPr>
            <a:r>
              <a:t/>
            </a:r>
            <a:endParaRPr b="1" i="0" sz="2400">
              <a:latin typeface="Inter"/>
              <a:ea typeface="Inter"/>
              <a:cs typeface="Inter"/>
              <a:sym typeface="Inter"/>
            </a:endParaRPr>
          </a:p>
          <a:p>
            <a:pPr indent="0" lvl="0" marL="0" rtl="0" algn="l">
              <a:lnSpc>
                <a:spcPct val="110000"/>
              </a:lnSpc>
              <a:spcBef>
                <a:spcPts val="1044"/>
              </a:spcBef>
              <a:spcAft>
                <a:spcPts val="0"/>
              </a:spcAft>
              <a:buSzPct val="92000"/>
              <a:buNone/>
            </a:pPr>
            <a:r>
              <a:t/>
            </a:r>
            <a:endParaRPr b="1" sz="2400">
              <a:latin typeface="Inter"/>
              <a:ea typeface="Inter"/>
              <a:cs typeface="Inter"/>
              <a:sym typeface="Inter"/>
            </a:endParaRPr>
          </a:p>
          <a:p>
            <a:pPr indent="0" lvl="0" marL="0" rtl="0" algn="l">
              <a:lnSpc>
                <a:spcPct val="110000"/>
              </a:lnSpc>
              <a:spcBef>
                <a:spcPts val="1044"/>
              </a:spcBef>
              <a:spcAft>
                <a:spcPts val="0"/>
              </a:spcAft>
              <a:buSzPct val="92000"/>
              <a:buNone/>
            </a:pPr>
            <a:r>
              <a:t/>
            </a:r>
            <a:endParaRPr b="1" i="0" sz="2400">
              <a:latin typeface="Inter"/>
              <a:ea typeface="Inter"/>
              <a:cs typeface="Inter"/>
              <a:sym typeface="Inter"/>
            </a:endParaRPr>
          </a:p>
          <a:p>
            <a:pPr indent="0" lvl="0" marL="0" rtl="0" algn="l">
              <a:lnSpc>
                <a:spcPct val="110000"/>
              </a:lnSpc>
              <a:spcBef>
                <a:spcPts val="1044"/>
              </a:spcBef>
              <a:spcAft>
                <a:spcPts val="0"/>
              </a:spcAft>
              <a:buSzPct val="92000"/>
              <a:buNone/>
            </a:pPr>
            <a:r>
              <a:t/>
            </a:r>
            <a:endParaRPr b="1" sz="2400">
              <a:latin typeface="Inter"/>
              <a:ea typeface="Inter"/>
              <a:cs typeface="Inter"/>
              <a:sym typeface="Inter"/>
            </a:endParaRPr>
          </a:p>
          <a:p>
            <a:pPr indent="0" lvl="0" marL="0" rtl="0" algn="l">
              <a:lnSpc>
                <a:spcPct val="110000"/>
              </a:lnSpc>
              <a:spcBef>
                <a:spcPts val="1044"/>
              </a:spcBef>
              <a:spcAft>
                <a:spcPts val="0"/>
              </a:spcAft>
              <a:buSzPct val="92000"/>
              <a:buNone/>
            </a:pPr>
            <a:r>
              <a:t/>
            </a:r>
            <a:endParaRPr b="1" i="0" sz="2400">
              <a:latin typeface="Inter"/>
              <a:ea typeface="Inter"/>
              <a:cs typeface="Inter"/>
              <a:sym typeface="Inter"/>
            </a:endParaRPr>
          </a:p>
          <a:p>
            <a:pPr indent="0" lvl="0" marL="0" rtl="0" algn="l">
              <a:lnSpc>
                <a:spcPct val="110000"/>
              </a:lnSpc>
              <a:spcBef>
                <a:spcPts val="1044"/>
              </a:spcBef>
              <a:spcAft>
                <a:spcPts val="0"/>
              </a:spcAft>
              <a:buSzPct val="92000"/>
              <a:buNone/>
            </a:pPr>
            <a:r>
              <a:t/>
            </a:r>
            <a:endParaRPr b="1" i="0" sz="2400">
              <a:latin typeface="Inter"/>
              <a:ea typeface="Inter"/>
              <a:cs typeface="Inter"/>
              <a:sym typeface="Inter"/>
            </a:endParaRPr>
          </a:p>
          <a:p>
            <a:pPr indent="0" lvl="0" marL="0" rtl="0" algn="l">
              <a:lnSpc>
                <a:spcPct val="110000"/>
              </a:lnSpc>
              <a:spcBef>
                <a:spcPts val="914"/>
              </a:spcBef>
              <a:spcAft>
                <a:spcPts val="0"/>
              </a:spcAft>
              <a:buSzPct val="92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TECHNOLOGY  USED</a:t>
            </a:r>
            <a:endParaRPr sz="4400"/>
          </a:p>
        </p:txBody>
      </p:sp>
      <p:sp>
        <p:nvSpPr>
          <p:cNvPr id="117" name="Google Shape;117;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SzPts val="1564"/>
              <a:buNone/>
            </a:pPr>
            <a:r>
              <a:rPr b="0" i="0" lang="en-US">
                <a:solidFill>
                  <a:srgbClr val="374151"/>
                </a:solidFill>
                <a:latin typeface="Inter"/>
                <a:ea typeface="Inter"/>
                <a:cs typeface="Inter"/>
                <a:sym typeface="Inter"/>
              </a:rPr>
              <a:t>In Python programs for encrypting and decrypting messages with images, common libraries include Pillow for image processing, OpenCV for advanced image manipulation, and cryptography or PyCrypto for implementing encryption algorithms like AES. These libraries facilitate the handling of images and secure data encryption. </a:t>
            </a:r>
            <a:r>
              <a:rPr b="1" i="0" lang="en-US">
                <a:latin typeface="Inter"/>
                <a:ea typeface="Inter"/>
                <a:cs typeface="Inter"/>
                <a:sym typeface="Inter"/>
              </a:rPr>
              <a:t>Libraries and Platforms Used</a:t>
            </a:r>
            <a:endParaRPr/>
          </a:p>
          <a:p>
            <a:pPr indent="-306000" lvl="0" marL="306000" rtl="0" algn="l">
              <a:lnSpc>
                <a:spcPct val="110000"/>
              </a:lnSpc>
              <a:spcBef>
                <a:spcPts val="940"/>
              </a:spcBef>
              <a:spcAft>
                <a:spcPts val="0"/>
              </a:spcAft>
              <a:buSzPts val="1564"/>
              <a:buFont typeface="Arial"/>
              <a:buChar char="•"/>
            </a:pPr>
            <a:r>
              <a:rPr b="1" i="0" lang="en-US">
                <a:solidFill>
                  <a:srgbClr val="374151"/>
                </a:solidFill>
                <a:latin typeface="Inter"/>
                <a:ea typeface="Inter"/>
                <a:cs typeface="Inter"/>
                <a:sym typeface="Inter"/>
              </a:rPr>
              <a:t>Pillow (PIL)</a:t>
            </a:r>
            <a:r>
              <a:rPr b="0" i="0" lang="en-US">
                <a:solidFill>
                  <a:srgbClr val="374151"/>
                </a:solidFill>
                <a:latin typeface="Inter"/>
                <a:ea typeface="Inter"/>
                <a:cs typeface="Inter"/>
                <a:sym typeface="Inter"/>
              </a:rPr>
              <a:t>: This library is essential for opening, manipulating, and saving images in various formats. It allows the program to handle pixel data effectively.</a:t>
            </a:r>
            <a:endParaRPr/>
          </a:p>
          <a:p>
            <a:pPr indent="-306000" lvl="0" marL="306000" rtl="0" algn="l">
              <a:lnSpc>
                <a:spcPct val="110000"/>
              </a:lnSpc>
              <a:spcBef>
                <a:spcPts val="940"/>
              </a:spcBef>
              <a:spcAft>
                <a:spcPts val="0"/>
              </a:spcAft>
              <a:buSzPts val="1564"/>
              <a:buFont typeface="Arial"/>
              <a:buChar char="•"/>
            </a:pPr>
            <a:r>
              <a:rPr b="1" i="0" lang="en-US">
                <a:solidFill>
                  <a:srgbClr val="374151"/>
                </a:solidFill>
                <a:latin typeface="Inter"/>
                <a:ea typeface="Inter"/>
                <a:cs typeface="Inter"/>
                <a:sym typeface="Inter"/>
              </a:rPr>
              <a:t>Tkinter</a:t>
            </a:r>
            <a:r>
              <a:rPr b="0" i="0" lang="en-US">
                <a:solidFill>
                  <a:srgbClr val="374151"/>
                </a:solidFill>
                <a:latin typeface="Inter"/>
                <a:ea typeface="Inter"/>
                <a:cs typeface="Inter"/>
                <a:sym typeface="Inter"/>
              </a:rPr>
              <a:t>: This is the standard GUI toolkit for Python, used to create the graphical user interface that allows users to interact with the program easily.</a:t>
            </a:r>
            <a:endParaRPr/>
          </a:p>
          <a:p>
            <a:pPr indent="-306000" lvl="0" marL="306000" rtl="0" algn="l">
              <a:lnSpc>
                <a:spcPct val="110000"/>
              </a:lnSpc>
              <a:spcBef>
                <a:spcPts val="940"/>
              </a:spcBef>
              <a:spcAft>
                <a:spcPts val="0"/>
              </a:spcAft>
              <a:buSzPts val="1564"/>
              <a:buFont typeface="Arial"/>
              <a:buChar char="•"/>
            </a:pPr>
            <a:r>
              <a:rPr b="1" i="0" lang="en-US">
                <a:solidFill>
                  <a:srgbClr val="374151"/>
                </a:solidFill>
                <a:latin typeface="Inter"/>
                <a:ea typeface="Inter"/>
                <a:cs typeface="Inter"/>
                <a:sym typeface="Inter"/>
              </a:rPr>
              <a:t>Random</a:t>
            </a:r>
            <a:r>
              <a:rPr b="0" i="0" lang="en-US">
                <a:solidFill>
                  <a:srgbClr val="374151"/>
                </a:solidFill>
                <a:latin typeface="Inter"/>
                <a:ea typeface="Inter"/>
                <a:cs typeface="Inter"/>
                <a:sym typeface="Inter"/>
              </a:rPr>
              <a:t>: This built-in library is used to generate random numbers and shuffle pixel data, which is crucial for the encryption and decryption processes.</a:t>
            </a:r>
            <a:endParaRPr/>
          </a:p>
          <a:p>
            <a:pPr indent="-306000" lvl="0" marL="306000" rtl="0" algn="l">
              <a:lnSpc>
                <a:spcPct val="110000"/>
              </a:lnSpc>
              <a:spcBef>
                <a:spcPts val="940"/>
              </a:spcBef>
              <a:spcAft>
                <a:spcPts val="0"/>
              </a:spcAft>
              <a:buSzPts val="1564"/>
              <a:buFont typeface="Arial"/>
              <a:buChar char="•"/>
            </a:pPr>
            <a:r>
              <a:rPr b="1" i="0" lang="en-US">
                <a:solidFill>
                  <a:srgbClr val="374151"/>
                </a:solidFill>
                <a:latin typeface="Inter"/>
                <a:ea typeface="Inter"/>
                <a:cs typeface="Inter"/>
                <a:sym typeface="Inter"/>
              </a:rPr>
              <a:t>OS</a:t>
            </a:r>
            <a:r>
              <a:rPr b="0" i="0" lang="en-US">
                <a:solidFill>
                  <a:srgbClr val="374151"/>
                </a:solidFill>
                <a:latin typeface="Inter"/>
                <a:ea typeface="Inter"/>
                <a:cs typeface="Inter"/>
                <a:sym typeface="Inter"/>
              </a:rPr>
              <a:t>: This module provides a way to interact with the operating system, allowing the program to handle file paths and directories.</a:t>
            </a:r>
            <a:endParaRPr/>
          </a:p>
          <a:p>
            <a:pPr indent="-306000" lvl="0" marL="306000" rtl="0" algn="l">
              <a:lnSpc>
                <a:spcPct val="110000"/>
              </a:lnSpc>
              <a:spcBef>
                <a:spcPts val="940"/>
              </a:spcBef>
              <a:spcAft>
                <a:spcPts val="0"/>
              </a:spcAft>
              <a:buSzPts val="1564"/>
              <a:buChar char="◼"/>
            </a:pPr>
            <a:r>
              <a:rPr b="1" i="0" lang="en-US">
                <a:solidFill>
                  <a:srgbClr val="374151"/>
                </a:solidFill>
                <a:latin typeface="Inter"/>
                <a:ea typeface="Inter"/>
                <a:cs typeface="Inter"/>
                <a:sym typeface="Inter"/>
              </a:rPr>
              <a:t>Python Version and Environment</a:t>
            </a:r>
            <a:endParaRPr b="0" i="0">
              <a:solidFill>
                <a:srgbClr val="374151"/>
              </a:solidFill>
              <a:latin typeface="Inter"/>
              <a:ea typeface="Inter"/>
              <a:cs typeface="Inter"/>
              <a:sym typeface="Inter"/>
            </a:endParaRPr>
          </a:p>
          <a:p>
            <a:pPr indent="-306000" lvl="0" marL="306000" rtl="0" algn="l">
              <a:lnSpc>
                <a:spcPct val="110000"/>
              </a:lnSpc>
              <a:spcBef>
                <a:spcPts val="940"/>
              </a:spcBef>
              <a:spcAft>
                <a:spcPts val="0"/>
              </a:spcAft>
              <a:buSzPts val="1564"/>
              <a:buFont typeface="Arial"/>
              <a:buChar char="•"/>
            </a:pPr>
            <a:r>
              <a:rPr b="0" i="0" lang="en-US">
                <a:solidFill>
                  <a:srgbClr val="374151"/>
                </a:solidFill>
                <a:latin typeface="Inter"/>
                <a:ea typeface="Inter"/>
                <a:cs typeface="Inter"/>
                <a:sym typeface="Inter"/>
              </a:rPr>
              <a:t>The program was developed using </a:t>
            </a:r>
            <a:r>
              <a:rPr b="1" i="0" lang="en-US">
                <a:solidFill>
                  <a:srgbClr val="374151"/>
                </a:solidFill>
                <a:latin typeface="Inter"/>
                <a:ea typeface="Inter"/>
                <a:cs typeface="Inter"/>
                <a:sym typeface="Inter"/>
              </a:rPr>
              <a:t>Python IDLE 3.13 64-bit</a:t>
            </a:r>
            <a:r>
              <a:rPr b="0" i="0" lang="en-US">
                <a:solidFill>
                  <a:srgbClr val="374151"/>
                </a:solidFill>
                <a:latin typeface="Inter"/>
                <a:ea typeface="Inter"/>
                <a:cs typeface="Inter"/>
                <a:sym typeface="Inter"/>
              </a:rPr>
              <a:t>, which is an integrated development environment that comes with Python installations. It provides a simple interface for writing and testing Python code.</a:t>
            </a:r>
            <a:endParaRPr/>
          </a:p>
          <a:p>
            <a:pPr indent="0" lvl="0" marL="0" rtl="0" algn="l">
              <a:lnSpc>
                <a:spcPct val="110000"/>
              </a:lnSpc>
              <a:spcBef>
                <a:spcPts val="940"/>
              </a:spcBef>
              <a:spcAft>
                <a:spcPts val="0"/>
              </a:spcAft>
              <a:buSzPts val="1564"/>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2"/>
              </a:buClr>
              <a:buSzPts val="2800"/>
              <a:buFont typeface="Inter"/>
              <a:buNone/>
            </a:pPr>
            <a:r>
              <a:rPr b="1" i="0" lang="en-US">
                <a:solidFill>
                  <a:schemeClr val="accent2"/>
                </a:solidFill>
                <a:latin typeface="Inter"/>
                <a:ea typeface="Inter"/>
                <a:cs typeface="Inter"/>
                <a:sym typeface="Inter"/>
              </a:rPr>
              <a:t>EXPLANATION OF THE PROGRAM</a:t>
            </a:r>
            <a:endParaRPr>
              <a:solidFill>
                <a:schemeClr val="accent2"/>
              </a:solidFill>
            </a:endParaRPr>
          </a:p>
        </p:txBody>
      </p:sp>
      <p:sp>
        <p:nvSpPr>
          <p:cNvPr id="123" name="Google Shape;123;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b="0" i="0" lang="en-US">
                <a:solidFill>
                  <a:srgbClr val="374151"/>
                </a:solidFill>
                <a:latin typeface="Inter"/>
                <a:ea typeface="Inter"/>
                <a:cs typeface="Inter"/>
                <a:sym typeface="Inter"/>
              </a:rPr>
              <a:t>The program is designed to encrypt and decrypt images, making them unreadable to anyone who doesn't have the right key. Here's how it works:</a:t>
            </a:r>
            <a:endParaRPr/>
          </a:p>
          <a:p>
            <a:pPr indent="-306000" lvl="0" marL="306000" rtl="0" algn="l">
              <a:lnSpc>
                <a:spcPct val="110000"/>
              </a:lnSpc>
              <a:spcBef>
                <a:spcPts val="940"/>
              </a:spcBef>
              <a:spcAft>
                <a:spcPts val="0"/>
              </a:spcAft>
              <a:buSzPts val="1564"/>
              <a:buFont typeface="Arial"/>
              <a:buChar char="•"/>
            </a:pPr>
            <a:r>
              <a:rPr b="1" i="0" lang="en-US">
                <a:solidFill>
                  <a:srgbClr val="374151"/>
                </a:solidFill>
                <a:latin typeface="Inter"/>
                <a:ea typeface="Inter"/>
                <a:cs typeface="Inter"/>
                <a:sym typeface="Inter"/>
              </a:rPr>
              <a:t>User Interface</a:t>
            </a:r>
            <a:r>
              <a:rPr b="0" i="0" lang="en-US">
                <a:solidFill>
                  <a:srgbClr val="374151"/>
                </a:solidFill>
                <a:latin typeface="Inter"/>
                <a:ea typeface="Inter"/>
                <a:cs typeface="Inter"/>
                <a:sym typeface="Inter"/>
              </a:rPr>
              <a:t>: When you run the program, a window opens where you can select an image file you want to encrypt or decrypt. You can also choose where to save the new image and enter a seed key, which is like a password that helps in the encryption process.</a:t>
            </a:r>
            <a:endParaRPr/>
          </a:p>
          <a:p>
            <a:pPr indent="-306000" lvl="0" marL="306000" rtl="0" algn="l">
              <a:lnSpc>
                <a:spcPct val="110000"/>
              </a:lnSpc>
              <a:spcBef>
                <a:spcPts val="940"/>
              </a:spcBef>
              <a:spcAft>
                <a:spcPts val="0"/>
              </a:spcAft>
              <a:buSzPts val="1564"/>
              <a:buFont typeface="Arial"/>
              <a:buChar char="•"/>
            </a:pPr>
            <a:r>
              <a:rPr b="1" i="0" lang="en-US">
                <a:solidFill>
                  <a:srgbClr val="374151"/>
                </a:solidFill>
                <a:latin typeface="Inter"/>
                <a:ea typeface="Inter"/>
                <a:cs typeface="Inter"/>
                <a:sym typeface="Inter"/>
              </a:rPr>
              <a:t>Encryption Process</a:t>
            </a:r>
            <a:r>
              <a:rPr b="0" i="0" lang="en-US">
                <a:solidFill>
                  <a:srgbClr val="374151"/>
                </a:solidFill>
                <a:latin typeface="Inter"/>
                <a:ea typeface="Inter"/>
                <a:cs typeface="Inter"/>
                <a:sym typeface="Inter"/>
              </a:rPr>
              <a:t>: When you click the encrypt button, the program takes the image and shuffles its pixels based on the seed key you provided. This means that the original image looks completely different after encryption, making it secure.</a:t>
            </a:r>
            <a:endParaRPr/>
          </a:p>
          <a:p>
            <a:pPr indent="-306000" lvl="0" marL="306000" rtl="0" algn="l">
              <a:lnSpc>
                <a:spcPct val="110000"/>
              </a:lnSpc>
              <a:spcBef>
                <a:spcPts val="940"/>
              </a:spcBef>
              <a:spcAft>
                <a:spcPts val="0"/>
              </a:spcAft>
              <a:buSzPts val="1564"/>
              <a:buFont typeface="Arial"/>
              <a:buChar char="•"/>
            </a:pPr>
            <a:r>
              <a:rPr b="1" i="0" lang="en-US">
                <a:solidFill>
                  <a:srgbClr val="374151"/>
                </a:solidFill>
                <a:latin typeface="Inter"/>
                <a:ea typeface="Inter"/>
                <a:cs typeface="Inter"/>
                <a:sym typeface="Inter"/>
              </a:rPr>
              <a:t>Decryption Process</a:t>
            </a:r>
            <a:r>
              <a:rPr b="0" i="0" lang="en-US">
                <a:solidFill>
                  <a:srgbClr val="374151"/>
                </a:solidFill>
                <a:latin typeface="Inter"/>
                <a:ea typeface="Inter"/>
                <a:cs typeface="Inter"/>
                <a:sym typeface="Inter"/>
              </a:rPr>
              <a:t>: If you want to get back the original image, you can use the decrypt button. The program uses the same seed key to rearrange the pixels back to their original order, restoring the image to how it was before encryption.</a:t>
            </a:r>
            <a:endParaRPr/>
          </a:p>
          <a:p>
            <a:pPr indent="-306000" lvl="0" marL="306000" rtl="0" algn="l">
              <a:lnSpc>
                <a:spcPct val="110000"/>
              </a:lnSpc>
              <a:spcBef>
                <a:spcPts val="940"/>
              </a:spcBef>
              <a:spcAft>
                <a:spcPts val="0"/>
              </a:spcAft>
              <a:buSzPts val="1564"/>
              <a:buFont typeface="Arial"/>
              <a:buChar char="•"/>
            </a:pPr>
            <a:r>
              <a:rPr b="1" i="0" lang="en-US">
                <a:solidFill>
                  <a:srgbClr val="374151"/>
                </a:solidFill>
                <a:latin typeface="Inter"/>
                <a:ea typeface="Inter"/>
                <a:cs typeface="Inter"/>
                <a:sym typeface="Inter"/>
              </a:rPr>
              <a:t>Error Handling</a:t>
            </a:r>
            <a:r>
              <a:rPr b="0" i="0" lang="en-US">
                <a:solidFill>
                  <a:srgbClr val="374151"/>
                </a:solidFill>
                <a:latin typeface="Inter"/>
                <a:ea typeface="Inter"/>
                <a:cs typeface="Inter"/>
                <a:sym typeface="Inter"/>
              </a:rPr>
              <a:t>: The program checks if you have selected both an input image and an output path before proceeding with encryption or decryption. If not, it shows an error message.</a:t>
            </a:r>
            <a:endParaRPr/>
          </a:p>
          <a:p>
            <a:pPr indent="-206686" lvl="0" marL="306000" rtl="0" algn="l">
              <a:lnSpc>
                <a:spcPct val="110000"/>
              </a:lnSpc>
              <a:spcBef>
                <a:spcPts val="940"/>
              </a:spcBef>
              <a:spcAft>
                <a:spcPts val="0"/>
              </a:spcAft>
              <a:buSzPts val="1564"/>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581191" y="771730"/>
            <a:ext cx="11029616" cy="530296"/>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3200"/>
              <a:buFont typeface="Arial"/>
              <a:buNone/>
            </a:pPr>
            <a:r>
              <a:rPr b="1" lang="en-US" sz="3200">
                <a:solidFill>
                  <a:schemeClr val="accent1"/>
                </a:solidFill>
                <a:latin typeface="Arial"/>
                <a:ea typeface="Arial"/>
                <a:cs typeface="Arial"/>
                <a:sym typeface="Arial"/>
              </a:rPr>
              <a:t>WOW FACTORS</a:t>
            </a:r>
            <a:endParaRPr sz="3200">
              <a:solidFill>
                <a:schemeClr val="accent1"/>
              </a:solidFill>
              <a:latin typeface="Calibri"/>
              <a:ea typeface="Calibri"/>
              <a:cs typeface="Calibri"/>
              <a:sym typeface="Calibri"/>
            </a:endParaRPr>
          </a:p>
        </p:txBody>
      </p:sp>
      <p:sp>
        <p:nvSpPr>
          <p:cNvPr id="129" name="Google Shape;129;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fontScale="92500" lnSpcReduction="20000"/>
          </a:bodyPr>
          <a:lstStyle/>
          <a:p>
            <a:pPr indent="-306000" lvl="0" marL="306000" rtl="0" algn="l">
              <a:lnSpc>
                <a:spcPct val="110000"/>
              </a:lnSpc>
              <a:spcBef>
                <a:spcPts val="0"/>
              </a:spcBef>
              <a:spcAft>
                <a:spcPts val="0"/>
              </a:spcAft>
              <a:buSzPct val="91999"/>
              <a:buFont typeface="Franklin Gothic"/>
              <a:buAutoNum type="arabicPeriod"/>
            </a:pPr>
            <a:r>
              <a:rPr b="1" i="0" lang="en-US" sz="2000">
                <a:solidFill>
                  <a:srgbClr val="374151"/>
                </a:solidFill>
                <a:latin typeface="Inter"/>
                <a:ea typeface="Inter"/>
                <a:cs typeface="Inter"/>
                <a:sym typeface="Inter"/>
              </a:rPr>
              <a:t>Pixel Shuffling Encryption</a:t>
            </a:r>
            <a:r>
              <a:rPr b="0" i="0" lang="en-US" sz="2000">
                <a:solidFill>
                  <a:srgbClr val="374151"/>
                </a:solidFill>
                <a:latin typeface="Inter"/>
                <a:ea typeface="Inter"/>
                <a:cs typeface="Inter"/>
                <a:sym typeface="Inter"/>
              </a:rPr>
              <a:t>: Instead of traditional encryption methods, this project uses pixel shuffling based on a seed key. This means that the image is transformed in a way that makes it look completely different, enhancing security while keeping the original data intact.</a:t>
            </a:r>
            <a:endParaRPr/>
          </a:p>
          <a:p>
            <a:pPr indent="-306000" lvl="0" marL="306000" rtl="0" algn="l">
              <a:lnSpc>
                <a:spcPct val="110000"/>
              </a:lnSpc>
              <a:spcBef>
                <a:spcPts val="970"/>
              </a:spcBef>
              <a:spcAft>
                <a:spcPts val="0"/>
              </a:spcAft>
              <a:buSzPct val="91999"/>
              <a:buFont typeface="Franklin Gothic"/>
              <a:buAutoNum type="arabicPeriod"/>
            </a:pPr>
            <a:r>
              <a:rPr b="1" i="0" lang="en-US" sz="2000">
                <a:solidFill>
                  <a:srgbClr val="374151"/>
                </a:solidFill>
                <a:latin typeface="Inter"/>
                <a:ea typeface="Inter"/>
                <a:cs typeface="Inter"/>
                <a:sym typeface="Inter"/>
              </a:rPr>
              <a:t>User -Friendly Interface</a:t>
            </a:r>
            <a:r>
              <a:rPr b="0" i="0" lang="en-US" sz="2000">
                <a:solidFill>
                  <a:srgbClr val="374151"/>
                </a:solidFill>
                <a:latin typeface="Inter"/>
                <a:ea typeface="Inter"/>
                <a:cs typeface="Inter"/>
                <a:sym typeface="Inter"/>
              </a:rPr>
              <a:t>: The program provides an easy-to-use interface that allows users to select images for encryption and decryption effortlessly. This accessibility makes it suitable for users with varying levels of technical expertise.</a:t>
            </a:r>
            <a:endParaRPr/>
          </a:p>
          <a:p>
            <a:pPr indent="-306000" lvl="0" marL="306000" rtl="0" algn="l">
              <a:lnSpc>
                <a:spcPct val="110000"/>
              </a:lnSpc>
              <a:spcBef>
                <a:spcPts val="970"/>
              </a:spcBef>
              <a:spcAft>
                <a:spcPts val="0"/>
              </a:spcAft>
              <a:buSzPct val="91999"/>
              <a:buFont typeface="Franklin Gothic"/>
              <a:buAutoNum type="arabicPeriod"/>
            </a:pPr>
            <a:r>
              <a:rPr b="1" i="0" lang="en-US" sz="2000">
                <a:solidFill>
                  <a:srgbClr val="374151"/>
                </a:solidFill>
                <a:latin typeface="Inter"/>
                <a:ea typeface="Inter"/>
                <a:cs typeface="Inter"/>
                <a:sym typeface="Inter"/>
              </a:rPr>
              <a:t>Interactive Input</a:t>
            </a:r>
            <a:r>
              <a:rPr b="0" i="0" lang="en-US" sz="2000">
                <a:solidFill>
                  <a:srgbClr val="374151"/>
                </a:solidFill>
                <a:latin typeface="Inter"/>
                <a:ea typeface="Inter"/>
                <a:cs typeface="Inter"/>
                <a:sym typeface="Inter"/>
              </a:rPr>
              <a:t>: Users can input their own secret messages and passwords, making the encryption process personalized. This feature adds an extra layer of security, as the same image can be encrypted differently based on the user's input.</a:t>
            </a:r>
            <a:endParaRPr/>
          </a:p>
          <a:p>
            <a:pPr indent="-306000" lvl="0" marL="306000" rtl="0" algn="l">
              <a:lnSpc>
                <a:spcPct val="110000"/>
              </a:lnSpc>
              <a:spcBef>
                <a:spcPts val="970"/>
              </a:spcBef>
              <a:spcAft>
                <a:spcPts val="0"/>
              </a:spcAft>
              <a:buSzPct val="91999"/>
              <a:buFont typeface="Franklin Gothic"/>
              <a:buAutoNum type="arabicPeriod"/>
            </a:pPr>
            <a:r>
              <a:rPr b="1" i="0" lang="en-US" sz="2000">
                <a:solidFill>
                  <a:srgbClr val="374151"/>
                </a:solidFill>
                <a:latin typeface="Inter"/>
                <a:ea typeface="Inter"/>
                <a:cs typeface="Inter"/>
                <a:sym typeface="Inter"/>
              </a:rPr>
              <a:t>Error Handling</a:t>
            </a:r>
            <a:r>
              <a:rPr b="0" i="0" lang="en-US" sz="2000">
                <a:solidFill>
                  <a:srgbClr val="374151"/>
                </a:solidFill>
                <a:latin typeface="Inter"/>
                <a:ea typeface="Inter"/>
                <a:cs typeface="Inter"/>
                <a:sym typeface="Inter"/>
              </a:rPr>
              <a:t>: The program includes robust error handling to manage situations like missing files or incorrect inputs. This ensures a smoother user experience and prevents crashes, making it more reliable.</a:t>
            </a:r>
            <a:endParaRPr/>
          </a:p>
          <a:p>
            <a:pPr indent="-306000" lvl="0" marL="306000" rtl="0" algn="l">
              <a:lnSpc>
                <a:spcPct val="110000"/>
              </a:lnSpc>
              <a:spcBef>
                <a:spcPts val="970"/>
              </a:spcBef>
              <a:spcAft>
                <a:spcPts val="0"/>
              </a:spcAft>
              <a:buSzPct val="91999"/>
              <a:buFont typeface="Franklin Gothic"/>
              <a:buAutoNum type="arabicPeriod"/>
            </a:pPr>
            <a:r>
              <a:rPr b="1" i="0" lang="en-US" sz="2000">
                <a:solidFill>
                  <a:srgbClr val="374151"/>
                </a:solidFill>
                <a:latin typeface="Inter"/>
                <a:ea typeface="Inter"/>
                <a:cs typeface="Inter"/>
                <a:sym typeface="Inter"/>
              </a:rPr>
              <a:t>Educational Value</a:t>
            </a:r>
            <a:r>
              <a:rPr b="0" i="0" lang="en-US" sz="2000">
                <a:solidFill>
                  <a:srgbClr val="374151"/>
                </a:solidFill>
                <a:latin typeface="Inter"/>
                <a:ea typeface="Inter"/>
                <a:cs typeface="Inter"/>
                <a:sym typeface="Inter"/>
              </a:rPr>
              <a:t>: This project serves as a practical demonstration of basic encryption concepts and image processing techniques, making it an excellent learning tool for students interested in cybersecurity and programming.</a:t>
            </a:r>
            <a:endParaRPr/>
          </a:p>
          <a:p>
            <a:pPr indent="0" lvl="0" marL="0" rtl="0" algn="l">
              <a:lnSpc>
                <a:spcPct val="110000"/>
              </a:lnSpc>
              <a:spcBef>
                <a:spcPts val="933"/>
              </a:spcBef>
              <a:spcAft>
                <a:spcPts val="0"/>
              </a:spcAft>
              <a:buSzPct val="91999"/>
              <a:buNone/>
            </a:pPr>
            <a:r>
              <a:t/>
            </a:r>
            <a:endParaRPr b="1" sz="1800">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END USERS</a:t>
            </a:r>
            <a:endParaRPr/>
          </a:p>
        </p:txBody>
      </p:sp>
      <p:sp>
        <p:nvSpPr>
          <p:cNvPr id="135" name="Google Shape;135;p1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Font typeface="Franklin Gothic"/>
              <a:buAutoNum type="arabicPeriod"/>
            </a:pPr>
            <a:r>
              <a:rPr b="1" i="0" lang="en-US">
                <a:solidFill>
                  <a:srgbClr val="374151"/>
                </a:solidFill>
                <a:latin typeface="Inter"/>
                <a:ea typeface="Inter"/>
                <a:cs typeface="Inter"/>
                <a:sym typeface="Inter"/>
              </a:rPr>
              <a:t>Students and Educators</a:t>
            </a:r>
            <a:r>
              <a:rPr b="0" i="0" lang="en-US">
                <a:solidFill>
                  <a:srgbClr val="374151"/>
                </a:solidFill>
                <a:latin typeface="Inter"/>
                <a:ea typeface="Inter"/>
                <a:cs typeface="Inter"/>
                <a:sym typeface="Inter"/>
              </a:rPr>
              <a:t>: Students learning about programming, cybersecurity, or image processing can use this program as a practical example of how encryption works. Educators can use it as a teaching tool to demonstrate these concepts in a hands-on way.</a:t>
            </a:r>
            <a:endParaRPr/>
          </a:p>
          <a:p>
            <a:pPr indent="-306000" lvl="0" marL="306000" rtl="0" algn="l">
              <a:lnSpc>
                <a:spcPct val="110000"/>
              </a:lnSpc>
              <a:spcBef>
                <a:spcPts val="940"/>
              </a:spcBef>
              <a:spcAft>
                <a:spcPts val="0"/>
              </a:spcAft>
              <a:buSzPts val="1564"/>
              <a:buFont typeface="Franklin Gothic"/>
              <a:buAutoNum type="arabicPeriod"/>
            </a:pPr>
            <a:r>
              <a:rPr b="1" i="0" lang="en-US">
                <a:solidFill>
                  <a:srgbClr val="374151"/>
                </a:solidFill>
                <a:latin typeface="Inter"/>
                <a:ea typeface="Inter"/>
                <a:cs typeface="Inter"/>
                <a:sym typeface="Inter"/>
              </a:rPr>
              <a:t>Professionals in Cybersecurity</a:t>
            </a:r>
            <a:r>
              <a:rPr b="0" i="0" lang="en-US">
                <a:solidFill>
                  <a:srgbClr val="374151"/>
                </a:solidFill>
                <a:latin typeface="Inter"/>
                <a:ea typeface="Inter"/>
                <a:cs typeface="Inter"/>
                <a:sym typeface="Inter"/>
              </a:rPr>
              <a:t>: Individuals working in cybersecurity may use this program to understand basic encryption techniques and how to protect sensitive information, making it a useful resource for training and skill development.</a:t>
            </a:r>
            <a:endParaRPr/>
          </a:p>
          <a:p>
            <a:pPr indent="-306000" lvl="0" marL="306000" rtl="0" algn="l">
              <a:lnSpc>
                <a:spcPct val="110000"/>
              </a:lnSpc>
              <a:spcBef>
                <a:spcPts val="940"/>
              </a:spcBef>
              <a:spcAft>
                <a:spcPts val="0"/>
              </a:spcAft>
              <a:buSzPts val="1564"/>
              <a:buFont typeface="Franklin Gothic"/>
              <a:buAutoNum type="arabicPeriod"/>
            </a:pPr>
            <a:r>
              <a:rPr b="1" i="0" lang="en-US">
                <a:solidFill>
                  <a:srgbClr val="374151"/>
                </a:solidFill>
                <a:latin typeface="Inter"/>
                <a:ea typeface="Inter"/>
                <a:cs typeface="Inter"/>
                <a:sym typeface="Inter"/>
              </a:rPr>
              <a:t>Casual Users</a:t>
            </a:r>
            <a:r>
              <a:rPr b="0" i="0" lang="en-US">
                <a:solidFill>
                  <a:srgbClr val="374151"/>
                </a:solidFill>
                <a:latin typeface="Inter"/>
                <a:ea typeface="Inter"/>
                <a:cs typeface="Inter"/>
                <a:sym typeface="Inter"/>
              </a:rPr>
              <a:t>: Anyone who wants to keep their personal images or messages private can use this program. For example, people sharing photos or sensitive information with friends or family can encrypt their data to ensure that only the intended recipients can access it.</a:t>
            </a:r>
            <a:endParaRPr/>
          </a:p>
          <a:p>
            <a:pPr indent="-306000" lvl="0" marL="306000" rtl="0" algn="l">
              <a:lnSpc>
                <a:spcPct val="110000"/>
              </a:lnSpc>
              <a:spcBef>
                <a:spcPts val="940"/>
              </a:spcBef>
              <a:spcAft>
                <a:spcPts val="0"/>
              </a:spcAft>
              <a:buSzPts val="1564"/>
              <a:buFont typeface="Franklin Gothic"/>
              <a:buAutoNum type="arabicPeriod"/>
            </a:pPr>
            <a:r>
              <a:rPr b="1" i="0" lang="en-US">
                <a:solidFill>
                  <a:srgbClr val="374151"/>
                </a:solidFill>
                <a:latin typeface="Inter"/>
                <a:ea typeface="Inter"/>
                <a:cs typeface="Inter"/>
                <a:sym typeface="Inter"/>
              </a:rPr>
              <a:t>Developers and Hobbyists</a:t>
            </a:r>
            <a:r>
              <a:rPr b="0" i="0" lang="en-US">
                <a:solidFill>
                  <a:srgbClr val="374151"/>
                </a:solidFill>
                <a:latin typeface="Inter"/>
                <a:ea typeface="Inter"/>
                <a:cs typeface="Inter"/>
                <a:sym typeface="Inter"/>
              </a:rPr>
              <a:t>: Programmers and tech enthusiasts looking to experiment with image processing and encryption can use this project as a foundation to build more advanced applications or to learn new programming skills.</a:t>
            </a:r>
            <a:endParaRPr/>
          </a:p>
          <a:p>
            <a:pPr indent="0" lvl="0" marL="0" rtl="0" algn="l">
              <a:lnSpc>
                <a:spcPct val="110000"/>
              </a:lnSpc>
              <a:spcBef>
                <a:spcPts val="940"/>
              </a:spcBef>
              <a:spcAft>
                <a:spcPts val="0"/>
              </a:spcAft>
              <a:buSzPts val="1564"/>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RESULTS</a:t>
            </a:r>
            <a:endParaRPr/>
          </a:p>
        </p:txBody>
      </p:sp>
      <p:pic>
        <p:nvPicPr>
          <p:cNvPr descr="A screenshot of a computer program&#10;&#10;AI-generated content may be incorrect." id="142" name="Google Shape;142;p20"/>
          <p:cNvPicPr preferRelativeResize="0"/>
          <p:nvPr>
            <p:ph idx="1" type="body"/>
          </p:nvPr>
        </p:nvPicPr>
        <p:blipFill rotWithShape="1">
          <a:blip r:embed="rId3">
            <a:alphaModFix/>
          </a:blip>
          <a:srcRect b="0" l="0" r="0" t="0"/>
          <a:stretch/>
        </p:blipFill>
        <p:spPr>
          <a:xfrm>
            <a:off x="1302936" y="2035280"/>
            <a:ext cx="9586128" cy="4673600"/>
          </a:xfrm>
          <a:prstGeom prst="rect">
            <a:avLst/>
          </a:prstGeom>
          <a:noFill/>
          <a:ln>
            <a:noFill/>
          </a:ln>
        </p:spPr>
      </p:pic>
      <p:sp>
        <p:nvSpPr>
          <p:cNvPr id="143" name="Google Shape;143;p20"/>
          <p:cNvSpPr txBox="1"/>
          <p:nvPr/>
        </p:nvSpPr>
        <p:spPr>
          <a:xfrm>
            <a:off x="235132" y="1232452"/>
            <a:ext cx="509451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Libre Franklin"/>
                <a:ea typeface="Libre Franklin"/>
                <a:cs typeface="Libre Franklin"/>
                <a:sym typeface="Libre Franklin"/>
              </a:rPr>
              <a:t>Encrypted Code </a:t>
            </a:r>
            <a:r>
              <a:rPr b="1" lang="en-US" sz="4000">
                <a:solidFill>
                  <a:schemeClr val="dk1"/>
                </a:solidFill>
                <a:latin typeface="Libre Franklin"/>
                <a:ea typeface="Libre Franklin"/>
                <a:cs typeface="Libre Franklin"/>
                <a:sym typeface="Libre Franklin"/>
              </a:rPr>
              <a:t>:</a:t>
            </a:r>
            <a:endParaRPr b="1" sz="2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b="1" lang="en-US" sz="2800"/>
              <a:t>ENCRYPTED CODE </a:t>
            </a:r>
            <a:r>
              <a:rPr lang="en-US"/>
              <a:t>OUTPUT:</a:t>
            </a:r>
            <a:endParaRPr/>
          </a:p>
        </p:txBody>
      </p:sp>
      <p:pic>
        <p:nvPicPr>
          <p:cNvPr descr="A screenshot of a computer" id="149" name="Google Shape;149;p21"/>
          <p:cNvPicPr preferRelativeResize="0"/>
          <p:nvPr>
            <p:ph idx="1" type="body"/>
          </p:nvPr>
        </p:nvPicPr>
        <p:blipFill rotWithShape="1">
          <a:blip r:embed="rId3">
            <a:alphaModFix/>
          </a:blip>
          <a:srcRect b="0" l="0" r="0" t="0"/>
          <a:stretch/>
        </p:blipFill>
        <p:spPr>
          <a:xfrm>
            <a:off x="885098" y="1514178"/>
            <a:ext cx="10421804" cy="424874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