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6" r:id="rId7"/>
    <p:sldId id="267" r:id="rId8"/>
    <p:sldId id="268" r:id="rId9"/>
    <p:sldId id="263" r:id="rId10"/>
    <p:sldId id="271" r:id="rId11"/>
    <p:sldId id="270" r:id="rId12"/>
    <p:sldId id="280" r:id="rId13"/>
    <p:sldId id="281" r:id="rId14"/>
    <p:sldId id="265" r:id="rId15"/>
    <p:sldId id="264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78A1526-3C09-495B-AE5E-A9B5890A1C91}">
          <p14:sldIdLst>
            <p14:sldId id="256"/>
            <p14:sldId id="257"/>
            <p14:sldId id="258"/>
            <p14:sldId id="259"/>
            <p14:sldId id="269"/>
            <p14:sldId id="266"/>
            <p14:sldId id="267"/>
            <p14:sldId id="268"/>
            <p14:sldId id="263"/>
            <p14:sldId id="271"/>
            <p14:sldId id="270"/>
            <p14:sldId id="280"/>
            <p14:sldId id="281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M3Vvj+meUjkwSp9UIN+0qkf/j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37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rgbClr val="FFFFFF"/>
                </a:solidFill>
              </a:rPr>
              <a:t>1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30513" y="566738"/>
            <a:ext cx="5037137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1425575" y="3589338"/>
            <a:ext cx="784225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17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sz="2087"/>
            </a:lvl1pPr>
            <a:lvl2pPr marL="914400" lvl="1" indent="-228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sz="1906"/>
            </a:lvl2pPr>
            <a:lvl3pPr marL="1371600" lvl="2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/>
            </a:lvl3pPr>
            <a:lvl4pPr marL="1828800" lvl="3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4pPr>
            <a:lvl5pPr marL="2286000" lvl="4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5pPr>
            <a:lvl6pPr marL="2743200" lvl="5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6pPr>
            <a:lvl7pPr marL="3200400" lvl="6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7pPr>
            <a:lvl8pPr marL="3657600" lvl="7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8pPr>
            <a:lvl9pPr marL="4114800" lvl="8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 rot="5400000">
            <a:off x="3680618" y="-1775618"/>
            <a:ext cx="48307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 rot="5400000">
            <a:off x="7249319" y="1793082"/>
            <a:ext cx="5897563" cy="2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 rot="5400000">
            <a:off x="1610519" y="-873918"/>
            <a:ext cx="5897563" cy="81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81000" algn="l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None/>
              <a:defRPr sz="2451" b="1"/>
            </a:lvl1pPr>
            <a:lvl2pPr marL="914400" lvl="1" indent="-228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sz="2087" b="1"/>
            </a:lvl2pPr>
            <a:lvl3pPr marL="1371600" lvl="2" indent="-228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sz="1906" b="1"/>
            </a:lvl3pPr>
            <a:lvl4pPr marL="1828800" lvl="3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4pPr>
            <a:lvl5pPr marL="2286000" lvl="4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5pPr>
            <a:lvl6pPr marL="2743200" lvl="5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6pPr>
            <a:lvl7pPr marL="3200400" lvl="6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7pPr>
            <a:lvl8pPr marL="3657600" lvl="7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8pPr>
            <a:lvl9pPr marL="4114800" lvl="8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2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84238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1pPr>
            <a:lvl2pPr marL="914400" lvl="1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2pPr>
            <a:lvl3pPr marL="1371600" lvl="2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3pPr>
            <a:lvl4pPr marL="1828800" lvl="3" indent="-332358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4pPr>
            <a:lvl5pPr marL="2286000" lvl="4" indent="-332358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5pPr>
            <a:lvl6pPr marL="2743200" lvl="5" indent="-332358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6pPr>
            <a:lvl7pPr marL="3200400" lvl="6" indent="-332358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7pPr>
            <a:lvl8pPr marL="3657600" lvl="7" indent="-332359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8pPr>
            <a:lvl9pPr marL="4114800" lvl="8" indent="-332359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None/>
              <a:defRPr sz="2451" b="1"/>
            </a:lvl1pPr>
            <a:lvl2pPr marL="914400" lvl="1" indent="-228600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None/>
              <a:defRPr sz="2087" b="1"/>
            </a:lvl2pPr>
            <a:lvl3pPr marL="1371600" lvl="2" indent="-228600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None/>
              <a:defRPr sz="1906" b="1"/>
            </a:lvl3pPr>
            <a:lvl4pPr marL="1828800" lvl="3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4pPr>
            <a:lvl5pPr marL="2286000" lvl="4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5pPr>
            <a:lvl6pPr marL="2743200" lvl="5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6pPr>
            <a:lvl7pPr marL="3200400" lvl="6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7pPr>
            <a:lvl8pPr marL="3657600" lvl="7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8pPr>
            <a:lvl9pPr marL="4114800" lvl="8" indent="-228600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None/>
              <a:defRPr sz="1634" b="1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384238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1pPr>
            <a:lvl2pPr marL="914400" lvl="1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2pPr>
            <a:lvl3pPr marL="1371600" lvl="2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3pPr>
            <a:lvl4pPr marL="1828800" lvl="3" indent="-332358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4pPr>
            <a:lvl5pPr marL="2286000" lvl="4" indent="-332358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5pPr>
            <a:lvl6pPr marL="2743200" lvl="5" indent="-332358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6pPr>
            <a:lvl7pPr marL="3200400" lvl="6" indent="-332358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7pPr>
            <a:lvl8pPr marL="3657600" lvl="7" indent="-332359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8pPr>
            <a:lvl9pPr marL="4114800" lvl="8" indent="-332359" algn="l">
              <a:lnSpc>
                <a:spcPct val="140000"/>
              </a:lnSpc>
              <a:spcBef>
                <a:spcPts val="327"/>
              </a:spcBef>
              <a:spcAft>
                <a:spcPts val="0"/>
              </a:spcAft>
              <a:buSzPts val="1634"/>
              <a:buChar char="▪"/>
              <a:defRPr sz="1634"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ctr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6pPr>
            <a:lvl7pPr lvl="6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7pPr>
            <a:lvl8pPr lvl="7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8pPr>
            <a:lvl9pPr lvl="8" algn="ctr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9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body" idx="1"/>
          </p:nvPr>
        </p:nvSpPr>
        <p:spPr>
          <a:xfrm>
            <a:off x="609600" y="1295401"/>
            <a:ext cx="5384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413004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1pPr>
            <a:lvl2pPr marL="914400" lvl="1" indent="-384238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2pPr>
            <a:lvl3pPr marL="1371600" lvl="2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3pPr>
            <a:lvl4pPr marL="1828800" lvl="3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4pPr>
            <a:lvl5pPr marL="2286000" lvl="4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5pPr>
            <a:lvl6pPr marL="2743200" lvl="5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6pPr>
            <a:lvl7pPr marL="3200400" lvl="6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7pPr>
            <a:lvl8pPr marL="3657600" lvl="7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8pPr>
            <a:lvl9pPr marL="4114800" lvl="8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9pPr>
          </a:lstStyle>
          <a:p>
            <a:endParaRPr/>
          </a:p>
        </p:txBody>
      </p:sp>
      <p:sp>
        <p:nvSpPr>
          <p:cNvPr id="42" name="Google Shape;42;p30"/>
          <p:cNvSpPr txBox="1">
            <a:spLocks noGrp="1"/>
          </p:cNvSpPr>
          <p:nvPr>
            <p:ph type="body" idx="2"/>
          </p:nvPr>
        </p:nvSpPr>
        <p:spPr>
          <a:xfrm>
            <a:off x="6197600" y="1295401"/>
            <a:ext cx="5384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413004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1pPr>
            <a:lvl2pPr marL="914400" lvl="1" indent="-384238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2pPr>
            <a:lvl3pPr marL="1371600" lvl="2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3pPr>
            <a:lvl4pPr marL="1828800" lvl="3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4pPr>
            <a:lvl5pPr marL="2286000" lvl="4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5pPr>
            <a:lvl6pPr marL="2743200" lvl="5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6pPr>
            <a:lvl7pPr marL="3200400" lvl="6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7pPr>
            <a:lvl8pPr marL="3657600" lvl="7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8pPr>
            <a:lvl9pPr marL="4114800" lvl="8" indent="-349631" algn="l">
              <a:lnSpc>
                <a:spcPct val="140000"/>
              </a:lnSpc>
              <a:spcBef>
                <a:spcPts val="381"/>
              </a:spcBef>
              <a:spcAft>
                <a:spcPts val="0"/>
              </a:spcAft>
              <a:buSzPts val="1906"/>
              <a:buChar char="▪"/>
              <a:defRPr sz="1906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87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436054" algn="l">
              <a:lnSpc>
                <a:spcPct val="140000"/>
              </a:lnSpc>
              <a:spcBef>
                <a:spcPts val="653"/>
              </a:spcBef>
              <a:spcAft>
                <a:spcPts val="0"/>
              </a:spcAft>
              <a:buSzPts val="3267"/>
              <a:buChar char="▪"/>
              <a:defRPr sz="3266"/>
            </a:lvl1pPr>
            <a:lvl2pPr marL="914400" lvl="1" indent="-413004" algn="l">
              <a:lnSpc>
                <a:spcPct val="140000"/>
              </a:lnSpc>
              <a:spcBef>
                <a:spcPts val="581"/>
              </a:spcBef>
              <a:spcAft>
                <a:spcPts val="0"/>
              </a:spcAft>
              <a:buSzPts val="2904"/>
              <a:buChar char="▪"/>
              <a:defRPr sz="2904"/>
            </a:lvl2pPr>
            <a:lvl3pPr marL="1371600" lvl="2" indent="-384238" algn="l">
              <a:lnSpc>
                <a:spcPct val="140000"/>
              </a:lnSpc>
              <a:spcBef>
                <a:spcPts val="490"/>
              </a:spcBef>
              <a:spcAft>
                <a:spcPts val="0"/>
              </a:spcAft>
              <a:buSzPts val="2451"/>
              <a:buChar char="▪"/>
              <a:defRPr sz="2451"/>
            </a:lvl3pPr>
            <a:lvl4pPr marL="1828800" lvl="3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4pPr>
            <a:lvl5pPr marL="2286000" lvl="4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5pPr>
            <a:lvl6pPr marL="2743200" lvl="5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6pPr>
            <a:lvl7pPr marL="3200400" lvl="6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7pPr>
            <a:lvl8pPr marL="3657600" lvl="7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8pPr>
            <a:lvl9pPr marL="4114800" lvl="8" indent="-361124" algn="l">
              <a:lnSpc>
                <a:spcPct val="140000"/>
              </a:lnSpc>
              <a:spcBef>
                <a:spcPts val="417"/>
              </a:spcBef>
              <a:spcAft>
                <a:spcPts val="0"/>
              </a:spcAft>
              <a:buSzPts val="2087"/>
              <a:buChar char="▪"/>
              <a:defRPr sz="2087"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body" idx="2"/>
          </p:nvPr>
        </p:nvSpPr>
        <p:spPr>
          <a:xfrm>
            <a:off x="609602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1pPr>
            <a:lvl2pPr marL="914400" lvl="1" indent="-228600" algn="l">
              <a:lnSpc>
                <a:spcPct val="140000"/>
              </a:lnSpc>
              <a:spcBef>
                <a:spcPts val="254"/>
              </a:spcBef>
              <a:spcAft>
                <a:spcPts val="0"/>
              </a:spcAft>
              <a:buSzPts val="1271"/>
              <a:buNone/>
              <a:defRPr sz="1271"/>
            </a:lvl2pPr>
            <a:lvl3pPr marL="1371600" lvl="2" indent="-22860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marL="1828800" lvl="3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4pPr>
            <a:lvl5pPr marL="2286000" lvl="4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5pPr>
            <a:lvl6pPr marL="2743200" lvl="5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6pPr>
            <a:lvl7pPr marL="3200400" lvl="6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7pPr>
            <a:lvl8pPr marL="3657600" lvl="7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8pPr>
            <a:lvl9pPr marL="4114800" lvl="8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87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lvl="0" indent="-228600" algn="l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SzPts val="1452"/>
              <a:buNone/>
              <a:defRPr sz="1452"/>
            </a:lvl1pPr>
            <a:lvl2pPr marL="914400" lvl="1" indent="-228600" algn="l">
              <a:lnSpc>
                <a:spcPct val="140000"/>
              </a:lnSpc>
              <a:spcBef>
                <a:spcPts val="254"/>
              </a:spcBef>
              <a:spcAft>
                <a:spcPts val="0"/>
              </a:spcAft>
              <a:buSzPts val="1271"/>
              <a:buNone/>
              <a:defRPr sz="1271"/>
            </a:lvl2pPr>
            <a:lvl3pPr marL="1371600" lvl="2" indent="-228600" algn="l">
              <a:lnSpc>
                <a:spcPct val="140000"/>
              </a:lnSpc>
              <a:spcBef>
                <a:spcPts val="200"/>
              </a:spcBef>
              <a:spcAft>
                <a:spcPts val="0"/>
              </a:spcAft>
              <a:buSzPts val="998"/>
              <a:buNone/>
              <a:defRPr sz="997"/>
            </a:lvl3pPr>
            <a:lvl4pPr marL="1828800" lvl="3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4pPr>
            <a:lvl5pPr marL="2286000" lvl="4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5pPr>
            <a:lvl6pPr marL="2743200" lvl="5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6pPr>
            <a:lvl7pPr marL="3200400" lvl="6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7pPr>
            <a:lvl8pPr marL="3657600" lvl="7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8pPr>
            <a:lvl9pPr marL="4114800" lvl="8" indent="-228600" algn="l">
              <a:lnSpc>
                <a:spcPct val="140000"/>
              </a:lnSpc>
              <a:spcBef>
                <a:spcPts val="182"/>
              </a:spcBef>
              <a:spcAft>
                <a:spcPts val="0"/>
              </a:spcAft>
              <a:buSzPts val="908"/>
              <a:buNone/>
              <a:defRPr sz="908"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71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906000" y="6013450"/>
            <a:ext cx="2235200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3" descr="band"/>
          <p:cNvPicPr preferRelativeResize="0"/>
          <p:nvPr/>
        </p:nvPicPr>
        <p:blipFill rotWithShape="1">
          <a:blip r:embed="rId14">
            <a:alphaModFix/>
          </a:blip>
          <a:srcRect r="26666"/>
          <a:stretch/>
        </p:blipFill>
        <p:spPr>
          <a:xfrm>
            <a:off x="0" y="5867400"/>
            <a:ext cx="89408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0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4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4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4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904" b="0" i="0" u="none" strike="noStrike" cap="none">
                <a:solidFill>
                  <a:srgbClr val="1B57B5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4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735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1950" algn="l" rtl="0">
              <a:lnSpc>
                <a:spcPct val="14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750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7500" algn="l" rtl="0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0801" algn="l" rtl="0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0801" algn="l" rtl="0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0802" algn="l" rtl="0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0802" algn="l" rtl="0">
              <a:lnSpc>
                <a:spcPct val="140000"/>
              </a:lnSpc>
              <a:spcBef>
                <a:spcPts val="290"/>
              </a:spcBef>
              <a:spcAft>
                <a:spcPts val="0"/>
              </a:spcAft>
              <a:buClr>
                <a:schemeClr val="accent2"/>
              </a:buClr>
              <a:buSzPts val="1452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11344275" y="914400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71" b="0" i="0" u="none" strike="noStrike" cap="none">
                <a:solidFill>
                  <a:srgbClr val="89898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title"/>
          </p:nvPr>
        </p:nvSpPr>
        <p:spPr>
          <a:xfrm>
            <a:off x="544930" y="2468184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dirty="0" err="1"/>
              <a:t>EyeDx</a:t>
            </a:r>
            <a:br>
              <a:rPr lang="en-US" sz="1600" dirty="0"/>
            </a:br>
            <a:r>
              <a:rPr lang="en-US" sz="2400" dirty="0"/>
              <a:t>:Deep Learning-based OCT Image Classification System</a:t>
            </a:r>
            <a:endParaRPr lang="en-IN" sz="2400" dirty="0"/>
          </a:p>
        </p:txBody>
      </p:sp>
      <p:sp>
        <p:nvSpPr>
          <p:cNvPr id="68" name="Google Shape;68;p1"/>
          <p:cNvSpPr txBox="1"/>
          <p:nvPr/>
        </p:nvSpPr>
        <p:spPr>
          <a:xfrm>
            <a:off x="1828809" y="1107639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b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>
                <a:solidFill>
                  <a:srgbClr val="1B57B5"/>
                </a:solidFill>
              </a:rPr>
              <a:t>               </a:t>
            </a:r>
            <a:endParaRPr sz="4900" b="1">
              <a:solidFill>
                <a:srgbClr val="1B57B5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D0B9-CE5F-78BB-8D25-6A6C434A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04359-0A1A-3B4A-73A7-4AF4A2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6" y="849084"/>
            <a:ext cx="3347796" cy="5635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56F9B-EA82-5898-BBB3-CC792534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76" y="849084"/>
            <a:ext cx="4636524" cy="5635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DAC4AE-5280-2111-EE3B-897A3B56E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3674" y="849084"/>
            <a:ext cx="3502857" cy="5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239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E855-5A52-9AFF-F9CD-A14A8EB6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26EE7-51A3-10F9-9B3F-5CC42BBB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0" y="914400"/>
            <a:ext cx="4058092" cy="5076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2C685A-139A-6661-D636-76976CC58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37" y="914400"/>
            <a:ext cx="4177974" cy="5076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674C9B-B998-DE3A-07B2-139D97D01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696" y="914399"/>
            <a:ext cx="3512304" cy="505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736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EBAE5A-F772-5FC8-7447-A44C8091059F}"/>
              </a:ext>
            </a:extLst>
          </p:cNvPr>
          <p:cNvSpPr txBox="1"/>
          <p:nvPr/>
        </p:nvSpPr>
        <p:spPr>
          <a:xfrm>
            <a:off x="398884" y="973762"/>
            <a:ext cx="424776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Model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Base Model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: MobileNetV2 (pre-trained on ImageNet)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Modifications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Unfrozen last layers for fine-tuning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Added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GlobalAveragePooling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, Dense(256), Dropout(0.4), Output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Classifier Output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Softmax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across 4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BAA63-89C8-3411-1D02-D5A478E1F99E}"/>
              </a:ext>
            </a:extLst>
          </p:cNvPr>
          <p:cNvSpPr txBox="1"/>
          <p:nvPr/>
        </p:nvSpPr>
        <p:spPr>
          <a:xfrm>
            <a:off x="4441371" y="973762"/>
            <a:ext cx="36877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Training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Data Augmentation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Rotation, shift, zoom, shear, flip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Loss Function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: Categorical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Crossentropy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Optimizer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: Adam (1e-5)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Class Weights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: To handle dataset imbalance</a:t>
            </a:r>
          </a:p>
          <a:p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Callbacks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EarlyStopping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ReduceLROnPlateau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ModelCheckpoint</a:t>
            </a:r>
            <a:endParaRPr lang="en-IN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876C9-959F-0042-B461-33003EE3B730}"/>
              </a:ext>
            </a:extLst>
          </p:cNvPr>
          <p:cNvSpPr txBox="1"/>
          <p:nvPr/>
        </p:nvSpPr>
        <p:spPr>
          <a:xfrm>
            <a:off x="8334375" y="973762"/>
            <a:ext cx="34587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</a:rPr>
              <a:t>Training Results</a:t>
            </a:r>
          </a:p>
          <a:p>
            <a:pPr>
              <a:buNone/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Best Accuracy: </a:t>
            </a: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</a:rPr>
              <a:t>96%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on test data</a:t>
            </a:r>
            <a:b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F1-Scores: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CNV: 0.97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DME: 0.94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DRUSEN: 0.84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NORMAL: 0.98</a:t>
            </a:r>
            <a:b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Macro </a:t>
            </a:r>
            <a:r>
              <a:rPr lang="en-IN" sz="2200" dirty="0" err="1">
                <a:latin typeface="Verdana" panose="020B0604030504040204" pitchFamily="34" charset="0"/>
                <a:ea typeface="Verdana" panose="020B0604030504040204" pitchFamily="34" charset="0"/>
              </a:rPr>
              <a:t>Avg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 F1: </a:t>
            </a: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</a:rPr>
              <a:t>0.93</a:t>
            </a:r>
            <a:b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No overfitting due to augmentation + dropout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B859A7-4988-A594-5812-0C46B59B16B4}"/>
              </a:ext>
            </a:extLst>
          </p:cNvPr>
          <p:cNvSpPr txBox="1"/>
          <p:nvPr/>
        </p:nvSpPr>
        <p:spPr>
          <a:xfrm>
            <a:off x="1883228" y="251927"/>
            <a:ext cx="842554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Verdana" panose="020B0604030504040204" pitchFamily="34" charset="0"/>
                <a:ea typeface="Verdana" panose="020B0604030504040204" pitchFamily="34" charset="0"/>
              </a:rPr>
              <a:t>Model Information</a:t>
            </a:r>
            <a:endParaRPr lang="en-IN" sz="23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68702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4DF8D-CED5-76DD-1B64-4DE9FADE97A2}"/>
              </a:ext>
            </a:extLst>
          </p:cNvPr>
          <p:cNvSpPr txBox="1"/>
          <p:nvPr/>
        </p:nvSpPr>
        <p:spPr>
          <a:xfrm>
            <a:off x="391886" y="261256"/>
            <a:ext cx="51878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Full-Stack Architecture</a:t>
            </a:r>
          </a:p>
          <a:p>
            <a:pPr>
              <a:buNone/>
            </a:pP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Doctor Web Portal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Developed in Node.js + PostgreSQL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Doctors can review scans, approve classification, and prescribe medication</a:t>
            </a:r>
          </a:p>
          <a:p>
            <a:pPr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Flutter Patient App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Patients sign in with login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View scan reports and prescriptions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Upload new scans via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QuickScan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feature</a:t>
            </a:r>
          </a:p>
          <a:p>
            <a:pPr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Backend Server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REST APIs for scan upload, fetch, classification update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Secured and lightweight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Receives data from Raspberry Pi and mobile app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217092-664E-1591-53E1-D5A093DC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211" y="261256"/>
            <a:ext cx="15049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3E27C37-576B-9D75-EEB2-FA4B32BB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433" y="261256"/>
            <a:ext cx="1466850" cy="31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9DE0334-745D-9C9D-0CAF-3C5B93AC1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069" y="261256"/>
            <a:ext cx="1419225" cy="316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5B34835A-05F5-7916-A765-CC5428CC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506" y="4574521"/>
            <a:ext cx="4426830" cy="20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D454BCBB-B9F0-C7A4-66E8-30950503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296" y="3648271"/>
            <a:ext cx="4694622" cy="212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652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0AF3-C254-15B7-8C5B-41E3296D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828F-1027-3C2D-382B-E9DF1CC99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EyeDx</a:t>
            </a:r>
            <a:r>
              <a:rPr lang="en-US" sz="1600" dirty="0"/>
              <a:t> provides a </a:t>
            </a:r>
            <a:r>
              <a:rPr lang="en-US" sz="1600" b="1" dirty="0"/>
              <a:t>low-cost</a:t>
            </a:r>
            <a:r>
              <a:rPr lang="en-US" sz="1600" dirty="0"/>
              <a:t>, </a:t>
            </a:r>
            <a:r>
              <a:rPr lang="en-US" sz="1600" b="1" dirty="0"/>
              <a:t>accurate</a:t>
            </a:r>
            <a:r>
              <a:rPr lang="en-US" sz="1600" dirty="0"/>
              <a:t>, and </a:t>
            </a:r>
            <a:r>
              <a:rPr lang="en-US" sz="1600" b="1" dirty="0"/>
              <a:t>scalable</a:t>
            </a:r>
            <a:r>
              <a:rPr lang="en-US" sz="1600" dirty="0"/>
              <a:t> solution for automated OCT scan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Aims to assist doctors, especially in </a:t>
            </a:r>
            <a:r>
              <a:rPr lang="en-US" sz="1600" b="1" dirty="0"/>
              <a:t>resource-limited settings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Supports </a:t>
            </a:r>
            <a:r>
              <a:rPr lang="en-US" sz="1600" b="1" dirty="0"/>
              <a:t>early diagnosis</a:t>
            </a:r>
            <a:r>
              <a:rPr lang="en-US" sz="1600" dirty="0"/>
              <a:t> of critical retinal conditions.</a:t>
            </a:r>
          </a:p>
        </p:txBody>
      </p:sp>
    </p:spTree>
    <p:extLst>
      <p:ext uri="{BB962C8B-B14F-4D97-AF65-F5344CB8AC3E}">
        <p14:creationId xmlns:p14="http://schemas.microsoft.com/office/powerpoint/2010/main" val="83707851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609600" y="127680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References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0" name="Google Shape;120;p10"/>
          <p:cNvSpPr txBox="1">
            <a:spLocks noGrp="1"/>
          </p:cNvSpPr>
          <p:nvPr>
            <p:ph type="body" idx="1"/>
          </p:nvPr>
        </p:nvSpPr>
        <p:spPr>
          <a:xfrm>
            <a:off x="609600" y="813480"/>
            <a:ext cx="10972800" cy="52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lvl="1">
              <a:buNone/>
            </a:pPr>
            <a:r>
              <a:rPr lang="en-IN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[1]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Eladawi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N.,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Elmogy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M., Ghazal, M., Helmy, O.,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Aboelfetouh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A., Riad, A., Schaal, S. and El-Baz, A., 2018. Classification of retinal diseases based on OCT images.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Front </a:t>
            </a:r>
            <a:r>
              <a:rPr lang="en-IN" sz="1000" b="1" i="1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Biosci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23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(2), pp.247-264.</a:t>
            </a:r>
            <a:endParaRPr lang="en-IN" sz="10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endParaRPr lang="en-IN" sz="1000" b="1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r>
              <a:rPr lang="en-IN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[2]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Podoleanu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A.G., Rogers, J.A., Jackson, D.A. and Dunne, S., 2000. Three dimensional OCT images from retina and skin.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Optics Express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(9), pp.292-298.</a:t>
            </a:r>
            <a:endParaRPr lang="en-IN" sz="10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endParaRPr lang="en-IN" sz="1000" b="1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[3] Prati, F., Cera, M.,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Ramazzotti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V., Imola, F., Giudice, R., Giudice, M., De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Propris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S. and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Albertucci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M., 2008. From Bench to Bedside A Novel Technique of Acquiring OCT Images.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Circulation Journal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72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(5), pp.839-843.</a:t>
            </a:r>
            <a:endParaRPr lang="en-IN" sz="10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endParaRPr lang="en-IN" sz="1000" b="1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[4] Hood, D.C. and Raza, A.S., 2014. On improving the use of OCT imaging for detecting glaucomatous damage.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British Journal of Ophthalmology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98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Suppl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2), pp.ii1-ii9.</a:t>
            </a:r>
            <a:endParaRPr lang="en-IN" sz="10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endParaRPr lang="en-IN" sz="1000" b="1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[5] Lee, C.S., Baughman, D.M. and Lee, A.Y., 2017. Deep learning is effective for classifying normal versus age-related macular degeneration OCT images.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Ophthalmology Retina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(4), pp.322-327.</a:t>
            </a:r>
            <a:endParaRPr lang="en-IN" sz="10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endParaRPr lang="en-IN" sz="1000" b="1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[6] Awais, M., Müller, H., Tang, T.B. and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Meriaudeau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F., 2017, September. Classification of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sd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-oct images using a deep learning approach. In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2017 IEEE International Conference on Signal and Image Processing Applications (ICSIPA)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(pp. 489-492). IEEE.</a:t>
            </a:r>
            <a:endParaRPr lang="en-IN" sz="10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endParaRPr lang="en-IN" sz="1000" b="1" i="0" u="none" strike="noStrike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[7] Vermeer, K.A., Van der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Schoot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J.,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Lemij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H.G. and de Boer, J.F., 2011. Automated segmentation by pixel classification of retinal layers in ophthalmic OCT images.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Biomedical optics express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(6), pp.1743-1756.</a:t>
            </a:r>
            <a:endParaRPr lang="en-IN" sz="1000" b="1" i="0" u="none" strike="noStrike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endParaRPr lang="en-IN" sz="1000" b="1" dirty="0">
              <a:solidFill>
                <a:srgbClr val="222222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None/>
            </a:pP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[8] </a:t>
            </a:r>
            <a:r>
              <a:rPr lang="en-IN" sz="1000" b="1" i="0" u="none" strike="noStrike" dirty="0" err="1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Abràmoff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M.D., Garvin, M.K. and Sonka, M., 2010. Retinal imaging and image analysis.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IEEE reviews in biomedical engineering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sz="1000" b="1" i="1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IN" sz="1000" b="1" i="0" u="none" strike="noStrike" dirty="0">
                <a:solidFill>
                  <a:srgbClr val="22222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pp.169-208.</a:t>
            </a:r>
            <a:endParaRPr lang="en-IN" sz="1000" b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11213" lvl="1" indent="-201613">
              <a:spcBef>
                <a:spcPts val="480"/>
              </a:spcBef>
              <a:buSzPts val="2400"/>
              <a:buNone/>
            </a:pPr>
            <a:endParaRPr sz="1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498860" y="1058196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Team Members</a:t>
            </a:r>
            <a:endParaRPr sz="3200" b="1" dirty="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2312400" y="2456357"/>
            <a:ext cx="7567200" cy="158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marL="354012" lvl="0" indent="-354012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"/>
              <a:buChar char="▪"/>
            </a:pPr>
            <a:r>
              <a:rPr lang="en-IN" sz="2800" dirty="0" err="1">
                <a:latin typeface="Times"/>
                <a:ea typeface="Times"/>
                <a:cs typeface="Times"/>
                <a:sym typeface="Times"/>
              </a:rPr>
              <a:t>V.Santhosh</a:t>
            </a:r>
            <a:r>
              <a:rPr lang="en-IN" sz="2800" dirty="0">
                <a:latin typeface="Times"/>
                <a:ea typeface="Times"/>
                <a:cs typeface="Times"/>
                <a:sym typeface="Times"/>
              </a:rPr>
              <a:t>          		3122 22 5002 117</a:t>
            </a:r>
            <a:endParaRPr sz="2800" dirty="0">
              <a:latin typeface="Times"/>
              <a:ea typeface="Times"/>
              <a:cs typeface="Times"/>
              <a:sym typeface="Times"/>
            </a:endParaRPr>
          </a:p>
          <a:p>
            <a:pPr marL="354012" lvl="0" indent="-354012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"/>
              <a:buChar char="▪"/>
            </a:pPr>
            <a:r>
              <a:rPr lang="en-IN" sz="2800" dirty="0" err="1">
                <a:latin typeface="Times"/>
                <a:ea typeface="Times"/>
                <a:cs typeface="Times"/>
                <a:sym typeface="Times"/>
              </a:rPr>
              <a:t>S.Shiva</a:t>
            </a:r>
            <a:r>
              <a:rPr lang="en-IN" sz="2800" dirty="0">
                <a:latin typeface="Times"/>
                <a:ea typeface="Times"/>
                <a:cs typeface="Times"/>
                <a:sym typeface="Times"/>
              </a:rPr>
              <a:t> sai Adithiyan		3122 22 5002 </a:t>
            </a:r>
            <a:r>
              <a:rPr lang="en-US" sz="2800" dirty="0">
                <a:latin typeface="Times"/>
                <a:ea typeface="Times"/>
                <a:cs typeface="Times"/>
                <a:sym typeface="Times"/>
              </a:rPr>
              <a:t>126</a:t>
            </a:r>
            <a:endParaRPr sz="2800" dirty="0">
              <a:latin typeface="Times"/>
              <a:ea typeface="Times"/>
              <a:cs typeface="Times"/>
              <a:sym typeface="Times"/>
            </a:endParaRPr>
          </a:p>
          <a:p>
            <a:pPr marL="354012" lvl="0" indent="0" algn="l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609600" y="467259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Problem Statement</a:t>
            </a:r>
            <a:endParaRPr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22115-AC36-197A-3862-B0A309DDCB3A}"/>
              </a:ext>
            </a:extLst>
          </p:cNvPr>
          <p:cNvSpPr txBox="1"/>
          <p:nvPr/>
        </p:nvSpPr>
        <p:spPr>
          <a:xfrm>
            <a:off x="609600" y="1249680"/>
            <a:ext cx="108813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Eye diseases such as 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diabetic retinopathy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macular degeneration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glaucoma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are becoming increasingly common, especially among aging populations and diabetics.</a:t>
            </a:r>
            <a:b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Traditional diagnosis through 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Optical Coherence Tomography (OCT)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imaging is time-consuming, requires expert interpretation, and is not scalable in resource-limited settings.</a:t>
            </a:r>
            <a:endParaRPr lang="en-US" sz="2000" b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There is a pressing need to </a:t>
            </a:r>
            <a:r>
              <a:rPr lang="en-US" sz="20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automate the classification of OCT images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using AI and provide fast, reliable, and accessible reports to patients and doctors.</a:t>
            </a:r>
            <a:endParaRPr lang="en-US" sz="2000" b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project aims to:</a:t>
            </a:r>
            <a:endParaRPr lang="en-US" sz="2000" b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Bridge the gap between AI diagnostics and clinical decision-making.</a:t>
            </a:r>
            <a:b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000" b="0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Deliver results to both doctors and patients in real-time.</a:t>
            </a:r>
            <a:b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sz="2000" b="0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Support both fully reviewed scans and quick preliminary analysis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609599" y="355454"/>
            <a:ext cx="10972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</a:t>
            </a:r>
            <a:r>
              <a:rPr lang="en-IN" sz="3200" b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Introduction</a:t>
            </a:r>
            <a:endParaRPr sz="3200" b="1" dirty="0">
              <a:solidFill>
                <a:srgbClr val="0000FF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1004849" y="1192875"/>
            <a:ext cx="10182300" cy="50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Automates OCT image classification using an on-device ML model.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Connects the diagnostic process with doctor input via a web interface.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Provides patients access to reports via a mobile app.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Unlike existing cloud-dependent systems, EyeDX uses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PostgreSQL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for centralized data storage and ensures privacy and performance by locally running image classification on a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Raspberry Pi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The entire workflow—from image acquisition to report delivery—is designed for speed, scalability, and accessibility.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6200" indent="0" rtl="0" fontAlgn="base"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This project aims to reduce diagnostic bottlenecks and provide preliminary or confirmed scan analysis to patients in a fraction of the time taken by conventional workflows.</a:t>
            </a:r>
            <a:endParaRPr lang="en-US" sz="1800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b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FC10-4F86-D866-19B7-8D54E87D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 wrap="square" anchor="ctr">
            <a:normAutofit/>
          </a:bodyPr>
          <a:lstStyle/>
          <a:p>
            <a:r>
              <a:rPr lang="en-IN" b="1"/>
              <a:t>Objectives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2A03DD-488C-9C26-B42F-38775D597D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756988" y="1339490"/>
            <a:ext cx="5613918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Objective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Build a deep learning pipeline that classifies OCT scans into CNV, DME, Drusen, and Normal.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Uses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MobileNetV2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for efficient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Integrates with an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IoT system (Raspberry Pi)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for real-time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Connects to a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Doctor Web App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Patient Mobile App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9" name="Picture 8" descr="A close-up of a black and white image&#10;&#10;AI-generated content may be incorrect.">
            <a:extLst>
              <a:ext uri="{FF2B5EF4-FFF2-40B4-BE49-F238E27FC236}">
                <a16:creationId xmlns:a16="http://schemas.microsoft.com/office/drawing/2014/main" id="{0846EA83-8C74-B830-AC29-95B241E6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6" y="1214534"/>
            <a:ext cx="3505903" cy="2264229"/>
          </a:xfrm>
          <a:prstGeom prst="rect">
            <a:avLst/>
          </a:prstGeom>
        </p:spPr>
      </p:pic>
      <p:pic>
        <p:nvPicPr>
          <p:cNvPr id="11" name="Picture 10" descr="A close-up of a black and white image&#10;&#10;AI-generated content may be incorrect.">
            <a:extLst>
              <a:ext uri="{FF2B5EF4-FFF2-40B4-BE49-F238E27FC236}">
                <a16:creationId xmlns:a16="http://schemas.microsoft.com/office/drawing/2014/main" id="{69B08403-AA2E-91A9-564C-6C7B1351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567" y="3778898"/>
            <a:ext cx="2669945" cy="266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600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1411-EC8E-2238-99D9-BEF293C3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"/>
                <a:ea typeface="Times"/>
                <a:cs typeface="Times"/>
                <a:sym typeface="Times"/>
              </a:rPr>
              <a:t>Literature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D5058-F16F-3F3E-72EB-2E16F9C9A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87B5B2-1119-4027-A92A-AF7817B76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55642"/>
              </p:ext>
            </p:extLst>
          </p:nvPr>
        </p:nvGraphicFramePr>
        <p:xfrm>
          <a:off x="609600" y="1148779"/>
          <a:ext cx="10972801" cy="49773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186633893"/>
                    </a:ext>
                  </a:extLst>
                </a:gridCol>
                <a:gridCol w="1196651">
                  <a:extLst>
                    <a:ext uri="{9D8B030D-6E8A-4147-A177-3AD203B41FA5}">
                      <a16:colId xmlns:a16="http://schemas.microsoft.com/office/drawing/2014/main" val="2582154904"/>
                    </a:ext>
                  </a:extLst>
                </a:gridCol>
                <a:gridCol w="747383">
                  <a:extLst>
                    <a:ext uri="{9D8B030D-6E8A-4147-A177-3AD203B41FA5}">
                      <a16:colId xmlns:a16="http://schemas.microsoft.com/office/drawing/2014/main" val="2879057313"/>
                    </a:ext>
                  </a:extLst>
                </a:gridCol>
                <a:gridCol w="4156788">
                  <a:extLst>
                    <a:ext uri="{9D8B030D-6E8A-4147-A177-3AD203B41FA5}">
                      <a16:colId xmlns:a16="http://schemas.microsoft.com/office/drawing/2014/main" val="1883221706"/>
                    </a:ext>
                  </a:extLst>
                </a:gridCol>
                <a:gridCol w="3431799">
                  <a:extLst>
                    <a:ext uri="{9D8B030D-6E8A-4147-A177-3AD203B41FA5}">
                      <a16:colId xmlns:a16="http://schemas.microsoft.com/office/drawing/2014/main" val="158067234"/>
                    </a:ext>
                  </a:extLst>
                </a:gridCol>
              </a:tblGrid>
              <a:tr h="6006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56694"/>
                  </a:ext>
                </a:extLst>
              </a:tr>
              <a:tr h="1524292"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 of retinal diseases based on OCT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Eladawi</a:t>
                      </a:r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2018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This study reviews techniques for classifying retinal diseases using optical coherence tomography (OCT), focusing on age-related macular degeneration (AMD), diabetic macular edema (DME), and choroidal neovascularization (CNV). 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evaluates deep learning approaches for early disease detection and highlights challenges in OCT image analysis, such as noise reduction and layer segmentation.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450143"/>
                  </a:ext>
                </a:extLst>
              </a:tr>
              <a:tr h="1524292">
                <a:tc>
                  <a:txBody>
                    <a:bodyPr/>
                    <a:lstStyle/>
                    <a:p>
                      <a:pPr marL="0" indent="0" algn="l" defTabSz="946429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Deep learning is effective for classifying normal versus age-related macular degeneration OCT images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Lee et al</a:t>
                      </a:r>
                      <a:endParaRPr lang="en-IN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4642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/>
                        <a:t>IoT-Based Smart Agriculture</a:t>
                      </a:r>
                      <a:r>
                        <a:rPr lang="en-US" sz="1200" dirty="0"/>
                        <a:t>Deep learning models (ResNet-50, VGG-16) are applied to classify AMD in OCT images, achieving 98.6% accuracy on a multi-institutional dataset of 109,312 images.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Transfer learning enhanced performance, with AUCs reaching 0.99 in external validation.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59109"/>
                  </a:ext>
                </a:extLst>
              </a:tr>
              <a:tr h="1328129"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 of </a:t>
                      </a:r>
                      <a:r>
                        <a:rPr lang="en-US" sz="1200" dirty="0" err="1"/>
                        <a:t>sd</a:t>
                      </a:r>
                      <a:r>
                        <a:rPr lang="en-US" sz="1200" dirty="0"/>
                        <a:t>-oct images using a deep learning approach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Awais et al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4642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 hybrid CNN-SVM framework is developed for spectral-domain OCT classification, achieving 94.7% accuracy on the UCSD dataset.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46429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The model combines automated feature extraction with supervised learning to distinguish AMD, DME, and normal retinas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422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CFD1D8C-7597-00F5-9674-E074E04DC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3" y="175061"/>
            <a:ext cx="11283821" cy="65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205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147757F-3052-2166-8D84-2DDFAB724EFF}"/>
              </a:ext>
            </a:extLst>
          </p:cNvPr>
          <p:cNvSpPr txBox="1">
            <a:spLocks/>
          </p:cNvSpPr>
          <p:nvPr/>
        </p:nvSpPr>
        <p:spPr>
          <a:xfrm>
            <a:off x="353476" y="172001"/>
            <a:ext cx="55125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76200" indent="0">
              <a:buNone/>
            </a:pPr>
            <a:r>
              <a:rPr lang="en-IN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0A4A35-8AD0-D1E0-1EF5-BBE2A8B1EAD1}"/>
              </a:ext>
            </a:extLst>
          </p:cNvPr>
          <p:cNvSpPr txBox="1">
            <a:spLocks/>
          </p:cNvSpPr>
          <p:nvPr/>
        </p:nvSpPr>
        <p:spPr>
          <a:xfrm>
            <a:off x="6206587" y="172001"/>
            <a:ext cx="570775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14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452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76200" indent="0">
              <a:buNone/>
            </a:pPr>
            <a:r>
              <a:rPr lang="en-IN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NON-FUNCTIONAL REQUIREMENTS</a:t>
            </a:r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02784FB-4422-1968-3BAE-4B84ADACD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3476" y="869485"/>
            <a:ext cx="5853112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Doctor Registration &amp; Login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Signup with email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Login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LoginKey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Patient Registration &amp; Login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Signup with email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Login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LoginKey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Doctor Dashboard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Access and review OCT scans.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Fill in classification (if missing), diagnosis, and prescription.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Patient Dashboard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Access scan details, doctor’s diagnosis, and prescriptions.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Scan Upload and Classification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Raspberry Pi script reads scan from USB, classifies image, and uploads the result with filename: doctorKey$patientKey.jpg.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Automatically stores result in scans table of the database.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B69C2-DC29-6471-C87C-E288B1A888F3}"/>
              </a:ext>
            </a:extLst>
          </p:cNvPr>
          <p:cNvSpPr txBox="1"/>
          <p:nvPr/>
        </p:nvSpPr>
        <p:spPr>
          <a:xfrm>
            <a:off x="4520019" y="840624"/>
            <a:ext cx="731850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Security</a:t>
            </a:r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JWT authentication for all APIs.</a:t>
            </a: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 sensitive data (like password) stored in plain text.</a:t>
            </a: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Reliability</a:t>
            </a:r>
            <a:endParaRPr lang="en-US" altLang="en-US"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Continuous monitoring via Raspberry Pi ensures consistent classification.</a:t>
            </a: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Scalability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Designed to handle increasing users and scans.</a:t>
            </a: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Performance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Classification should complete in &lt;2 seconds on Raspberry Pi.</a:t>
            </a: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Maintainability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Clear modular backend (Node.js + PostgreSQL) and frontend separation (Flutter, HTML).</a:t>
            </a:r>
          </a:p>
          <a:p>
            <a:pPr marL="1828800" lvl="5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		User Experience</a:t>
            </a:r>
          </a:p>
          <a:p>
            <a:pPr lvl="1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</a:rPr>
              <a:t>		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Clean and responsive UI for both doctors and 		patients.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4289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1586875" y="276750"/>
            <a:ext cx="7828200" cy="7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r>
              <a:rPr lang="en-IN" sz="3200" b="1" dirty="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3200" b="1" dirty="0">
                <a:latin typeface="Times"/>
                <a:ea typeface="Times"/>
                <a:cs typeface="Times"/>
                <a:sym typeface="Times"/>
              </a:rPr>
              <a:t>Dataset availability</a:t>
            </a:r>
            <a:endParaRPr sz="3200" b="1" dirty="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9793B2-41C2-6EA5-E2E4-3354EA033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50" y="1866338"/>
            <a:ext cx="12409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13B4D-BBB6-5746-057C-8A64A0930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0" y="2438262"/>
            <a:ext cx="4839375" cy="990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BD427-C6D3-86E9-3F17-EBE0B527BB89}"/>
              </a:ext>
            </a:extLst>
          </p:cNvPr>
          <p:cNvSpPr txBox="1"/>
          <p:nvPr/>
        </p:nvSpPr>
        <p:spPr>
          <a:xfrm>
            <a:off x="1082350" y="1247803"/>
            <a:ext cx="7231226" cy="44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3300"/>
              </a:lnSpc>
              <a:spcAft>
                <a:spcPts val="1200"/>
              </a:spcAft>
            </a:pPr>
            <a:r>
              <a:rPr lang="en-US" b="1" i="0" dirty="0">
                <a:solidFill>
                  <a:srgbClr val="20212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Labeled Optical Coherence Tomography (OCT) – Kaggle Dataset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T6006U3LS02Filtering_Streams">
  <a:themeElements>
    <a:clrScheme name="1_Heartbeat Review 9 May'06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CC"/>
      </a:hlink>
      <a:folHlink>
        <a:srgbClr val="00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1339</Words>
  <Application>Microsoft Office PowerPoint</Application>
  <PresentationFormat>Widescreen</PresentationFormat>
  <Paragraphs>153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Noto Sans Symbols</vt:lpstr>
      <vt:lpstr>Times</vt:lpstr>
      <vt:lpstr>Verdana</vt:lpstr>
      <vt:lpstr>IT6006U3LS02Filtering_Streams</vt:lpstr>
      <vt:lpstr>EyeDx :Deep Learning-based OCT Image Classification System</vt:lpstr>
      <vt:lpstr>Team Members</vt:lpstr>
      <vt:lpstr>Problem Statement</vt:lpstr>
      <vt:lpstr>                                           Introduction</vt:lpstr>
      <vt:lpstr>Objectives</vt:lpstr>
      <vt:lpstr>Literature Survey</vt:lpstr>
      <vt:lpstr>PowerPoint Presentation</vt:lpstr>
      <vt:lpstr>PowerPoint Presentation</vt:lpstr>
      <vt:lpstr>                          Dataset availability</vt:lpstr>
      <vt:lpstr>Model Prediction</vt:lpstr>
      <vt:lpstr>Classification Report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VEERA RAGAVAN</dc:creator>
  <cp:lastModifiedBy>Shiva sai Adithiyan</cp:lastModifiedBy>
  <cp:revision>6</cp:revision>
  <dcterms:created xsi:type="dcterms:W3CDTF">2020-08-02T17:30:45Z</dcterms:created>
  <dcterms:modified xsi:type="dcterms:W3CDTF">2025-04-16T06:26:08Z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0x010100B688E0BDE7B02B46BB5D6E1F3192D979</vt:lpwstr>
  </property>
</Properties>
</file>