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320" r:id="rId3"/>
    <p:sldId id="259" r:id="rId4"/>
    <p:sldId id="260" r:id="rId5"/>
    <p:sldId id="261" r:id="rId6"/>
    <p:sldId id="262" r:id="rId7"/>
    <p:sldId id="307" r:id="rId8"/>
    <p:sldId id="264" r:id="rId9"/>
    <p:sldId id="265" r:id="rId10"/>
    <p:sldId id="274" r:id="rId11"/>
    <p:sldId id="312" r:id="rId12"/>
    <p:sldId id="313" r:id="rId13"/>
    <p:sldId id="314" r:id="rId14"/>
    <p:sldId id="315" r:id="rId15"/>
    <p:sldId id="321" r:id="rId16"/>
    <p:sldId id="319" r:id="rId17"/>
    <p:sldId id="31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howGuides="1">
      <p:cViewPr varScale="1">
        <p:scale>
          <a:sx n="92" d="100"/>
          <a:sy n="92" d="100"/>
        </p:scale>
        <p:origin x="1200" y="82"/>
      </p:cViewPr>
      <p:guideLst>
        <p:guide orient="horz" pos="2160"/>
        <p:guide pos="288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08D7FC-3806-4A37-A734-CD7387884E79}"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1B41AC-0078-489E-936C-D292BD7B65D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7" name="Date Placeholder 6"/>
          <p:cNvSpPr>
            <a:spLocks noGrp="1"/>
          </p:cNvSpPr>
          <p:nvPr>
            <p:ph type="dt" sz="half" idx="10"/>
          </p:nvPr>
        </p:nvSpPr>
        <p:spPr/>
        <p:txBody>
          <a:bodyPr/>
          <a:lstStyle/>
          <a:p>
            <a:fld id="{6A92FB0A-0B2B-4DA0-8DAA-CA8AF059B4E4}" type="datetimeFigureOut">
              <a:rPr lang="en-US" smtClean="0"/>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6438DA8-6A79-4C42-94A7-E6CB78B1B817}" type="slidenum">
              <a:rPr lang="en-US" smtClean="0"/>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92FB0A-0B2B-4DA0-8DAA-CA8AF059B4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38DA8-6A79-4C42-94A7-E6CB78B1B81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92FB0A-0B2B-4DA0-8DAA-CA8AF059B4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38DA8-6A79-4C42-94A7-E6CB78B1B81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92FB0A-0B2B-4DA0-8DAA-CA8AF059B4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38DA8-6A79-4C42-94A7-E6CB78B1B81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6A92FB0A-0B2B-4DA0-8DAA-CA8AF059B4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38DA8-6A79-4C42-94A7-E6CB78B1B817}" type="slidenum">
              <a:rPr lang="en-US" smtClean="0"/>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A92FB0A-0B2B-4DA0-8DAA-CA8AF059B4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38DA8-6A79-4C42-94A7-E6CB78B1B81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A92FB0A-0B2B-4DA0-8DAA-CA8AF059B4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438DA8-6A79-4C42-94A7-E6CB78B1B81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6A92FB0A-0B2B-4DA0-8DAA-CA8AF059B4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438DA8-6A79-4C42-94A7-E6CB78B1B81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6A92FB0A-0B2B-4DA0-8DAA-CA8AF059B4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438DA8-6A79-4C42-94A7-E6CB78B1B817}" type="slidenum">
              <a:rPr lang="en-US" smtClean="0"/>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A92FB0A-0B2B-4DA0-8DAA-CA8AF059B4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38DA8-6A79-4C42-94A7-E6CB78B1B81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6A92FB0A-0B2B-4DA0-8DAA-CA8AF059B4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38DA8-6A79-4C42-94A7-E6CB78B1B817}" type="slidenum">
              <a:rPr lang="en-US" smtClean="0"/>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6A92FB0A-0B2B-4DA0-8DAA-CA8AF059B4E4}" type="datetimeFigureOut">
              <a:rPr lang="en-US" smtClean="0"/>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76438DA8-6A79-4C42-94A7-E6CB78B1B817}" type="slidenum">
              <a:rPr lang="en-US" smtClean="0"/>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43608" y="274638"/>
            <a:ext cx="8030561" cy="1440159"/>
          </a:xfrm>
        </p:spPr>
      </p:pic>
      <p:sp>
        <p:nvSpPr>
          <p:cNvPr id="6" name="TextBox 5"/>
          <p:cNvSpPr txBox="1"/>
          <p:nvPr/>
        </p:nvSpPr>
        <p:spPr>
          <a:xfrm>
            <a:off x="1042670" y="1677670"/>
            <a:ext cx="8115935" cy="4370070"/>
          </a:xfrm>
          <a:prstGeom prst="rect">
            <a:avLst/>
          </a:prstGeom>
          <a:noFill/>
        </p:spPr>
        <p:txBody>
          <a:bodyPr wrap="square" rtlCol="0">
            <a:noAutofit/>
          </a:bodyPr>
          <a:lstStyle/>
          <a:p>
            <a:endParaRPr lang="en-IN" dirty="0"/>
          </a:p>
          <a:p>
            <a:r>
              <a:rPr lang="en-IN" sz="2000" dirty="0">
                <a:latin typeface="Times New Roman" panose="02020603050405020304" pitchFamily="18" charset="0"/>
                <a:cs typeface="Times New Roman" panose="02020603050405020304" pitchFamily="18" charset="0"/>
              </a:rPr>
              <a:t>                                                    </a:t>
            </a:r>
            <a:r>
              <a:rPr lang="en-IN" sz="2000" u="sng" dirty="0">
                <a:latin typeface="Times New Roman" panose="02020603050405020304" pitchFamily="18" charset="0"/>
                <a:cs typeface="Times New Roman" panose="02020603050405020304" pitchFamily="18" charset="0"/>
              </a:rPr>
              <a:t>PROJECT - I  </a:t>
            </a:r>
            <a:endParaRPr lang="en-IN" sz="2000" dirty="0">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a:p>
            <a:r>
              <a:rPr lang="en-IN" sz="3600" dirty="0">
                <a:latin typeface="Times New Roman" panose="02020603050405020304" pitchFamily="18" charset="0"/>
                <a:cs typeface="Times New Roman" panose="02020603050405020304" pitchFamily="18" charset="0"/>
              </a:rPr>
              <a:t> </a:t>
            </a:r>
            <a:r>
              <a:rPr lang="en-IN" sz="3600" u="sng" dirty="0">
                <a:latin typeface="Times New Roman" panose="02020603050405020304" pitchFamily="18" charset="0"/>
                <a:cs typeface="Times New Roman" panose="02020603050405020304" pitchFamily="18" charset="0"/>
              </a:rPr>
              <a:t>CHARITY ORGANIZATION WEBSITE</a:t>
            </a:r>
            <a:endParaRPr lang="en-IN" sz="36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IN" dirty="0"/>
          </a:p>
          <a:p>
            <a:r>
              <a:rPr lang="en-IN" dirty="0"/>
              <a:t>                                                                                         </a:t>
            </a:r>
            <a:r>
              <a:rPr lang="en-IN" u="sng" dirty="0"/>
              <a:t>PROJECT MEMBER:-</a:t>
            </a:r>
            <a:endParaRPr lang="en-IN" dirty="0"/>
          </a:p>
          <a:p>
            <a:r>
              <a:rPr lang="en-IN" dirty="0"/>
              <a:t>                                                                                        D. SHIVA SAI KUMAR</a:t>
            </a:r>
            <a:endParaRPr lang="en-IN" dirty="0"/>
          </a:p>
          <a:p>
            <a:r>
              <a:rPr lang="en-IN" dirty="0"/>
              <a:t>                                                                                                SUPER-15</a:t>
            </a:r>
            <a:endParaRPr lang="en-IN" dirty="0"/>
          </a:p>
          <a:p>
            <a:r>
              <a:rPr lang="en-IN" dirty="0"/>
              <a:t>                                                                                             #EDITION-1</a:t>
            </a:r>
            <a:endParaRPr lang="en-IN" dirty="0"/>
          </a:p>
          <a:p>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a:solidFill>
                  <a:schemeClr val="tx1"/>
                </a:solidFill>
              </a:rPr>
              <a:t>RESULTS</a:t>
            </a:r>
            <a:endParaRPr lang="en-IN" sz="3600" u="sng" dirty="0">
              <a:solidFill>
                <a:schemeClr val="tx1"/>
              </a:solidFill>
            </a:endParaRPr>
          </a:p>
        </p:txBody>
      </p:sp>
      <p:sp>
        <p:nvSpPr>
          <p:cNvPr id="3" name="Content Placeholder 2"/>
          <p:cNvSpPr/>
          <p:nvPr>
            <p:ph idx="1"/>
          </p:nvPr>
        </p:nvSpPr>
        <p:spPr/>
        <p:txBody>
          <a:bodyPr/>
          <a:p>
            <a:endParaRPr lang="en-US"/>
          </a:p>
        </p:txBody>
      </p:sp>
      <p:pic>
        <p:nvPicPr>
          <p:cNvPr id="4" name="Picture 3" descr="Screenshot (3)"/>
          <p:cNvPicPr>
            <a:picLocks noChangeAspect="1"/>
          </p:cNvPicPr>
          <p:nvPr/>
        </p:nvPicPr>
        <p:blipFill>
          <a:blip r:embed="rId1"/>
          <a:stretch>
            <a:fillRect/>
          </a:stretch>
        </p:blipFill>
        <p:spPr>
          <a:xfrm>
            <a:off x="953770" y="1287780"/>
            <a:ext cx="8190230" cy="49612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p:nvPr>
            <p:ph idx="1"/>
          </p:nvPr>
        </p:nvSpPr>
        <p:spPr/>
        <p:txBody>
          <a:bodyPr/>
          <a:p>
            <a:endParaRPr lang="en-US"/>
          </a:p>
        </p:txBody>
      </p:sp>
      <p:pic>
        <p:nvPicPr>
          <p:cNvPr id="6" name="Picture 5" descr="Screenshot (5)"/>
          <p:cNvPicPr>
            <a:picLocks noChangeAspect="1"/>
          </p:cNvPicPr>
          <p:nvPr/>
        </p:nvPicPr>
        <p:blipFill>
          <a:blip r:embed="rId1"/>
          <a:stretch>
            <a:fillRect/>
          </a:stretch>
        </p:blipFill>
        <p:spPr>
          <a:xfrm>
            <a:off x="1010285" y="-30480"/>
            <a:ext cx="8133715" cy="6325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p:nvPr>
            <p:ph idx="1"/>
          </p:nvPr>
        </p:nvSpPr>
        <p:spPr/>
        <p:txBody>
          <a:bodyPr/>
          <a:p>
            <a:endParaRPr lang="en-US"/>
          </a:p>
        </p:txBody>
      </p:sp>
      <p:pic>
        <p:nvPicPr>
          <p:cNvPr id="6" name="Picture 5" descr="Screenshot (6)"/>
          <p:cNvPicPr>
            <a:picLocks noChangeAspect="1"/>
          </p:cNvPicPr>
          <p:nvPr/>
        </p:nvPicPr>
        <p:blipFill>
          <a:blip r:embed="rId1"/>
          <a:stretch>
            <a:fillRect/>
          </a:stretch>
        </p:blipFill>
        <p:spPr>
          <a:xfrm>
            <a:off x="1033145" y="274320"/>
            <a:ext cx="8110855" cy="59747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p:nvPr>
            <p:ph idx="1"/>
          </p:nvPr>
        </p:nvSpPr>
        <p:spPr/>
        <p:txBody>
          <a:bodyPr/>
          <a:p>
            <a:endParaRPr lang="en-US"/>
          </a:p>
        </p:txBody>
      </p:sp>
      <p:pic>
        <p:nvPicPr>
          <p:cNvPr id="4" name="Picture 3" descr="Screenshot (7)"/>
          <p:cNvPicPr>
            <a:picLocks noChangeAspect="1"/>
          </p:cNvPicPr>
          <p:nvPr/>
        </p:nvPicPr>
        <p:blipFill>
          <a:blip r:embed="rId1"/>
          <a:stretch>
            <a:fillRect/>
          </a:stretch>
        </p:blipFill>
        <p:spPr>
          <a:xfrm>
            <a:off x="1036320" y="196850"/>
            <a:ext cx="8107680" cy="61702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chemeClr val="tx1"/>
                </a:solidFill>
                <a:latin typeface="Times New Roman" panose="02020603050405020304" pitchFamily="18" charset="0"/>
                <a:cs typeface="Times New Roman" panose="02020603050405020304" pitchFamily="18" charset="0"/>
                <a:sym typeface="+mn-ea"/>
              </a:rPr>
              <a:t>CONCLUSION</a:t>
            </a:r>
            <a:endParaRPr lang="en-IN" u="sng" dirty="0">
              <a:solidFill>
                <a:schemeClr val="tx1"/>
              </a:solidFill>
              <a:latin typeface="Times New Roman" panose="02020603050405020304" pitchFamily="18" charset="0"/>
              <a:cs typeface="Times New Roman" panose="02020603050405020304" pitchFamily="18" charset="0"/>
              <a:sym typeface="+mn-ea"/>
            </a:endParaRPr>
          </a:p>
        </p:txBody>
      </p:sp>
      <p:sp>
        <p:nvSpPr>
          <p:cNvPr id="3" name="Content Placeholder 2"/>
          <p:cNvSpPr/>
          <p:nvPr>
            <p:ph idx="1"/>
          </p:nvPr>
        </p:nvSpPr>
        <p:spPr>
          <a:xfrm>
            <a:off x="1435735" y="1447800"/>
            <a:ext cx="7498080" cy="2819400"/>
          </a:xfrm>
        </p:spPr>
        <p:txBody>
          <a:bodyPr>
            <a:normAutofit/>
          </a:bodyPr>
          <a:p>
            <a:pPr marL="0" marR="0" lvl="0" indent="0" algn="l" defTabSz="914400" rtl="0" eaLnBrk="0" fontAlgn="base" latinLnBrk="0" hangingPunct="0">
              <a:lnSpc>
                <a:spcPct val="100000"/>
              </a:lnSpc>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a:t>
            </a:r>
            <a:r>
              <a:rPr kumimoji="0" lang="en-IN" altLang="en-US" sz="2400" b="0"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harity is meant for the general betterment of society. The allocation of donations must be strictly monitored to ensure that it does not end up in the wrong hands.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a:ln>
                  <a:noFill/>
                </a:ln>
                <a:effectLst/>
                <a:latin typeface="Arial" panose="020B0604020202020204" pitchFamily="34" charset="0"/>
                <a:cs typeface="Times New Roman" panose="02020603050405020304" pitchFamily="18" charset="0"/>
                <a:sym typeface="+mn-ea"/>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much hardship in the world, and it is the fortunate man's inherit duty to help better those who are less fortunate.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a:solidFill>
                  <a:schemeClr val="tx1"/>
                </a:solidFill>
                <a:latin typeface="Times New Roman" panose="02020603050405020304" pitchFamily="18" charset="0"/>
                <a:cs typeface="Times New Roman" panose="02020603050405020304" pitchFamily="18" charset="0"/>
                <a:sym typeface="+mn-ea"/>
              </a:rPr>
              <a:t>FUTURE SCOPE AND ENHANCEMENT</a:t>
            </a:r>
            <a:endParaRPr lang="en-IN" u="sng" dirty="0">
              <a:solidFill>
                <a:schemeClr val="tx1"/>
              </a:solidFill>
              <a:latin typeface="Times New Roman" panose="02020603050405020304" pitchFamily="18" charset="0"/>
              <a:cs typeface="Times New Roman" panose="02020603050405020304" pitchFamily="18" charset="0"/>
              <a:sym typeface="+mn-ea"/>
            </a:endParaRPr>
          </a:p>
        </p:txBody>
      </p:sp>
      <p:sp>
        <p:nvSpPr>
          <p:cNvPr id="3" name="Content Placeholder 2"/>
          <p:cNvSpPr/>
          <p:nvPr>
            <p:ph idx="1"/>
          </p:nvPr>
        </p:nvSpPr>
        <p:spPr/>
        <p:txBody>
          <a:bodyPr>
            <a:normAutofit fontScale="50000"/>
          </a:bodyPr>
          <a:p>
            <a:pPr marL="82550" indent="0">
              <a:buNone/>
            </a:pPr>
            <a:endParaRPr lang="en-US" sz="3430">
              <a:latin typeface="Times New Roman" panose="02020603050405020304" pitchFamily="18" charset="0"/>
              <a:cs typeface="Times New Roman" panose="02020603050405020304" pitchFamily="18" charset="0"/>
            </a:endParaRPr>
          </a:p>
          <a:p>
            <a:pPr marL="82550" indent="0">
              <a:buNone/>
            </a:pPr>
            <a:r>
              <a:rPr lang="en-US" sz="3430">
                <a:latin typeface="Times New Roman" panose="02020603050405020304" pitchFamily="18" charset="0"/>
                <a:cs typeface="Times New Roman" panose="02020603050405020304" pitchFamily="18" charset="0"/>
              </a:rPr>
              <a:t>Enhancing a charity organization's website involves focusing on improving user engagement, transparency, and efficiency in operations. Here are some future scope and enhancement ideas:</a:t>
            </a:r>
            <a:endParaRPr lang="en-US" sz="3430">
              <a:latin typeface="Times New Roman" panose="02020603050405020304" pitchFamily="18" charset="0"/>
              <a:cs typeface="Times New Roman" panose="02020603050405020304" pitchFamily="18" charset="0"/>
            </a:endParaRPr>
          </a:p>
          <a:p>
            <a:pPr marL="82550" indent="0">
              <a:buNone/>
            </a:pPr>
            <a:r>
              <a:rPr lang="en-IN" altLang="en-US" sz="4800" u="sng">
                <a:latin typeface="Times New Roman" panose="02020603050405020304" pitchFamily="18" charset="0"/>
                <a:cs typeface="Times New Roman" panose="02020603050405020304" pitchFamily="18" charset="0"/>
              </a:rPr>
              <a:t>1.</a:t>
            </a:r>
            <a:r>
              <a:rPr lang="en-US" sz="4800" u="sng">
                <a:latin typeface="Times New Roman" panose="02020603050405020304" pitchFamily="18" charset="0"/>
                <a:cs typeface="Times New Roman" panose="02020603050405020304" pitchFamily="18" charset="0"/>
              </a:rPr>
              <a:t>Donation </a:t>
            </a:r>
            <a:r>
              <a:rPr lang="en-US" sz="4800" u="sng">
                <a:latin typeface="Times New Roman" panose="02020603050405020304" pitchFamily="18" charset="0"/>
                <a:cs typeface="Times New Roman" panose="02020603050405020304" pitchFamily="18" charset="0"/>
              </a:rPr>
              <a:t>Experience Optimization:</a:t>
            </a:r>
            <a:endParaRPr lang="en-US" sz="4800" u="sng">
              <a:latin typeface="Times New Roman" panose="02020603050405020304" pitchFamily="18" charset="0"/>
              <a:cs typeface="Times New Roman" panose="02020603050405020304" pitchFamily="18" charset="0"/>
            </a:endParaRPr>
          </a:p>
          <a:p>
            <a:pPr marL="82550" indent="0">
              <a:buNone/>
            </a:pPr>
            <a:endParaRPr lang="en-US" sz="3430">
              <a:latin typeface="Times New Roman" panose="02020603050405020304" pitchFamily="18" charset="0"/>
              <a:cs typeface="Times New Roman" panose="02020603050405020304" pitchFamily="18" charset="0"/>
              <a:sym typeface="+mn-ea"/>
            </a:endParaRPr>
          </a:p>
          <a:p>
            <a:pPr marL="82550" indent="0">
              <a:buNone/>
            </a:pPr>
            <a:r>
              <a:rPr lang="en-US" sz="3430">
                <a:latin typeface="Times New Roman" panose="02020603050405020304" pitchFamily="18" charset="0"/>
                <a:cs typeface="Times New Roman" panose="02020603050405020304" pitchFamily="18" charset="0"/>
                <a:sym typeface="+mn-ea"/>
              </a:rPr>
              <a:t>▪</a:t>
            </a:r>
            <a:r>
              <a:rPr lang="en-IN" altLang="en-US" sz="3430">
                <a:latin typeface="Times New Roman" panose="02020603050405020304" pitchFamily="18" charset="0"/>
                <a:cs typeface="Times New Roman" panose="02020603050405020304" pitchFamily="18" charset="0"/>
              </a:rPr>
              <a:t> </a:t>
            </a:r>
            <a:r>
              <a:rPr lang="en-US" sz="3430" u="sng">
                <a:latin typeface="Times New Roman" panose="02020603050405020304" pitchFamily="18" charset="0"/>
                <a:cs typeface="Times New Roman" panose="02020603050405020304" pitchFamily="18" charset="0"/>
              </a:rPr>
              <a:t>Mobile Optimization:</a:t>
            </a:r>
            <a:r>
              <a:rPr lang="en-US" sz="3430">
                <a:latin typeface="Times New Roman" panose="02020603050405020304" pitchFamily="18" charset="0"/>
                <a:cs typeface="Times New Roman" panose="02020603050405020304" pitchFamily="18" charset="0"/>
              </a:rPr>
              <a:t> Ensure the website is fully responsive and user-friendly on mobile devices, as many donors access websites via smartphones.</a:t>
            </a:r>
            <a:endParaRPr lang="en-US" sz="3430">
              <a:latin typeface="Times New Roman" panose="02020603050405020304" pitchFamily="18" charset="0"/>
              <a:cs typeface="Times New Roman" panose="02020603050405020304" pitchFamily="18" charset="0"/>
            </a:endParaRPr>
          </a:p>
          <a:p>
            <a:pPr marL="82550" indent="0">
              <a:buNone/>
            </a:pPr>
            <a:endParaRPr lang="en-IN" altLang="en-US" sz="4800" u="sng">
              <a:latin typeface="Times New Roman" panose="02020603050405020304" pitchFamily="18" charset="0"/>
              <a:cs typeface="Times New Roman" panose="02020603050405020304" pitchFamily="18" charset="0"/>
            </a:endParaRPr>
          </a:p>
          <a:p>
            <a:pPr marL="82550" indent="0">
              <a:buNone/>
            </a:pPr>
            <a:r>
              <a:rPr lang="en-IN" altLang="en-US" sz="4800" u="sng">
                <a:latin typeface="Times New Roman" panose="02020603050405020304" pitchFamily="18" charset="0"/>
                <a:cs typeface="Times New Roman" panose="02020603050405020304" pitchFamily="18" charset="0"/>
              </a:rPr>
              <a:t>2.</a:t>
            </a:r>
            <a:r>
              <a:rPr lang="en-US" sz="4800" u="sng">
                <a:latin typeface="Times New Roman" panose="02020603050405020304" pitchFamily="18" charset="0"/>
                <a:cs typeface="Times New Roman" panose="02020603050405020304" pitchFamily="18" charset="0"/>
              </a:rPr>
              <a:t>Transparency and Impact Reporting:</a:t>
            </a:r>
            <a:endParaRPr lang="en-US" sz="4800" u="sng">
              <a:latin typeface="Times New Roman" panose="02020603050405020304" pitchFamily="18" charset="0"/>
              <a:cs typeface="Times New Roman" panose="02020603050405020304" pitchFamily="18" charset="0"/>
            </a:endParaRPr>
          </a:p>
          <a:p>
            <a:pPr marL="82550" indent="0">
              <a:buNone/>
            </a:pPr>
            <a:endParaRPr lang="en-US" sz="3430">
              <a:latin typeface="Times New Roman" panose="02020603050405020304" pitchFamily="18" charset="0"/>
              <a:cs typeface="Times New Roman" panose="02020603050405020304" pitchFamily="18" charset="0"/>
            </a:endParaRPr>
          </a:p>
          <a:p>
            <a:pPr marL="82550" indent="0">
              <a:buNone/>
            </a:pPr>
            <a:r>
              <a:rPr lang="en-US" sz="3430">
                <a:latin typeface="Times New Roman" panose="02020603050405020304" pitchFamily="18" charset="0"/>
                <a:cs typeface="Times New Roman" panose="02020603050405020304" pitchFamily="18" charset="0"/>
                <a:sym typeface="+mn-ea"/>
              </a:rPr>
              <a:t>▪</a:t>
            </a:r>
            <a:r>
              <a:rPr lang="en-US" sz="3430" u="sng">
                <a:latin typeface="Times New Roman" panose="02020603050405020304" pitchFamily="18" charset="0"/>
                <a:cs typeface="Times New Roman" panose="02020603050405020304" pitchFamily="18" charset="0"/>
              </a:rPr>
              <a:t>Real-Time Updates:</a:t>
            </a:r>
            <a:r>
              <a:rPr lang="en-US" sz="3430">
                <a:latin typeface="Times New Roman" panose="02020603050405020304" pitchFamily="18" charset="0"/>
                <a:cs typeface="Times New Roman" panose="02020603050405020304" pitchFamily="18" charset="0"/>
              </a:rPr>
              <a:t> Provide real-time updates on how donations are being utilized and the impact they are creating.</a:t>
            </a:r>
            <a:endParaRPr lang="en-US" sz="343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735" y="274955"/>
            <a:ext cx="7498080" cy="4304030"/>
          </a:xfrm>
        </p:spPr>
        <p:txBody>
          <a:bodyPr/>
          <a:lstStyle/>
          <a:p>
            <a:r>
              <a:rPr lang="en-IN" sz="4800">
                <a:solidFill>
                  <a:schemeClr val="tx1"/>
                </a:solidFill>
              </a:rPr>
              <a:t>THANK YOU</a:t>
            </a:r>
            <a:endParaRPr lang="en-IN" sz="48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altLang="en-US" u="sng"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CONTENTS</a:t>
            </a:r>
            <a:endParaRPr lang="en-IN" altLang="en-US" u="sng"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82550" indent="0">
              <a:buNone/>
            </a:pPr>
            <a:r>
              <a:rPr lang="en-US" sz="1800" dirty="0">
                <a:latin typeface="Arial" panose="020B0604020202020204" pitchFamily="34"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ABOUT PROJECT</a:t>
            </a:r>
            <a:endParaRPr lang="en-US" sz="1800" dirty="0">
              <a:latin typeface="Times New Roman" panose="02020603050405020304" pitchFamily="18" charset="0"/>
              <a:cs typeface="Times New Roman" panose="02020603050405020304" pitchFamily="18" charset="0"/>
            </a:endParaRPr>
          </a:p>
          <a:p>
            <a:pPr marL="82550" indent="0">
              <a:buNone/>
            </a:pPr>
            <a:r>
              <a:rPr lang="en-US" sz="1800" dirty="0">
                <a:latin typeface="Arial" panose="020B0604020202020204" pitchFamily="34" charset="0"/>
                <a:cs typeface="Times New Roman" panose="02020603050405020304" pitchFamily="18" charset="0"/>
                <a:sym typeface="+mn-ea"/>
              </a:rPr>
              <a:t>▪</a:t>
            </a:r>
            <a:r>
              <a:rPr lang="en-US" sz="1800" dirty="0">
                <a:latin typeface="Times New Roman" panose="02020603050405020304" pitchFamily="18" charset="0"/>
                <a:cs typeface="Times New Roman" panose="02020603050405020304" pitchFamily="18" charset="0"/>
              </a:rPr>
              <a:t>EXISTING SYSTEM</a:t>
            </a:r>
            <a:endParaRPr lang="en-US" sz="1800" dirty="0">
              <a:latin typeface="Times New Roman" panose="02020603050405020304" pitchFamily="18" charset="0"/>
              <a:cs typeface="Times New Roman" panose="02020603050405020304" pitchFamily="18" charset="0"/>
            </a:endParaRPr>
          </a:p>
          <a:p>
            <a:pPr marL="82550" indent="0">
              <a:buNone/>
            </a:pPr>
            <a:r>
              <a:rPr lang="en-US" sz="1800" dirty="0">
                <a:latin typeface="Arial" panose="020B0604020202020204" pitchFamily="34" charset="0"/>
                <a:cs typeface="Times New Roman" panose="02020603050405020304" pitchFamily="18" charset="0"/>
                <a:sym typeface="+mn-ea"/>
              </a:rPr>
              <a:t>▪</a:t>
            </a:r>
            <a:r>
              <a:rPr lang="en-US" sz="1800" dirty="0">
                <a:latin typeface="Times New Roman" panose="02020603050405020304" pitchFamily="18" charset="0"/>
                <a:cs typeface="Times New Roman" panose="02020603050405020304" pitchFamily="18" charset="0"/>
              </a:rPr>
              <a:t>OBJECTIVES AND GOALS</a:t>
            </a:r>
            <a:endParaRPr lang="en-US" sz="1800" dirty="0">
              <a:latin typeface="Times New Roman" panose="02020603050405020304" pitchFamily="18" charset="0"/>
              <a:cs typeface="Times New Roman" panose="02020603050405020304" pitchFamily="18" charset="0"/>
            </a:endParaRPr>
          </a:p>
          <a:p>
            <a:pPr marL="82550" indent="0">
              <a:buNone/>
            </a:pPr>
            <a:r>
              <a:rPr lang="en-US" sz="1800" dirty="0">
                <a:latin typeface="Arial" panose="020B0604020202020204" pitchFamily="34" charset="0"/>
                <a:cs typeface="Times New Roman" panose="02020603050405020304" pitchFamily="18" charset="0"/>
                <a:sym typeface="+mn-ea"/>
              </a:rPr>
              <a:t>▪</a:t>
            </a:r>
            <a:r>
              <a:rPr lang="en-US" sz="1800" dirty="0">
                <a:latin typeface="Times New Roman" panose="02020603050405020304" pitchFamily="18" charset="0"/>
                <a:cs typeface="Times New Roman" panose="02020603050405020304" pitchFamily="18" charset="0"/>
              </a:rPr>
              <a:t>PROPOSED SYSTEM</a:t>
            </a:r>
            <a:endParaRPr lang="en-US" sz="1800" dirty="0">
              <a:latin typeface="Times New Roman" panose="02020603050405020304" pitchFamily="18" charset="0"/>
              <a:cs typeface="Times New Roman" panose="02020603050405020304" pitchFamily="18" charset="0"/>
            </a:endParaRPr>
          </a:p>
          <a:p>
            <a:pPr marL="82550" indent="0">
              <a:buNone/>
            </a:pPr>
            <a:r>
              <a:rPr lang="en-US" sz="1800" dirty="0">
                <a:latin typeface="Arial" panose="020B0604020202020204" pitchFamily="34" charset="0"/>
                <a:cs typeface="Times New Roman" panose="02020603050405020304" pitchFamily="18" charset="0"/>
                <a:sym typeface="+mn-ea"/>
              </a:rPr>
              <a:t>▪</a:t>
            </a:r>
            <a:r>
              <a:rPr lang="en-US" sz="1800" dirty="0">
                <a:latin typeface="Times New Roman" panose="02020603050405020304" pitchFamily="18" charset="0"/>
                <a:cs typeface="Times New Roman" panose="02020603050405020304" pitchFamily="18" charset="0"/>
              </a:rPr>
              <a:t>HARDWARE REQUIREMENTS AND  </a:t>
            </a:r>
            <a:r>
              <a:rPr lang="en-US" sz="1800" dirty="0">
                <a:latin typeface="Times New Roman" panose="02020603050405020304" pitchFamily="18" charset="0"/>
                <a:cs typeface="Times New Roman" panose="02020603050405020304" pitchFamily="18" charset="0"/>
                <a:sym typeface="+mn-ea"/>
              </a:rPr>
              <a:t>SOFTWARE REQUIREMENTS</a:t>
            </a:r>
            <a:endParaRPr lang="en-US" sz="1800" dirty="0">
              <a:latin typeface="Times New Roman" panose="02020603050405020304" pitchFamily="18" charset="0"/>
              <a:cs typeface="Times New Roman" panose="02020603050405020304" pitchFamily="18" charset="0"/>
            </a:endParaRPr>
          </a:p>
          <a:p>
            <a:pPr marL="82550" indent="0">
              <a:buNone/>
            </a:pPr>
            <a:r>
              <a:rPr lang="en-US" sz="1800" dirty="0">
                <a:latin typeface="Arial" panose="020B0604020202020204" pitchFamily="34" charset="0"/>
                <a:cs typeface="Times New Roman" panose="02020603050405020304" pitchFamily="18" charset="0"/>
                <a:sym typeface="+mn-ea"/>
              </a:rPr>
              <a:t>▪</a:t>
            </a:r>
            <a:r>
              <a:rPr lang="en-US" sz="1800" dirty="0">
                <a:latin typeface="Times New Roman" panose="02020603050405020304" pitchFamily="18" charset="0"/>
                <a:cs typeface="Times New Roman" panose="02020603050405020304" pitchFamily="18" charset="0"/>
                <a:sym typeface="+mn-ea"/>
              </a:rPr>
              <a:t>RESULTS</a:t>
            </a:r>
            <a:endParaRPr lang="en-US" sz="1800" dirty="0">
              <a:latin typeface="Times New Roman" panose="02020603050405020304" pitchFamily="18" charset="0"/>
              <a:cs typeface="Times New Roman" panose="02020603050405020304" pitchFamily="18" charset="0"/>
              <a:sym typeface="+mn-ea"/>
            </a:endParaRPr>
          </a:p>
          <a:p>
            <a:pPr marL="82550" indent="0">
              <a:buNone/>
            </a:pPr>
            <a:r>
              <a:rPr lang="en-US" sz="1800" dirty="0">
                <a:latin typeface="Arial" panose="020B0604020202020204" pitchFamily="34" charset="0"/>
                <a:cs typeface="Times New Roman" panose="02020603050405020304" pitchFamily="18" charset="0"/>
                <a:sym typeface="+mn-ea"/>
              </a:rPr>
              <a:t>▪</a:t>
            </a:r>
            <a:r>
              <a:rPr lang="en-US" sz="1800" dirty="0">
                <a:latin typeface="Times New Roman" panose="02020603050405020304" pitchFamily="18" charset="0"/>
                <a:cs typeface="Times New Roman" panose="02020603050405020304" pitchFamily="18" charset="0"/>
                <a:sym typeface="+mn-ea"/>
              </a:rPr>
              <a:t>FUTURE SCOPE AND ENHANCEMENT</a:t>
            </a:r>
            <a:endParaRPr lang="en-US" sz="1800" dirty="0">
              <a:latin typeface="Times New Roman" panose="02020603050405020304" pitchFamily="18" charset="0"/>
              <a:cs typeface="Times New Roman" panose="02020603050405020304" pitchFamily="18" charset="0"/>
            </a:endParaRPr>
          </a:p>
          <a:p>
            <a:pPr marL="82550" indent="0">
              <a:buNone/>
            </a:pPr>
            <a:r>
              <a:rPr lang="en-US" sz="1800" dirty="0">
                <a:latin typeface="Arial" panose="020B0604020202020204" pitchFamily="34" charset="0"/>
                <a:cs typeface="Times New Roman" panose="02020603050405020304" pitchFamily="18" charset="0"/>
                <a:sym typeface="+mn-ea"/>
              </a:rPr>
              <a:t>▪</a:t>
            </a:r>
            <a:r>
              <a:rPr lang="en-US" sz="1800" dirty="0">
                <a:latin typeface="Times New Roman" panose="02020603050405020304" pitchFamily="18" charset="0"/>
                <a:cs typeface="Times New Roman" panose="02020603050405020304" pitchFamily="18" charset="0"/>
              </a:rPr>
              <a:t>CONCLUSION</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575280"/>
            <a:ext cx="7498080" cy="1143000"/>
          </a:xfrm>
        </p:spPr>
        <p:txBody>
          <a:bodyPr>
            <a:normAutofit/>
          </a:bodyPr>
          <a:lstStyle/>
          <a:p>
            <a:r>
              <a:rPr lang="en-IN" sz="3600" u="sng" dirty="0">
                <a:solidFill>
                  <a:schemeClr val="tx1"/>
                </a:solidFill>
                <a:latin typeface="Times New Roman" panose="02020603050405020304" pitchFamily="18" charset="0"/>
                <a:cs typeface="Times New Roman" panose="02020603050405020304" pitchFamily="18" charset="0"/>
              </a:rPr>
              <a:t>ABOUT PROJECT</a:t>
            </a:r>
            <a:endParaRPr lang="en-IN" sz="3600"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1916832"/>
            <a:ext cx="7498080" cy="4331568"/>
          </a:xfrm>
        </p:spPr>
        <p:txBody>
          <a:bodyPr>
            <a:normAutofit lnSpcReduction="10000"/>
          </a:bodyPr>
          <a:lstStyle/>
          <a:p>
            <a:pPr marL="82550" indent="0">
              <a:buFont typeface="Wingdings" panose="05000000000000000000" pitchFamily="2" charset="2"/>
              <a:buNone/>
            </a:pPr>
            <a:r>
              <a:rPr lang="en-US" sz="2400">
                <a:latin typeface="Arial" panose="020B0604020202020204" pitchFamily="34" charset="0"/>
                <a:sym typeface="+mn-ea"/>
              </a:rPr>
              <a:t>▪</a:t>
            </a:r>
            <a:r>
              <a:rPr lang="en-US" sz="2400" dirty="0">
                <a:latin typeface="Times New Roman" panose="02020603050405020304" pitchFamily="18" charset="0"/>
                <a:cs typeface="Times New Roman" panose="02020603050405020304" pitchFamily="18" charset="0"/>
              </a:rPr>
              <a:t> Charity websites often have to juggle different goals</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connect clients to services, accept donations from donors, find volunteers, share news, inspire people who are interested and much more.</a:t>
            </a:r>
            <a:endParaRPr lang="en-US" sz="2400" dirty="0">
              <a:latin typeface="Times New Roman" panose="02020603050405020304" pitchFamily="18" charset="0"/>
              <a:cs typeface="Times New Roman" panose="02020603050405020304" pitchFamily="18" charset="0"/>
            </a:endParaRPr>
          </a:p>
          <a:p>
            <a:pPr marL="82550" indent="0">
              <a:buFont typeface="Wingdings" panose="05000000000000000000" pitchFamily="2" charset="2"/>
              <a:buNone/>
            </a:pPr>
            <a:r>
              <a:rPr lang="en-US" sz="2400">
                <a:latin typeface="Arial" panose="020B0604020202020204" pitchFamily="34" charset="0"/>
                <a:sym typeface="+mn-ea"/>
              </a:rPr>
              <a:t>▪</a:t>
            </a:r>
            <a:r>
              <a:rPr lang="en-US" sz="2400" dirty="0">
                <a:latin typeface="Times New Roman" panose="02020603050405020304" pitchFamily="18" charset="0"/>
                <a:cs typeface="Times New Roman" panose="02020603050405020304" pitchFamily="18" charset="0"/>
              </a:rPr>
              <a:t> Global Health Innovations is focused on advancing healthcare systems in underserved communities through innovative technologies. </a:t>
            </a:r>
            <a:endParaRPr lang="en-US" sz="2400" dirty="0">
              <a:latin typeface="Times New Roman" panose="02020603050405020304" pitchFamily="18" charset="0"/>
              <a:cs typeface="Times New Roman" panose="02020603050405020304" pitchFamily="18" charset="0"/>
            </a:endParaRPr>
          </a:p>
          <a:p>
            <a:pPr marL="82550" indent="0">
              <a:buFont typeface="Wingdings" panose="05000000000000000000" pitchFamily="2" charset="2"/>
              <a:buNone/>
            </a:pPr>
            <a:r>
              <a:rPr lang="en-US" sz="2400">
                <a:latin typeface="Arial" panose="020B0604020202020204" pitchFamily="34" charset="0"/>
                <a:sym typeface="+mn-ea"/>
              </a:rPr>
              <a:t>▪</a:t>
            </a:r>
            <a:r>
              <a:rPr lang="en-US" sz="2400" dirty="0">
                <a:latin typeface="Times New Roman" panose="02020603050405020304" pitchFamily="18" charset="0"/>
                <a:cs typeface="Times New Roman" panose="02020603050405020304" pitchFamily="18" charset="0"/>
              </a:rPr>
              <a:t> This non-profit group is located in the UK focusing on domestic and international economic policy. By using books, media outlets and continuous research they hope to educate and change opinions on free people and the liberal state of mind.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415" y="764704"/>
            <a:ext cx="7498080" cy="1143000"/>
          </a:xfrm>
        </p:spPr>
        <p:txBody>
          <a:bodyPr>
            <a:normAutofit/>
          </a:bodyPr>
          <a:lstStyle/>
          <a:p>
            <a:r>
              <a:rPr lang="en-IN" sz="3200" u="sng" dirty="0">
                <a:solidFill>
                  <a:schemeClr val="tx1"/>
                </a:solidFill>
                <a:latin typeface="Times New Roman" panose="02020603050405020304" pitchFamily="18" charset="0"/>
                <a:cs typeface="Times New Roman" panose="02020603050405020304" pitchFamily="18" charset="0"/>
              </a:rPr>
              <a:t>EXISTING SYSTEM</a:t>
            </a:r>
            <a:endParaRPr lang="en-IN" sz="3200"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1772816"/>
            <a:ext cx="7498080" cy="4475584"/>
          </a:xfrm>
        </p:spPr>
        <p:txBody>
          <a:bodyPr>
            <a:noAutofit/>
          </a:bodyPr>
          <a:lstStyle/>
          <a:p>
            <a:pPr>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82550" indent="0">
              <a:buNone/>
            </a:pPr>
            <a:r>
              <a:rPr lang="en-US" sz="2400" dirty="0">
                <a:latin typeface="Arial" panose="020B0604020202020204" pitchFamily="34"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sers can browse through a list of organizations and select one to donate to.</a:t>
            </a:r>
            <a:endParaRPr lang="en-US" sz="2400" dirty="0">
              <a:latin typeface="Times New Roman" panose="02020603050405020304" pitchFamily="18" charset="0"/>
              <a:cs typeface="Times New Roman" panose="02020603050405020304" pitchFamily="18" charset="0"/>
            </a:endParaRPr>
          </a:p>
          <a:p>
            <a:pPr marL="82550" indent="0">
              <a:buNone/>
            </a:pPr>
            <a:r>
              <a:rPr lang="en-US" sz="2400" dirty="0">
                <a:latin typeface="Times New Roman" panose="02020603050405020304" pitchFamily="18" charset="0"/>
                <a:cs typeface="Times New Roman" panose="02020603050405020304" pitchFamily="18" charset="0"/>
                <a:sym typeface="+mn-ea"/>
              </a:rPr>
              <a:t>▪Users can typically </a:t>
            </a:r>
            <a:r>
              <a:rPr lang="en-US" sz="2400" dirty="0">
                <a:latin typeface="Times New Roman" panose="02020603050405020304" pitchFamily="18" charset="0"/>
                <a:cs typeface="Times New Roman" panose="02020603050405020304" pitchFamily="18" charset="0"/>
                <a:sym typeface="+mn-ea"/>
              </a:rPr>
              <a:t>make a one-time donation or set up a recurring donation.</a:t>
            </a:r>
            <a:endParaRPr lang="en-US" sz="2400" dirty="0">
              <a:latin typeface="Times New Roman" panose="02020603050405020304" pitchFamily="18" charset="0"/>
              <a:cs typeface="Times New Roman" panose="02020603050405020304" pitchFamily="18" charset="0"/>
              <a:sym typeface="+mn-ea"/>
            </a:endParaRPr>
          </a:p>
          <a:p>
            <a:pPr marL="82550" indent="0">
              <a:buNone/>
            </a:pPr>
            <a:r>
              <a:rPr lang="en-US" sz="2400" dirty="0">
                <a:latin typeface="Arial" panose="020B0604020202020204" pitchFamily="34" charset="0"/>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Most existing online charity systems are websites that allow users to make donations to various charitable organizations.</a:t>
            </a:r>
            <a:endParaRPr lang="en-US" sz="2400" dirty="0">
              <a:latin typeface="Times New Roman" panose="02020603050405020304" pitchFamily="18" charset="0"/>
              <a:cs typeface="Times New Roman" panose="02020603050405020304" pitchFamily="18" charset="0"/>
              <a:sym typeface="+mn-ea"/>
            </a:endParaRPr>
          </a:p>
          <a:p>
            <a:pPr marL="82550" indent="0">
              <a:buNone/>
            </a:pPr>
            <a:r>
              <a:rPr lang="en-US" sz="2400" dirty="0">
                <a:latin typeface="Arial" panose="020B0604020202020204" pitchFamily="34" charset="0"/>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rPr>
              <a:t>Many existing systems also offer the option to fundraise for a specific organization or campaign.</a:t>
            </a:r>
            <a:endParaRPr lang="en-US" sz="2400" dirty="0">
              <a:latin typeface="Times New Roman" panose="02020603050405020304" pitchFamily="18" charset="0"/>
              <a:cs typeface="Times New Roman" panose="02020603050405020304" pitchFamily="18" charset="0"/>
            </a:endParaRPr>
          </a:p>
          <a:p>
            <a:pPr marL="82550" indent="0">
              <a:buNone/>
            </a:pPr>
            <a:r>
              <a:rPr lang="en-US" sz="2400" dirty="0">
                <a:latin typeface="Arial" panose="020B0604020202020204" pitchFamily="34" charset="0"/>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sym typeface="+mn-ea"/>
              </a:rPr>
              <a:t>Some online charity system have mobile apps which have the same functionality as their website counterparts.</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620688"/>
            <a:ext cx="7498080" cy="1143000"/>
          </a:xfrm>
        </p:spPr>
        <p:txBody>
          <a:bodyPr>
            <a:normAutofit/>
          </a:bodyPr>
          <a:lstStyle/>
          <a:p>
            <a:r>
              <a:rPr lang="en-IN" altLang="en-US" sz="3200" u="sng" dirty="0">
                <a:solidFill>
                  <a:schemeClr val="tx1"/>
                </a:solidFill>
                <a:latin typeface="Times New Roman" panose="02020603050405020304" pitchFamily="18" charset="0"/>
                <a:cs typeface="Times New Roman" panose="02020603050405020304" pitchFamily="18" charset="0"/>
              </a:rPr>
              <a:t>OBJECTIVE GOALS</a:t>
            </a:r>
            <a:endParaRPr lang="en-IN" altLang="en-US" sz="3200"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5695" y="1516380"/>
            <a:ext cx="7498080" cy="4330700"/>
          </a:xfrm>
        </p:spPr>
        <p:txBody>
          <a:bodyPr>
            <a:normAutofit fontScale="25000"/>
          </a:bodyPr>
          <a:lstStyle/>
          <a:p>
            <a:pPr marL="82550" indent="0">
              <a:buNone/>
            </a:pPr>
            <a:endParaRPr lang="en-US" sz="2400" dirty="0">
              <a:latin typeface="Times New Roman" panose="02020603050405020304" pitchFamily="18" charset="0"/>
              <a:cs typeface="Times New Roman" panose="02020603050405020304" pitchFamily="18" charset="0"/>
            </a:endParaRPr>
          </a:p>
          <a:p>
            <a:pPr marL="82550" indent="0">
              <a:buFont typeface="Wingdings" panose="05000000000000000000" pitchFamily="2" charset="2"/>
              <a:buNone/>
            </a:pPr>
            <a:r>
              <a:rPr lang="en-US" sz="8000" dirty="0">
                <a:latin typeface="Times New Roman" panose="02020603050405020304" pitchFamily="18" charset="0"/>
                <a:cs typeface="Times New Roman" panose="02020603050405020304" pitchFamily="18" charset="0"/>
              </a:rPr>
              <a:t>▪ The main objectives of charity organizations typically revolve around helping those in need, alleviating suffering, promoting social justice, and making positive changes in communities.</a:t>
            </a:r>
            <a:endParaRPr lang="en-US" sz="8000" dirty="0">
              <a:latin typeface="Times New Roman" panose="02020603050405020304" pitchFamily="18" charset="0"/>
              <a:cs typeface="Times New Roman" panose="02020603050405020304" pitchFamily="18" charset="0"/>
            </a:endParaRPr>
          </a:p>
          <a:p>
            <a:pPr marL="82550" indent="0">
              <a:buFont typeface="Wingdings" panose="05000000000000000000" pitchFamily="2" charset="2"/>
              <a:buNone/>
            </a:pPr>
            <a:r>
              <a:rPr lang="en-US" sz="8000" dirty="0">
                <a:latin typeface="Times New Roman" panose="02020603050405020304" pitchFamily="18" charset="0"/>
                <a:cs typeface="Times New Roman" panose="02020603050405020304" pitchFamily="18" charset="0"/>
                <a:sym typeface="+mn-ea"/>
              </a:rPr>
              <a:t>▪Provide holistic support to underprivileged children, moving then from child labor and street living into school and a better living condition.</a:t>
            </a:r>
            <a:endParaRPr lang="en-US" sz="8000" dirty="0">
              <a:latin typeface="Times New Roman" panose="02020603050405020304" pitchFamily="18" charset="0"/>
              <a:cs typeface="Times New Roman" panose="02020603050405020304" pitchFamily="18" charset="0"/>
              <a:sym typeface="+mn-ea"/>
            </a:endParaRPr>
          </a:p>
          <a:p>
            <a:pPr marL="82550" indent="0">
              <a:buFont typeface="Wingdings" panose="05000000000000000000" pitchFamily="2" charset="2"/>
              <a:buNone/>
            </a:pPr>
            <a:r>
              <a:rPr lang="en-US" sz="8000" dirty="0">
                <a:latin typeface="Times New Roman" panose="02020603050405020304" pitchFamily="18" charset="0"/>
                <a:cs typeface="Times New Roman" panose="02020603050405020304" pitchFamily="18" charset="0"/>
                <a:sym typeface="+mn-ea"/>
              </a:rPr>
              <a:t>▪</a:t>
            </a:r>
            <a:r>
              <a:rPr lang="en-US" sz="8000" dirty="0">
                <a:latin typeface="Times New Roman" panose="02020603050405020304" pitchFamily="18" charset="0"/>
                <a:cs typeface="Times New Roman" panose="02020603050405020304" pitchFamily="18" charset="0"/>
              </a:rPr>
              <a:t>Provide basic needs to elder orphans for best possible health and well-being.</a:t>
            </a:r>
            <a:endParaRPr lang="en-US" sz="8000" dirty="0">
              <a:latin typeface="Times New Roman" panose="02020603050405020304" pitchFamily="18" charset="0"/>
              <a:cs typeface="Times New Roman" panose="02020603050405020304" pitchFamily="18" charset="0"/>
            </a:endParaRPr>
          </a:p>
          <a:p>
            <a:pPr marL="82550" indent="0">
              <a:buFont typeface="Wingdings" panose="05000000000000000000" pitchFamily="2" charset="2"/>
              <a:buNone/>
            </a:pPr>
            <a:r>
              <a:rPr lang="en-US" sz="8000" dirty="0">
                <a:latin typeface="Times New Roman" panose="02020603050405020304" pitchFamily="18" charset="0"/>
                <a:cs typeface="Times New Roman" panose="02020603050405020304" pitchFamily="18" charset="0"/>
                <a:sym typeface="+mn-ea"/>
              </a:rPr>
              <a:t>▪</a:t>
            </a:r>
            <a:r>
              <a:rPr lang="en-US" sz="8000" dirty="0">
                <a:latin typeface="Times New Roman" panose="02020603050405020304" pitchFamily="18" charset="0"/>
                <a:cs typeface="Times New Roman" panose="02020603050405020304" pitchFamily="18" charset="0"/>
              </a:rPr>
              <a:t>Uplift and empower teenage mothers to positively transform their lives.</a:t>
            </a:r>
            <a:endParaRPr lang="en-US" sz="8000" dirty="0">
              <a:latin typeface="Times New Roman" panose="02020603050405020304" pitchFamily="18" charset="0"/>
              <a:cs typeface="Times New Roman" panose="02020603050405020304" pitchFamily="18" charset="0"/>
            </a:endParaRPr>
          </a:p>
          <a:p>
            <a:pPr>
              <a:buNone/>
            </a:pPr>
            <a:endParaRPr lang="en-US"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4704"/>
            <a:ext cx="7498080" cy="1173162"/>
          </a:xfrm>
        </p:spPr>
        <p:txBody>
          <a:bodyPr>
            <a:normAutofit/>
          </a:bodyPr>
          <a:lstStyle/>
          <a:p>
            <a:r>
              <a:rPr lang="en-IN" altLang="en-US" sz="3600" u="sng" dirty="0">
                <a:solidFill>
                  <a:schemeClr val="tx1"/>
                </a:solidFill>
                <a:latin typeface="Times New Roman" panose="02020603050405020304" pitchFamily="18" charset="0"/>
                <a:cs typeface="Times New Roman" panose="02020603050405020304" pitchFamily="18" charset="0"/>
              </a:rPr>
              <a:t>PROPOSED SYSTEM</a:t>
            </a:r>
            <a:endParaRPr lang="en-IN" altLang="en-US" sz="3600"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9204" y="2420888"/>
            <a:ext cx="7498080" cy="3899520"/>
          </a:xfrm>
        </p:spPr>
        <p:txBody>
          <a:bodyPr>
            <a:normAutofit/>
          </a:bodyPr>
          <a:lstStyle/>
          <a:p>
            <a:pPr marL="82550" indent="0">
              <a:buFont typeface="Wingdings" panose="05000000000000000000" pitchFamily="2" charset="2"/>
              <a:buNone/>
            </a:pPr>
            <a:r>
              <a:rPr lang="en-IN" altLang="en-US" sz="2400" dirty="0">
                <a:latin typeface="Arial" panose="020B0604020202020204" pitchFamily="34"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n online platform where charities or causes can sign up and list their projects. </a:t>
            </a:r>
            <a:endParaRPr lang="en-US" sz="2400" dirty="0">
              <a:latin typeface="Times New Roman" panose="02020603050405020304" pitchFamily="18" charset="0"/>
              <a:cs typeface="Times New Roman" panose="02020603050405020304" pitchFamily="18" charset="0"/>
            </a:endParaRPr>
          </a:p>
          <a:p>
            <a:pPr marL="82550" indent="0">
              <a:buFont typeface="Wingdings" panose="05000000000000000000" pitchFamily="2" charset="2"/>
              <a:buNone/>
            </a:pPr>
            <a:r>
              <a:rPr lang="en-IN" altLang="en-US" sz="2400" dirty="0">
                <a:latin typeface="Arial" panose="020B0604020202020204" pitchFamily="34" charset="0"/>
                <a:cs typeface="Times New Roman" panose="02020603050405020304" pitchFamily="18" charset="0"/>
                <a:sym typeface="+mn-ea"/>
              </a:rPr>
              <a:t>▪</a:t>
            </a:r>
            <a:r>
              <a:rPr lang="en-US" sz="2400" dirty="0">
                <a:latin typeface="Times New Roman" panose="02020603050405020304" pitchFamily="18" charset="0"/>
                <a:cs typeface="Times New Roman" panose="02020603050405020304" pitchFamily="18" charset="0"/>
              </a:rPr>
              <a:t>Potential donors can browse the platform and make donations directly to the charities or causes they support. </a:t>
            </a:r>
            <a:endParaRPr lang="en-US" sz="2400" dirty="0">
              <a:latin typeface="Times New Roman" panose="02020603050405020304" pitchFamily="18" charset="0"/>
              <a:cs typeface="Times New Roman" panose="02020603050405020304" pitchFamily="18" charset="0"/>
            </a:endParaRPr>
          </a:p>
          <a:p>
            <a:pPr marL="82550" indent="0">
              <a:buFont typeface="Wingdings" panose="05000000000000000000" pitchFamily="2" charset="2"/>
              <a:buNone/>
            </a:pPr>
            <a:r>
              <a:rPr lang="en-IN" altLang="en-US" sz="2400" dirty="0">
                <a:latin typeface="Times New Roman" panose="02020603050405020304" pitchFamily="18" charset="0"/>
                <a:cs typeface="Times New Roman" panose="02020603050405020304" pitchFamily="18" charset="0"/>
                <a:sym typeface="+mn-ea"/>
              </a:rPr>
              <a:t>▪Donors also have the ability to track their donations and receive regular updates on the progress of their chosen charity or cause.</a:t>
            </a:r>
            <a:endParaRPr lang="en-IN" altLang="en-US" sz="24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48680"/>
            <a:ext cx="7498080" cy="1143000"/>
          </a:xfrm>
        </p:spPr>
        <p:txBody>
          <a:bodyPr>
            <a:normAutofit/>
          </a:bodyPr>
          <a:lstStyle/>
          <a:p>
            <a:r>
              <a:rPr lang="en-IN" sz="3600" u="sng" dirty="0">
                <a:solidFill>
                  <a:schemeClr val="tx1"/>
                </a:solidFill>
                <a:latin typeface="Times New Roman" panose="02020603050405020304" pitchFamily="18" charset="0"/>
                <a:cs typeface="Times New Roman" panose="02020603050405020304" pitchFamily="18" charset="0"/>
              </a:rPr>
              <a:t>HARDWARE REQUIREMENTS</a:t>
            </a:r>
            <a:endParaRPr lang="en-IN" sz="3600"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None/>
            </a:pPr>
            <a:endParaRPr lang="en-US" sz="2400" dirty="0">
              <a:latin typeface="Times New Roman" panose="02020603050405020304" pitchFamily="18" charset="0"/>
              <a:cs typeface="Times New Roman" panose="02020603050405020304" pitchFamily="18" charset="0"/>
            </a:endParaRPr>
          </a:p>
          <a:p>
            <a:pPr marL="82550" indent="0">
              <a:buNone/>
            </a:pPr>
            <a:r>
              <a:rPr lang="en-US" sz="2400" spc="-5" dirty="0">
                <a:latin typeface="Arial" panose="020B0604020202020204" pitchFamily="34" charset="0"/>
                <a:ea typeface="Consolas" panose="020B0609020204030204" pitchFamily="49" charset="0"/>
                <a:cs typeface="Consolas" panose="020B0609020204030204" pitchFamily="49" charset="0"/>
              </a:rPr>
              <a:t>▪</a:t>
            </a:r>
            <a:r>
              <a:rPr lang="en-IN" altLang="en-US" sz="2400" spc="-5" dirty="0">
                <a:latin typeface="Arial" panose="020B0604020202020204" pitchFamily="34" charset="0"/>
                <a:ea typeface="Consolas" panose="020B0609020204030204" pitchFamily="49" charset="0"/>
                <a:cs typeface="Consolas" panose="020B0609020204030204" pitchFamily="49" charset="0"/>
              </a:rPr>
              <a:t> </a:t>
            </a:r>
            <a:r>
              <a:rPr lang="en-US" sz="2400" spc="-5" dirty="0">
                <a:latin typeface="Times New Roman" panose="02020603050405020304" pitchFamily="18" charset="0"/>
                <a:ea typeface="Consolas" panose="020B0609020204030204" pitchFamily="49" charset="0"/>
                <a:cs typeface="Consolas" panose="020B0609020204030204" pitchFamily="49" charset="0"/>
              </a:rPr>
              <a:t>Hardware</a:t>
            </a:r>
            <a:r>
              <a:rPr lang="en-US" sz="2400" spc="-50" dirty="0">
                <a:latin typeface="Times New Roman" panose="02020603050405020304" pitchFamily="18" charset="0"/>
                <a:ea typeface="Consolas" panose="020B0609020204030204" pitchFamily="49" charset="0"/>
                <a:cs typeface="Consolas" panose="020B0609020204030204" pitchFamily="49" charset="0"/>
              </a:rPr>
              <a:t> </a:t>
            </a:r>
            <a:r>
              <a:rPr lang="en-US" sz="2400" spc="-5" dirty="0">
                <a:latin typeface="Times New Roman" panose="02020603050405020304" pitchFamily="18" charset="0"/>
                <a:ea typeface="Consolas" panose="020B0609020204030204" pitchFamily="49" charset="0"/>
                <a:cs typeface="Consolas" panose="020B0609020204030204" pitchFamily="49" charset="0"/>
              </a:rPr>
              <a:t>interfaces</a:t>
            </a:r>
            <a:r>
              <a:rPr lang="en-US" sz="2400" spc="-40" dirty="0">
                <a:latin typeface="Times New Roman" panose="02020603050405020304" pitchFamily="18" charset="0"/>
                <a:ea typeface="Consolas" panose="020B0609020204030204" pitchFamily="49" charset="0"/>
                <a:cs typeface="Consolas" panose="020B0609020204030204" pitchFamily="49" charset="0"/>
              </a:rPr>
              <a:t> </a:t>
            </a:r>
            <a:r>
              <a:rPr lang="en-US" sz="2400" spc="-5" dirty="0">
                <a:latin typeface="Times New Roman" panose="02020603050405020304" pitchFamily="18" charset="0"/>
                <a:ea typeface="Consolas" panose="020B0609020204030204" pitchFamily="49" charset="0"/>
                <a:cs typeface="Consolas" panose="020B0609020204030204" pitchFamily="49" charset="0"/>
              </a:rPr>
              <a:t>specifies</a:t>
            </a:r>
            <a:r>
              <a:rPr lang="en-US" sz="2400" spc="-35" dirty="0">
                <a:latin typeface="Times New Roman" panose="02020603050405020304" pitchFamily="18" charset="0"/>
                <a:ea typeface="Consolas" panose="020B0609020204030204" pitchFamily="49" charset="0"/>
                <a:cs typeface="Consolas" panose="020B0609020204030204" pitchFamily="49" charset="0"/>
              </a:rPr>
              <a:t> </a:t>
            </a:r>
            <a:r>
              <a:rPr lang="en-US" sz="2400" spc="-5" dirty="0">
                <a:latin typeface="Times New Roman" panose="02020603050405020304" pitchFamily="18" charset="0"/>
                <a:ea typeface="Consolas" panose="020B0609020204030204" pitchFamily="49" charset="0"/>
                <a:cs typeface="Consolas" panose="020B0609020204030204" pitchFamily="49" charset="0"/>
              </a:rPr>
              <a:t>the</a:t>
            </a:r>
            <a:r>
              <a:rPr lang="en-US" sz="2400" spc="-55" dirty="0">
                <a:latin typeface="Times New Roman" panose="02020603050405020304" pitchFamily="18" charset="0"/>
                <a:ea typeface="Consolas" panose="020B0609020204030204" pitchFamily="49" charset="0"/>
                <a:cs typeface="Consolas" panose="020B0609020204030204" pitchFamily="49" charset="0"/>
              </a:rPr>
              <a:t> </a:t>
            </a:r>
            <a:r>
              <a:rPr lang="en-US" sz="2400" spc="-5" dirty="0">
                <a:latin typeface="Times New Roman" panose="02020603050405020304" pitchFamily="18" charset="0"/>
                <a:ea typeface="Consolas" panose="020B0609020204030204" pitchFamily="49" charset="0"/>
                <a:cs typeface="Consolas" panose="020B0609020204030204" pitchFamily="49" charset="0"/>
              </a:rPr>
              <a:t>logical</a:t>
            </a:r>
            <a:r>
              <a:rPr lang="en-US" sz="2400" spc="-75" dirty="0">
                <a:latin typeface="Times New Roman" panose="02020603050405020304" pitchFamily="18" charset="0"/>
                <a:ea typeface="Consolas" panose="020B0609020204030204" pitchFamily="49" charset="0"/>
                <a:cs typeface="Consolas" panose="020B0609020204030204" pitchFamily="49" charset="0"/>
              </a:rPr>
              <a:t> </a:t>
            </a:r>
            <a:r>
              <a:rPr lang="en-US" sz="2400" spc="-5" dirty="0">
                <a:latin typeface="Times New Roman" panose="02020603050405020304" pitchFamily="18" charset="0"/>
                <a:ea typeface="Consolas" panose="020B0609020204030204" pitchFamily="49" charset="0"/>
                <a:cs typeface="Consolas" panose="020B0609020204030204" pitchFamily="49" charset="0"/>
              </a:rPr>
              <a:t>characteristics</a:t>
            </a:r>
            <a:r>
              <a:rPr lang="en-US" sz="2400" spc="-35" dirty="0">
                <a:latin typeface="Times New Roman" panose="02020603050405020304" pitchFamily="18" charset="0"/>
                <a:ea typeface="Consolas" panose="020B0609020204030204" pitchFamily="49" charset="0"/>
                <a:cs typeface="Consolas" panose="020B0609020204030204" pitchFamily="49" charset="0"/>
              </a:rPr>
              <a:t> </a:t>
            </a:r>
            <a:r>
              <a:rPr lang="en-US" sz="2400" dirty="0">
                <a:latin typeface="Times New Roman" panose="02020603050405020304" pitchFamily="18" charset="0"/>
                <a:ea typeface="Consolas" panose="020B0609020204030204" pitchFamily="49" charset="0"/>
                <a:cs typeface="Consolas" panose="020B0609020204030204" pitchFamily="49" charset="0"/>
              </a:rPr>
              <a:t>of</a:t>
            </a:r>
            <a:r>
              <a:rPr lang="en-US" sz="2400" spc="-85" dirty="0">
                <a:latin typeface="Times New Roman" panose="02020603050405020304" pitchFamily="18" charset="0"/>
                <a:ea typeface="Consolas" panose="020B0609020204030204" pitchFamily="49" charset="0"/>
                <a:cs typeface="Consolas" panose="020B0609020204030204" pitchFamily="49" charset="0"/>
              </a:rPr>
              <a:t> </a:t>
            </a:r>
            <a:r>
              <a:rPr lang="en-US" sz="2400" dirty="0">
                <a:latin typeface="Times New Roman" panose="02020603050405020304" pitchFamily="18" charset="0"/>
                <a:ea typeface="Consolas" panose="020B0609020204030204" pitchFamily="49" charset="0"/>
                <a:cs typeface="Consolas" panose="020B0609020204030204" pitchFamily="49" charset="0"/>
              </a:rPr>
              <a:t>each</a:t>
            </a:r>
            <a:r>
              <a:rPr lang="en-US" sz="2400" spc="-75" dirty="0">
                <a:latin typeface="Times New Roman" panose="02020603050405020304" pitchFamily="18" charset="0"/>
                <a:ea typeface="Consolas" panose="020B0609020204030204" pitchFamily="49" charset="0"/>
                <a:cs typeface="Consolas" panose="020B0609020204030204" pitchFamily="49" charset="0"/>
              </a:rPr>
              <a:t> </a:t>
            </a:r>
            <a:r>
              <a:rPr lang="en-US" sz="2400" dirty="0">
                <a:latin typeface="Times New Roman" panose="02020603050405020304" pitchFamily="18" charset="0"/>
                <a:ea typeface="Consolas" panose="020B0609020204030204" pitchFamily="49" charset="0"/>
                <a:cs typeface="Consolas" panose="020B0609020204030204" pitchFamily="49" charset="0"/>
              </a:rPr>
              <a:t>interface</a:t>
            </a:r>
            <a:r>
              <a:rPr lang="en-US" sz="2400" spc="-45" dirty="0">
                <a:latin typeface="Times New Roman" panose="02020603050405020304" pitchFamily="18" charset="0"/>
                <a:ea typeface="Consolas" panose="020B0609020204030204" pitchFamily="49" charset="0"/>
                <a:cs typeface="Consolas" panose="020B0609020204030204" pitchFamily="49" charset="0"/>
              </a:rPr>
              <a:t> </a:t>
            </a:r>
            <a:r>
              <a:rPr lang="en-US" sz="2400" dirty="0">
                <a:latin typeface="Times New Roman" panose="02020603050405020304" pitchFamily="18" charset="0"/>
                <a:ea typeface="Consolas" panose="020B0609020204030204" pitchFamily="49" charset="0"/>
                <a:cs typeface="Consolas" panose="020B0609020204030204" pitchFamily="49" charset="0"/>
              </a:rPr>
              <a:t>between</a:t>
            </a:r>
            <a:r>
              <a:rPr lang="en-US" sz="2400" spc="-75" dirty="0">
                <a:latin typeface="Times New Roman" panose="02020603050405020304" pitchFamily="18" charset="0"/>
                <a:ea typeface="Consolas" panose="020B0609020204030204" pitchFamily="49" charset="0"/>
                <a:cs typeface="Consolas" panose="020B0609020204030204" pitchFamily="49" charset="0"/>
              </a:rPr>
              <a:t> </a:t>
            </a:r>
            <a:r>
              <a:rPr lang="en-US" sz="2400" dirty="0">
                <a:latin typeface="Times New Roman" panose="02020603050405020304" pitchFamily="18" charset="0"/>
                <a:ea typeface="Consolas" panose="020B0609020204030204" pitchFamily="49" charset="0"/>
                <a:cs typeface="Consolas" panose="020B0609020204030204" pitchFamily="49" charset="0"/>
              </a:rPr>
              <a:t>the</a:t>
            </a:r>
            <a:r>
              <a:rPr lang="en-US" sz="2400" spc="-340" dirty="0">
                <a:latin typeface="Times New Roman" panose="02020603050405020304" pitchFamily="18" charset="0"/>
                <a:ea typeface="Consolas" panose="020B0609020204030204" pitchFamily="49" charset="0"/>
                <a:cs typeface="Consolas" panose="020B0609020204030204" pitchFamily="49" charset="0"/>
              </a:rPr>
              <a:t> </a:t>
            </a:r>
            <a:r>
              <a:rPr lang="en-US" sz="2400" dirty="0">
                <a:latin typeface="Times New Roman" panose="02020603050405020304" pitchFamily="18" charset="0"/>
                <a:ea typeface="Consolas" panose="020B0609020204030204" pitchFamily="49" charset="0"/>
                <a:cs typeface="Consolas" panose="020B0609020204030204" pitchFamily="49" charset="0"/>
              </a:rPr>
              <a:t>software product and the hardware components of the system. The following are some</a:t>
            </a:r>
            <a:r>
              <a:rPr lang="en-US" sz="2400" spc="5" dirty="0">
                <a:latin typeface="Times New Roman" panose="02020603050405020304" pitchFamily="18" charset="0"/>
                <a:ea typeface="Consolas" panose="020B0609020204030204" pitchFamily="49" charset="0"/>
                <a:cs typeface="Consolas" panose="020B0609020204030204" pitchFamily="49" charset="0"/>
              </a:rPr>
              <a:t> </a:t>
            </a:r>
            <a:r>
              <a:rPr lang="en-US" sz="2400" dirty="0">
                <a:latin typeface="Times New Roman" panose="02020603050405020304" pitchFamily="18" charset="0"/>
                <a:ea typeface="Consolas" panose="020B0609020204030204" pitchFamily="49" charset="0"/>
                <a:cs typeface="Consolas" panose="020B0609020204030204" pitchFamily="49" charset="0"/>
              </a:rPr>
              <a:t>hardware</a:t>
            </a:r>
            <a:r>
              <a:rPr lang="en-US" sz="2400" spc="15" dirty="0">
                <a:latin typeface="Times New Roman" panose="02020603050405020304" pitchFamily="18" charset="0"/>
                <a:ea typeface="Consolas" panose="020B0609020204030204" pitchFamily="49" charset="0"/>
                <a:cs typeface="Consolas" panose="020B0609020204030204" pitchFamily="49" charset="0"/>
              </a:rPr>
              <a:t> </a:t>
            </a:r>
            <a:r>
              <a:rPr lang="en-US" sz="2400" dirty="0">
                <a:latin typeface="Times New Roman" panose="02020603050405020304" pitchFamily="18" charset="0"/>
                <a:ea typeface="Consolas" panose="020B0609020204030204" pitchFamily="49" charset="0"/>
                <a:cs typeface="Consolas" panose="020B0609020204030204" pitchFamily="49" charset="0"/>
              </a:rPr>
              <a:t>requirements.</a:t>
            </a:r>
            <a:endParaRPr lang="en-US" sz="2400" dirty="0">
              <a:latin typeface="Times New Roman" panose="02020603050405020304" pitchFamily="18" charset="0"/>
              <a:ea typeface="Consolas" panose="020B0609020204030204" pitchFamily="49" charset="0"/>
              <a:cs typeface="Consolas" panose="020B0609020204030204" pitchFamily="49" charset="0"/>
            </a:endParaRPr>
          </a:p>
          <a:p>
            <a:pPr marL="82550" indent="0">
              <a:buNone/>
            </a:pPr>
            <a:r>
              <a:rPr lang="en-US" sz="2400" spc="-5" dirty="0">
                <a:latin typeface="Arial" panose="020B0604020202020204" pitchFamily="34" charset="0"/>
                <a:ea typeface="Consolas" panose="020B0609020204030204" pitchFamily="49" charset="0"/>
                <a:cs typeface="Consolas" panose="020B0609020204030204" pitchFamily="49" charset="0"/>
                <a:sym typeface="+mn-ea"/>
              </a:rPr>
              <a:t>▪</a:t>
            </a:r>
            <a:r>
              <a:rPr lang="en-IN" altLang="en-US" sz="2400" spc="-5" dirty="0">
                <a:latin typeface="Arial" panose="020B0604020202020204" pitchFamily="34" charset="0"/>
                <a:ea typeface="Consolas" panose="020B0609020204030204" pitchFamily="49" charset="0"/>
                <a:cs typeface="Consolas" panose="020B0609020204030204" pitchFamily="49" charset="0"/>
                <a:sym typeface="+mn-ea"/>
              </a:rPr>
              <a:t> </a:t>
            </a:r>
            <a:r>
              <a:rPr lang="en-US" sz="2400" dirty="0">
                <a:latin typeface="Times New Roman" panose="02020603050405020304" pitchFamily="18" charset="0"/>
                <a:cs typeface="Times New Roman" panose="02020603050405020304" pitchFamily="18" charset="0"/>
              </a:rPr>
              <a:t>Processor  : i3 or above</a:t>
            </a:r>
            <a:endParaRPr lang="en-US" sz="2400" dirty="0">
              <a:latin typeface="Times New Roman" panose="02020603050405020304" pitchFamily="18" charset="0"/>
              <a:cs typeface="Times New Roman" panose="02020603050405020304" pitchFamily="18" charset="0"/>
            </a:endParaRPr>
          </a:p>
          <a:p>
            <a:pPr marL="82550" indent="0">
              <a:buNone/>
            </a:pPr>
            <a:r>
              <a:rPr lang="en-US" sz="2400" spc="-5" dirty="0">
                <a:latin typeface="Arial" panose="020B0604020202020204" pitchFamily="34" charset="0"/>
                <a:ea typeface="Consolas" panose="020B0609020204030204" pitchFamily="49" charset="0"/>
                <a:cs typeface="Consolas" panose="020B0609020204030204" pitchFamily="49" charset="0"/>
                <a:sym typeface="+mn-ea"/>
              </a:rPr>
              <a:t>▪</a:t>
            </a:r>
            <a:r>
              <a:rPr lang="en-IN" altLang="en-US" sz="2400" spc="-5" dirty="0">
                <a:latin typeface="Arial" panose="020B0604020202020204" pitchFamily="34" charset="0"/>
                <a:ea typeface="Consolas" panose="020B0609020204030204" pitchFamily="49" charset="0"/>
                <a:cs typeface="Consolas" panose="020B0609020204030204" pitchFamily="49" charset="0"/>
                <a:sym typeface="+mn-ea"/>
              </a:rPr>
              <a:t> </a:t>
            </a:r>
            <a:r>
              <a:rPr lang="en-US" sz="2400" dirty="0">
                <a:latin typeface="Times New Roman" panose="02020603050405020304" pitchFamily="18" charset="0"/>
                <a:cs typeface="Times New Roman" panose="02020603050405020304" pitchFamily="18" charset="0"/>
              </a:rPr>
              <a:t>RAM        : 1 GB or more.</a:t>
            </a:r>
            <a:endParaRPr lang="en-US" sz="2400" dirty="0">
              <a:latin typeface="Times New Roman" panose="02020603050405020304" pitchFamily="18" charset="0"/>
              <a:cs typeface="Times New Roman" panose="02020603050405020304" pitchFamily="18" charset="0"/>
            </a:endParaRPr>
          </a:p>
          <a:p>
            <a:pPr marL="82550" indent="0">
              <a:buNone/>
            </a:pPr>
            <a:r>
              <a:rPr lang="en-US" sz="2400" spc="-5" dirty="0">
                <a:latin typeface="Arial" panose="020B0604020202020204" pitchFamily="34" charset="0"/>
                <a:ea typeface="Consolas" panose="020B0609020204030204" pitchFamily="49" charset="0"/>
                <a:cs typeface="Consolas" panose="020B0609020204030204" pitchFamily="49" charset="0"/>
                <a:sym typeface="+mn-ea"/>
              </a:rPr>
              <a:t>▪</a:t>
            </a:r>
            <a:r>
              <a:rPr lang="en-IN" altLang="en-US" sz="2400" spc="-5" dirty="0">
                <a:latin typeface="Arial" panose="020B0604020202020204" pitchFamily="34" charset="0"/>
                <a:ea typeface="Consolas" panose="020B0609020204030204" pitchFamily="49" charset="0"/>
                <a:cs typeface="Consolas" panose="020B0609020204030204" pitchFamily="49" charset="0"/>
                <a:sym typeface="+mn-ea"/>
              </a:rPr>
              <a:t> </a:t>
            </a:r>
            <a:r>
              <a:rPr lang="en-US" sz="2400" dirty="0">
                <a:latin typeface="Times New Roman" panose="02020603050405020304" pitchFamily="18" charset="0"/>
                <a:cs typeface="Times New Roman" panose="02020603050405020304" pitchFamily="18" charset="0"/>
              </a:rPr>
              <a:t>Hard disk  : 40 GB or more.</a:t>
            </a:r>
            <a:endParaRPr lang="en-US" sz="2400" dirty="0">
              <a:latin typeface="Times New Roman" panose="02020603050405020304" pitchFamily="18" charset="0"/>
              <a:cs typeface="Times New Roman" panose="02020603050405020304" pitchFamily="18" charset="0"/>
            </a:endParaRPr>
          </a:p>
          <a:p>
            <a:pPr marL="82550" indent="0">
              <a:buNone/>
            </a:pPr>
            <a:r>
              <a:rPr lang="en-US" sz="2400" spc="-5" dirty="0">
                <a:latin typeface="Arial" panose="020B0604020202020204" pitchFamily="34" charset="0"/>
                <a:ea typeface="Consolas" panose="020B0609020204030204" pitchFamily="49" charset="0"/>
                <a:cs typeface="Consolas" panose="020B0609020204030204" pitchFamily="49" charset="0"/>
                <a:sym typeface="+mn-ea"/>
              </a:rPr>
              <a:t>▪</a:t>
            </a:r>
            <a:r>
              <a:rPr lang="en-IN" altLang="en-US" sz="2400" spc="-5" dirty="0">
                <a:latin typeface="Arial" panose="020B0604020202020204" pitchFamily="34" charset="0"/>
                <a:ea typeface="Consolas" panose="020B0609020204030204" pitchFamily="49" charset="0"/>
                <a:cs typeface="Consolas" panose="020B0609020204030204" pitchFamily="49" charset="0"/>
                <a:sym typeface="+mn-ea"/>
              </a:rPr>
              <a:t> </a:t>
            </a:r>
            <a:r>
              <a:rPr lang="en-US" sz="2400" dirty="0">
                <a:latin typeface="Times New Roman" panose="02020603050405020304" pitchFamily="18" charset="0"/>
                <a:cs typeface="Times New Roman" panose="02020603050405020304" pitchFamily="18" charset="0"/>
              </a:rPr>
              <a:t>Monitor     : Any Monitor.</a:t>
            </a:r>
            <a:endParaRPr lang="en-US" sz="2400" dirty="0">
              <a:latin typeface="Times New Roman" panose="02020603050405020304" pitchFamily="18" charset="0"/>
              <a:cs typeface="Times New Roman" panose="02020603050405020304" pitchFamily="18" charset="0"/>
            </a:endParaRPr>
          </a:p>
          <a:p>
            <a:pPr marL="82550" indent="0">
              <a:buNone/>
            </a:pPr>
            <a:r>
              <a:rPr lang="en-US" sz="2400" spc="-5" dirty="0">
                <a:latin typeface="Arial" panose="020B0604020202020204" pitchFamily="34" charset="0"/>
                <a:ea typeface="Consolas" panose="020B0609020204030204" pitchFamily="49" charset="0"/>
                <a:cs typeface="Consolas" panose="020B0609020204030204" pitchFamily="49" charset="0"/>
                <a:sym typeface="+mn-ea"/>
              </a:rPr>
              <a:t>▪</a:t>
            </a:r>
            <a:r>
              <a:rPr lang="en-IN" altLang="en-US" sz="2400" spc="-5" dirty="0">
                <a:latin typeface="Arial" panose="020B0604020202020204" pitchFamily="34" charset="0"/>
                <a:ea typeface="Consolas" panose="020B0609020204030204" pitchFamily="49" charset="0"/>
                <a:cs typeface="Consolas" panose="020B0609020204030204" pitchFamily="49" charset="0"/>
                <a:sym typeface="+mn-ea"/>
              </a:rPr>
              <a:t> </a:t>
            </a:r>
            <a:r>
              <a:rPr lang="en-US" sz="2400" dirty="0">
                <a:latin typeface="Times New Roman" panose="02020603050405020304" pitchFamily="18" charset="0"/>
                <a:cs typeface="Times New Roman" panose="02020603050405020304" pitchFamily="18" charset="0"/>
              </a:rPr>
              <a:t>Keyboard  : Standard Keyboard.</a:t>
            </a:r>
            <a:endParaRPr lang="en-US" sz="2400" dirty="0">
              <a:latin typeface="Times New Roman" panose="02020603050405020304" pitchFamily="18" charset="0"/>
              <a:cs typeface="Times New Roman" panose="02020603050405020304" pitchFamily="18" charset="0"/>
            </a:endParaRPr>
          </a:p>
          <a:p>
            <a:pPr marL="82550" indent="0">
              <a:buNone/>
            </a:pPr>
            <a:r>
              <a:rPr lang="en-US" sz="2400" spc="-5" dirty="0">
                <a:latin typeface="Arial" panose="020B0604020202020204" pitchFamily="34" charset="0"/>
                <a:ea typeface="Consolas" panose="020B0609020204030204" pitchFamily="49" charset="0"/>
                <a:cs typeface="Consolas" panose="020B0609020204030204" pitchFamily="49" charset="0"/>
                <a:sym typeface="+mn-ea"/>
              </a:rPr>
              <a:t>▪</a:t>
            </a:r>
            <a:r>
              <a:rPr lang="en-IN" altLang="en-US" sz="2400" spc="-5" dirty="0">
                <a:latin typeface="Arial" panose="020B0604020202020204" pitchFamily="34" charset="0"/>
                <a:ea typeface="Consolas" panose="020B0609020204030204" pitchFamily="49" charset="0"/>
                <a:cs typeface="Consolas" panose="020B0609020204030204" pitchFamily="49" charset="0"/>
                <a:sym typeface="+mn-ea"/>
              </a:rPr>
              <a:t> </a:t>
            </a:r>
            <a:r>
              <a:rPr lang="en-US" sz="2400" dirty="0">
                <a:latin typeface="Times New Roman" panose="02020603050405020304" pitchFamily="18" charset="0"/>
                <a:cs typeface="Times New Roman" panose="02020603050405020304" pitchFamily="18" charset="0"/>
              </a:rPr>
              <a:t>Mouse       : Two or Three Button Mouse.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u="sng" dirty="0">
                <a:solidFill>
                  <a:schemeClr val="tx1"/>
                </a:solidFill>
                <a:latin typeface="Times New Roman" panose="02020603050405020304" pitchFamily="18" charset="0"/>
                <a:cs typeface="Times New Roman" panose="02020603050405020304" pitchFamily="18" charset="0"/>
              </a:rPr>
              <a:t>SOFTWARE REQUIREMENTS</a:t>
            </a:r>
            <a:endParaRPr lang="en-IN" sz="3600"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2500"/>
          </a:bodyPr>
          <a:lstStyle/>
          <a:p>
            <a:pPr marL="82550" indent="0">
              <a:lnSpc>
                <a:spcPct val="170000"/>
              </a:lnSpc>
              <a:buNone/>
            </a:pPr>
            <a:r>
              <a:rPr lang="en-US" sz="2595" spc="-5" dirty="0">
                <a:latin typeface="Times New Roman" panose="02020603050405020304" pitchFamily="18" charset="0"/>
                <a:ea typeface="Consolas" panose="020B0609020204030204" pitchFamily="49" charset="0"/>
                <a:cs typeface="Consolas" panose="020B0609020204030204" pitchFamily="49" charset="0"/>
                <a:sym typeface="+mn-ea"/>
              </a:rPr>
              <a:t>▪</a:t>
            </a:r>
            <a:r>
              <a:rPr lang="en-IN" altLang="en-US" sz="8600" spc="-5" dirty="0">
                <a:latin typeface="Arial" panose="020B0604020202020204" pitchFamily="34" charset="0"/>
                <a:ea typeface="Consolas" panose="020B0609020204030204" pitchFamily="49" charset="0"/>
                <a:cs typeface="Consolas" panose="020B0609020204030204" pitchFamily="49" charset="0"/>
                <a:sym typeface="+mn-ea"/>
              </a:rPr>
              <a:t> </a:t>
            </a:r>
            <a:r>
              <a:rPr lang="en-US" sz="2595" dirty="0">
                <a:latin typeface="Times New Roman" panose="02020603050405020304" pitchFamily="18" charset="0"/>
                <a:ea typeface="Consolas" panose="020B0609020204030204" pitchFamily="49" charset="0"/>
                <a:cs typeface="Times New Roman" panose="02020603050405020304" pitchFamily="18" charset="0"/>
              </a:rPr>
              <a:t>Software Requirements specifies the logical</a:t>
            </a:r>
            <a:r>
              <a:rPr lang="en-IN" altLang="en-US" sz="2595" dirty="0">
                <a:latin typeface="Times New Roman" panose="02020603050405020304" pitchFamily="18" charset="0"/>
                <a:ea typeface="Consolas" panose="020B0609020204030204" pitchFamily="49" charset="0"/>
                <a:cs typeface="Times New Roman" panose="02020603050405020304" pitchFamily="18" charset="0"/>
              </a:rPr>
              <a:t> </a:t>
            </a:r>
            <a:r>
              <a:rPr lang="en-US" sz="2595" dirty="0">
                <a:latin typeface="Times New Roman" panose="02020603050405020304" pitchFamily="18" charset="0"/>
                <a:ea typeface="Consolas" panose="020B0609020204030204" pitchFamily="49" charset="0"/>
                <a:cs typeface="Times New Roman" panose="02020603050405020304" pitchFamily="18" charset="0"/>
              </a:rPr>
              <a:t>characteristics of</a:t>
            </a:r>
            <a:r>
              <a:rPr lang="en-IN" altLang="en-US" sz="2595" dirty="0">
                <a:latin typeface="Times New Roman" panose="02020603050405020304" pitchFamily="18" charset="0"/>
                <a:ea typeface="Consolas" panose="020B0609020204030204" pitchFamily="49" charset="0"/>
                <a:cs typeface="Times New Roman" panose="02020603050405020304" pitchFamily="18" charset="0"/>
              </a:rPr>
              <a:t> </a:t>
            </a:r>
            <a:r>
              <a:rPr lang="en-US" sz="2595" dirty="0">
                <a:latin typeface="Times New Roman" panose="02020603050405020304" pitchFamily="18" charset="0"/>
                <a:ea typeface="Consolas" panose="020B0609020204030204" pitchFamily="49" charset="0"/>
                <a:cs typeface="Times New Roman" panose="02020603050405020304" pitchFamily="18" charset="0"/>
              </a:rPr>
              <a:t>each interface and</a:t>
            </a:r>
            <a:r>
              <a:rPr lang="en-US" sz="2595" spc="5" dirty="0">
                <a:latin typeface="Times New Roman" panose="02020603050405020304" pitchFamily="18" charset="0"/>
                <a:ea typeface="Consolas" panose="020B0609020204030204" pitchFamily="49" charset="0"/>
                <a:cs typeface="Times New Roman" panose="02020603050405020304" pitchFamily="18" charset="0"/>
              </a:rPr>
              <a:t> </a:t>
            </a:r>
            <a:r>
              <a:rPr lang="en-US" sz="2595" dirty="0">
                <a:latin typeface="Times New Roman" panose="02020603050405020304" pitchFamily="18" charset="0"/>
                <a:ea typeface="Consolas" panose="020B0609020204030204" pitchFamily="49" charset="0"/>
                <a:cs typeface="Times New Roman" panose="02020603050405020304" pitchFamily="18" charset="0"/>
              </a:rPr>
              <a:t>software components</a:t>
            </a:r>
            <a:r>
              <a:rPr lang="en-US" sz="2595" spc="5" dirty="0">
                <a:latin typeface="Times New Roman" panose="02020603050405020304" pitchFamily="18" charset="0"/>
                <a:ea typeface="Consolas" panose="020B0609020204030204" pitchFamily="49" charset="0"/>
                <a:cs typeface="Times New Roman" panose="02020603050405020304" pitchFamily="18" charset="0"/>
              </a:rPr>
              <a:t> </a:t>
            </a:r>
            <a:r>
              <a:rPr lang="en-US" sz="2595" dirty="0">
                <a:latin typeface="Times New Roman" panose="02020603050405020304" pitchFamily="18" charset="0"/>
                <a:ea typeface="Consolas" panose="020B0609020204030204" pitchFamily="49" charset="0"/>
                <a:cs typeface="Times New Roman" panose="02020603050405020304" pitchFamily="18" charset="0"/>
              </a:rPr>
              <a:t>of</a:t>
            </a:r>
            <a:r>
              <a:rPr lang="en-US" sz="2595" spc="-40" dirty="0">
                <a:latin typeface="Times New Roman" panose="02020603050405020304" pitchFamily="18" charset="0"/>
                <a:ea typeface="Consolas" panose="020B0609020204030204" pitchFamily="49" charset="0"/>
                <a:cs typeface="Times New Roman" panose="02020603050405020304" pitchFamily="18" charset="0"/>
              </a:rPr>
              <a:t> </a:t>
            </a:r>
            <a:r>
              <a:rPr lang="en-US" sz="2595" dirty="0">
                <a:latin typeface="Times New Roman" panose="02020603050405020304" pitchFamily="18" charset="0"/>
                <a:ea typeface="Consolas" panose="020B0609020204030204" pitchFamily="49" charset="0"/>
                <a:cs typeface="Times New Roman" panose="02020603050405020304" pitchFamily="18" charset="0"/>
              </a:rPr>
              <a:t>the system.</a:t>
            </a:r>
            <a:r>
              <a:rPr lang="en-US" sz="2595" spc="10" dirty="0">
                <a:latin typeface="Times New Roman" panose="02020603050405020304" pitchFamily="18" charset="0"/>
                <a:ea typeface="Consolas" panose="020B0609020204030204" pitchFamily="49" charset="0"/>
                <a:cs typeface="Times New Roman" panose="02020603050405020304" pitchFamily="18" charset="0"/>
              </a:rPr>
              <a:t> </a:t>
            </a:r>
            <a:r>
              <a:rPr lang="en-US" sz="2595" dirty="0">
                <a:latin typeface="Times New Roman" panose="02020603050405020304" pitchFamily="18" charset="0"/>
                <a:ea typeface="Consolas" panose="020B0609020204030204" pitchFamily="49" charset="0"/>
                <a:cs typeface="Times New Roman" panose="02020603050405020304" pitchFamily="18" charset="0"/>
              </a:rPr>
              <a:t>The</a:t>
            </a:r>
            <a:r>
              <a:rPr lang="en-US" sz="2595" spc="-5" dirty="0">
                <a:latin typeface="Times New Roman" panose="02020603050405020304" pitchFamily="18" charset="0"/>
                <a:ea typeface="Consolas" panose="020B0609020204030204" pitchFamily="49" charset="0"/>
                <a:cs typeface="Times New Roman" panose="02020603050405020304" pitchFamily="18" charset="0"/>
              </a:rPr>
              <a:t> </a:t>
            </a:r>
            <a:r>
              <a:rPr lang="en-US" sz="2595" dirty="0">
                <a:latin typeface="Times New Roman" panose="02020603050405020304" pitchFamily="18" charset="0"/>
                <a:ea typeface="Consolas" panose="020B0609020204030204" pitchFamily="49" charset="0"/>
                <a:cs typeface="Times New Roman" panose="02020603050405020304" pitchFamily="18" charset="0"/>
              </a:rPr>
              <a:t>following</a:t>
            </a:r>
            <a:r>
              <a:rPr lang="en-US" sz="2595" spc="-5" dirty="0">
                <a:latin typeface="Times New Roman" panose="02020603050405020304" pitchFamily="18" charset="0"/>
                <a:ea typeface="Consolas" panose="020B0609020204030204" pitchFamily="49" charset="0"/>
                <a:cs typeface="Times New Roman" panose="02020603050405020304" pitchFamily="18" charset="0"/>
              </a:rPr>
              <a:t> </a:t>
            </a:r>
            <a:r>
              <a:rPr lang="en-US" sz="2595" dirty="0">
                <a:latin typeface="Times New Roman" panose="02020603050405020304" pitchFamily="18" charset="0"/>
                <a:ea typeface="Consolas" panose="020B0609020204030204" pitchFamily="49" charset="0"/>
                <a:cs typeface="Times New Roman" panose="02020603050405020304" pitchFamily="18" charset="0"/>
              </a:rPr>
              <a:t>are</a:t>
            </a:r>
            <a:r>
              <a:rPr lang="en-US" sz="2595" spc="-5" dirty="0">
                <a:latin typeface="Times New Roman" panose="02020603050405020304" pitchFamily="18" charset="0"/>
                <a:ea typeface="Consolas" panose="020B0609020204030204" pitchFamily="49" charset="0"/>
                <a:cs typeface="Times New Roman" panose="02020603050405020304" pitchFamily="18" charset="0"/>
              </a:rPr>
              <a:t> </a:t>
            </a:r>
            <a:r>
              <a:rPr lang="en-US" sz="2595" dirty="0">
                <a:latin typeface="Times New Roman" panose="02020603050405020304" pitchFamily="18" charset="0"/>
                <a:ea typeface="Consolas" panose="020B0609020204030204" pitchFamily="49" charset="0"/>
                <a:cs typeface="Times New Roman" panose="02020603050405020304" pitchFamily="18" charset="0"/>
              </a:rPr>
              <a:t>some</a:t>
            </a:r>
            <a:r>
              <a:rPr lang="en-US" sz="2595" spc="-20" dirty="0">
                <a:latin typeface="Times New Roman" panose="02020603050405020304" pitchFamily="18" charset="0"/>
                <a:ea typeface="Consolas" panose="020B0609020204030204" pitchFamily="49" charset="0"/>
                <a:cs typeface="Times New Roman" panose="02020603050405020304" pitchFamily="18" charset="0"/>
              </a:rPr>
              <a:t> </a:t>
            </a:r>
            <a:r>
              <a:rPr lang="en-US" sz="2595" dirty="0">
                <a:latin typeface="Times New Roman" panose="02020603050405020304" pitchFamily="18" charset="0"/>
                <a:ea typeface="Consolas" panose="020B0609020204030204" pitchFamily="49" charset="0"/>
                <a:cs typeface="Times New Roman" panose="02020603050405020304" pitchFamily="18" charset="0"/>
              </a:rPr>
              <a:t>software</a:t>
            </a:r>
            <a:r>
              <a:rPr lang="en-US" sz="2595" spc="5" dirty="0">
                <a:latin typeface="Times New Roman" panose="02020603050405020304" pitchFamily="18" charset="0"/>
                <a:ea typeface="Consolas" panose="020B0609020204030204" pitchFamily="49" charset="0"/>
                <a:cs typeface="Times New Roman" panose="02020603050405020304" pitchFamily="18" charset="0"/>
              </a:rPr>
              <a:t> </a:t>
            </a:r>
            <a:r>
              <a:rPr lang="en-US" sz="2595" dirty="0">
                <a:latin typeface="Times New Roman" panose="02020603050405020304" pitchFamily="18" charset="0"/>
                <a:ea typeface="Consolas" panose="020B0609020204030204" pitchFamily="49" charset="0"/>
                <a:cs typeface="Times New Roman" panose="02020603050405020304" pitchFamily="18" charset="0"/>
              </a:rPr>
              <a:t>requirements</a:t>
            </a:r>
            <a:r>
              <a:rPr lang="en-IN" altLang="en-US" sz="2595" dirty="0">
                <a:latin typeface="Times New Roman" panose="02020603050405020304" pitchFamily="18" charset="0"/>
                <a:ea typeface="Consolas" panose="020B0609020204030204" pitchFamily="49" charset="0"/>
                <a:cs typeface="Times New Roman" panose="02020603050405020304" pitchFamily="18" charset="0"/>
              </a:rPr>
              <a:t>:</a:t>
            </a:r>
            <a:endParaRPr lang="en-US" sz="2595" dirty="0">
              <a:latin typeface="Times New Roman" panose="02020603050405020304" pitchFamily="18" charset="0"/>
              <a:ea typeface="Consolas" panose="020B0609020204030204" pitchFamily="49" charset="0"/>
              <a:cs typeface="Times New Roman" panose="02020603050405020304" pitchFamily="18" charset="0"/>
            </a:endParaRPr>
          </a:p>
          <a:p>
            <a:endParaRPr lang="en-IN" sz="2595" dirty="0">
              <a:latin typeface="Times New Roman" panose="02020603050405020304" pitchFamily="18" charset="0"/>
              <a:ea typeface="Consolas" panose="020B0609020204030204" pitchFamily="49" charset="0"/>
              <a:cs typeface="Times New Roman" panose="02020603050405020304" pitchFamily="18" charset="0"/>
            </a:endParaRPr>
          </a:p>
          <a:p>
            <a:pPr marL="0" marR="2540" lvl="0" indent="0" algn="just">
              <a:spcAft>
                <a:spcPts val="800"/>
              </a:spcAft>
              <a:buFont typeface="Arial" panose="020B0604020202020204" pitchFamily="34" charset="0"/>
              <a:buNone/>
            </a:pPr>
            <a:r>
              <a:rPr lang="en-US" sz="2595" spc="-5" dirty="0">
                <a:latin typeface="Times New Roman" panose="02020603050405020304" pitchFamily="18" charset="0"/>
                <a:ea typeface="Consolas" panose="020B0609020204030204" pitchFamily="49" charset="0"/>
                <a:cs typeface="Times New Roman" panose="02020603050405020304" pitchFamily="18" charset="0"/>
                <a:sym typeface="+mn-ea"/>
              </a:rPr>
              <a:t>▪</a:t>
            </a:r>
            <a:r>
              <a:rPr lang="en-IN" altLang="en-US" sz="2595" spc="-5" dirty="0">
                <a:latin typeface="Times New Roman" panose="02020603050405020304" pitchFamily="18" charset="0"/>
                <a:ea typeface="Consolas" panose="020B0609020204030204" pitchFamily="49" charset="0"/>
                <a:cs typeface="Times New Roman" panose="02020603050405020304" pitchFamily="18" charset="0"/>
                <a:sym typeface="+mn-ea"/>
              </a:rPr>
              <a:t> </a:t>
            </a:r>
            <a:r>
              <a:rPr lang="en-IN" sz="259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Operating system	    : windows family, </a:t>
            </a:r>
            <a:r>
              <a:rPr lang="en-IN" sz="259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linux</a:t>
            </a:r>
            <a:r>
              <a:rPr lang="en-IN" sz="2595">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595" dirty="0">
              <a:latin typeface="Times New Roman" panose="02020603050405020304" pitchFamily="18" charset="0"/>
              <a:ea typeface="Times New Roman" panose="02020603050405020304" pitchFamily="18" charset="0"/>
              <a:cs typeface="Times New Roman" panose="02020603050405020304" pitchFamily="18" charset="0"/>
            </a:endParaRPr>
          </a:p>
          <a:p>
            <a:pPr>
              <a:buNone/>
            </a:pPr>
            <a:endParaRPr lang="en-US" sz="259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u="sng" dirty="0">
                <a:solidFill>
                  <a:schemeClr val="tx1"/>
                </a:solidFill>
                <a:latin typeface="Times New Roman" panose="02020603050405020304" pitchFamily="18" charset="0"/>
                <a:cs typeface="Times New Roman" panose="02020603050405020304" pitchFamily="18" charset="0"/>
              </a:rPr>
              <a:t>IMPLEMENTATIONS</a:t>
            </a:r>
            <a:endParaRPr lang="en-IN" sz="3600"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150000"/>
              </a:lnSpc>
              <a:buNone/>
            </a:pPr>
            <a:r>
              <a:rPr lang="en-IN" sz="2400" dirty="0">
                <a:latin typeface="Times New Roman" panose="02020603050405020304" pitchFamily="18" charset="0"/>
                <a:cs typeface="Times New Roman" panose="02020603050405020304" pitchFamily="18" charset="0"/>
                <a:sym typeface="+mn-ea"/>
              </a:rPr>
              <a:t>Below are the Technologies used:</a:t>
            </a:r>
            <a:endParaRPr lang="en-IN" sz="2400" dirty="0">
              <a:latin typeface="Times New Roman" panose="02020603050405020304" pitchFamily="18" charset="0"/>
              <a:cs typeface="Times New Roman" panose="02020603050405020304" pitchFamily="18" charset="0"/>
            </a:endParaRPr>
          </a:p>
          <a:p>
            <a:pPr marL="82550" indent="0">
              <a:lnSpc>
                <a:spcPct val="150000"/>
              </a:lnSpc>
              <a:buNone/>
            </a:pPr>
            <a:r>
              <a:rPr lang="en-US" sz="2400" spc="-5" dirty="0">
                <a:latin typeface="Arial" panose="020B0604020202020204" pitchFamily="34" charset="0"/>
                <a:ea typeface="Consolas" panose="020B0609020204030204" pitchFamily="49" charset="0"/>
                <a:cs typeface="Consolas" panose="020B0609020204030204" pitchFamily="49" charset="0"/>
                <a:sym typeface="+mn-ea"/>
              </a:rPr>
              <a:t>▪</a:t>
            </a:r>
            <a:r>
              <a:rPr lang="en-IN" altLang="en-US" sz="2400" spc="-5" dirty="0">
                <a:latin typeface="Arial" panose="020B0604020202020204" pitchFamily="34" charset="0"/>
                <a:ea typeface="Consolas" panose="020B0609020204030204" pitchFamily="49" charset="0"/>
                <a:cs typeface="Consolas" panose="020B0609020204030204" pitchFamily="49" charset="0"/>
                <a:sym typeface="+mn-ea"/>
              </a:rPr>
              <a:t> </a:t>
            </a:r>
            <a:r>
              <a:rPr lang="en-IN" sz="2400" dirty="0">
                <a:latin typeface="Times New Roman" panose="02020603050405020304" pitchFamily="18" charset="0"/>
                <a:cs typeface="Times New Roman" panose="02020603050405020304" pitchFamily="18" charset="0"/>
                <a:sym typeface="+mn-ea"/>
              </a:rPr>
              <a:t>HTML</a:t>
            </a:r>
            <a:endParaRPr lang="en-IN" sz="2400" dirty="0">
              <a:latin typeface="Times New Roman" panose="02020603050405020304" pitchFamily="18" charset="0"/>
              <a:cs typeface="Times New Roman" panose="02020603050405020304" pitchFamily="18" charset="0"/>
            </a:endParaRPr>
          </a:p>
          <a:p>
            <a:pPr marL="82550" indent="0">
              <a:lnSpc>
                <a:spcPct val="150000"/>
              </a:lnSpc>
              <a:buNone/>
            </a:pPr>
            <a:r>
              <a:rPr lang="en-US" sz="2400" spc="-5" dirty="0">
                <a:latin typeface="Arial" panose="020B0604020202020204" pitchFamily="34" charset="0"/>
                <a:ea typeface="Consolas" panose="020B0609020204030204" pitchFamily="49" charset="0"/>
                <a:cs typeface="Consolas" panose="020B0609020204030204" pitchFamily="49" charset="0"/>
                <a:sym typeface="+mn-ea"/>
              </a:rPr>
              <a:t>▪</a:t>
            </a:r>
            <a:r>
              <a:rPr lang="en-IN" altLang="en-US" sz="2400" spc="-5" dirty="0">
                <a:latin typeface="Arial" panose="020B0604020202020204" pitchFamily="34" charset="0"/>
                <a:ea typeface="Consolas" panose="020B0609020204030204" pitchFamily="49" charset="0"/>
                <a:cs typeface="Consolas" panose="020B0609020204030204" pitchFamily="49" charset="0"/>
                <a:sym typeface="+mn-ea"/>
              </a:rPr>
              <a:t> </a:t>
            </a:r>
            <a:r>
              <a:rPr lang="en-IN" sz="2400" dirty="0">
                <a:latin typeface="Times New Roman" panose="02020603050405020304" pitchFamily="18" charset="0"/>
                <a:cs typeface="Times New Roman" panose="02020603050405020304" pitchFamily="18" charset="0"/>
                <a:sym typeface="+mn-ea"/>
              </a:rPr>
              <a:t>CSS</a:t>
            </a:r>
            <a:endParaRPr lang="en-IN" sz="2400" dirty="0">
              <a:latin typeface="Times New Roman" panose="02020603050405020304" pitchFamily="18" charset="0"/>
              <a:cs typeface="Times New Roman" panose="02020603050405020304" pitchFamily="18" charset="0"/>
            </a:endParaRPr>
          </a:p>
          <a:p>
            <a:endParaRPr lang="en-US" dirty="0"/>
          </a:p>
        </p:txBody>
      </p:sp>
      <p:sp>
        <p:nvSpPr>
          <p:cNvPr id="4" name="Text Box 3"/>
          <p:cNvSpPr txBox="1"/>
          <p:nvPr/>
        </p:nvSpPr>
        <p:spPr>
          <a:xfrm>
            <a:off x="6036310" y="753110"/>
            <a:ext cx="3048000" cy="368300"/>
          </a:xfrm>
          <a:prstGeom prst="rect">
            <a:avLst/>
          </a:prstGeom>
          <a:noFill/>
        </p:spPr>
        <p:txBody>
          <a:bodyPr wrap="square" rtlCol="0">
            <a:spAutoFit/>
          </a:bodyPr>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4160</Words>
  <Application>WPS Presentation</Application>
  <PresentationFormat>On-screen Show (4:3)</PresentationFormat>
  <Paragraphs>97</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Wingdings 2</vt:lpstr>
      <vt:lpstr>Verdana</vt:lpstr>
      <vt:lpstr>Times New Roman</vt:lpstr>
      <vt:lpstr>Consolas</vt:lpstr>
      <vt:lpstr>Gill Sans MT</vt:lpstr>
      <vt:lpstr>Microsoft YaHei</vt:lpstr>
      <vt:lpstr>Arial Unicode MS</vt:lpstr>
      <vt:lpstr>Calibri</vt:lpstr>
      <vt:lpstr>Solstice</vt:lpstr>
      <vt:lpstr>PowerPoint 演示文稿</vt:lpstr>
      <vt:lpstr>CONTENTS</vt:lpstr>
      <vt:lpstr>ABOUT PROJECT</vt:lpstr>
      <vt:lpstr>EXISTING SYSTEM</vt:lpstr>
      <vt:lpstr>OBJECTIVE GOALS</vt:lpstr>
      <vt:lpstr>PROPOSED SYSTEM</vt:lpstr>
      <vt:lpstr>HARDWARE REQUIREMENTS</vt:lpstr>
      <vt:lpstr>SOFTWARE REQUIREMENTS</vt:lpstr>
      <vt:lpstr>IMPLEMENTATIONS</vt:lpstr>
      <vt:lpstr>RESULTS</vt:lpstr>
      <vt:lpstr>PowerPoint 演示文稿</vt:lpstr>
      <vt:lpstr>PowerPoint 演示文稿</vt:lpstr>
      <vt:lpstr>PowerPoint 演示文稿</vt:lpstr>
      <vt:lpstr>CONCLUSION</vt:lpstr>
      <vt:lpstr>FUTURE SCOPE AND ENHANCEMENT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suprithaparlapally</dc:creator>
  <cp:lastModifiedBy>Shivasaikumar</cp:lastModifiedBy>
  <cp:revision>88</cp:revision>
  <dcterms:created xsi:type="dcterms:W3CDTF">2023-10-15T12:13:00Z</dcterms:created>
  <dcterms:modified xsi:type="dcterms:W3CDTF">2024-07-23T08:37:24Z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97A5721CBAAD4B76BF325F399FCFD8C1_13</vt:lpwstr>
  </property>
  <property fmtid="{D5CDD505-2E9C-101B-9397-08002B2CF9AE}" pid="3" name="KSOProductBuildVer">
    <vt:lpwstr>1033-12.2.0.17119</vt:lpwstr>
  </property>
</Properties>
</file>