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303" r:id="rId6"/>
    <p:sldId id="261" r:id="rId7"/>
    <p:sldId id="262" r:id="rId8"/>
    <p:sldId id="272" r:id="rId9"/>
    <p:sldId id="273" r:id="rId10"/>
    <p:sldId id="274" r:id="rId11"/>
    <p:sldId id="277" r:id="rId12"/>
    <p:sldId id="290" r:id="rId13"/>
    <p:sldId id="294" r:id="rId14"/>
    <p:sldId id="264" r:id="rId15"/>
    <p:sldId id="299" r:id="rId16"/>
    <p:sldId id="300" r:id="rId17"/>
    <p:sldId id="302" r:id="rId18"/>
    <p:sldId id="265" r:id="rId19"/>
    <p:sldId id="278" r:id="rId20"/>
    <p:sldId id="279" r:id="rId21"/>
    <p:sldId id="293" r:id="rId22"/>
    <p:sldId id="266" r:id="rId23"/>
    <p:sldId id="281" r:id="rId24"/>
    <p:sldId id="283" r:id="rId25"/>
    <p:sldId id="285" r:id="rId26"/>
    <p:sldId id="286" r:id="rId27"/>
    <p:sldId id="267" r:id="rId28"/>
    <p:sldId id="291" r:id="rId29"/>
    <p:sldId id="288" r:id="rId30"/>
    <p:sldId id="289" r:id="rId31"/>
    <p:sldId id="268" r:id="rId32"/>
    <p:sldId id="295" r:id="rId33"/>
    <p:sldId id="296" r:id="rId34"/>
    <p:sldId id="297" r:id="rId35"/>
    <p:sldId id="298" r:id="rId36"/>
    <p:sldId id="270"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Quicksand" panose="020B0604020202020204" charset="0"/>
      <p:regular r:id="rId43"/>
      <p:bold r:id="rId44"/>
    </p:embeddedFont>
    <p:embeddedFont>
      <p:font typeface="Tahoma" panose="020B0604030504040204" pitchFamily="34" charset="0"/>
      <p:regular r:id="rId45"/>
      <p:bold r:id="rId46"/>
    </p:embeddedFont>
    <p:embeddedFont>
      <p:font typeface="Wingdings 2" panose="05020102010507070707" pitchFamily="18" charset="2"/>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jVrjQ93wRXRkd3JzmQWG21vM+H6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58" y="58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01E398-3C73-404A-8666-50A870085D0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72B5BEFC-240D-4427-9863-F9659AE0A81E}">
      <dgm:prSet phldrT="[Text]"/>
      <dgm:spPr/>
      <dgm:t>
        <a:bodyPr/>
        <a:lstStyle/>
        <a:p>
          <a:r>
            <a:rPr lang="en-US" b="1" dirty="0" smtClean="0"/>
            <a:t>Problem Identification &amp; Market Research</a:t>
          </a:r>
          <a:endParaRPr lang="en-US" dirty="0"/>
        </a:p>
      </dgm:t>
    </dgm:pt>
    <dgm:pt modelId="{6C5187EE-B00F-4EE5-AE9D-D715024E0677}" type="parTrans" cxnId="{80DA5C70-C399-47A0-B1CF-61BDE9D0324C}">
      <dgm:prSet/>
      <dgm:spPr/>
      <dgm:t>
        <a:bodyPr/>
        <a:lstStyle/>
        <a:p>
          <a:endParaRPr lang="en-US"/>
        </a:p>
      </dgm:t>
    </dgm:pt>
    <dgm:pt modelId="{AE045815-0F42-4E28-891D-E39C0625DE17}" type="sibTrans" cxnId="{80DA5C70-C399-47A0-B1CF-61BDE9D0324C}">
      <dgm:prSet/>
      <dgm:spPr/>
      <dgm:t>
        <a:bodyPr/>
        <a:lstStyle/>
        <a:p>
          <a:endParaRPr lang="en-US"/>
        </a:p>
      </dgm:t>
    </dgm:pt>
    <dgm:pt modelId="{29000468-7FBA-4930-A111-14870332AFDA}">
      <dgm:prSet phldrT="[Text]"/>
      <dgm:spPr/>
      <dgm:t>
        <a:bodyPr/>
        <a:lstStyle/>
        <a:p>
          <a:r>
            <a:rPr lang="en-US" b="1" dirty="0" smtClean="0"/>
            <a:t>Product Concept &amp; Prototype Development</a:t>
          </a:r>
          <a:endParaRPr lang="en-US" dirty="0"/>
        </a:p>
      </dgm:t>
    </dgm:pt>
    <dgm:pt modelId="{83E4268E-5728-4E2E-9410-1A62E863F107}" type="parTrans" cxnId="{4A7475A2-181C-4BF9-8D69-E2D3714AE27E}">
      <dgm:prSet/>
      <dgm:spPr/>
      <dgm:t>
        <a:bodyPr/>
        <a:lstStyle/>
        <a:p>
          <a:endParaRPr lang="en-US"/>
        </a:p>
      </dgm:t>
    </dgm:pt>
    <dgm:pt modelId="{78F0EBAF-89C8-4CB3-AAF9-556B4EB303F7}" type="sibTrans" cxnId="{4A7475A2-181C-4BF9-8D69-E2D3714AE27E}">
      <dgm:prSet/>
      <dgm:spPr/>
      <dgm:t>
        <a:bodyPr/>
        <a:lstStyle/>
        <a:p>
          <a:endParaRPr lang="en-US"/>
        </a:p>
      </dgm:t>
    </dgm:pt>
    <dgm:pt modelId="{DA982F16-9571-47D2-8016-636FBF8D3265}">
      <dgm:prSet phldrT="[Text]"/>
      <dgm:spPr/>
      <dgm:t>
        <a:bodyPr/>
        <a:lstStyle/>
        <a:p>
          <a:r>
            <a:rPr lang="en-US" b="1" dirty="0" smtClean="0"/>
            <a:t>Testing &amp; Iteration</a:t>
          </a:r>
          <a:endParaRPr lang="en-US" dirty="0"/>
        </a:p>
      </dgm:t>
    </dgm:pt>
    <dgm:pt modelId="{BEE7BF3C-DD35-4109-A0CB-265ED8072A14}" type="parTrans" cxnId="{7BAC5DDB-D38E-41F0-9F1E-141D38A3291C}">
      <dgm:prSet/>
      <dgm:spPr/>
      <dgm:t>
        <a:bodyPr/>
        <a:lstStyle/>
        <a:p>
          <a:endParaRPr lang="en-US"/>
        </a:p>
      </dgm:t>
    </dgm:pt>
    <dgm:pt modelId="{2CBA89CF-144F-42DD-9DF5-B4827C027625}" type="sibTrans" cxnId="{7BAC5DDB-D38E-41F0-9F1E-141D38A3291C}">
      <dgm:prSet/>
      <dgm:spPr/>
      <dgm:t>
        <a:bodyPr/>
        <a:lstStyle/>
        <a:p>
          <a:endParaRPr lang="en-US"/>
        </a:p>
      </dgm:t>
    </dgm:pt>
    <dgm:pt modelId="{06E7298B-A717-4FEA-B2D7-AC611BCF65E6}">
      <dgm:prSet/>
      <dgm:spPr/>
      <dgm:t>
        <a:bodyPr/>
        <a:lstStyle/>
        <a:p>
          <a:r>
            <a:rPr lang="en-US" b="1" smtClean="0"/>
            <a:t>Pilot Launch</a:t>
          </a:r>
          <a:endParaRPr lang="en-US" dirty="0"/>
        </a:p>
      </dgm:t>
    </dgm:pt>
    <dgm:pt modelId="{D9EAEA83-6AEE-47EA-92A4-2413AF743D56}" type="parTrans" cxnId="{7268FC55-473E-4D5C-A62B-1DEDFE1841EE}">
      <dgm:prSet/>
      <dgm:spPr/>
      <dgm:t>
        <a:bodyPr/>
        <a:lstStyle/>
        <a:p>
          <a:endParaRPr lang="en-US"/>
        </a:p>
      </dgm:t>
    </dgm:pt>
    <dgm:pt modelId="{1B9455E0-CDA5-4E90-8670-90C81AC89831}" type="sibTrans" cxnId="{7268FC55-473E-4D5C-A62B-1DEDFE1841EE}">
      <dgm:prSet/>
      <dgm:spPr/>
      <dgm:t>
        <a:bodyPr/>
        <a:lstStyle/>
        <a:p>
          <a:endParaRPr lang="en-US"/>
        </a:p>
      </dgm:t>
    </dgm:pt>
    <dgm:pt modelId="{E3B8E347-A245-4867-9B29-82F8823F53F1}">
      <dgm:prSet/>
      <dgm:spPr/>
      <dgm:t>
        <a:bodyPr/>
        <a:lstStyle/>
        <a:p>
          <a:r>
            <a:rPr lang="en-US" b="1" smtClean="0"/>
            <a:t>Full-Scale Development</a:t>
          </a:r>
          <a:endParaRPr lang="en-US" dirty="0" smtClean="0"/>
        </a:p>
      </dgm:t>
    </dgm:pt>
    <dgm:pt modelId="{58ADCD2E-D931-4A14-ADB3-3DCD8670F1FC}" type="parTrans" cxnId="{C4C7B56E-BD93-4361-A339-AE5153F13523}">
      <dgm:prSet/>
      <dgm:spPr/>
      <dgm:t>
        <a:bodyPr/>
        <a:lstStyle/>
        <a:p>
          <a:endParaRPr lang="en-US"/>
        </a:p>
      </dgm:t>
    </dgm:pt>
    <dgm:pt modelId="{747DA808-957B-404A-9C39-676F749AA643}" type="sibTrans" cxnId="{C4C7B56E-BD93-4361-A339-AE5153F13523}">
      <dgm:prSet/>
      <dgm:spPr/>
      <dgm:t>
        <a:bodyPr/>
        <a:lstStyle/>
        <a:p>
          <a:endParaRPr lang="en-US"/>
        </a:p>
      </dgm:t>
    </dgm:pt>
    <dgm:pt modelId="{14C6A522-B6BF-4102-8EED-19AC1F0F813E}">
      <dgm:prSet/>
      <dgm:spPr/>
      <dgm:t>
        <a:bodyPr/>
        <a:lstStyle/>
        <a:p>
          <a:r>
            <a:rPr lang="en-US" b="1" smtClean="0"/>
            <a:t>Go-to-Market (GtM) Strategy</a:t>
          </a:r>
          <a:endParaRPr lang="en-US" dirty="0"/>
        </a:p>
      </dgm:t>
    </dgm:pt>
    <dgm:pt modelId="{71175C1A-28C1-43AA-8F19-331C562DB69A}" type="parTrans" cxnId="{2D24CC0D-D428-4179-BA17-E94DDBC3A0C4}">
      <dgm:prSet/>
      <dgm:spPr/>
      <dgm:t>
        <a:bodyPr/>
        <a:lstStyle/>
        <a:p>
          <a:endParaRPr lang="en-US"/>
        </a:p>
      </dgm:t>
    </dgm:pt>
    <dgm:pt modelId="{CDD85DA3-939B-4C00-B140-E86AB81181EC}" type="sibTrans" cxnId="{2D24CC0D-D428-4179-BA17-E94DDBC3A0C4}">
      <dgm:prSet/>
      <dgm:spPr/>
      <dgm:t>
        <a:bodyPr/>
        <a:lstStyle/>
        <a:p>
          <a:endParaRPr lang="en-US"/>
        </a:p>
      </dgm:t>
    </dgm:pt>
    <dgm:pt modelId="{8FB41F8F-724B-423E-8D74-3D9079B13EDF}">
      <dgm:prSet/>
      <dgm:spPr/>
      <dgm:t>
        <a:bodyPr/>
        <a:lstStyle/>
        <a:p>
          <a:r>
            <a:rPr lang="en-US" b="1" smtClean="0"/>
            <a:t>Commercial Launch &amp; Growth Phase</a:t>
          </a:r>
          <a:endParaRPr lang="en-US" dirty="0" smtClean="0"/>
        </a:p>
      </dgm:t>
    </dgm:pt>
    <dgm:pt modelId="{8CB16930-C8F1-4B17-ADCF-7A03080E1F80}" type="parTrans" cxnId="{70A05F2A-0D0D-4F3B-923D-D826F10AA8E5}">
      <dgm:prSet/>
      <dgm:spPr/>
      <dgm:t>
        <a:bodyPr/>
        <a:lstStyle/>
        <a:p>
          <a:endParaRPr lang="en-US"/>
        </a:p>
      </dgm:t>
    </dgm:pt>
    <dgm:pt modelId="{A039D31D-B57E-4033-A2D4-0518F3A33297}" type="sibTrans" cxnId="{70A05F2A-0D0D-4F3B-923D-D826F10AA8E5}">
      <dgm:prSet/>
      <dgm:spPr/>
      <dgm:t>
        <a:bodyPr/>
        <a:lstStyle/>
        <a:p>
          <a:endParaRPr lang="en-US"/>
        </a:p>
      </dgm:t>
    </dgm:pt>
    <dgm:pt modelId="{C3844011-7566-4281-A139-B341E4E24C79}" type="pres">
      <dgm:prSet presAssocID="{D601E398-3C73-404A-8666-50A870085D0F}" presName="linear" presStyleCnt="0">
        <dgm:presLayoutVars>
          <dgm:dir/>
          <dgm:animLvl val="lvl"/>
          <dgm:resizeHandles val="exact"/>
        </dgm:presLayoutVars>
      </dgm:prSet>
      <dgm:spPr/>
      <dgm:t>
        <a:bodyPr/>
        <a:lstStyle/>
        <a:p>
          <a:endParaRPr lang="en-US"/>
        </a:p>
      </dgm:t>
    </dgm:pt>
    <dgm:pt modelId="{030EEBE6-1D5A-4414-8D50-B28E6395380C}" type="pres">
      <dgm:prSet presAssocID="{72B5BEFC-240D-4427-9863-F9659AE0A81E}" presName="parentLin" presStyleCnt="0"/>
      <dgm:spPr/>
    </dgm:pt>
    <dgm:pt modelId="{7769BE20-28A9-4C88-B0ED-009D1DC43D5C}" type="pres">
      <dgm:prSet presAssocID="{72B5BEFC-240D-4427-9863-F9659AE0A81E}" presName="parentLeftMargin" presStyleLbl="node1" presStyleIdx="0" presStyleCnt="7"/>
      <dgm:spPr/>
      <dgm:t>
        <a:bodyPr/>
        <a:lstStyle/>
        <a:p>
          <a:endParaRPr lang="en-US"/>
        </a:p>
      </dgm:t>
    </dgm:pt>
    <dgm:pt modelId="{998645A5-6C93-4569-9436-1C2BD7AD4B62}" type="pres">
      <dgm:prSet presAssocID="{72B5BEFC-240D-4427-9863-F9659AE0A81E}" presName="parentText" presStyleLbl="node1" presStyleIdx="0" presStyleCnt="7">
        <dgm:presLayoutVars>
          <dgm:chMax val="0"/>
          <dgm:bulletEnabled val="1"/>
        </dgm:presLayoutVars>
      </dgm:prSet>
      <dgm:spPr/>
      <dgm:t>
        <a:bodyPr/>
        <a:lstStyle/>
        <a:p>
          <a:endParaRPr lang="en-US"/>
        </a:p>
      </dgm:t>
    </dgm:pt>
    <dgm:pt modelId="{02500880-0D53-448D-8F1E-E1C21FA8E70A}" type="pres">
      <dgm:prSet presAssocID="{72B5BEFC-240D-4427-9863-F9659AE0A81E}" presName="negativeSpace" presStyleCnt="0"/>
      <dgm:spPr/>
    </dgm:pt>
    <dgm:pt modelId="{341AEBCB-F278-483E-BD05-4A26B4A8EFD0}" type="pres">
      <dgm:prSet presAssocID="{72B5BEFC-240D-4427-9863-F9659AE0A81E}" presName="childText" presStyleLbl="conFgAcc1" presStyleIdx="0" presStyleCnt="7">
        <dgm:presLayoutVars>
          <dgm:bulletEnabled val="1"/>
        </dgm:presLayoutVars>
      </dgm:prSet>
      <dgm:spPr/>
    </dgm:pt>
    <dgm:pt modelId="{74970B87-3DC1-45A3-B6FA-4844C06DEA7F}" type="pres">
      <dgm:prSet presAssocID="{AE045815-0F42-4E28-891D-E39C0625DE17}" presName="spaceBetweenRectangles" presStyleCnt="0"/>
      <dgm:spPr/>
    </dgm:pt>
    <dgm:pt modelId="{429301A3-01FA-4264-8AA4-650DF9D6F885}" type="pres">
      <dgm:prSet presAssocID="{29000468-7FBA-4930-A111-14870332AFDA}" presName="parentLin" presStyleCnt="0"/>
      <dgm:spPr/>
    </dgm:pt>
    <dgm:pt modelId="{73BF231D-9FCB-4A69-9DB4-C3621ADE3AA8}" type="pres">
      <dgm:prSet presAssocID="{29000468-7FBA-4930-A111-14870332AFDA}" presName="parentLeftMargin" presStyleLbl="node1" presStyleIdx="0" presStyleCnt="7"/>
      <dgm:spPr/>
      <dgm:t>
        <a:bodyPr/>
        <a:lstStyle/>
        <a:p>
          <a:endParaRPr lang="en-US"/>
        </a:p>
      </dgm:t>
    </dgm:pt>
    <dgm:pt modelId="{CB4DAD04-8188-4E92-9A57-0AFF0F5CA3AB}" type="pres">
      <dgm:prSet presAssocID="{29000468-7FBA-4930-A111-14870332AFDA}" presName="parentText" presStyleLbl="node1" presStyleIdx="1" presStyleCnt="7" custLinFactNeighborX="19858" custLinFactNeighborY="6736">
        <dgm:presLayoutVars>
          <dgm:chMax val="0"/>
          <dgm:bulletEnabled val="1"/>
        </dgm:presLayoutVars>
      </dgm:prSet>
      <dgm:spPr/>
      <dgm:t>
        <a:bodyPr/>
        <a:lstStyle/>
        <a:p>
          <a:endParaRPr lang="en-US"/>
        </a:p>
      </dgm:t>
    </dgm:pt>
    <dgm:pt modelId="{013F15A5-804F-415E-8CAA-449483F82C5F}" type="pres">
      <dgm:prSet presAssocID="{29000468-7FBA-4930-A111-14870332AFDA}" presName="negativeSpace" presStyleCnt="0"/>
      <dgm:spPr/>
    </dgm:pt>
    <dgm:pt modelId="{0DCCCA14-6479-4752-BE37-09BD949E306B}" type="pres">
      <dgm:prSet presAssocID="{29000468-7FBA-4930-A111-14870332AFDA}" presName="childText" presStyleLbl="conFgAcc1" presStyleIdx="1" presStyleCnt="7">
        <dgm:presLayoutVars>
          <dgm:bulletEnabled val="1"/>
        </dgm:presLayoutVars>
      </dgm:prSet>
      <dgm:spPr/>
    </dgm:pt>
    <dgm:pt modelId="{041D7740-220B-4625-BBD2-A60AEA3AA4F3}" type="pres">
      <dgm:prSet presAssocID="{78F0EBAF-89C8-4CB3-AAF9-556B4EB303F7}" presName="spaceBetweenRectangles" presStyleCnt="0"/>
      <dgm:spPr/>
    </dgm:pt>
    <dgm:pt modelId="{B9DDB7C1-0B4B-4721-A5EB-650E16199A5C}" type="pres">
      <dgm:prSet presAssocID="{DA982F16-9571-47D2-8016-636FBF8D3265}" presName="parentLin" presStyleCnt="0"/>
      <dgm:spPr/>
    </dgm:pt>
    <dgm:pt modelId="{BDA9C2F6-C567-47DC-A394-B02AFD75BD9E}" type="pres">
      <dgm:prSet presAssocID="{DA982F16-9571-47D2-8016-636FBF8D3265}" presName="parentLeftMargin" presStyleLbl="node1" presStyleIdx="1" presStyleCnt="7"/>
      <dgm:spPr/>
      <dgm:t>
        <a:bodyPr/>
        <a:lstStyle/>
        <a:p>
          <a:endParaRPr lang="en-US"/>
        </a:p>
      </dgm:t>
    </dgm:pt>
    <dgm:pt modelId="{C559549D-C3F4-42AB-A3D4-4C65ACF11671}" type="pres">
      <dgm:prSet presAssocID="{DA982F16-9571-47D2-8016-636FBF8D3265}" presName="parentText" presStyleLbl="node1" presStyleIdx="2" presStyleCnt="7">
        <dgm:presLayoutVars>
          <dgm:chMax val="0"/>
          <dgm:bulletEnabled val="1"/>
        </dgm:presLayoutVars>
      </dgm:prSet>
      <dgm:spPr/>
      <dgm:t>
        <a:bodyPr/>
        <a:lstStyle/>
        <a:p>
          <a:endParaRPr lang="en-US"/>
        </a:p>
      </dgm:t>
    </dgm:pt>
    <dgm:pt modelId="{017702B8-B0AE-4D99-8590-43B1A17FF650}" type="pres">
      <dgm:prSet presAssocID="{DA982F16-9571-47D2-8016-636FBF8D3265}" presName="negativeSpace" presStyleCnt="0"/>
      <dgm:spPr/>
    </dgm:pt>
    <dgm:pt modelId="{43C69218-866C-40DE-BDD3-8B1ECB8C2D78}" type="pres">
      <dgm:prSet presAssocID="{DA982F16-9571-47D2-8016-636FBF8D3265}" presName="childText" presStyleLbl="conFgAcc1" presStyleIdx="2" presStyleCnt="7">
        <dgm:presLayoutVars>
          <dgm:bulletEnabled val="1"/>
        </dgm:presLayoutVars>
      </dgm:prSet>
      <dgm:spPr/>
    </dgm:pt>
    <dgm:pt modelId="{255632AA-96EA-46DA-9C89-DC4AABD7892B}" type="pres">
      <dgm:prSet presAssocID="{2CBA89CF-144F-42DD-9DF5-B4827C027625}" presName="spaceBetweenRectangles" presStyleCnt="0"/>
      <dgm:spPr/>
    </dgm:pt>
    <dgm:pt modelId="{EA5D8555-93B0-460F-8550-3DEBF2488DB9}" type="pres">
      <dgm:prSet presAssocID="{06E7298B-A717-4FEA-B2D7-AC611BCF65E6}" presName="parentLin" presStyleCnt="0"/>
      <dgm:spPr/>
    </dgm:pt>
    <dgm:pt modelId="{291995DD-6B87-4561-970E-09FB276755EC}" type="pres">
      <dgm:prSet presAssocID="{06E7298B-A717-4FEA-B2D7-AC611BCF65E6}" presName="parentLeftMargin" presStyleLbl="node1" presStyleIdx="2" presStyleCnt="7"/>
      <dgm:spPr/>
      <dgm:t>
        <a:bodyPr/>
        <a:lstStyle/>
        <a:p>
          <a:endParaRPr lang="en-US"/>
        </a:p>
      </dgm:t>
    </dgm:pt>
    <dgm:pt modelId="{25C5558C-0369-4B00-AC75-915B33E73C1F}" type="pres">
      <dgm:prSet presAssocID="{06E7298B-A717-4FEA-B2D7-AC611BCF65E6}" presName="parentText" presStyleLbl="node1" presStyleIdx="3" presStyleCnt="7">
        <dgm:presLayoutVars>
          <dgm:chMax val="0"/>
          <dgm:bulletEnabled val="1"/>
        </dgm:presLayoutVars>
      </dgm:prSet>
      <dgm:spPr/>
      <dgm:t>
        <a:bodyPr/>
        <a:lstStyle/>
        <a:p>
          <a:endParaRPr lang="en-US"/>
        </a:p>
      </dgm:t>
    </dgm:pt>
    <dgm:pt modelId="{B3A92642-13A8-4C5C-8C25-A4977EFC39C7}" type="pres">
      <dgm:prSet presAssocID="{06E7298B-A717-4FEA-B2D7-AC611BCF65E6}" presName="negativeSpace" presStyleCnt="0"/>
      <dgm:spPr/>
    </dgm:pt>
    <dgm:pt modelId="{7E1A6B17-4FAE-4039-8D03-DD1B6954F55E}" type="pres">
      <dgm:prSet presAssocID="{06E7298B-A717-4FEA-B2D7-AC611BCF65E6}" presName="childText" presStyleLbl="conFgAcc1" presStyleIdx="3" presStyleCnt="7">
        <dgm:presLayoutVars>
          <dgm:bulletEnabled val="1"/>
        </dgm:presLayoutVars>
      </dgm:prSet>
      <dgm:spPr/>
    </dgm:pt>
    <dgm:pt modelId="{7643C72D-7DFB-4A40-9194-86B40CD8F719}" type="pres">
      <dgm:prSet presAssocID="{1B9455E0-CDA5-4E90-8670-90C81AC89831}" presName="spaceBetweenRectangles" presStyleCnt="0"/>
      <dgm:spPr/>
    </dgm:pt>
    <dgm:pt modelId="{D57E4F14-C536-41A7-B94E-B53B9B1FFBFC}" type="pres">
      <dgm:prSet presAssocID="{E3B8E347-A245-4867-9B29-82F8823F53F1}" presName="parentLin" presStyleCnt="0"/>
      <dgm:spPr/>
    </dgm:pt>
    <dgm:pt modelId="{4CF54DE2-153E-430C-8FCD-09580780110F}" type="pres">
      <dgm:prSet presAssocID="{E3B8E347-A245-4867-9B29-82F8823F53F1}" presName="parentLeftMargin" presStyleLbl="node1" presStyleIdx="3" presStyleCnt="7"/>
      <dgm:spPr/>
      <dgm:t>
        <a:bodyPr/>
        <a:lstStyle/>
        <a:p>
          <a:endParaRPr lang="en-US"/>
        </a:p>
      </dgm:t>
    </dgm:pt>
    <dgm:pt modelId="{6EB400CC-4B7E-49A1-A1A0-27C3783A4083}" type="pres">
      <dgm:prSet presAssocID="{E3B8E347-A245-4867-9B29-82F8823F53F1}" presName="parentText" presStyleLbl="node1" presStyleIdx="4" presStyleCnt="7">
        <dgm:presLayoutVars>
          <dgm:chMax val="0"/>
          <dgm:bulletEnabled val="1"/>
        </dgm:presLayoutVars>
      </dgm:prSet>
      <dgm:spPr/>
      <dgm:t>
        <a:bodyPr/>
        <a:lstStyle/>
        <a:p>
          <a:endParaRPr lang="en-US"/>
        </a:p>
      </dgm:t>
    </dgm:pt>
    <dgm:pt modelId="{032EB715-D356-4CAA-B088-7924F0B74F05}" type="pres">
      <dgm:prSet presAssocID="{E3B8E347-A245-4867-9B29-82F8823F53F1}" presName="negativeSpace" presStyleCnt="0"/>
      <dgm:spPr/>
    </dgm:pt>
    <dgm:pt modelId="{A3784223-22AC-4271-8A4A-C301D4ABD78C}" type="pres">
      <dgm:prSet presAssocID="{E3B8E347-A245-4867-9B29-82F8823F53F1}" presName="childText" presStyleLbl="conFgAcc1" presStyleIdx="4" presStyleCnt="7">
        <dgm:presLayoutVars>
          <dgm:bulletEnabled val="1"/>
        </dgm:presLayoutVars>
      </dgm:prSet>
      <dgm:spPr/>
    </dgm:pt>
    <dgm:pt modelId="{84633CAF-7DB0-4233-908E-E9B008E51492}" type="pres">
      <dgm:prSet presAssocID="{747DA808-957B-404A-9C39-676F749AA643}" presName="spaceBetweenRectangles" presStyleCnt="0"/>
      <dgm:spPr/>
    </dgm:pt>
    <dgm:pt modelId="{D002E5CE-41B2-483E-84B1-F54262AF0144}" type="pres">
      <dgm:prSet presAssocID="{14C6A522-B6BF-4102-8EED-19AC1F0F813E}" presName="parentLin" presStyleCnt="0"/>
      <dgm:spPr/>
    </dgm:pt>
    <dgm:pt modelId="{A4879D3D-C27D-4060-B9F4-3DEAFE724A31}" type="pres">
      <dgm:prSet presAssocID="{14C6A522-B6BF-4102-8EED-19AC1F0F813E}" presName="parentLeftMargin" presStyleLbl="node1" presStyleIdx="4" presStyleCnt="7"/>
      <dgm:spPr/>
      <dgm:t>
        <a:bodyPr/>
        <a:lstStyle/>
        <a:p>
          <a:endParaRPr lang="en-US"/>
        </a:p>
      </dgm:t>
    </dgm:pt>
    <dgm:pt modelId="{CBDCE429-C952-43B8-B016-136397141855}" type="pres">
      <dgm:prSet presAssocID="{14C6A522-B6BF-4102-8EED-19AC1F0F813E}" presName="parentText" presStyleLbl="node1" presStyleIdx="5" presStyleCnt="7">
        <dgm:presLayoutVars>
          <dgm:chMax val="0"/>
          <dgm:bulletEnabled val="1"/>
        </dgm:presLayoutVars>
      </dgm:prSet>
      <dgm:spPr/>
      <dgm:t>
        <a:bodyPr/>
        <a:lstStyle/>
        <a:p>
          <a:endParaRPr lang="en-US"/>
        </a:p>
      </dgm:t>
    </dgm:pt>
    <dgm:pt modelId="{91397B8D-494E-4B2E-9475-18FD90CF7408}" type="pres">
      <dgm:prSet presAssocID="{14C6A522-B6BF-4102-8EED-19AC1F0F813E}" presName="negativeSpace" presStyleCnt="0"/>
      <dgm:spPr/>
    </dgm:pt>
    <dgm:pt modelId="{06B3B984-9BFF-407C-B387-F545CA6A9354}" type="pres">
      <dgm:prSet presAssocID="{14C6A522-B6BF-4102-8EED-19AC1F0F813E}" presName="childText" presStyleLbl="conFgAcc1" presStyleIdx="5" presStyleCnt="7">
        <dgm:presLayoutVars>
          <dgm:bulletEnabled val="1"/>
        </dgm:presLayoutVars>
      </dgm:prSet>
      <dgm:spPr/>
    </dgm:pt>
    <dgm:pt modelId="{D7601344-0C68-472E-9D52-5A4EEA4ADB7A}" type="pres">
      <dgm:prSet presAssocID="{CDD85DA3-939B-4C00-B140-E86AB81181EC}" presName="spaceBetweenRectangles" presStyleCnt="0"/>
      <dgm:spPr/>
    </dgm:pt>
    <dgm:pt modelId="{BD17C3E3-C037-4728-B1E3-792BBC668B6A}" type="pres">
      <dgm:prSet presAssocID="{8FB41F8F-724B-423E-8D74-3D9079B13EDF}" presName="parentLin" presStyleCnt="0"/>
      <dgm:spPr/>
    </dgm:pt>
    <dgm:pt modelId="{2E947165-B626-4FBA-8329-67CCC8BF829A}" type="pres">
      <dgm:prSet presAssocID="{8FB41F8F-724B-423E-8D74-3D9079B13EDF}" presName="parentLeftMargin" presStyleLbl="node1" presStyleIdx="5" presStyleCnt="7"/>
      <dgm:spPr/>
      <dgm:t>
        <a:bodyPr/>
        <a:lstStyle/>
        <a:p>
          <a:endParaRPr lang="en-US"/>
        </a:p>
      </dgm:t>
    </dgm:pt>
    <dgm:pt modelId="{1A581B4E-BD3E-4DB9-BD2A-4CF5FE9F6D3B}" type="pres">
      <dgm:prSet presAssocID="{8FB41F8F-724B-423E-8D74-3D9079B13EDF}" presName="parentText" presStyleLbl="node1" presStyleIdx="6" presStyleCnt="7">
        <dgm:presLayoutVars>
          <dgm:chMax val="0"/>
          <dgm:bulletEnabled val="1"/>
        </dgm:presLayoutVars>
      </dgm:prSet>
      <dgm:spPr/>
      <dgm:t>
        <a:bodyPr/>
        <a:lstStyle/>
        <a:p>
          <a:endParaRPr lang="en-US"/>
        </a:p>
      </dgm:t>
    </dgm:pt>
    <dgm:pt modelId="{0B914401-85DE-4506-AD54-A5FD695DC612}" type="pres">
      <dgm:prSet presAssocID="{8FB41F8F-724B-423E-8D74-3D9079B13EDF}" presName="negativeSpace" presStyleCnt="0"/>
      <dgm:spPr/>
    </dgm:pt>
    <dgm:pt modelId="{82D2E916-C695-4B2B-BE14-630185AFE0D9}" type="pres">
      <dgm:prSet presAssocID="{8FB41F8F-724B-423E-8D74-3D9079B13EDF}" presName="childText" presStyleLbl="conFgAcc1" presStyleIdx="6" presStyleCnt="7">
        <dgm:presLayoutVars>
          <dgm:bulletEnabled val="1"/>
        </dgm:presLayoutVars>
      </dgm:prSet>
      <dgm:spPr/>
    </dgm:pt>
  </dgm:ptLst>
  <dgm:cxnLst>
    <dgm:cxn modelId="{2D24CC0D-D428-4179-BA17-E94DDBC3A0C4}" srcId="{D601E398-3C73-404A-8666-50A870085D0F}" destId="{14C6A522-B6BF-4102-8EED-19AC1F0F813E}" srcOrd="5" destOrd="0" parTransId="{71175C1A-28C1-43AA-8F19-331C562DB69A}" sibTransId="{CDD85DA3-939B-4C00-B140-E86AB81181EC}"/>
    <dgm:cxn modelId="{80DA5C70-C399-47A0-B1CF-61BDE9D0324C}" srcId="{D601E398-3C73-404A-8666-50A870085D0F}" destId="{72B5BEFC-240D-4427-9863-F9659AE0A81E}" srcOrd="0" destOrd="0" parTransId="{6C5187EE-B00F-4EE5-AE9D-D715024E0677}" sibTransId="{AE045815-0F42-4E28-891D-E39C0625DE17}"/>
    <dgm:cxn modelId="{8E0D757B-8E01-424A-8D2C-B5CB1BC47F83}" type="presOf" srcId="{29000468-7FBA-4930-A111-14870332AFDA}" destId="{CB4DAD04-8188-4E92-9A57-0AFF0F5CA3AB}" srcOrd="1" destOrd="0" presId="urn:microsoft.com/office/officeart/2005/8/layout/list1"/>
    <dgm:cxn modelId="{7BAC5DDB-D38E-41F0-9F1E-141D38A3291C}" srcId="{D601E398-3C73-404A-8666-50A870085D0F}" destId="{DA982F16-9571-47D2-8016-636FBF8D3265}" srcOrd="2" destOrd="0" parTransId="{BEE7BF3C-DD35-4109-A0CB-265ED8072A14}" sibTransId="{2CBA89CF-144F-42DD-9DF5-B4827C027625}"/>
    <dgm:cxn modelId="{EF8695D9-0CD3-43FE-B042-1AB669727380}" type="presOf" srcId="{14C6A522-B6BF-4102-8EED-19AC1F0F813E}" destId="{A4879D3D-C27D-4060-B9F4-3DEAFE724A31}" srcOrd="0" destOrd="0" presId="urn:microsoft.com/office/officeart/2005/8/layout/list1"/>
    <dgm:cxn modelId="{0F8BB63D-72CD-4080-BFF6-CEBD5F4F5963}" type="presOf" srcId="{DA982F16-9571-47D2-8016-636FBF8D3265}" destId="{BDA9C2F6-C567-47DC-A394-B02AFD75BD9E}" srcOrd="0" destOrd="0" presId="urn:microsoft.com/office/officeart/2005/8/layout/list1"/>
    <dgm:cxn modelId="{3F33D87E-13FB-4110-808A-B7880504A8F7}" type="presOf" srcId="{8FB41F8F-724B-423E-8D74-3D9079B13EDF}" destId="{1A581B4E-BD3E-4DB9-BD2A-4CF5FE9F6D3B}" srcOrd="1" destOrd="0" presId="urn:microsoft.com/office/officeart/2005/8/layout/list1"/>
    <dgm:cxn modelId="{1511421C-E44A-4512-87AD-6839F3CCE0C3}" type="presOf" srcId="{E3B8E347-A245-4867-9B29-82F8823F53F1}" destId="{6EB400CC-4B7E-49A1-A1A0-27C3783A4083}" srcOrd="1" destOrd="0" presId="urn:microsoft.com/office/officeart/2005/8/layout/list1"/>
    <dgm:cxn modelId="{14FAD4D1-85A7-4539-B049-5B87CBECBE2F}" type="presOf" srcId="{29000468-7FBA-4930-A111-14870332AFDA}" destId="{73BF231D-9FCB-4A69-9DB4-C3621ADE3AA8}" srcOrd="0" destOrd="0" presId="urn:microsoft.com/office/officeart/2005/8/layout/list1"/>
    <dgm:cxn modelId="{D6366FD1-A263-45E8-B0BD-1D6B74E9F341}" type="presOf" srcId="{06E7298B-A717-4FEA-B2D7-AC611BCF65E6}" destId="{291995DD-6B87-4561-970E-09FB276755EC}" srcOrd="0" destOrd="0" presId="urn:microsoft.com/office/officeart/2005/8/layout/list1"/>
    <dgm:cxn modelId="{7268FC55-473E-4D5C-A62B-1DEDFE1841EE}" srcId="{D601E398-3C73-404A-8666-50A870085D0F}" destId="{06E7298B-A717-4FEA-B2D7-AC611BCF65E6}" srcOrd="3" destOrd="0" parTransId="{D9EAEA83-6AEE-47EA-92A4-2413AF743D56}" sibTransId="{1B9455E0-CDA5-4E90-8670-90C81AC89831}"/>
    <dgm:cxn modelId="{9B996EBD-577F-4996-9E4D-922151FA88B4}" type="presOf" srcId="{E3B8E347-A245-4867-9B29-82F8823F53F1}" destId="{4CF54DE2-153E-430C-8FCD-09580780110F}" srcOrd="0" destOrd="0" presId="urn:microsoft.com/office/officeart/2005/8/layout/list1"/>
    <dgm:cxn modelId="{70A05F2A-0D0D-4F3B-923D-D826F10AA8E5}" srcId="{D601E398-3C73-404A-8666-50A870085D0F}" destId="{8FB41F8F-724B-423E-8D74-3D9079B13EDF}" srcOrd="6" destOrd="0" parTransId="{8CB16930-C8F1-4B17-ADCF-7A03080E1F80}" sibTransId="{A039D31D-B57E-4033-A2D4-0518F3A33297}"/>
    <dgm:cxn modelId="{675A4CB1-0ECE-4263-9477-7F06A66F97EE}" type="presOf" srcId="{72B5BEFC-240D-4427-9863-F9659AE0A81E}" destId="{7769BE20-28A9-4C88-B0ED-009D1DC43D5C}" srcOrd="0" destOrd="0" presId="urn:microsoft.com/office/officeart/2005/8/layout/list1"/>
    <dgm:cxn modelId="{4A7475A2-181C-4BF9-8D69-E2D3714AE27E}" srcId="{D601E398-3C73-404A-8666-50A870085D0F}" destId="{29000468-7FBA-4930-A111-14870332AFDA}" srcOrd="1" destOrd="0" parTransId="{83E4268E-5728-4E2E-9410-1A62E863F107}" sibTransId="{78F0EBAF-89C8-4CB3-AAF9-556B4EB303F7}"/>
    <dgm:cxn modelId="{EDADDD35-542E-4739-ACB5-C843A142BCD0}" type="presOf" srcId="{06E7298B-A717-4FEA-B2D7-AC611BCF65E6}" destId="{25C5558C-0369-4B00-AC75-915B33E73C1F}" srcOrd="1" destOrd="0" presId="urn:microsoft.com/office/officeart/2005/8/layout/list1"/>
    <dgm:cxn modelId="{8539D145-94E3-4E42-BE29-0EE5FCF6A777}" type="presOf" srcId="{D601E398-3C73-404A-8666-50A870085D0F}" destId="{C3844011-7566-4281-A139-B341E4E24C79}" srcOrd="0" destOrd="0" presId="urn:microsoft.com/office/officeart/2005/8/layout/list1"/>
    <dgm:cxn modelId="{C4C7B56E-BD93-4361-A339-AE5153F13523}" srcId="{D601E398-3C73-404A-8666-50A870085D0F}" destId="{E3B8E347-A245-4867-9B29-82F8823F53F1}" srcOrd="4" destOrd="0" parTransId="{58ADCD2E-D931-4A14-ADB3-3DCD8670F1FC}" sibTransId="{747DA808-957B-404A-9C39-676F749AA643}"/>
    <dgm:cxn modelId="{19900C42-7425-4490-B607-0653DC11164E}" type="presOf" srcId="{8FB41F8F-724B-423E-8D74-3D9079B13EDF}" destId="{2E947165-B626-4FBA-8329-67CCC8BF829A}" srcOrd="0" destOrd="0" presId="urn:microsoft.com/office/officeart/2005/8/layout/list1"/>
    <dgm:cxn modelId="{B23E6AB9-4B26-4A08-94DC-408299FBFA2F}" type="presOf" srcId="{14C6A522-B6BF-4102-8EED-19AC1F0F813E}" destId="{CBDCE429-C952-43B8-B016-136397141855}" srcOrd="1" destOrd="0" presId="urn:microsoft.com/office/officeart/2005/8/layout/list1"/>
    <dgm:cxn modelId="{1A2A8208-AC82-4567-BC55-4E354C285C7D}" type="presOf" srcId="{72B5BEFC-240D-4427-9863-F9659AE0A81E}" destId="{998645A5-6C93-4569-9436-1C2BD7AD4B62}" srcOrd="1" destOrd="0" presId="urn:microsoft.com/office/officeart/2005/8/layout/list1"/>
    <dgm:cxn modelId="{64B8A687-F2C3-4A32-AC16-D211A00DC2A6}" type="presOf" srcId="{DA982F16-9571-47D2-8016-636FBF8D3265}" destId="{C559549D-C3F4-42AB-A3D4-4C65ACF11671}" srcOrd="1" destOrd="0" presId="urn:microsoft.com/office/officeart/2005/8/layout/list1"/>
    <dgm:cxn modelId="{43D8B4C6-C183-4B4E-B07A-2683FAC3EA3E}" type="presParOf" srcId="{C3844011-7566-4281-A139-B341E4E24C79}" destId="{030EEBE6-1D5A-4414-8D50-B28E6395380C}" srcOrd="0" destOrd="0" presId="urn:microsoft.com/office/officeart/2005/8/layout/list1"/>
    <dgm:cxn modelId="{FD62AD78-7898-4B54-A3A9-7805CBA602C4}" type="presParOf" srcId="{030EEBE6-1D5A-4414-8D50-B28E6395380C}" destId="{7769BE20-28A9-4C88-B0ED-009D1DC43D5C}" srcOrd="0" destOrd="0" presId="urn:microsoft.com/office/officeart/2005/8/layout/list1"/>
    <dgm:cxn modelId="{D35406CF-DB0D-45D8-AC51-493EFAD13D4F}" type="presParOf" srcId="{030EEBE6-1D5A-4414-8D50-B28E6395380C}" destId="{998645A5-6C93-4569-9436-1C2BD7AD4B62}" srcOrd="1" destOrd="0" presId="urn:microsoft.com/office/officeart/2005/8/layout/list1"/>
    <dgm:cxn modelId="{992F2A61-CB4D-4D97-9E6F-6EBD119895C1}" type="presParOf" srcId="{C3844011-7566-4281-A139-B341E4E24C79}" destId="{02500880-0D53-448D-8F1E-E1C21FA8E70A}" srcOrd="1" destOrd="0" presId="urn:microsoft.com/office/officeart/2005/8/layout/list1"/>
    <dgm:cxn modelId="{28918732-9035-4BE5-8622-FC78D9EDAB04}" type="presParOf" srcId="{C3844011-7566-4281-A139-B341E4E24C79}" destId="{341AEBCB-F278-483E-BD05-4A26B4A8EFD0}" srcOrd="2" destOrd="0" presId="urn:microsoft.com/office/officeart/2005/8/layout/list1"/>
    <dgm:cxn modelId="{99A069D3-8348-4A24-A3A9-08D71E1E6E17}" type="presParOf" srcId="{C3844011-7566-4281-A139-B341E4E24C79}" destId="{74970B87-3DC1-45A3-B6FA-4844C06DEA7F}" srcOrd="3" destOrd="0" presId="urn:microsoft.com/office/officeart/2005/8/layout/list1"/>
    <dgm:cxn modelId="{1071D3CE-4FF6-45FE-8245-3194A2EF4ABB}" type="presParOf" srcId="{C3844011-7566-4281-A139-B341E4E24C79}" destId="{429301A3-01FA-4264-8AA4-650DF9D6F885}" srcOrd="4" destOrd="0" presId="urn:microsoft.com/office/officeart/2005/8/layout/list1"/>
    <dgm:cxn modelId="{4702FF48-4150-4C69-AC7B-7ACE5BDDD7A5}" type="presParOf" srcId="{429301A3-01FA-4264-8AA4-650DF9D6F885}" destId="{73BF231D-9FCB-4A69-9DB4-C3621ADE3AA8}" srcOrd="0" destOrd="0" presId="urn:microsoft.com/office/officeart/2005/8/layout/list1"/>
    <dgm:cxn modelId="{57082BDE-D1A0-4AF7-9EE2-7245A5FFA93F}" type="presParOf" srcId="{429301A3-01FA-4264-8AA4-650DF9D6F885}" destId="{CB4DAD04-8188-4E92-9A57-0AFF0F5CA3AB}" srcOrd="1" destOrd="0" presId="urn:microsoft.com/office/officeart/2005/8/layout/list1"/>
    <dgm:cxn modelId="{4DD92DC1-AE05-4786-B915-A1FC29DCE8D0}" type="presParOf" srcId="{C3844011-7566-4281-A139-B341E4E24C79}" destId="{013F15A5-804F-415E-8CAA-449483F82C5F}" srcOrd="5" destOrd="0" presId="urn:microsoft.com/office/officeart/2005/8/layout/list1"/>
    <dgm:cxn modelId="{C47A0612-5913-4586-A998-43F739DC8E6E}" type="presParOf" srcId="{C3844011-7566-4281-A139-B341E4E24C79}" destId="{0DCCCA14-6479-4752-BE37-09BD949E306B}" srcOrd="6" destOrd="0" presId="urn:microsoft.com/office/officeart/2005/8/layout/list1"/>
    <dgm:cxn modelId="{EC4BC9A5-A69E-42AA-A312-D272CB4BA3B1}" type="presParOf" srcId="{C3844011-7566-4281-A139-B341E4E24C79}" destId="{041D7740-220B-4625-BBD2-A60AEA3AA4F3}" srcOrd="7" destOrd="0" presId="urn:microsoft.com/office/officeart/2005/8/layout/list1"/>
    <dgm:cxn modelId="{5A459723-ECE6-4B6E-900E-396664363162}" type="presParOf" srcId="{C3844011-7566-4281-A139-B341E4E24C79}" destId="{B9DDB7C1-0B4B-4721-A5EB-650E16199A5C}" srcOrd="8" destOrd="0" presId="urn:microsoft.com/office/officeart/2005/8/layout/list1"/>
    <dgm:cxn modelId="{874DF53C-EDCE-441A-8303-AE0CDF0FFE37}" type="presParOf" srcId="{B9DDB7C1-0B4B-4721-A5EB-650E16199A5C}" destId="{BDA9C2F6-C567-47DC-A394-B02AFD75BD9E}" srcOrd="0" destOrd="0" presId="urn:microsoft.com/office/officeart/2005/8/layout/list1"/>
    <dgm:cxn modelId="{03DF8ACC-2200-445D-AD29-143E442D2A53}" type="presParOf" srcId="{B9DDB7C1-0B4B-4721-A5EB-650E16199A5C}" destId="{C559549D-C3F4-42AB-A3D4-4C65ACF11671}" srcOrd="1" destOrd="0" presId="urn:microsoft.com/office/officeart/2005/8/layout/list1"/>
    <dgm:cxn modelId="{B4BB69AE-B349-4267-A279-55914CEDA938}" type="presParOf" srcId="{C3844011-7566-4281-A139-B341E4E24C79}" destId="{017702B8-B0AE-4D99-8590-43B1A17FF650}" srcOrd="9" destOrd="0" presId="urn:microsoft.com/office/officeart/2005/8/layout/list1"/>
    <dgm:cxn modelId="{6018F491-53FF-4CBB-BD66-FAD35E0DB350}" type="presParOf" srcId="{C3844011-7566-4281-A139-B341E4E24C79}" destId="{43C69218-866C-40DE-BDD3-8B1ECB8C2D78}" srcOrd="10" destOrd="0" presId="urn:microsoft.com/office/officeart/2005/8/layout/list1"/>
    <dgm:cxn modelId="{1EB65CBE-B747-467D-8482-2EFE5AFED541}" type="presParOf" srcId="{C3844011-7566-4281-A139-B341E4E24C79}" destId="{255632AA-96EA-46DA-9C89-DC4AABD7892B}" srcOrd="11" destOrd="0" presId="urn:microsoft.com/office/officeart/2005/8/layout/list1"/>
    <dgm:cxn modelId="{F7C556CE-0458-4AFB-8092-797DB43C9771}" type="presParOf" srcId="{C3844011-7566-4281-A139-B341E4E24C79}" destId="{EA5D8555-93B0-460F-8550-3DEBF2488DB9}" srcOrd="12" destOrd="0" presId="urn:microsoft.com/office/officeart/2005/8/layout/list1"/>
    <dgm:cxn modelId="{C898D0CB-19D1-460E-8014-8E98EB4D26FC}" type="presParOf" srcId="{EA5D8555-93B0-460F-8550-3DEBF2488DB9}" destId="{291995DD-6B87-4561-970E-09FB276755EC}" srcOrd="0" destOrd="0" presId="urn:microsoft.com/office/officeart/2005/8/layout/list1"/>
    <dgm:cxn modelId="{AACE56B7-A92A-4DD8-B590-07566C1719C6}" type="presParOf" srcId="{EA5D8555-93B0-460F-8550-3DEBF2488DB9}" destId="{25C5558C-0369-4B00-AC75-915B33E73C1F}" srcOrd="1" destOrd="0" presId="urn:microsoft.com/office/officeart/2005/8/layout/list1"/>
    <dgm:cxn modelId="{D2BE0620-0E6A-431B-96E4-E75D7545AA35}" type="presParOf" srcId="{C3844011-7566-4281-A139-B341E4E24C79}" destId="{B3A92642-13A8-4C5C-8C25-A4977EFC39C7}" srcOrd="13" destOrd="0" presId="urn:microsoft.com/office/officeart/2005/8/layout/list1"/>
    <dgm:cxn modelId="{8A6C27A6-F274-4979-9004-E1988D43F194}" type="presParOf" srcId="{C3844011-7566-4281-A139-B341E4E24C79}" destId="{7E1A6B17-4FAE-4039-8D03-DD1B6954F55E}" srcOrd="14" destOrd="0" presId="urn:microsoft.com/office/officeart/2005/8/layout/list1"/>
    <dgm:cxn modelId="{2B99648C-0453-433C-98ED-758D50C87584}" type="presParOf" srcId="{C3844011-7566-4281-A139-B341E4E24C79}" destId="{7643C72D-7DFB-4A40-9194-86B40CD8F719}" srcOrd="15" destOrd="0" presId="urn:microsoft.com/office/officeart/2005/8/layout/list1"/>
    <dgm:cxn modelId="{6C5A6BAC-FD02-4613-B3BC-56227E75D55A}" type="presParOf" srcId="{C3844011-7566-4281-A139-B341E4E24C79}" destId="{D57E4F14-C536-41A7-B94E-B53B9B1FFBFC}" srcOrd="16" destOrd="0" presId="urn:microsoft.com/office/officeart/2005/8/layout/list1"/>
    <dgm:cxn modelId="{3180339F-47D9-4553-B5A4-BA00031AA306}" type="presParOf" srcId="{D57E4F14-C536-41A7-B94E-B53B9B1FFBFC}" destId="{4CF54DE2-153E-430C-8FCD-09580780110F}" srcOrd="0" destOrd="0" presId="urn:microsoft.com/office/officeart/2005/8/layout/list1"/>
    <dgm:cxn modelId="{625971CC-D357-4191-AD8A-9B253CD07F79}" type="presParOf" srcId="{D57E4F14-C536-41A7-B94E-B53B9B1FFBFC}" destId="{6EB400CC-4B7E-49A1-A1A0-27C3783A4083}" srcOrd="1" destOrd="0" presId="urn:microsoft.com/office/officeart/2005/8/layout/list1"/>
    <dgm:cxn modelId="{8AD4D85A-25AE-432F-84CB-56274E7399D9}" type="presParOf" srcId="{C3844011-7566-4281-A139-B341E4E24C79}" destId="{032EB715-D356-4CAA-B088-7924F0B74F05}" srcOrd="17" destOrd="0" presId="urn:microsoft.com/office/officeart/2005/8/layout/list1"/>
    <dgm:cxn modelId="{42DE33A9-EC83-4608-A948-399780AB303F}" type="presParOf" srcId="{C3844011-7566-4281-A139-B341E4E24C79}" destId="{A3784223-22AC-4271-8A4A-C301D4ABD78C}" srcOrd="18" destOrd="0" presId="urn:microsoft.com/office/officeart/2005/8/layout/list1"/>
    <dgm:cxn modelId="{519B70BD-A387-4BCE-9EC0-45C800F1F0E0}" type="presParOf" srcId="{C3844011-7566-4281-A139-B341E4E24C79}" destId="{84633CAF-7DB0-4233-908E-E9B008E51492}" srcOrd="19" destOrd="0" presId="urn:microsoft.com/office/officeart/2005/8/layout/list1"/>
    <dgm:cxn modelId="{321E517B-8504-4A6B-A826-D0048BD0077A}" type="presParOf" srcId="{C3844011-7566-4281-A139-B341E4E24C79}" destId="{D002E5CE-41B2-483E-84B1-F54262AF0144}" srcOrd="20" destOrd="0" presId="urn:microsoft.com/office/officeart/2005/8/layout/list1"/>
    <dgm:cxn modelId="{F7B5B589-29D8-482C-84B2-654719D77479}" type="presParOf" srcId="{D002E5CE-41B2-483E-84B1-F54262AF0144}" destId="{A4879D3D-C27D-4060-B9F4-3DEAFE724A31}" srcOrd="0" destOrd="0" presId="urn:microsoft.com/office/officeart/2005/8/layout/list1"/>
    <dgm:cxn modelId="{674D431B-52FE-4326-B3A4-FAA30BB5D6EA}" type="presParOf" srcId="{D002E5CE-41B2-483E-84B1-F54262AF0144}" destId="{CBDCE429-C952-43B8-B016-136397141855}" srcOrd="1" destOrd="0" presId="urn:microsoft.com/office/officeart/2005/8/layout/list1"/>
    <dgm:cxn modelId="{2C7C4D64-D306-439F-AB05-F8EE6F40B800}" type="presParOf" srcId="{C3844011-7566-4281-A139-B341E4E24C79}" destId="{91397B8D-494E-4B2E-9475-18FD90CF7408}" srcOrd="21" destOrd="0" presId="urn:microsoft.com/office/officeart/2005/8/layout/list1"/>
    <dgm:cxn modelId="{8E5A7CC9-4FC6-4C3C-89C0-62C0D87B3FCC}" type="presParOf" srcId="{C3844011-7566-4281-A139-B341E4E24C79}" destId="{06B3B984-9BFF-407C-B387-F545CA6A9354}" srcOrd="22" destOrd="0" presId="urn:microsoft.com/office/officeart/2005/8/layout/list1"/>
    <dgm:cxn modelId="{8FB094E0-595B-4EF0-B1A5-FA3032153945}" type="presParOf" srcId="{C3844011-7566-4281-A139-B341E4E24C79}" destId="{D7601344-0C68-472E-9D52-5A4EEA4ADB7A}" srcOrd="23" destOrd="0" presId="urn:microsoft.com/office/officeart/2005/8/layout/list1"/>
    <dgm:cxn modelId="{37E61049-5E31-47A5-AB8C-6FB32A407146}" type="presParOf" srcId="{C3844011-7566-4281-A139-B341E4E24C79}" destId="{BD17C3E3-C037-4728-B1E3-792BBC668B6A}" srcOrd="24" destOrd="0" presId="urn:microsoft.com/office/officeart/2005/8/layout/list1"/>
    <dgm:cxn modelId="{A64DA83B-99F1-4207-B7C7-83435E6EEDC6}" type="presParOf" srcId="{BD17C3E3-C037-4728-B1E3-792BBC668B6A}" destId="{2E947165-B626-4FBA-8329-67CCC8BF829A}" srcOrd="0" destOrd="0" presId="urn:microsoft.com/office/officeart/2005/8/layout/list1"/>
    <dgm:cxn modelId="{770012B1-8B1E-4303-A2FD-9C99E20AE950}" type="presParOf" srcId="{BD17C3E3-C037-4728-B1E3-792BBC668B6A}" destId="{1A581B4E-BD3E-4DB9-BD2A-4CF5FE9F6D3B}" srcOrd="1" destOrd="0" presId="urn:microsoft.com/office/officeart/2005/8/layout/list1"/>
    <dgm:cxn modelId="{0BCF2D55-3BF2-4E1C-ADC9-63D7EB321F72}" type="presParOf" srcId="{C3844011-7566-4281-A139-B341E4E24C79}" destId="{0B914401-85DE-4506-AD54-A5FD695DC612}" srcOrd="25" destOrd="0" presId="urn:microsoft.com/office/officeart/2005/8/layout/list1"/>
    <dgm:cxn modelId="{4AC01A49-79C7-44A7-B82A-FE82F84AA32D}" type="presParOf" srcId="{C3844011-7566-4281-A139-B341E4E24C79}" destId="{82D2E916-C695-4B2B-BE14-630185AFE0D9}" srcOrd="2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AEBCB-F278-483E-BD05-4A26B4A8EFD0}">
      <dsp:nvSpPr>
        <dsp:cNvPr id="0" name=""/>
        <dsp:cNvSpPr/>
      </dsp:nvSpPr>
      <dsp:spPr>
        <a:xfrm>
          <a:off x="0" y="307799"/>
          <a:ext cx="6778486"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8645A5-6C93-4569-9436-1C2BD7AD4B62}">
      <dsp:nvSpPr>
        <dsp:cNvPr id="0" name=""/>
        <dsp:cNvSpPr/>
      </dsp:nvSpPr>
      <dsp:spPr>
        <a:xfrm>
          <a:off x="338924" y="101159"/>
          <a:ext cx="4744940" cy="4132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347" tIns="0" rIns="179347" bIns="0" numCol="1" spcCol="1270" anchor="ctr" anchorCtr="0">
          <a:noAutofit/>
        </a:bodyPr>
        <a:lstStyle/>
        <a:p>
          <a:pPr lvl="0" algn="l" defTabSz="622300">
            <a:lnSpc>
              <a:spcPct val="90000"/>
            </a:lnSpc>
            <a:spcBef>
              <a:spcPct val="0"/>
            </a:spcBef>
            <a:spcAft>
              <a:spcPct val="35000"/>
            </a:spcAft>
          </a:pPr>
          <a:r>
            <a:rPr lang="en-US" sz="1400" b="1" kern="1200" dirty="0" smtClean="0"/>
            <a:t>Problem Identification &amp; Market Research</a:t>
          </a:r>
          <a:endParaRPr lang="en-US" sz="1400" kern="1200" dirty="0"/>
        </a:p>
      </dsp:txBody>
      <dsp:txXfrm>
        <a:off x="359099" y="121334"/>
        <a:ext cx="4704590" cy="372930"/>
      </dsp:txXfrm>
    </dsp:sp>
    <dsp:sp modelId="{0DCCCA14-6479-4752-BE37-09BD949E306B}">
      <dsp:nvSpPr>
        <dsp:cNvPr id="0" name=""/>
        <dsp:cNvSpPr/>
      </dsp:nvSpPr>
      <dsp:spPr>
        <a:xfrm>
          <a:off x="0" y="942840"/>
          <a:ext cx="6778486"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4DAD04-8188-4E92-9A57-0AFF0F5CA3AB}">
      <dsp:nvSpPr>
        <dsp:cNvPr id="0" name=""/>
        <dsp:cNvSpPr/>
      </dsp:nvSpPr>
      <dsp:spPr>
        <a:xfrm>
          <a:off x="406227" y="764038"/>
          <a:ext cx="4744940" cy="4132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347" tIns="0" rIns="179347" bIns="0" numCol="1" spcCol="1270" anchor="ctr" anchorCtr="0">
          <a:noAutofit/>
        </a:bodyPr>
        <a:lstStyle/>
        <a:p>
          <a:pPr lvl="0" algn="l" defTabSz="622300">
            <a:lnSpc>
              <a:spcPct val="90000"/>
            </a:lnSpc>
            <a:spcBef>
              <a:spcPct val="0"/>
            </a:spcBef>
            <a:spcAft>
              <a:spcPct val="35000"/>
            </a:spcAft>
          </a:pPr>
          <a:r>
            <a:rPr lang="en-US" sz="1400" b="1" kern="1200" dirty="0" smtClean="0"/>
            <a:t>Product Concept &amp; Prototype Development</a:t>
          </a:r>
          <a:endParaRPr lang="en-US" sz="1400" kern="1200" dirty="0"/>
        </a:p>
      </dsp:txBody>
      <dsp:txXfrm>
        <a:off x="426402" y="784213"/>
        <a:ext cx="4704590" cy="372930"/>
      </dsp:txXfrm>
    </dsp:sp>
    <dsp:sp modelId="{43C69218-866C-40DE-BDD3-8B1ECB8C2D78}">
      <dsp:nvSpPr>
        <dsp:cNvPr id="0" name=""/>
        <dsp:cNvSpPr/>
      </dsp:nvSpPr>
      <dsp:spPr>
        <a:xfrm>
          <a:off x="0" y="1577880"/>
          <a:ext cx="6778486"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59549D-C3F4-42AB-A3D4-4C65ACF11671}">
      <dsp:nvSpPr>
        <dsp:cNvPr id="0" name=""/>
        <dsp:cNvSpPr/>
      </dsp:nvSpPr>
      <dsp:spPr>
        <a:xfrm>
          <a:off x="338924" y="1371240"/>
          <a:ext cx="4744940" cy="4132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347" tIns="0" rIns="179347" bIns="0" numCol="1" spcCol="1270" anchor="ctr" anchorCtr="0">
          <a:noAutofit/>
        </a:bodyPr>
        <a:lstStyle/>
        <a:p>
          <a:pPr lvl="0" algn="l" defTabSz="622300">
            <a:lnSpc>
              <a:spcPct val="90000"/>
            </a:lnSpc>
            <a:spcBef>
              <a:spcPct val="0"/>
            </a:spcBef>
            <a:spcAft>
              <a:spcPct val="35000"/>
            </a:spcAft>
          </a:pPr>
          <a:r>
            <a:rPr lang="en-US" sz="1400" b="1" kern="1200" dirty="0" smtClean="0"/>
            <a:t>Testing &amp; Iteration</a:t>
          </a:r>
          <a:endParaRPr lang="en-US" sz="1400" kern="1200" dirty="0"/>
        </a:p>
      </dsp:txBody>
      <dsp:txXfrm>
        <a:off x="359099" y="1391415"/>
        <a:ext cx="4704590" cy="372930"/>
      </dsp:txXfrm>
    </dsp:sp>
    <dsp:sp modelId="{7E1A6B17-4FAE-4039-8D03-DD1B6954F55E}">
      <dsp:nvSpPr>
        <dsp:cNvPr id="0" name=""/>
        <dsp:cNvSpPr/>
      </dsp:nvSpPr>
      <dsp:spPr>
        <a:xfrm>
          <a:off x="0" y="2212920"/>
          <a:ext cx="6778486"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5C5558C-0369-4B00-AC75-915B33E73C1F}">
      <dsp:nvSpPr>
        <dsp:cNvPr id="0" name=""/>
        <dsp:cNvSpPr/>
      </dsp:nvSpPr>
      <dsp:spPr>
        <a:xfrm>
          <a:off x="338924" y="2006280"/>
          <a:ext cx="4744940" cy="4132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347" tIns="0" rIns="179347" bIns="0" numCol="1" spcCol="1270" anchor="ctr" anchorCtr="0">
          <a:noAutofit/>
        </a:bodyPr>
        <a:lstStyle/>
        <a:p>
          <a:pPr lvl="0" algn="l" defTabSz="622300">
            <a:lnSpc>
              <a:spcPct val="90000"/>
            </a:lnSpc>
            <a:spcBef>
              <a:spcPct val="0"/>
            </a:spcBef>
            <a:spcAft>
              <a:spcPct val="35000"/>
            </a:spcAft>
          </a:pPr>
          <a:r>
            <a:rPr lang="en-US" sz="1400" b="1" kern="1200" smtClean="0"/>
            <a:t>Pilot Launch</a:t>
          </a:r>
          <a:endParaRPr lang="en-US" sz="1400" kern="1200" dirty="0"/>
        </a:p>
      </dsp:txBody>
      <dsp:txXfrm>
        <a:off x="359099" y="2026455"/>
        <a:ext cx="4704590" cy="372930"/>
      </dsp:txXfrm>
    </dsp:sp>
    <dsp:sp modelId="{A3784223-22AC-4271-8A4A-C301D4ABD78C}">
      <dsp:nvSpPr>
        <dsp:cNvPr id="0" name=""/>
        <dsp:cNvSpPr/>
      </dsp:nvSpPr>
      <dsp:spPr>
        <a:xfrm>
          <a:off x="0" y="2847960"/>
          <a:ext cx="6778486"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EB400CC-4B7E-49A1-A1A0-27C3783A4083}">
      <dsp:nvSpPr>
        <dsp:cNvPr id="0" name=""/>
        <dsp:cNvSpPr/>
      </dsp:nvSpPr>
      <dsp:spPr>
        <a:xfrm>
          <a:off x="338924" y="2641320"/>
          <a:ext cx="4744940" cy="4132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347" tIns="0" rIns="179347" bIns="0" numCol="1" spcCol="1270" anchor="ctr" anchorCtr="0">
          <a:noAutofit/>
        </a:bodyPr>
        <a:lstStyle/>
        <a:p>
          <a:pPr lvl="0" algn="l" defTabSz="622300">
            <a:lnSpc>
              <a:spcPct val="90000"/>
            </a:lnSpc>
            <a:spcBef>
              <a:spcPct val="0"/>
            </a:spcBef>
            <a:spcAft>
              <a:spcPct val="35000"/>
            </a:spcAft>
          </a:pPr>
          <a:r>
            <a:rPr lang="en-US" sz="1400" b="1" kern="1200" smtClean="0"/>
            <a:t>Full-Scale Development</a:t>
          </a:r>
          <a:endParaRPr lang="en-US" sz="1400" kern="1200" dirty="0" smtClean="0"/>
        </a:p>
      </dsp:txBody>
      <dsp:txXfrm>
        <a:off x="359099" y="2661495"/>
        <a:ext cx="4704590" cy="372930"/>
      </dsp:txXfrm>
    </dsp:sp>
    <dsp:sp modelId="{06B3B984-9BFF-407C-B387-F545CA6A9354}">
      <dsp:nvSpPr>
        <dsp:cNvPr id="0" name=""/>
        <dsp:cNvSpPr/>
      </dsp:nvSpPr>
      <dsp:spPr>
        <a:xfrm>
          <a:off x="0" y="3483000"/>
          <a:ext cx="6778486"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DCE429-C952-43B8-B016-136397141855}">
      <dsp:nvSpPr>
        <dsp:cNvPr id="0" name=""/>
        <dsp:cNvSpPr/>
      </dsp:nvSpPr>
      <dsp:spPr>
        <a:xfrm>
          <a:off x="338924" y="3276359"/>
          <a:ext cx="4744940" cy="4132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347" tIns="0" rIns="179347" bIns="0" numCol="1" spcCol="1270" anchor="ctr" anchorCtr="0">
          <a:noAutofit/>
        </a:bodyPr>
        <a:lstStyle/>
        <a:p>
          <a:pPr lvl="0" algn="l" defTabSz="622300">
            <a:lnSpc>
              <a:spcPct val="90000"/>
            </a:lnSpc>
            <a:spcBef>
              <a:spcPct val="0"/>
            </a:spcBef>
            <a:spcAft>
              <a:spcPct val="35000"/>
            </a:spcAft>
          </a:pPr>
          <a:r>
            <a:rPr lang="en-US" sz="1400" b="1" kern="1200" smtClean="0"/>
            <a:t>Go-to-Market (GtM) Strategy</a:t>
          </a:r>
          <a:endParaRPr lang="en-US" sz="1400" kern="1200" dirty="0"/>
        </a:p>
      </dsp:txBody>
      <dsp:txXfrm>
        <a:off x="359099" y="3296534"/>
        <a:ext cx="4704590" cy="372930"/>
      </dsp:txXfrm>
    </dsp:sp>
    <dsp:sp modelId="{82D2E916-C695-4B2B-BE14-630185AFE0D9}">
      <dsp:nvSpPr>
        <dsp:cNvPr id="0" name=""/>
        <dsp:cNvSpPr/>
      </dsp:nvSpPr>
      <dsp:spPr>
        <a:xfrm>
          <a:off x="0" y="4118040"/>
          <a:ext cx="6778486"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A581B4E-BD3E-4DB9-BD2A-4CF5FE9F6D3B}">
      <dsp:nvSpPr>
        <dsp:cNvPr id="0" name=""/>
        <dsp:cNvSpPr/>
      </dsp:nvSpPr>
      <dsp:spPr>
        <a:xfrm>
          <a:off x="338924" y="3911400"/>
          <a:ext cx="4744940" cy="4132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347" tIns="0" rIns="179347" bIns="0" numCol="1" spcCol="1270" anchor="ctr" anchorCtr="0">
          <a:noAutofit/>
        </a:bodyPr>
        <a:lstStyle/>
        <a:p>
          <a:pPr lvl="0" algn="l" defTabSz="622300">
            <a:lnSpc>
              <a:spcPct val="90000"/>
            </a:lnSpc>
            <a:spcBef>
              <a:spcPct val="0"/>
            </a:spcBef>
            <a:spcAft>
              <a:spcPct val="35000"/>
            </a:spcAft>
          </a:pPr>
          <a:r>
            <a:rPr lang="en-US" sz="1400" b="1" kern="1200" smtClean="0"/>
            <a:t>Commercial Launch &amp; Growth Phase</a:t>
          </a:r>
          <a:endParaRPr lang="en-US" sz="1400" kern="1200" dirty="0" smtClean="0"/>
        </a:p>
      </dsp:txBody>
      <dsp:txXfrm>
        <a:off x="359099" y="3931575"/>
        <a:ext cx="470459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6027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8058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828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6528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360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4014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286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7828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755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0055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3718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709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758900" y="2978025"/>
            <a:ext cx="8907200" cy="154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5000"/>
              <a:buFont typeface="Calibri"/>
              <a:buNone/>
              <a:defRPr sz="6667"/>
            </a:lvl1pPr>
            <a:lvl2pPr lvl="1" algn="l">
              <a:lnSpc>
                <a:spcPct val="100000"/>
              </a:lnSpc>
              <a:spcBef>
                <a:spcPts val="0"/>
              </a:spcBef>
              <a:spcAft>
                <a:spcPts val="0"/>
              </a:spcAft>
              <a:buSzPts val="5000"/>
              <a:buNone/>
              <a:defRPr sz="6667"/>
            </a:lvl2pPr>
            <a:lvl3pPr lvl="2" algn="l">
              <a:lnSpc>
                <a:spcPct val="100000"/>
              </a:lnSpc>
              <a:spcBef>
                <a:spcPts val="0"/>
              </a:spcBef>
              <a:spcAft>
                <a:spcPts val="0"/>
              </a:spcAft>
              <a:buSzPts val="5000"/>
              <a:buNone/>
              <a:defRPr sz="6667"/>
            </a:lvl3pPr>
            <a:lvl4pPr lvl="3" algn="l">
              <a:lnSpc>
                <a:spcPct val="100000"/>
              </a:lnSpc>
              <a:spcBef>
                <a:spcPts val="0"/>
              </a:spcBef>
              <a:spcAft>
                <a:spcPts val="0"/>
              </a:spcAft>
              <a:buSzPts val="5000"/>
              <a:buNone/>
              <a:defRPr sz="6667"/>
            </a:lvl4pPr>
            <a:lvl5pPr lvl="4" algn="l">
              <a:lnSpc>
                <a:spcPct val="100000"/>
              </a:lnSpc>
              <a:spcBef>
                <a:spcPts val="0"/>
              </a:spcBef>
              <a:spcAft>
                <a:spcPts val="0"/>
              </a:spcAft>
              <a:buSzPts val="5000"/>
              <a:buNone/>
              <a:defRPr sz="6667"/>
            </a:lvl5pPr>
            <a:lvl6pPr lvl="5" algn="l">
              <a:lnSpc>
                <a:spcPct val="100000"/>
              </a:lnSpc>
              <a:spcBef>
                <a:spcPts val="0"/>
              </a:spcBef>
              <a:spcAft>
                <a:spcPts val="0"/>
              </a:spcAft>
              <a:buSzPts val="5000"/>
              <a:buNone/>
              <a:defRPr sz="6667"/>
            </a:lvl6pPr>
            <a:lvl7pPr lvl="6" algn="l">
              <a:lnSpc>
                <a:spcPct val="100000"/>
              </a:lnSpc>
              <a:spcBef>
                <a:spcPts val="0"/>
              </a:spcBef>
              <a:spcAft>
                <a:spcPts val="0"/>
              </a:spcAft>
              <a:buSzPts val="5000"/>
              <a:buNone/>
              <a:defRPr sz="6667"/>
            </a:lvl7pPr>
            <a:lvl8pPr lvl="7" algn="l">
              <a:lnSpc>
                <a:spcPct val="100000"/>
              </a:lnSpc>
              <a:spcBef>
                <a:spcPts val="0"/>
              </a:spcBef>
              <a:spcAft>
                <a:spcPts val="0"/>
              </a:spcAft>
              <a:buSzPts val="5000"/>
              <a:buNone/>
              <a:defRPr sz="6667"/>
            </a:lvl8pPr>
            <a:lvl9pPr lvl="8" algn="l">
              <a:lnSpc>
                <a:spcPct val="100000"/>
              </a:lnSpc>
              <a:spcBef>
                <a:spcPts val="0"/>
              </a:spcBef>
              <a:spcAft>
                <a:spcPts val="0"/>
              </a:spcAft>
              <a:buSzPts val="5000"/>
              <a:buNone/>
              <a:defRPr sz="6667"/>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a:spLocks noGrp="1"/>
          </p:cNvSpPr>
          <p:nvPr>
            <p:ph type="pic" idx="2"/>
          </p:nvPr>
        </p:nvSpPr>
        <p:spPr>
          <a:xfrm>
            <a:off x="5183188" y="987425"/>
            <a:ext cx="6172200" cy="4873625"/>
          </a:xfrm>
          <a:prstGeom prst="rect">
            <a:avLst/>
          </a:prstGeom>
          <a:noFill/>
          <a:ln>
            <a:noFill/>
          </a:ln>
        </p:spPr>
      </p:sp>
      <p:sp>
        <p:nvSpPr>
          <p:cNvPr id="74" name="Google Shape;7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7"/>
        <p:cNvGrpSpPr/>
        <p:nvPr/>
      </p:nvGrpSpPr>
      <p:grpSpPr>
        <a:xfrm>
          <a:off x="0" y="0"/>
          <a:ext cx="0" cy="0"/>
          <a:chOff x="0" y="0"/>
          <a:chExt cx="0" cy="0"/>
        </a:xfrm>
      </p:grpSpPr>
      <p:sp>
        <p:nvSpPr>
          <p:cNvPr id="18" name="Google Shape;18;p18"/>
          <p:cNvSpPr txBox="1">
            <a:spLocks noGrp="1"/>
          </p:cNvSpPr>
          <p:nvPr>
            <p:ph type="ctrTitle"/>
          </p:nvPr>
        </p:nvSpPr>
        <p:spPr>
          <a:xfrm>
            <a:off x="2040233" y="3077051"/>
            <a:ext cx="9022800" cy="70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000"/>
              <a:buFont typeface="Calibri"/>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19" name="Google Shape;19;p18"/>
          <p:cNvSpPr txBox="1">
            <a:spLocks noGrp="1"/>
          </p:cNvSpPr>
          <p:nvPr>
            <p:ph type="subTitle" idx="1"/>
          </p:nvPr>
        </p:nvSpPr>
        <p:spPr>
          <a:xfrm>
            <a:off x="2089768" y="3710551"/>
            <a:ext cx="9237200" cy="47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800"/>
              <a:buNone/>
              <a:defRPr sz="2400"/>
            </a:lvl1pPr>
            <a:lvl2pPr lvl="1" algn="l">
              <a:lnSpc>
                <a:spcPct val="100000"/>
              </a:lnSpc>
              <a:spcBef>
                <a:spcPts val="0"/>
              </a:spcBef>
              <a:spcAft>
                <a:spcPts val="0"/>
              </a:spcAft>
              <a:buClr>
                <a:schemeClr val="dk1"/>
              </a:buClr>
              <a:buSzPts val="1800"/>
              <a:buNone/>
              <a:defRPr sz="2400"/>
            </a:lvl2pPr>
            <a:lvl3pPr lvl="2" algn="l">
              <a:lnSpc>
                <a:spcPct val="100000"/>
              </a:lnSpc>
              <a:spcBef>
                <a:spcPts val="0"/>
              </a:spcBef>
              <a:spcAft>
                <a:spcPts val="0"/>
              </a:spcAft>
              <a:buClr>
                <a:schemeClr val="dk1"/>
              </a:buClr>
              <a:buSzPts val="1800"/>
              <a:buNone/>
              <a:defRPr sz="2400"/>
            </a:lvl3pPr>
            <a:lvl4pPr lvl="3" algn="l">
              <a:lnSpc>
                <a:spcPct val="100000"/>
              </a:lnSpc>
              <a:spcBef>
                <a:spcPts val="0"/>
              </a:spcBef>
              <a:spcAft>
                <a:spcPts val="0"/>
              </a:spcAft>
              <a:buClr>
                <a:schemeClr val="dk1"/>
              </a:buClr>
              <a:buSzPts val="2400"/>
              <a:buNone/>
              <a:defRPr/>
            </a:lvl4pPr>
            <a:lvl5pPr lvl="4" algn="l">
              <a:lnSpc>
                <a:spcPct val="100000"/>
              </a:lnSpc>
              <a:spcBef>
                <a:spcPts val="0"/>
              </a:spcBef>
              <a:spcAft>
                <a:spcPts val="0"/>
              </a:spcAft>
              <a:buClr>
                <a:schemeClr val="dk1"/>
              </a:buClr>
              <a:buSzPts val="2400"/>
              <a:buNone/>
              <a:defRPr/>
            </a:lvl5pPr>
            <a:lvl6pPr lvl="5" algn="l">
              <a:lnSpc>
                <a:spcPct val="100000"/>
              </a:lnSpc>
              <a:spcBef>
                <a:spcPts val="0"/>
              </a:spcBef>
              <a:spcAft>
                <a:spcPts val="0"/>
              </a:spcAft>
              <a:buClr>
                <a:schemeClr val="dk1"/>
              </a:buClr>
              <a:buSzPts val="2400"/>
              <a:buNone/>
              <a:defRPr/>
            </a:lvl6pPr>
            <a:lvl7pPr lvl="6" algn="l">
              <a:lnSpc>
                <a:spcPct val="100000"/>
              </a:lnSpc>
              <a:spcBef>
                <a:spcPts val="0"/>
              </a:spcBef>
              <a:spcAft>
                <a:spcPts val="0"/>
              </a:spcAft>
              <a:buClr>
                <a:schemeClr val="dk1"/>
              </a:buClr>
              <a:buSzPts val="2400"/>
              <a:buNone/>
              <a:defRPr/>
            </a:lvl7pPr>
            <a:lvl8pPr lvl="7" algn="l">
              <a:lnSpc>
                <a:spcPct val="100000"/>
              </a:lnSpc>
              <a:spcBef>
                <a:spcPts val="0"/>
              </a:spcBef>
              <a:spcAft>
                <a:spcPts val="0"/>
              </a:spcAft>
              <a:buClr>
                <a:schemeClr val="dk1"/>
              </a:buClr>
              <a:buSzPts val="2400"/>
              <a:buNone/>
              <a:defRPr/>
            </a:lvl8pPr>
            <a:lvl9pPr lvl="8" algn="l">
              <a:lnSpc>
                <a:spcPct val="100000"/>
              </a:lnSpc>
              <a:spcBef>
                <a:spcPts val="0"/>
              </a:spcBef>
              <a:spcAft>
                <a:spcPts val="0"/>
              </a:spcAft>
              <a:buClr>
                <a:schemeClr val="dk1"/>
              </a:buClr>
              <a:buSzPts val="2400"/>
              <a:buNone/>
              <a:defRPr/>
            </a:lvl9pPr>
          </a:lstStyle>
          <a:p>
            <a:endParaRPr/>
          </a:p>
        </p:txBody>
      </p:sp>
      <p:sp>
        <p:nvSpPr>
          <p:cNvPr id="20" name="Google Shape;20;p18"/>
          <p:cNvSpPr txBox="1">
            <a:spLocks noGrp="1"/>
          </p:cNvSpPr>
          <p:nvPr>
            <p:ph type="sldNum" idx="12"/>
          </p:nvPr>
        </p:nvSpPr>
        <p:spPr>
          <a:xfrm>
            <a:off x="11364209" y="6336175"/>
            <a:ext cx="731600" cy="420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1pPr>
            <a:lvl2pPr marL="0" marR="0" lvl="1"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2pPr>
            <a:lvl3pPr marL="0" marR="0" lvl="2"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3pPr>
            <a:lvl4pPr marL="0" marR="0" lvl="3"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4pPr>
            <a:lvl5pPr marL="0" marR="0" lvl="4"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5pPr>
            <a:lvl6pPr marL="0" marR="0" lvl="5"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6pPr>
            <a:lvl7pPr marL="0" marR="0" lvl="6"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7pPr>
            <a:lvl8pPr marL="0" marR="0" lvl="7"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8pPr>
            <a:lvl9pPr marL="0" marR="0" lvl="8" indent="0" algn="r">
              <a:lnSpc>
                <a:spcPct val="100000"/>
              </a:lnSpc>
              <a:spcBef>
                <a:spcPts val="0"/>
              </a:spcBef>
              <a:spcAft>
                <a:spcPts val="0"/>
              </a:spcAft>
              <a:buClr>
                <a:srgbClr val="000000"/>
              </a:buClr>
              <a:buSzPts val="1200"/>
              <a:buFont typeface="Arial"/>
              <a:buNone/>
              <a:defRPr sz="1600" b="0" i="0" u="none" strike="noStrike" cap="none">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hyperlink" Target="mailto:ankush@ihubiitmandi.i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705178"/>
            <a:ext cx="8991600" cy="5324535"/>
          </a:xfrm>
          <a:prstGeom prst="rect">
            <a:avLst/>
          </a:prstGeom>
        </p:spPr>
        <p:txBody>
          <a:bodyPr wrap="square">
            <a:spAutoFit/>
          </a:bodyPr>
          <a:lstStyle/>
          <a:p>
            <a:pPr algn="ctr"/>
            <a:r>
              <a:rPr lang="en-US" sz="2000" b="1" dirty="0">
                <a:latin typeface="Tahoma"/>
                <a:ea typeface="Tahoma"/>
                <a:cs typeface="Tahoma"/>
                <a:sym typeface="Tahoma"/>
              </a:rPr>
              <a:t>IIT </a:t>
            </a:r>
            <a:r>
              <a:rPr lang="en-US" sz="2000" b="1" dirty="0" err="1">
                <a:latin typeface="Tahoma"/>
                <a:ea typeface="Tahoma"/>
                <a:cs typeface="Tahoma"/>
                <a:sym typeface="Tahoma"/>
              </a:rPr>
              <a:t>Mandi</a:t>
            </a:r>
            <a:r>
              <a:rPr lang="en-US" sz="2000" b="1" dirty="0">
                <a:latin typeface="Tahoma"/>
                <a:ea typeface="Tahoma"/>
                <a:cs typeface="Tahoma"/>
                <a:sym typeface="Tahoma"/>
              </a:rPr>
              <a:t> </a:t>
            </a:r>
            <a:r>
              <a:rPr lang="en-US" sz="2000" b="1" dirty="0" err="1">
                <a:latin typeface="Tahoma"/>
                <a:ea typeface="Tahoma"/>
                <a:cs typeface="Tahoma"/>
                <a:sym typeface="Tahoma"/>
              </a:rPr>
              <a:t>iHub</a:t>
            </a:r>
            <a:r>
              <a:rPr lang="en-US" sz="2000" b="1" dirty="0">
                <a:latin typeface="Tahoma"/>
                <a:ea typeface="Tahoma"/>
                <a:cs typeface="Tahoma"/>
                <a:sym typeface="Tahoma"/>
              </a:rPr>
              <a:t> and HCI Foundation*</a:t>
            </a:r>
            <a:r>
              <a:rPr lang="en-US" sz="2000" dirty="0">
                <a:latin typeface="Tahoma"/>
                <a:ea typeface="Tahoma"/>
                <a:cs typeface="Tahoma"/>
                <a:sym typeface="Tahoma"/>
              </a:rPr>
              <a:t/>
            </a:r>
            <a:br>
              <a:rPr lang="en-US" sz="2000" dirty="0">
                <a:latin typeface="Tahoma"/>
                <a:ea typeface="Tahoma"/>
                <a:cs typeface="Tahoma"/>
                <a:sym typeface="Tahoma"/>
              </a:rPr>
            </a:br>
            <a:r>
              <a:rPr lang="en-US" sz="2000" dirty="0">
                <a:solidFill>
                  <a:srgbClr val="2E75B5"/>
                </a:solidFill>
                <a:latin typeface="Tahoma"/>
                <a:ea typeface="Tahoma"/>
                <a:cs typeface="Tahoma"/>
                <a:sym typeface="Tahoma"/>
              </a:rPr>
              <a:t>Technology in harmony with human needs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Focus Area: Human-Computer Interaction (</a:t>
            </a:r>
            <a:r>
              <a:rPr lang="en-US" sz="2000" dirty="0" err="1">
                <a:solidFill>
                  <a:srgbClr val="2E75B5"/>
                </a:solidFill>
                <a:latin typeface="Tahoma"/>
                <a:ea typeface="Tahoma"/>
                <a:cs typeface="Tahoma"/>
                <a:sym typeface="Tahoma"/>
              </a:rPr>
              <a:t>HCi</a:t>
            </a:r>
            <a:r>
              <a:rPr lang="en-US" sz="2000" dirty="0">
                <a:solidFill>
                  <a:srgbClr val="2E75B5"/>
                </a:solidFill>
                <a:latin typeface="Tahoma"/>
                <a:ea typeface="Tahoma"/>
                <a:cs typeface="Tahoma"/>
                <a:sym typeface="Tahoma"/>
              </a:rPr>
              <a:t>)</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*Part of the Technology Innovation Hub (TIH)</a:t>
            </a:r>
            <a:br>
              <a:rPr lang="en-US" sz="2000" dirty="0">
                <a:solidFill>
                  <a:srgbClr val="2E75B5"/>
                </a:solidFill>
                <a:latin typeface="Tahoma"/>
                <a:ea typeface="Tahoma"/>
                <a:cs typeface="Tahoma"/>
                <a:sym typeface="Tahoma"/>
              </a:rPr>
            </a:br>
            <a:r>
              <a:rPr lang="en-US" sz="2000" dirty="0">
                <a:solidFill>
                  <a:srgbClr val="2E75B5"/>
                </a:solidFill>
                <a:latin typeface="Tahoma"/>
                <a:ea typeface="Tahoma"/>
                <a:cs typeface="Tahoma"/>
                <a:sym typeface="Tahoma"/>
              </a:rPr>
              <a:t>National Mission on Interdisciplinary Cyber-Physical Systems (NM-ICPS)</a:t>
            </a:r>
            <a:endParaRPr lang="en-IN" sz="2000" dirty="0"/>
          </a:p>
        </p:txBody>
      </p:sp>
      <p:grpSp>
        <p:nvGrpSpPr>
          <p:cNvPr id="5" name="Google Shape;96;p1"/>
          <p:cNvGrpSpPr/>
          <p:nvPr/>
        </p:nvGrpSpPr>
        <p:grpSpPr>
          <a:xfrm>
            <a:off x="4724400" y="2438400"/>
            <a:ext cx="2345409" cy="2386739"/>
            <a:chOff x="3960812" y="1752600"/>
            <a:chExt cx="4026534" cy="4669024"/>
          </a:xfrm>
        </p:grpSpPr>
        <p:grpSp>
          <p:nvGrpSpPr>
            <p:cNvPr id="6" name="Google Shape;97;p1"/>
            <p:cNvGrpSpPr/>
            <p:nvPr/>
          </p:nvGrpSpPr>
          <p:grpSpPr>
            <a:xfrm>
              <a:off x="3960812" y="1752600"/>
              <a:ext cx="4026534" cy="2906779"/>
              <a:chOff x="2399923" y="1143000"/>
              <a:chExt cx="7388979" cy="5334149"/>
            </a:xfrm>
          </p:grpSpPr>
          <p:grpSp>
            <p:nvGrpSpPr>
              <p:cNvPr id="19" name="Google Shape;98;p1"/>
              <p:cNvGrpSpPr/>
              <p:nvPr/>
            </p:nvGrpSpPr>
            <p:grpSpPr>
              <a:xfrm>
                <a:off x="3536490" y="2187324"/>
                <a:ext cx="5301122" cy="4289825"/>
                <a:chOff x="3536490" y="2187324"/>
                <a:chExt cx="5301122" cy="4289825"/>
              </a:xfrm>
            </p:grpSpPr>
            <p:cxnSp>
              <p:nvCxnSpPr>
                <p:cNvPr id="137" name="Google Shape;99;p1"/>
                <p:cNvCxnSpPr>
                  <a:stCxn id="97" idx="4"/>
                </p:cNvCxnSpPr>
                <p:nvPr/>
              </p:nvCxnSpPr>
              <p:spPr>
                <a:xfrm>
                  <a:off x="5935996" y="4584033"/>
                  <a:ext cx="6000" cy="1893000"/>
                </a:xfrm>
                <a:prstGeom prst="straightConnector1">
                  <a:avLst/>
                </a:prstGeom>
                <a:noFill/>
                <a:ln w="38100" cap="flat" cmpd="sng">
                  <a:solidFill>
                    <a:srgbClr val="A5A5A5"/>
                  </a:solidFill>
                  <a:prstDash val="solid"/>
                  <a:miter lim="800000"/>
                  <a:headEnd type="none" w="sm" len="sm"/>
                  <a:tailEnd type="none" w="sm" len="sm"/>
                </a:ln>
              </p:spPr>
            </p:cxnSp>
            <p:cxnSp>
              <p:nvCxnSpPr>
                <p:cNvPr id="138" name="Google Shape;101;p1"/>
                <p:cNvCxnSpPr>
                  <a:stCxn id="123" idx="4"/>
                </p:cNvCxnSpPr>
                <p:nvPr/>
              </p:nvCxnSpPr>
              <p:spPr>
                <a:xfrm rot="-5400000" flipH="1">
                  <a:off x="4212575" y="4823559"/>
                  <a:ext cx="1692300" cy="1614300"/>
                </a:xfrm>
                <a:prstGeom prst="bentConnector3">
                  <a:avLst>
                    <a:gd name="adj1" fmla="val 50000"/>
                  </a:avLst>
                </a:prstGeom>
                <a:noFill/>
                <a:ln w="38100" cap="flat" cmpd="sng">
                  <a:solidFill>
                    <a:srgbClr val="A5A5A5"/>
                  </a:solidFill>
                  <a:prstDash val="solid"/>
                  <a:miter lim="800000"/>
                  <a:headEnd type="none" w="sm" len="sm"/>
                  <a:tailEnd type="none" w="sm" len="sm"/>
                </a:ln>
              </p:spPr>
            </p:cxnSp>
            <p:cxnSp>
              <p:nvCxnSpPr>
                <p:cNvPr id="139" name="Google Shape;103;p1"/>
                <p:cNvCxnSpPr>
                  <a:stCxn id="132" idx="4"/>
                </p:cNvCxnSpPr>
                <p:nvPr/>
              </p:nvCxnSpPr>
              <p:spPr>
                <a:xfrm rot="5400000">
                  <a:off x="5922737" y="4565699"/>
                  <a:ext cx="2083200" cy="1739700"/>
                </a:xfrm>
                <a:prstGeom prst="bentConnector3">
                  <a:avLst>
                    <a:gd name="adj1" fmla="val 50000"/>
                  </a:avLst>
                </a:prstGeom>
                <a:noFill/>
                <a:ln w="38100" cap="flat" cmpd="sng">
                  <a:solidFill>
                    <a:srgbClr val="A5A5A5"/>
                  </a:solidFill>
                  <a:prstDash val="solid"/>
                  <a:miter lim="800000"/>
                  <a:headEnd type="none" w="sm" len="sm"/>
                  <a:tailEnd type="none" w="sm" len="sm"/>
                </a:ln>
              </p:spPr>
            </p:cxnSp>
            <p:cxnSp>
              <p:nvCxnSpPr>
                <p:cNvPr id="140" name="Google Shape;105;p1"/>
                <p:cNvCxnSpPr>
                  <a:stCxn id="77" idx="6"/>
                </p:cNvCxnSpPr>
                <p:nvPr/>
              </p:nvCxnSpPr>
              <p:spPr>
                <a:xfrm>
                  <a:off x="3536490" y="3899443"/>
                  <a:ext cx="1491000" cy="2577600"/>
                </a:xfrm>
                <a:prstGeom prst="bentConnector2">
                  <a:avLst/>
                </a:prstGeom>
                <a:noFill/>
                <a:ln w="38100" cap="flat" cmpd="sng">
                  <a:solidFill>
                    <a:srgbClr val="A5A5A5"/>
                  </a:solidFill>
                  <a:prstDash val="solid"/>
                  <a:miter lim="800000"/>
                  <a:headEnd type="none" w="sm" len="sm"/>
                  <a:tailEnd type="none" w="sm" len="sm"/>
                </a:ln>
              </p:spPr>
            </p:cxnSp>
            <p:cxnSp>
              <p:nvCxnSpPr>
                <p:cNvPr id="141" name="Google Shape;107;p1"/>
                <p:cNvCxnSpPr>
                  <a:stCxn id="127" idx="4"/>
                </p:cNvCxnSpPr>
                <p:nvPr/>
              </p:nvCxnSpPr>
              <p:spPr>
                <a:xfrm rot="-5400000" flipH="1">
                  <a:off x="3356304" y="4195935"/>
                  <a:ext cx="2711100" cy="1851000"/>
                </a:xfrm>
                <a:prstGeom prst="bentConnector3">
                  <a:avLst>
                    <a:gd name="adj1" fmla="val 50000"/>
                  </a:avLst>
                </a:prstGeom>
                <a:noFill/>
                <a:ln w="38100" cap="flat" cmpd="sng">
                  <a:solidFill>
                    <a:srgbClr val="A5A5A5"/>
                  </a:solidFill>
                  <a:prstDash val="solid"/>
                  <a:miter lim="800000"/>
                  <a:headEnd type="none" w="sm" len="sm"/>
                  <a:tailEnd type="none" w="sm" len="sm"/>
                </a:ln>
              </p:spPr>
            </p:cxnSp>
            <p:cxnSp>
              <p:nvCxnSpPr>
                <p:cNvPr id="142" name="Google Shape;109;p1"/>
                <p:cNvCxnSpPr>
                  <a:stCxn id="72" idx="6"/>
                </p:cNvCxnSpPr>
                <p:nvPr/>
              </p:nvCxnSpPr>
              <p:spPr>
                <a:xfrm>
                  <a:off x="3933534" y="5182812"/>
                  <a:ext cx="941700" cy="1294200"/>
                </a:xfrm>
                <a:prstGeom prst="bentConnector2">
                  <a:avLst/>
                </a:prstGeom>
                <a:noFill/>
                <a:ln w="38100" cap="flat" cmpd="sng">
                  <a:solidFill>
                    <a:srgbClr val="A5A5A5"/>
                  </a:solidFill>
                  <a:prstDash val="solid"/>
                  <a:miter lim="800000"/>
                  <a:headEnd type="none" w="sm" len="sm"/>
                  <a:tailEnd type="none" w="sm" len="sm"/>
                </a:ln>
              </p:spPr>
            </p:cxnSp>
            <p:cxnSp>
              <p:nvCxnSpPr>
                <p:cNvPr id="143" name="Google Shape;111;p1"/>
                <p:cNvCxnSpPr>
                  <a:stCxn id="39" idx="2"/>
                </p:cNvCxnSpPr>
                <p:nvPr/>
              </p:nvCxnSpPr>
              <p:spPr>
                <a:xfrm flipH="1">
                  <a:off x="6856300" y="5748297"/>
                  <a:ext cx="499800" cy="728700"/>
                </a:xfrm>
                <a:prstGeom prst="bentConnector2">
                  <a:avLst/>
                </a:prstGeom>
                <a:noFill/>
                <a:ln w="38100" cap="flat" cmpd="sng">
                  <a:solidFill>
                    <a:srgbClr val="A5A5A5"/>
                  </a:solidFill>
                  <a:prstDash val="solid"/>
                  <a:miter lim="800000"/>
                  <a:headEnd type="none" w="sm" len="sm"/>
                  <a:tailEnd type="none" w="sm" len="sm"/>
                </a:ln>
              </p:spPr>
            </p:cxnSp>
            <p:cxnSp>
              <p:nvCxnSpPr>
                <p:cNvPr id="144" name="Google Shape;113;p1"/>
                <p:cNvCxnSpPr>
                  <a:stCxn id="118" idx="2"/>
                </p:cNvCxnSpPr>
                <p:nvPr/>
              </p:nvCxnSpPr>
              <p:spPr>
                <a:xfrm flipH="1">
                  <a:off x="6399145" y="4776159"/>
                  <a:ext cx="1495200" cy="1700700"/>
                </a:xfrm>
                <a:prstGeom prst="bentConnector2">
                  <a:avLst/>
                </a:prstGeom>
                <a:noFill/>
                <a:ln w="38100" cap="flat" cmpd="sng">
                  <a:solidFill>
                    <a:srgbClr val="A5A5A5"/>
                  </a:solidFill>
                  <a:prstDash val="solid"/>
                  <a:miter lim="800000"/>
                  <a:headEnd type="none" w="sm" len="sm"/>
                  <a:tailEnd type="none" w="sm" len="sm"/>
                </a:ln>
              </p:spPr>
            </p:cxnSp>
            <p:cxnSp>
              <p:nvCxnSpPr>
                <p:cNvPr id="145" name="Google Shape;115;p1"/>
                <p:cNvCxnSpPr/>
                <p:nvPr/>
              </p:nvCxnSpPr>
              <p:spPr>
                <a:xfrm rot="5400000">
                  <a:off x="6894512" y="4533900"/>
                  <a:ext cx="1981200" cy="1905000"/>
                </a:xfrm>
                <a:prstGeom prst="bentConnector3">
                  <a:avLst>
                    <a:gd name="adj1" fmla="val 50000"/>
                  </a:avLst>
                </a:prstGeom>
                <a:noFill/>
                <a:ln w="38100" cap="flat" cmpd="sng">
                  <a:solidFill>
                    <a:srgbClr val="A5A5A5"/>
                  </a:solidFill>
                  <a:prstDash val="solid"/>
                  <a:miter lim="800000"/>
                  <a:headEnd type="none" w="sm" len="sm"/>
                  <a:tailEnd type="none" w="sm" len="sm"/>
                </a:ln>
              </p:spPr>
            </p:cxnSp>
            <p:cxnSp>
              <p:nvCxnSpPr>
                <p:cNvPr id="146" name="Google Shape;116;p1"/>
                <p:cNvCxnSpPr>
                  <a:stCxn id="92" idx="4"/>
                </p:cNvCxnSpPr>
                <p:nvPr/>
              </p:nvCxnSpPr>
              <p:spPr>
                <a:xfrm rot="5400000">
                  <a:off x="5082717" y="4548886"/>
                  <a:ext cx="3473100" cy="383100"/>
                </a:xfrm>
                <a:prstGeom prst="bentConnector3">
                  <a:avLst>
                    <a:gd name="adj1" fmla="val 50000"/>
                  </a:avLst>
                </a:prstGeom>
                <a:noFill/>
                <a:ln w="38100" cap="flat" cmpd="sng">
                  <a:solidFill>
                    <a:srgbClr val="A5A5A5"/>
                  </a:solidFill>
                  <a:prstDash val="solid"/>
                  <a:miter lim="800000"/>
                  <a:headEnd type="none" w="sm" len="sm"/>
                  <a:tailEnd type="none" w="sm" len="sm"/>
                </a:ln>
              </p:spPr>
            </p:cxnSp>
            <p:cxnSp>
              <p:nvCxnSpPr>
                <p:cNvPr id="147" name="Google Shape;118;p1"/>
                <p:cNvCxnSpPr>
                  <a:stCxn id="83" idx="4"/>
                </p:cNvCxnSpPr>
                <p:nvPr/>
              </p:nvCxnSpPr>
              <p:spPr>
                <a:xfrm rot="5400000">
                  <a:off x="5242821" y="3322867"/>
                  <a:ext cx="4158000" cy="2150100"/>
                </a:xfrm>
                <a:prstGeom prst="bentConnector3">
                  <a:avLst>
                    <a:gd name="adj1" fmla="val 50000"/>
                  </a:avLst>
                </a:prstGeom>
                <a:noFill/>
                <a:ln w="38100" cap="flat" cmpd="sng">
                  <a:solidFill>
                    <a:srgbClr val="A5A5A5"/>
                  </a:solidFill>
                  <a:prstDash val="solid"/>
                  <a:miter lim="800000"/>
                  <a:headEnd type="none" w="sm" len="sm"/>
                  <a:tailEnd type="none" w="sm" len="sm"/>
                </a:ln>
              </p:spPr>
            </p:cxnSp>
            <p:cxnSp>
              <p:nvCxnSpPr>
                <p:cNvPr id="148" name="Google Shape;120;p1"/>
                <p:cNvCxnSpPr>
                  <a:stCxn id="35" idx="4"/>
                </p:cNvCxnSpPr>
                <p:nvPr/>
              </p:nvCxnSpPr>
              <p:spPr>
                <a:xfrm rot="5400000">
                  <a:off x="3664152" y="4546120"/>
                  <a:ext cx="3599100" cy="262800"/>
                </a:xfrm>
                <a:prstGeom prst="bentConnector3">
                  <a:avLst>
                    <a:gd name="adj1" fmla="val 50000"/>
                  </a:avLst>
                </a:prstGeom>
                <a:noFill/>
                <a:ln w="38100" cap="flat" cmpd="sng">
                  <a:solidFill>
                    <a:srgbClr val="A5A5A5"/>
                  </a:solidFill>
                  <a:prstDash val="solid"/>
                  <a:miter lim="800000"/>
                  <a:headEnd type="none" w="sm" len="sm"/>
                  <a:tailEnd type="none" w="sm" len="sm"/>
                </a:ln>
              </p:spPr>
            </p:cxnSp>
            <p:cxnSp>
              <p:nvCxnSpPr>
                <p:cNvPr id="149" name="Google Shape;122;p1"/>
                <p:cNvCxnSpPr>
                  <a:stCxn id="63" idx="4"/>
                </p:cNvCxnSpPr>
                <p:nvPr/>
              </p:nvCxnSpPr>
              <p:spPr>
                <a:xfrm rot="-5400000" flipH="1">
                  <a:off x="2629424" y="3926574"/>
                  <a:ext cx="4289700" cy="811200"/>
                </a:xfrm>
                <a:prstGeom prst="bentConnector3">
                  <a:avLst>
                    <a:gd name="adj1" fmla="val 50000"/>
                  </a:avLst>
                </a:prstGeom>
                <a:noFill/>
                <a:ln w="38100" cap="flat" cmpd="sng">
                  <a:solidFill>
                    <a:srgbClr val="A5A5A5"/>
                  </a:solidFill>
                  <a:prstDash val="solid"/>
                  <a:miter lim="800000"/>
                  <a:headEnd type="none" w="sm" len="sm"/>
                  <a:tailEnd type="none" w="sm" len="sm"/>
                </a:ln>
              </p:spPr>
            </p:cxnSp>
            <p:cxnSp>
              <p:nvCxnSpPr>
                <p:cNvPr id="150" name="Google Shape;124;p1"/>
                <p:cNvCxnSpPr>
                  <a:stCxn id="127" idx="6"/>
                </p:cNvCxnSpPr>
                <p:nvPr/>
              </p:nvCxnSpPr>
              <p:spPr>
                <a:xfrm>
                  <a:off x="4711576" y="2840664"/>
                  <a:ext cx="1382700" cy="3636300"/>
                </a:xfrm>
                <a:prstGeom prst="bentConnector2">
                  <a:avLst/>
                </a:prstGeom>
                <a:noFill/>
                <a:ln w="38100" cap="flat" cmpd="sng">
                  <a:solidFill>
                    <a:srgbClr val="A5A5A5"/>
                  </a:solidFill>
                  <a:prstDash val="solid"/>
                  <a:miter lim="800000"/>
                  <a:headEnd type="none" w="sm" len="sm"/>
                  <a:tailEnd type="none" w="sm" len="sm"/>
                </a:ln>
              </p:spPr>
            </p:cxnSp>
          </p:grpSp>
          <p:grpSp>
            <p:nvGrpSpPr>
              <p:cNvPr id="20" name="Google Shape;125;p1"/>
              <p:cNvGrpSpPr/>
              <p:nvPr/>
            </p:nvGrpSpPr>
            <p:grpSpPr>
              <a:xfrm>
                <a:off x="6775408" y="2276391"/>
                <a:ext cx="2117558" cy="2117558"/>
                <a:chOff x="6775408" y="2276391"/>
                <a:chExt cx="2117558" cy="2117558"/>
              </a:xfrm>
            </p:grpSpPr>
            <p:sp>
              <p:nvSpPr>
                <p:cNvPr id="132" name="Google Shape;104;p1"/>
                <p:cNvSpPr/>
                <p:nvPr/>
              </p:nvSpPr>
              <p:spPr>
                <a:xfrm>
                  <a:off x="6775408" y="2276391"/>
                  <a:ext cx="2117558" cy="2117558"/>
                </a:xfrm>
                <a:prstGeom prst="ellipse">
                  <a:avLst/>
                </a:prstGeom>
                <a:gradFill>
                  <a:gsLst>
                    <a:gs pos="0">
                      <a:srgbClr val="9E7400"/>
                    </a:gs>
                    <a:gs pos="50000">
                      <a:srgbClr val="E4A800"/>
                    </a:gs>
                    <a:gs pos="100000">
                      <a:srgbClr val="FFC900"/>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133" name="Google Shape;126;p1"/>
                <p:cNvGrpSpPr/>
                <p:nvPr/>
              </p:nvGrpSpPr>
              <p:grpSpPr>
                <a:xfrm>
                  <a:off x="7359332" y="2889797"/>
                  <a:ext cx="992188" cy="866266"/>
                  <a:chOff x="6553200" y="3811588"/>
                  <a:chExt cx="725488" cy="633413"/>
                </a:xfrm>
              </p:grpSpPr>
              <p:sp>
                <p:nvSpPr>
                  <p:cNvPr id="134" name="Google Shape;127;p1"/>
                  <p:cNvSpPr/>
                  <p:nvPr/>
                </p:nvSpPr>
                <p:spPr>
                  <a:xfrm>
                    <a:off x="6789738" y="3954463"/>
                    <a:ext cx="488950" cy="490538"/>
                  </a:xfrm>
                  <a:custGeom>
                    <a:avLst/>
                    <a:gdLst/>
                    <a:ahLst/>
                    <a:cxnLst/>
                    <a:rect l="l" t="t" r="r" b="b"/>
                    <a:pathLst>
                      <a:path w="308" h="309" extrusionOk="0">
                        <a:moveTo>
                          <a:pt x="147" y="65"/>
                        </a:moveTo>
                        <a:lnTo>
                          <a:pt x="127" y="69"/>
                        </a:lnTo>
                        <a:lnTo>
                          <a:pt x="107" y="78"/>
                        </a:lnTo>
                        <a:lnTo>
                          <a:pt x="92" y="90"/>
                        </a:lnTo>
                        <a:lnTo>
                          <a:pt x="79" y="105"/>
                        </a:lnTo>
                        <a:lnTo>
                          <a:pt x="69" y="122"/>
                        </a:lnTo>
                        <a:lnTo>
                          <a:pt x="65" y="142"/>
                        </a:lnTo>
                        <a:lnTo>
                          <a:pt x="65" y="162"/>
                        </a:lnTo>
                        <a:lnTo>
                          <a:pt x="69" y="182"/>
                        </a:lnTo>
                        <a:lnTo>
                          <a:pt x="77" y="202"/>
                        </a:lnTo>
                        <a:lnTo>
                          <a:pt x="90" y="218"/>
                        </a:lnTo>
                        <a:lnTo>
                          <a:pt x="104" y="231"/>
                        </a:lnTo>
                        <a:lnTo>
                          <a:pt x="122" y="239"/>
                        </a:lnTo>
                        <a:lnTo>
                          <a:pt x="141" y="244"/>
                        </a:lnTo>
                        <a:lnTo>
                          <a:pt x="161" y="245"/>
                        </a:lnTo>
                        <a:lnTo>
                          <a:pt x="182" y="241"/>
                        </a:lnTo>
                        <a:lnTo>
                          <a:pt x="201" y="232"/>
                        </a:lnTo>
                        <a:lnTo>
                          <a:pt x="217" y="220"/>
                        </a:lnTo>
                        <a:lnTo>
                          <a:pt x="230" y="205"/>
                        </a:lnTo>
                        <a:lnTo>
                          <a:pt x="239" y="187"/>
                        </a:lnTo>
                        <a:lnTo>
                          <a:pt x="244" y="168"/>
                        </a:lnTo>
                        <a:lnTo>
                          <a:pt x="244" y="147"/>
                        </a:lnTo>
                        <a:lnTo>
                          <a:pt x="241" y="127"/>
                        </a:lnTo>
                        <a:lnTo>
                          <a:pt x="232" y="108"/>
                        </a:lnTo>
                        <a:lnTo>
                          <a:pt x="219" y="92"/>
                        </a:lnTo>
                        <a:lnTo>
                          <a:pt x="204" y="80"/>
                        </a:lnTo>
                        <a:lnTo>
                          <a:pt x="186" y="70"/>
                        </a:lnTo>
                        <a:lnTo>
                          <a:pt x="167" y="65"/>
                        </a:lnTo>
                        <a:lnTo>
                          <a:pt x="147" y="65"/>
                        </a:lnTo>
                        <a:close/>
                        <a:moveTo>
                          <a:pt x="180" y="0"/>
                        </a:moveTo>
                        <a:lnTo>
                          <a:pt x="187" y="1"/>
                        </a:lnTo>
                        <a:lnTo>
                          <a:pt x="197" y="5"/>
                        </a:lnTo>
                        <a:lnTo>
                          <a:pt x="204" y="12"/>
                        </a:lnTo>
                        <a:lnTo>
                          <a:pt x="205" y="20"/>
                        </a:lnTo>
                        <a:lnTo>
                          <a:pt x="204" y="27"/>
                        </a:lnTo>
                        <a:lnTo>
                          <a:pt x="206" y="34"/>
                        </a:lnTo>
                        <a:lnTo>
                          <a:pt x="210" y="38"/>
                        </a:lnTo>
                        <a:lnTo>
                          <a:pt x="214" y="39"/>
                        </a:lnTo>
                        <a:lnTo>
                          <a:pt x="221" y="40"/>
                        </a:lnTo>
                        <a:lnTo>
                          <a:pt x="229" y="39"/>
                        </a:lnTo>
                        <a:lnTo>
                          <a:pt x="235" y="35"/>
                        </a:lnTo>
                        <a:lnTo>
                          <a:pt x="240" y="32"/>
                        </a:lnTo>
                        <a:lnTo>
                          <a:pt x="246" y="31"/>
                        </a:lnTo>
                        <a:lnTo>
                          <a:pt x="253" y="33"/>
                        </a:lnTo>
                        <a:lnTo>
                          <a:pt x="260" y="38"/>
                        </a:lnTo>
                        <a:lnTo>
                          <a:pt x="265" y="45"/>
                        </a:lnTo>
                        <a:lnTo>
                          <a:pt x="268" y="52"/>
                        </a:lnTo>
                        <a:lnTo>
                          <a:pt x="268" y="58"/>
                        </a:lnTo>
                        <a:lnTo>
                          <a:pt x="266" y="63"/>
                        </a:lnTo>
                        <a:lnTo>
                          <a:pt x="261" y="70"/>
                        </a:lnTo>
                        <a:lnTo>
                          <a:pt x="259" y="77"/>
                        </a:lnTo>
                        <a:lnTo>
                          <a:pt x="260" y="82"/>
                        </a:lnTo>
                        <a:lnTo>
                          <a:pt x="264" y="85"/>
                        </a:lnTo>
                        <a:lnTo>
                          <a:pt x="270" y="89"/>
                        </a:lnTo>
                        <a:lnTo>
                          <a:pt x="276" y="91"/>
                        </a:lnTo>
                        <a:lnTo>
                          <a:pt x="283" y="91"/>
                        </a:lnTo>
                        <a:lnTo>
                          <a:pt x="292" y="92"/>
                        </a:lnTo>
                        <a:lnTo>
                          <a:pt x="300" y="98"/>
                        </a:lnTo>
                        <a:lnTo>
                          <a:pt x="304" y="107"/>
                        </a:lnTo>
                        <a:lnTo>
                          <a:pt x="305" y="115"/>
                        </a:lnTo>
                        <a:lnTo>
                          <a:pt x="304" y="121"/>
                        </a:lnTo>
                        <a:lnTo>
                          <a:pt x="301" y="127"/>
                        </a:lnTo>
                        <a:lnTo>
                          <a:pt x="296" y="131"/>
                        </a:lnTo>
                        <a:lnTo>
                          <a:pt x="291" y="133"/>
                        </a:lnTo>
                        <a:lnTo>
                          <a:pt x="285" y="139"/>
                        </a:lnTo>
                        <a:lnTo>
                          <a:pt x="283" y="142"/>
                        </a:lnTo>
                        <a:lnTo>
                          <a:pt x="283" y="145"/>
                        </a:lnTo>
                        <a:lnTo>
                          <a:pt x="284" y="149"/>
                        </a:lnTo>
                        <a:lnTo>
                          <a:pt x="288" y="156"/>
                        </a:lnTo>
                        <a:lnTo>
                          <a:pt x="292" y="162"/>
                        </a:lnTo>
                        <a:lnTo>
                          <a:pt x="303" y="168"/>
                        </a:lnTo>
                        <a:lnTo>
                          <a:pt x="307" y="174"/>
                        </a:lnTo>
                        <a:lnTo>
                          <a:pt x="308" y="180"/>
                        </a:lnTo>
                        <a:lnTo>
                          <a:pt x="308" y="188"/>
                        </a:lnTo>
                        <a:lnTo>
                          <a:pt x="303" y="198"/>
                        </a:lnTo>
                        <a:lnTo>
                          <a:pt x="298" y="205"/>
                        </a:lnTo>
                        <a:lnTo>
                          <a:pt x="289" y="205"/>
                        </a:lnTo>
                        <a:lnTo>
                          <a:pt x="281" y="205"/>
                        </a:lnTo>
                        <a:lnTo>
                          <a:pt x="274" y="206"/>
                        </a:lnTo>
                        <a:lnTo>
                          <a:pt x="271" y="210"/>
                        </a:lnTo>
                        <a:lnTo>
                          <a:pt x="270" y="215"/>
                        </a:lnTo>
                        <a:lnTo>
                          <a:pt x="270" y="222"/>
                        </a:lnTo>
                        <a:lnTo>
                          <a:pt x="271" y="230"/>
                        </a:lnTo>
                        <a:lnTo>
                          <a:pt x="273" y="235"/>
                        </a:lnTo>
                        <a:lnTo>
                          <a:pt x="277" y="240"/>
                        </a:lnTo>
                        <a:lnTo>
                          <a:pt x="277" y="247"/>
                        </a:lnTo>
                        <a:lnTo>
                          <a:pt x="275" y="254"/>
                        </a:lnTo>
                        <a:lnTo>
                          <a:pt x="271" y="261"/>
                        </a:lnTo>
                        <a:lnTo>
                          <a:pt x="265" y="265"/>
                        </a:lnTo>
                        <a:lnTo>
                          <a:pt x="258" y="268"/>
                        </a:lnTo>
                        <a:lnTo>
                          <a:pt x="251" y="268"/>
                        </a:lnTo>
                        <a:lnTo>
                          <a:pt x="246" y="265"/>
                        </a:lnTo>
                        <a:lnTo>
                          <a:pt x="240" y="262"/>
                        </a:lnTo>
                        <a:lnTo>
                          <a:pt x="233" y="260"/>
                        </a:lnTo>
                        <a:lnTo>
                          <a:pt x="228" y="261"/>
                        </a:lnTo>
                        <a:lnTo>
                          <a:pt x="224" y="264"/>
                        </a:lnTo>
                        <a:lnTo>
                          <a:pt x="220" y="270"/>
                        </a:lnTo>
                        <a:lnTo>
                          <a:pt x="217" y="277"/>
                        </a:lnTo>
                        <a:lnTo>
                          <a:pt x="217" y="290"/>
                        </a:lnTo>
                        <a:lnTo>
                          <a:pt x="215" y="296"/>
                        </a:lnTo>
                        <a:lnTo>
                          <a:pt x="210" y="301"/>
                        </a:lnTo>
                        <a:lnTo>
                          <a:pt x="203" y="305"/>
                        </a:lnTo>
                        <a:lnTo>
                          <a:pt x="195" y="306"/>
                        </a:lnTo>
                        <a:lnTo>
                          <a:pt x="187" y="305"/>
                        </a:lnTo>
                        <a:lnTo>
                          <a:pt x="182" y="302"/>
                        </a:lnTo>
                        <a:lnTo>
                          <a:pt x="179" y="296"/>
                        </a:lnTo>
                        <a:lnTo>
                          <a:pt x="177" y="292"/>
                        </a:lnTo>
                        <a:lnTo>
                          <a:pt x="171" y="286"/>
                        </a:lnTo>
                        <a:lnTo>
                          <a:pt x="168" y="284"/>
                        </a:lnTo>
                        <a:lnTo>
                          <a:pt x="165" y="283"/>
                        </a:lnTo>
                        <a:lnTo>
                          <a:pt x="160" y="285"/>
                        </a:lnTo>
                        <a:lnTo>
                          <a:pt x="154" y="288"/>
                        </a:lnTo>
                        <a:lnTo>
                          <a:pt x="148" y="293"/>
                        </a:lnTo>
                        <a:lnTo>
                          <a:pt x="142" y="304"/>
                        </a:lnTo>
                        <a:lnTo>
                          <a:pt x="136" y="308"/>
                        </a:lnTo>
                        <a:lnTo>
                          <a:pt x="129" y="309"/>
                        </a:lnTo>
                        <a:lnTo>
                          <a:pt x="122" y="309"/>
                        </a:lnTo>
                        <a:lnTo>
                          <a:pt x="112" y="304"/>
                        </a:lnTo>
                        <a:lnTo>
                          <a:pt x="105" y="297"/>
                        </a:lnTo>
                        <a:lnTo>
                          <a:pt x="104" y="290"/>
                        </a:lnTo>
                        <a:lnTo>
                          <a:pt x="105" y="282"/>
                        </a:lnTo>
                        <a:lnTo>
                          <a:pt x="103" y="275"/>
                        </a:lnTo>
                        <a:lnTo>
                          <a:pt x="99" y="271"/>
                        </a:lnTo>
                        <a:lnTo>
                          <a:pt x="95" y="270"/>
                        </a:lnTo>
                        <a:lnTo>
                          <a:pt x="88" y="270"/>
                        </a:lnTo>
                        <a:lnTo>
                          <a:pt x="80" y="271"/>
                        </a:lnTo>
                        <a:lnTo>
                          <a:pt x="74" y="274"/>
                        </a:lnTo>
                        <a:lnTo>
                          <a:pt x="69" y="278"/>
                        </a:lnTo>
                        <a:lnTo>
                          <a:pt x="63" y="278"/>
                        </a:lnTo>
                        <a:lnTo>
                          <a:pt x="56" y="276"/>
                        </a:lnTo>
                        <a:lnTo>
                          <a:pt x="49" y="271"/>
                        </a:lnTo>
                        <a:lnTo>
                          <a:pt x="43" y="265"/>
                        </a:lnTo>
                        <a:lnTo>
                          <a:pt x="40" y="259"/>
                        </a:lnTo>
                        <a:lnTo>
                          <a:pt x="40" y="252"/>
                        </a:lnTo>
                        <a:lnTo>
                          <a:pt x="46" y="240"/>
                        </a:lnTo>
                        <a:lnTo>
                          <a:pt x="47" y="234"/>
                        </a:lnTo>
                        <a:lnTo>
                          <a:pt x="46" y="226"/>
                        </a:lnTo>
                        <a:lnTo>
                          <a:pt x="44" y="221"/>
                        </a:lnTo>
                        <a:lnTo>
                          <a:pt x="40" y="218"/>
                        </a:lnTo>
                        <a:lnTo>
                          <a:pt x="34" y="217"/>
                        </a:lnTo>
                        <a:lnTo>
                          <a:pt x="25" y="218"/>
                        </a:lnTo>
                        <a:lnTo>
                          <a:pt x="17" y="218"/>
                        </a:lnTo>
                        <a:lnTo>
                          <a:pt x="10" y="212"/>
                        </a:lnTo>
                        <a:lnTo>
                          <a:pt x="5" y="204"/>
                        </a:lnTo>
                        <a:lnTo>
                          <a:pt x="5" y="202"/>
                        </a:lnTo>
                        <a:lnTo>
                          <a:pt x="4" y="201"/>
                        </a:lnTo>
                        <a:lnTo>
                          <a:pt x="4" y="189"/>
                        </a:lnTo>
                        <a:lnTo>
                          <a:pt x="7" y="183"/>
                        </a:lnTo>
                        <a:lnTo>
                          <a:pt x="12" y="178"/>
                        </a:lnTo>
                        <a:lnTo>
                          <a:pt x="16" y="177"/>
                        </a:lnTo>
                        <a:lnTo>
                          <a:pt x="22" y="174"/>
                        </a:lnTo>
                        <a:lnTo>
                          <a:pt x="25" y="171"/>
                        </a:lnTo>
                        <a:lnTo>
                          <a:pt x="26" y="169"/>
                        </a:lnTo>
                        <a:lnTo>
                          <a:pt x="26" y="166"/>
                        </a:lnTo>
                        <a:lnTo>
                          <a:pt x="25" y="161"/>
                        </a:lnTo>
                        <a:lnTo>
                          <a:pt x="22" y="154"/>
                        </a:lnTo>
                        <a:lnTo>
                          <a:pt x="17" y="148"/>
                        </a:lnTo>
                        <a:lnTo>
                          <a:pt x="6" y="143"/>
                        </a:lnTo>
                        <a:lnTo>
                          <a:pt x="2" y="137"/>
                        </a:lnTo>
                        <a:lnTo>
                          <a:pt x="0" y="130"/>
                        </a:lnTo>
                        <a:lnTo>
                          <a:pt x="1" y="122"/>
                        </a:lnTo>
                        <a:lnTo>
                          <a:pt x="5" y="113"/>
                        </a:lnTo>
                        <a:lnTo>
                          <a:pt x="11" y="106"/>
                        </a:lnTo>
                        <a:lnTo>
                          <a:pt x="20" y="105"/>
                        </a:lnTo>
                        <a:lnTo>
                          <a:pt x="28" y="106"/>
                        </a:lnTo>
                        <a:lnTo>
                          <a:pt x="34" y="104"/>
                        </a:lnTo>
                        <a:lnTo>
                          <a:pt x="38" y="100"/>
                        </a:lnTo>
                        <a:lnTo>
                          <a:pt x="40" y="95"/>
                        </a:lnTo>
                        <a:lnTo>
                          <a:pt x="40" y="88"/>
                        </a:lnTo>
                        <a:lnTo>
                          <a:pt x="39" y="81"/>
                        </a:lnTo>
                        <a:lnTo>
                          <a:pt x="35" y="75"/>
                        </a:lnTo>
                        <a:lnTo>
                          <a:pt x="32" y="70"/>
                        </a:lnTo>
                        <a:lnTo>
                          <a:pt x="31" y="63"/>
                        </a:lnTo>
                        <a:lnTo>
                          <a:pt x="33" y="56"/>
                        </a:lnTo>
                        <a:lnTo>
                          <a:pt x="38" y="50"/>
                        </a:lnTo>
                        <a:lnTo>
                          <a:pt x="44" y="44"/>
                        </a:lnTo>
                        <a:lnTo>
                          <a:pt x="51" y="41"/>
                        </a:lnTo>
                        <a:lnTo>
                          <a:pt x="58" y="41"/>
                        </a:lnTo>
                        <a:lnTo>
                          <a:pt x="63" y="44"/>
                        </a:lnTo>
                        <a:lnTo>
                          <a:pt x="69" y="49"/>
                        </a:lnTo>
                        <a:lnTo>
                          <a:pt x="76" y="50"/>
                        </a:lnTo>
                        <a:lnTo>
                          <a:pt x="81" y="49"/>
                        </a:lnTo>
                        <a:lnTo>
                          <a:pt x="85" y="46"/>
                        </a:lnTo>
                        <a:lnTo>
                          <a:pt x="89" y="39"/>
                        </a:lnTo>
                        <a:lnTo>
                          <a:pt x="91" y="32"/>
                        </a:lnTo>
                        <a:lnTo>
                          <a:pt x="91" y="25"/>
                        </a:lnTo>
                        <a:lnTo>
                          <a:pt x="92" y="18"/>
                        </a:lnTo>
                        <a:lnTo>
                          <a:pt x="98" y="10"/>
                        </a:lnTo>
                        <a:lnTo>
                          <a:pt x="106" y="5"/>
                        </a:lnTo>
                        <a:lnTo>
                          <a:pt x="114" y="3"/>
                        </a:lnTo>
                        <a:lnTo>
                          <a:pt x="122" y="4"/>
                        </a:lnTo>
                        <a:lnTo>
                          <a:pt x="127" y="8"/>
                        </a:lnTo>
                        <a:lnTo>
                          <a:pt x="130" y="13"/>
                        </a:lnTo>
                        <a:lnTo>
                          <a:pt x="132" y="17"/>
                        </a:lnTo>
                        <a:lnTo>
                          <a:pt x="136" y="23"/>
                        </a:lnTo>
                        <a:lnTo>
                          <a:pt x="139" y="25"/>
                        </a:lnTo>
                        <a:lnTo>
                          <a:pt x="141" y="26"/>
                        </a:lnTo>
                        <a:lnTo>
                          <a:pt x="144" y="26"/>
                        </a:lnTo>
                        <a:lnTo>
                          <a:pt x="149" y="25"/>
                        </a:lnTo>
                        <a:lnTo>
                          <a:pt x="156" y="22"/>
                        </a:lnTo>
                        <a:lnTo>
                          <a:pt x="161" y="17"/>
                        </a:lnTo>
                        <a:lnTo>
                          <a:pt x="164" y="11"/>
                        </a:lnTo>
                        <a:lnTo>
                          <a:pt x="167" y="6"/>
                        </a:lnTo>
                        <a:lnTo>
                          <a:pt x="173" y="2"/>
                        </a:lnTo>
                        <a:lnTo>
                          <a:pt x="18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35" name="Google Shape;128;p1"/>
                  <p:cNvSpPr/>
                  <p:nvPr/>
                </p:nvSpPr>
                <p:spPr>
                  <a:xfrm>
                    <a:off x="6553200" y="3811588"/>
                    <a:ext cx="314325" cy="315913"/>
                  </a:xfrm>
                  <a:custGeom>
                    <a:avLst/>
                    <a:gdLst/>
                    <a:ahLst/>
                    <a:cxnLst/>
                    <a:rect l="l" t="t" r="r" b="b"/>
                    <a:pathLst>
                      <a:path w="198" h="199" extrusionOk="0">
                        <a:moveTo>
                          <a:pt x="97" y="41"/>
                        </a:moveTo>
                        <a:lnTo>
                          <a:pt x="81" y="44"/>
                        </a:lnTo>
                        <a:lnTo>
                          <a:pt x="67" y="51"/>
                        </a:lnTo>
                        <a:lnTo>
                          <a:pt x="55" y="60"/>
                        </a:lnTo>
                        <a:lnTo>
                          <a:pt x="47" y="73"/>
                        </a:lnTo>
                        <a:lnTo>
                          <a:pt x="43" y="86"/>
                        </a:lnTo>
                        <a:lnTo>
                          <a:pt x="41" y="102"/>
                        </a:lnTo>
                        <a:lnTo>
                          <a:pt x="43" y="117"/>
                        </a:lnTo>
                        <a:lnTo>
                          <a:pt x="50" y="131"/>
                        </a:lnTo>
                        <a:lnTo>
                          <a:pt x="60" y="143"/>
                        </a:lnTo>
                        <a:lnTo>
                          <a:pt x="72" y="151"/>
                        </a:lnTo>
                        <a:lnTo>
                          <a:pt x="86" y="156"/>
                        </a:lnTo>
                        <a:lnTo>
                          <a:pt x="101" y="158"/>
                        </a:lnTo>
                        <a:lnTo>
                          <a:pt x="116" y="155"/>
                        </a:lnTo>
                        <a:lnTo>
                          <a:pt x="131" y="148"/>
                        </a:lnTo>
                        <a:lnTo>
                          <a:pt x="142" y="139"/>
                        </a:lnTo>
                        <a:lnTo>
                          <a:pt x="150" y="126"/>
                        </a:lnTo>
                        <a:lnTo>
                          <a:pt x="155" y="112"/>
                        </a:lnTo>
                        <a:lnTo>
                          <a:pt x="157" y="97"/>
                        </a:lnTo>
                        <a:lnTo>
                          <a:pt x="154" y="82"/>
                        </a:lnTo>
                        <a:lnTo>
                          <a:pt x="147" y="67"/>
                        </a:lnTo>
                        <a:lnTo>
                          <a:pt x="137" y="56"/>
                        </a:lnTo>
                        <a:lnTo>
                          <a:pt x="125" y="48"/>
                        </a:lnTo>
                        <a:lnTo>
                          <a:pt x="111" y="43"/>
                        </a:lnTo>
                        <a:lnTo>
                          <a:pt x="97" y="41"/>
                        </a:lnTo>
                        <a:close/>
                        <a:moveTo>
                          <a:pt x="113" y="0"/>
                        </a:moveTo>
                        <a:lnTo>
                          <a:pt x="120" y="0"/>
                        </a:lnTo>
                        <a:lnTo>
                          <a:pt x="123" y="1"/>
                        </a:lnTo>
                        <a:lnTo>
                          <a:pt x="129" y="5"/>
                        </a:lnTo>
                        <a:lnTo>
                          <a:pt x="131" y="7"/>
                        </a:lnTo>
                        <a:lnTo>
                          <a:pt x="131" y="19"/>
                        </a:lnTo>
                        <a:lnTo>
                          <a:pt x="131" y="22"/>
                        </a:lnTo>
                        <a:lnTo>
                          <a:pt x="132" y="24"/>
                        </a:lnTo>
                        <a:lnTo>
                          <a:pt x="134" y="25"/>
                        </a:lnTo>
                        <a:lnTo>
                          <a:pt x="137" y="26"/>
                        </a:lnTo>
                        <a:lnTo>
                          <a:pt x="142" y="26"/>
                        </a:lnTo>
                        <a:lnTo>
                          <a:pt x="147" y="25"/>
                        </a:lnTo>
                        <a:lnTo>
                          <a:pt x="150" y="23"/>
                        </a:lnTo>
                        <a:lnTo>
                          <a:pt x="155" y="21"/>
                        </a:lnTo>
                        <a:lnTo>
                          <a:pt x="160" y="21"/>
                        </a:lnTo>
                        <a:lnTo>
                          <a:pt x="166" y="25"/>
                        </a:lnTo>
                        <a:lnTo>
                          <a:pt x="170" y="29"/>
                        </a:lnTo>
                        <a:lnTo>
                          <a:pt x="172" y="35"/>
                        </a:lnTo>
                        <a:lnTo>
                          <a:pt x="170" y="40"/>
                        </a:lnTo>
                        <a:lnTo>
                          <a:pt x="168" y="44"/>
                        </a:lnTo>
                        <a:lnTo>
                          <a:pt x="166" y="47"/>
                        </a:lnTo>
                        <a:lnTo>
                          <a:pt x="166" y="53"/>
                        </a:lnTo>
                        <a:lnTo>
                          <a:pt x="169" y="55"/>
                        </a:lnTo>
                        <a:lnTo>
                          <a:pt x="173" y="56"/>
                        </a:lnTo>
                        <a:lnTo>
                          <a:pt x="178" y="58"/>
                        </a:lnTo>
                        <a:lnTo>
                          <a:pt x="185" y="58"/>
                        </a:lnTo>
                        <a:lnTo>
                          <a:pt x="188" y="59"/>
                        </a:lnTo>
                        <a:lnTo>
                          <a:pt x="190" y="61"/>
                        </a:lnTo>
                        <a:lnTo>
                          <a:pt x="193" y="64"/>
                        </a:lnTo>
                        <a:lnTo>
                          <a:pt x="195" y="68"/>
                        </a:lnTo>
                        <a:lnTo>
                          <a:pt x="196" y="75"/>
                        </a:lnTo>
                        <a:lnTo>
                          <a:pt x="194" y="81"/>
                        </a:lnTo>
                        <a:lnTo>
                          <a:pt x="189" y="84"/>
                        </a:lnTo>
                        <a:lnTo>
                          <a:pt x="186" y="85"/>
                        </a:lnTo>
                        <a:lnTo>
                          <a:pt x="184" y="87"/>
                        </a:lnTo>
                        <a:lnTo>
                          <a:pt x="182" y="90"/>
                        </a:lnTo>
                        <a:lnTo>
                          <a:pt x="181" y="92"/>
                        </a:lnTo>
                        <a:lnTo>
                          <a:pt x="182" y="94"/>
                        </a:lnTo>
                        <a:lnTo>
                          <a:pt x="183" y="97"/>
                        </a:lnTo>
                        <a:lnTo>
                          <a:pt x="185" y="100"/>
                        </a:lnTo>
                        <a:lnTo>
                          <a:pt x="186" y="103"/>
                        </a:lnTo>
                        <a:lnTo>
                          <a:pt x="189" y="105"/>
                        </a:lnTo>
                        <a:lnTo>
                          <a:pt x="190" y="106"/>
                        </a:lnTo>
                        <a:lnTo>
                          <a:pt x="193" y="107"/>
                        </a:lnTo>
                        <a:lnTo>
                          <a:pt x="197" y="111"/>
                        </a:lnTo>
                        <a:lnTo>
                          <a:pt x="197" y="114"/>
                        </a:lnTo>
                        <a:lnTo>
                          <a:pt x="198" y="117"/>
                        </a:lnTo>
                        <a:lnTo>
                          <a:pt x="197" y="120"/>
                        </a:lnTo>
                        <a:lnTo>
                          <a:pt x="196" y="124"/>
                        </a:lnTo>
                        <a:lnTo>
                          <a:pt x="194" y="128"/>
                        </a:lnTo>
                        <a:lnTo>
                          <a:pt x="191" y="131"/>
                        </a:lnTo>
                        <a:lnTo>
                          <a:pt x="189" y="132"/>
                        </a:lnTo>
                        <a:lnTo>
                          <a:pt x="178" y="132"/>
                        </a:lnTo>
                        <a:lnTo>
                          <a:pt x="175" y="133"/>
                        </a:lnTo>
                        <a:lnTo>
                          <a:pt x="173" y="135"/>
                        </a:lnTo>
                        <a:lnTo>
                          <a:pt x="172" y="140"/>
                        </a:lnTo>
                        <a:lnTo>
                          <a:pt x="172" y="145"/>
                        </a:lnTo>
                        <a:lnTo>
                          <a:pt x="175" y="151"/>
                        </a:lnTo>
                        <a:lnTo>
                          <a:pt x="178" y="155"/>
                        </a:lnTo>
                        <a:lnTo>
                          <a:pt x="177" y="162"/>
                        </a:lnTo>
                        <a:lnTo>
                          <a:pt x="174" y="168"/>
                        </a:lnTo>
                        <a:lnTo>
                          <a:pt x="168" y="172"/>
                        </a:lnTo>
                        <a:lnTo>
                          <a:pt x="162" y="173"/>
                        </a:lnTo>
                        <a:lnTo>
                          <a:pt x="158" y="171"/>
                        </a:lnTo>
                        <a:lnTo>
                          <a:pt x="155" y="169"/>
                        </a:lnTo>
                        <a:lnTo>
                          <a:pt x="153" y="168"/>
                        </a:lnTo>
                        <a:lnTo>
                          <a:pt x="150" y="167"/>
                        </a:lnTo>
                        <a:lnTo>
                          <a:pt x="148" y="167"/>
                        </a:lnTo>
                        <a:lnTo>
                          <a:pt x="144" y="169"/>
                        </a:lnTo>
                        <a:lnTo>
                          <a:pt x="142" y="172"/>
                        </a:lnTo>
                        <a:lnTo>
                          <a:pt x="141" y="174"/>
                        </a:lnTo>
                        <a:lnTo>
                          <a:pt x="139" y="176"/>
                        </a:lnTo>
                        <a:lnTo>
                          <a:pt x="139" y="187"/>
                        </a:lnTo>
                        <a:lnTo>
                          <a:pt x="135" y="193"/>
                        </a:lnTo>
                        <a:lnTo>
                          <a:pt x="132" y="195"/>
                        </a:lnTo>
                        <a:lnTo>
                          <a:pt x="130" y="196"/>
                        </a:lnTo>
                        <a:lnTo>
                          <a:pt x="123" y="197"/>
                        </a:lnTo>
                        <a:lnTo>
                          <a:pt x="117" y="195"/>
                        </a:lnTo>
                        <a:lnTo>
                          <a:pt x="114" y="191"/>
                        </a:lnTo>
                        <a:lnTo>
                          <a:pt x="113" y="188"/>
                        </a:lnTo>
                        <a:lnTo>
                          <a:pt x="111" y="185"/>
                        </a:lnTo>
                        <a:lnTo>
                          <a:pt x="109" y="183"/>
                        </a:lnTo>
                        <a:lnTo>
                          <a:pt x="107" y="182"/>
                        </a:lnTo>
                        <a:lnTo>
                          <a:pt x="103" y="182"/>
                        </a:lnTo>
                        <a:lnTo>
                          <a:pt x="102" y="183"/>
                        </a:lnTo>
                        <a:lnTo>
                          <a:pt x="96" y="187"/>
                        </a:lnTo>
                        <a:lnTo>
                          <a:pt x="94" y="189"/>
                        </a:lnTo>
                        <a:lnTo>
                          <a:pt x="93" y="192"/>
                        </a:lnTo>
                        <a:lnTo>
                          <a:pt x="90" y="196"/>
                        </a:lnTo>
                        <a:lnTo>
                          <a:pt x="84" y="199"/>
                        </a:lnTo>
                        <a:lnTo>
                          <a:pt x="77" y="199"/>
                        </a:lnTo>
                        <a:lnTo>
                          <a:pt x="74" y="198"/>
                        </a:lnTo>
                        <a:lnTo>
                          <a:pt x="69" y="194"/>
                        </a:lnTo>
                        <a:lnTo>
                          <a:pt x="67" y="191"/>
                        </a:lnTo>
                        <a:lnTo>
                          <a:pt x="67" y="180"/>
                        </a:lnTo>
                        <a:lnTo>
                          <a:pt x="66" y="177"/>
                        </a:lnTo>
                        <a:lnTo>
                          <a:pt x="65" y="175"/>
                        </a:lnTo>
                        <a:lnTo>
                          <a:pt x="63" y="175"/>
                        </a:lnTo>
                        <a:lnTo>
                          <a:pt x="60" y="174"/>
                        </a:lnTo>
                        <a:lnTo>
                          <a:pt x="55" y="174"/>
                        </a:lnTo>
                        <a:lnTo>
                          <a:pt x="50" y="175"/>
                        </a:lnTo>
                        <a:lnTo>
                          <a:pt x="47" y="176"/>
                        </a:lnTo>
                        <a:lnTo>
                          <a:pt x="43" y="178"/>
                        </a:lnTo>
                        <a:lnTo>
                          <a:pt x="37" y="178"/>
                        </a:lnTo>
                        <a:lnTo>
                          <a:pt x="31" y="175"/>
                        </a:lnTo>
                        <a:lnTo>
                          <a:pt x="27" y="169"/>
                        </a:lnTo>
                        <a:lnTo>
                          <a:pt x="25" y="163"/>
                        </a:lnTo>
                        <a:lnTo>
                          <a:pt x="27" y="158"/>
                        </a:lnTo>
                        <a:lnTo>
                          <a:pt x="29" y="154"/>
                        </a:lnTo>
                        <a:lnTo>
                          <a:pt x="29" y="145"/>
                        </a:lnTo>
                        <a:lnTo>
                          <a:pt x="28" y="142"/>
                        </a:lnTo>
                        <a:lnTo>
                          <a:pt x="26" y="141"/>
                        </a:lnTo>
                        <a:lnTo>
                          <a:pt x="23" y="140"/>
                        </a:lnTo>
                        <a:lnTo>
                          <a:pt x="10" y="140"/>
                        </a:lnTo>
                        <a:lnTo>
                          <a:pt x="7" y="138"/>
                        </a:lnTo>
                        <a:lnTo>
                          <a:pt x="4" y="134"/>
                        </a:lnTo>
                        <a:lnTo>
                          <a:pt x="2" y="130"/>
                        </a:lnTo>
                        <a:lnTo>
                          <a:pt x="1" y="123"/>
                        </a:lnTo>
                        <a:lnTo>
                          <a:pt x="3" y="117"/>
                        </a:lnTo>
                        <a:lnTo>
                          <a:pt x="8" y="115"/>
                        </a:lnTo>
                        <a:lnTo>
                          <a:pt x="12" y="114"/>
                        </a:lnTo>
                        <a:lnTo>
                          <a:pt x="14" y="112"/>
                        </a:lnTo>
                        <a:lnTo>
                          <a:pt x="15" y="109"/>
                        </a:lnTo>
                        <a:lnTo>
                          <a:pt x="16" y="106"/>
                        </a:lnTo>
                        <a:lnTo>
                          <a:pt x="14" y="102"/>
                        </a:lnTo>
                        <a:lnTo>
                          <a:pt x="14" y="99"/>
                        </a:lnTo>
                        <a:lnTo>
                          <a:pt x="12" y="96"/>
                        </a:lnTo>
                        <a:lnTo>
                          <a:pt x="9" y="94"/>
                        </a:lnTo>
                        <a:lnTo>
                          <a:pt x="7" y="93"/>
                        </a:lnTo>
                        <a:lnTo>
                          <a:pt x="2" y="90"/>
                        </a:lnTo>
                        <a:lnTo>
                          <a:pt x="0" y="85"/>
                        </a:lnTo>
                        <a:lnTo>
                          <a:pt x="0" y="78"/>
                        </a:lnTo>
                        <a:lnTo>
                          <a:pt x="1" y="74"/>
                        </a:lnTo>
                        <a:lnTo>
                          <a:pt x="3" y="71"/>
                        </a:lnTo>
                        <a:lnTo>
                          <a:pt x="6" y="68"/>
                        </a:lnTo>
                        <a:lnTo>
                          <a:pt x="9" y="67"/>
                        </a:lnTo>
                        <a:lnTo>
                          <a:pt x="19" y="67"/>
                        </a:lnTo>
                        <a:lnTo>
                          <a:pt x="22" y="66"/>
                        </a:lnTo>
                        <a:lnTo>
                          <a:pt x="24" y="64"/>
                        </a:lnTo>
                        <a:lnTo>
                          <a:pt x="25" y="59"/>
                        </a:lnTo>
                        <a:lnTo>
                          <a:pt x="25" y="54"/>
                        </a:lnTo>
                        <a:lnTo>
                          <a:pt x="22" y="48"/>
                        </a:lnTo>
                        <a:lnTo>
                          <a:pt x="19" y="43"/>
                        </a:lnTo>
                        <a:lnTo>
                          <a:pt x="19" y="37"/>
                        </a:lnTo>
                        <a:lnTo>
                          <a:pt x="23" y="31"/>
                        </a:lnTo>
                        <a:lnTo>
                          <a:pt x="29" y="27"/>
                        </a:lnTo>
                        <a:lnTo>
                          <a:pt x="35" y="26"/>
                        </a:lnTo>
                        <a:lnTo>
                          <a:pt x="40" y="28"/>
                        </a:lnTo>
                        <a:lnTo>
                          <a:pt x="43" y="30"/>
                        </a:lnTo>
                        <a:lnTo>
                          <a:pt x="44" y="31"/>
                        </a:lnTo>
                        <a:lnTo>
                          <a:pt x="47" y="32"/>
                        </a:lnTo>
                        <a:lnTo>
                          <a:pt x="49" y="32"/>
                        </a:lnTo>
                        <a:lnTo>
                          <a:pt x="51" y="31"/>
                        </a:lnTo>
                        <a:lnTo>
                          <a:pt x="55" y="27"/>
                        </a:lnTo>
                        <a:lnTo>
                          <a:pt x="58" y="22"/>
                        </a:lnTo>
                        <a:lnTo>
                          <a:pt x="58" y="13"/>
                        </a:lnTo>
                        <a:lnTo>
                          <a:pt x="59" y="10"/>
                        </a:lnTo>
                        <a:lnTo>
                          <a:pt x="61" y="7"/>
                        </a:lnTo>
                        <a:lnTo>
                          <a:pt x="64" y="5"/>
                        </a:lnTo>
                        <a:lnTo>
                          <a:pt x="68" y="3"/>
                        </a:lnTo>
                        <a:lnTo>
                          <a:pt x="74" y="2"/>
                        </a:lnTo>
                        <a:lnTo>
                          <a:pt x="80" y="4"/>
                        </a:lnTo>
                        <a:lnTo>
                          <a:pt x="83" y="8"/>
                        </a:lnTo>
                        <a:lnTo>
                          <a:pt x="85" y="12"/>
                        </a:lnTo>
                        <a:lnTo>
                          <a:pt x="87" y="14"/>
                        </a:lnTo>
                        <a:lnTo>
                          <a:pt x="90" y="16"/>
                        </a:lnTo>
                        <a:lnTo>
                          <a:pt x="92" y="17"/>
                        </a:lnTo>
                        <a:lnTo>
                          <a:pt x="94" y="17"/>
                        </a:lnTo>
                        <a:lnTo>
                          <a:pt x="96" y="16"/>
                        </a:lnTo>
                        <a:lnTo>
                          <a:pt x="102" y="12"/>
                        </a:lnTo>
                        <a:lnTo>
                          <a:pt x="103" y="9"/>
                        </a:lnTo>
                        <a:lnTo>
                          <a:pt x="104" y="7"/>
                        </a:lnTo>
                        <a:lnTo>
                          <a:pt x="107" y="3"/>
                        </a:lnTo>
                        <a:lnTo>
                          <a:pt x="113"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36" name="Google Shape;129;p1"/>
                  <p:cNvSpPr/>
                  <p:nvPr/>
                </p:nvSpPr>
                <p:spPr>
                  <a:xfrm>
                    <a:off x="6553200" y="4129088"/>
                    <a:ext cx="242888" cy="242888"/>
                  </a:xfrm>
                  <a:custGeom>
                    <a:avLst/>
                    <a:gdLst/>
                    <a:ahLst/>
                    <a:cxnLst/>
                    <a:rect l="l" t="t" r="r" b="b"/>
                    <a:pathLst>
                      <a:path w="153" h="153" extrusionOk="0">
                        <a:moveTo>
                          <a:pt x="76" y="32"/>
                        </a:moveTo>
                        <a:lnTo>
                          <a:pt x="63" y="34"/>
                        </a:lnTo>
                        <a:lnTo>
                          <a:pt x="50" y="40"/>
                        </a:lnTo>
                        <a:lnTo>
                          <a:pt x="41" y="50"/>
                        </a:lnTo>
                        <a:lnTo>
                          <a:pt x="34" y="63"/>
                        </a:lnTo>
                        <a:lnTo>
                          <a:pt x="32" y="76"/>
                        </a:lnTo>
                        <a:lnTo>
                          <a:pt x="34" y="90"/>
                        </a:lnTo>
                        <a:lnTo>
                          <a:pt x="41" y="102"/>
                        </a:lnTo>
                        <a:lnTo>
                          <a:pt x="50" y="113"/>
                        </a:lnTo>
                        <a:lnTo>
                          <a:pt x="63" y="119"/>
                        </a:lnTo>
                        <a:lnTo>
                          <a:pt x="76" y="121"/>
                        </a:lnTo>
                        <a:lnTo>
                          <a:pt x="90" y="119"/>
                        </a:lnTo>
                        <a:lnTo>
                          <a:pt x="102" y="112"/>
                        </a:lnTo>
                        <a:lnTo>
                          <a:pt x="113" y="102"/>
                        </a:lnTo>
                        <a:lnTo>
                          <a:pt x="119" y="90"/>
                        </a:lnTo>
                        <a:lnTo>
                          <a:pt x="121" y="76"/>
                        </a:lnTo>
                        <a:lnTo>
                          <a:pt x="119" y="63"/>
                        </a:lnTo>
                        <a:lnTo>
                          <a:pt x="112" y="50"/>
                        </a:lnTo>
                        <a:lnTo>
                          <a:pt x="102" y="40"/>
                        </a:lnTo>
                        <a:lnTo>
                          <a:pt x="90" y="34"/>
                        </a:lnTo>
                        <a:lnTo>
                          <a:pt x="76" y="32"/>
                        </a:lnTo>
                        <a:close/>
                        <a:moveTo>
                          <a:pt x="90" y="0"/>
                        </a:moveTo>
                        <a:lnTo>
                          <a:pt x="93" y="1"/>
                        </a:lnTo>
                        <a:lnTo>
                          <a:pt x="97" y="2"/>
                        </a:lnTo>
                        <a:lnTo>
                          <a:pt x="100" y="4"/>
                        </a:lnTo>
                        <a:lnTo>
                          <a:pt x="102" y="6"/>
                        </a:lnTo>
                        <a:lnTo>
                          <a:pt x="102" y="15"/>
                        </a:lnTo>
                        <a:lnTo>
                          <a:pt x="102" y="18"/>
                        </a:lnTo>
                        <a:lnTo>
                          <a:pt x="103" y="19"/>
                        </a:lnTo>
                        <a:lnTo>
                          <a:pt x="105" y="19"/>
                        </a:lnTo>
                        <a:lnTo>
                          <a:pt x="108" y="20"/>
                        </a:lnTo>
                        <a:lnTo>
                          <a:pt x="114" y="18"/>
                        </a:lnTo>
                        <a:lnTo>
                          <a:pt x="118" y="16"/>
                        </a:lnTo>
                        <a:lnTo>
                          <a:pt x="121" y="15"/>
                        </a:lnTo>
                        <a:lnTo>
                          <a:pt x="124" y="16"/>
                        </a:lnTo>
                        <a:lnTo>
                          <a:pt x="126" y="17"/>
                        </a:lnTo>
                        <a:lnTo>
                          <a:pt x="129" y="19"/>
                        </a:lnTo>
                        <a:lnTo>
                          <a:pt x="131" y="21"/>
                        </a:lnTo>
                        <a:lnTo>
                          <a:pt x="132" y="24"/>
                        </a:lnTo>
                        <a:lnTo>
                          <a:pt x="132" y="29"/>
                        </a:lnTo>
                        <a:lnTo>
                          <a:pt x="131" y="31"/>
                        </a:lnTo>
                        <a:lnTo>
                          <a:pt x="130" y="34"/>
                        </a:lnTo>
                        <a:lnTo>
                          <a:pt x="129" y="35"/>
                        </a:lnTo>
                        <a:lnTo>
                          <a:pt x="129" y="40"/>
                        </a:lnTo>
                        <a:lnTo>
                          <a:pt x="131" y="41"/>
                        </a:lnTo>
                        <a:lnTo>
                          <a:pt x="132" y="43"/>
                        </a:lnTo>
                        <a:lnTo>
                          <a:pt x="135" y="44"/>
                        </a:lnTo>
                        <a:lnTo>
                          <a:pt x="137" y="45"/>
                        </a:lnTo>
                        <a:lnTo>
                          <a:pt x="140" y="45"/>
                        </a:lnTo>
                        <a:lnTo>
                          <a:pt x="142" y="44"/>
                        </a:lnTo>
                        <a:lnTo>
                          <a:pt x="145" y="45"/>
                        </a:lnTo>
                        <a:lnTo>
                          <a:pt x="147" y="47"/>
                        </a:lnTo>
                        <a:lnTo>
                          <a:pt x="151" y="53"/>
                        </a:lnTo>
                        <a:lnTo>
                          <a:pt x="151" y="59"/>
                        </a:lnTo>
                        <a:lnTo>
                          <a:pt x="150" y="62"/>
                        </a:lnTo>
                        <a:lnTo>
                          <a:pt x="149" y="64"/>
                        </a:lnTo>
                        <a:lnTo>
                          <a:pt x="147" y="65"/>
                        </a:lnTo>
                        <a:lnTo>
                          <a:pt x="144" y="65"/>
                        </a:lnTo>
                        <a:lnTo>
                          <a:pt x="140" y="69"/>
                        </a:lnTo>
                        <a:lnTo>
                          <a:pt x="140" y="73"/>
                        </a:lnTo>
                        <a:lnTo>
                          <a:pt x="141" y="75"/>
                        </a:lnTo>
                        <a:lnTo>
                          <a:pt x="143" y="78"/>
                        </a:lnTo>
                        <a:lnTo>
                          <a:pt x="145" y="80"/>
                        </a:lnTo>
                        <a:lnTo>
                          <a:pt x="149" y="82"/>
                        </a:lnTo>
                        <a:lnTo>
                          <a:pt x="151" y="84"/>
                        </a:lnTo>
                        <a:lnTo>
                          <a:pt x="153" y="88"/>
                        </a:lnTo>
                        <a:lnTo>
                          <a:pt x="153" y="93"/>
                        </a:lnTo>
                        <a:lnTo>
                          <a:pt x="152" y="95"/>
                        </a:lnTo>
                        <a:lnTo>
                          <a:pt x="150" y="98"/>
                        </a:lnTo>
                        <a:lnTo>
                          <a:pt x="148" y="100"/>
                        </a:lnTo>
                        <a:lnTo>
                          <a:pt x="145" y="101"/>
                        </a:lnTo>
                        <a:lnTo>
                          <a:pt x="137" y="101"/>
                        </a:lnTo>
                        <a:lnTo>
                          <a:pt x="135" y="102"/>
                        </a:lnTo>
                        <a:lnTo>
                          <a:pt x="134" y="103"/>
                        </a:lnTo>
                        <a:lnTo>
                          <a:pt x="134" y="104"/>
                        </a:lnTo>
                        <a:lnTo>
                          <a:pt x="133" y="107"/>
                        </a:lnTo>
                        <a:lnTo>
                          <a:pt x="133" y="112"/>
                        </a:lnTo>
                        <a:lnTo>
                          <a:pt x="136" y="118"/>
                        </a:lnTo>
                        <a:lnTo>
                          <a:pt x="137" y="121"/>
                        </a:lnTo>
                        <a:lnTo>
                          <a:pt x="137" y="124"/>
                        </a:lnTo>
                        <a:lnTo>
                          <a:pt x="136" y="125"/>
                        </a:lnTo>
                        <a:lnTo>
                          <a:pt x="134" y="128"/>
                        </a:lnTo>
                        <a:lnTo>
                          <a:pt x="131" y="130"/>
                        </a:lnTo>
                        <a:lnTo>
                          <a:pt x="130" y="132"/>
                        </a:lnTo>
                        <a:lnTo>
                          <a:pt x="124" y="132"/>
                        </a:lnTo>
                        <a:lnTo>
                          <a:pt x="122" y="131"/>
                        </a:lnTo>
                        <a:lnTo>
                          <a:pt x="120" y="129"/>
                        </a:lnTo>
                        <a:lnTo>
                          <a:pt x="117" y="128"/>
                        </a:lnTo>
                        <a:lnTo>
                          <a:pt x="113" y="128"/>
                        </a:lnTo>
                        <a:lnTo>
                          <a:pt x="112" y="130"/>
                        </a:lnTo>
                        <a:lnTo>
                          <a:pt x="110" y="132"/>
                        </a:lnTo>
                        <a:lnTo>
                          <a:pt x="108" y="135"/>
                        </a:lnTo>
                        <a:lnTo>
                          <a:pt x="107" y="137"/>
                        </a:lnTo>
                        <a:lnTo>
                          <a:pt x="107" y="140"/>
                        </a:lnTo>
                        <a:lnTo>
                          <a:pt x="108" y="142"/>
                        </a:lnTo>
                        <a:lnTo>
                          <a:pt x="107" y="145"/>
                        </a:lnTo>
                        <a:lnTo>
                          <a:pt x="103" y="149"/>
                        </a:lnTo>
                        <a:lnTo>
                          <a:pt x="101" y="151"/>
                        </a:lnTo>
                        <a:lnTo>
                          <a:pt x="94" y="151"/>
                        </a:lnTo>
                        <a:lnTo>
                          <a:pt x="90" y="149"/>
                        </a:lnTo>
                        <a:lnTo>
                          <a:pt x="88" y="147"/>
                        </a:lnTo>
                        <a:lnTo>
                          <a:pt x="85" y="141"/>
                        </a:lnTo>
                        <a:lnTo>
                          <a:pt x="83" y="140"/>
                        </a:lnTo>
                        <a:lnTo>
                          <a:pt x="80" y="140"/>
                        </a:lnTo>
                        <a:lnTo>
                          <a:pt x="77" y="141"/>
                        </a:lnTo>
                        <a:lnTo>
                          <a:pt x="74" y="143"/>
                        </a:lnTo>
                        <a:lnTo>
                          <a:pt x="72" y="145"/>
                        </a:lnTo>
                        <a:lnTo>
                          <a:pt x="72" y="147"/>
                        </a:lnTo>
                        <a:lnTo>
                          <a:pt x="71" y="150"/>
                        </a:lnTo>
                        <a:lnTo>
                          <a:pt x="69" y="152"/>
                        </a:lnTo>
                        <a:lnTo>
                          <a:pt x="67" y="153"/>
                        </a:lnTo>
                        <a:lnTo>
                          <a:pt x="60" y="153"/>
                        </a:lnTo>
                        <a:lnTo>
                          <a:pt x="57" y="152"/>
                        </a:lnTo>
                        <a:lnTo>
                          <a:pt x="54" y="150"/>
                        </a:lnTo>
                        <a:lnTo>
                          <a:pt x="52" y="148"/>
                        </a:lnTo>
                        <a:lnTo>
                          <a:pt x="51" y="145"/>
                        </a:lnTo>
                        <a:lnTo>
                          <a:pt x="51" y="137"/>
                        </a:lnTo>
                        <a:lnTo>
                          <a:pt x="50" y="135"/>
                        </a:lnTo>
                        <a:lnTo>
                          <a:pt x="49" y="134"/>
                        </a:lnTo>
                        <a:lnTo>
                          <a:pt x="48" y="134"/>
                        </a:lnTo>
                        <a:lnTo>
                          <a:pt x="45" y="133"/>
                        </a:lnTo>
                        <a:lnTo>
                          <a:pt x="41" y="133"/>
                        </a:lnTo>
                        <a:lnTo>
                          <a:pt x="35" y="136"/>
                        </a:lnTo>
                        <a:lnTo>
                          <a:pt x="32" y="137"/>
                        </a:lnTo>
                        <a:lnTo>
                          <a:pt x="29" y="137"/>
                        </a:lnTo>
                        <a:lnTo>
                          <a:pt x="27" y="136"/>
                        </a:lnTo>
                        <a:lnTo>
                          <a:pt x="24" y="134"/>
                        </a:lnTo>
                        <a:lnTo>
                          <a:pt x="22" y="131"/>
                        </a:lnTo>
                        <a:lnTo>
                          <a:pt x="21" y="129"/>
                        </a:lnTo>
                        <a:lnTo>
                          <a:pt x="20" y="126"/>
                        </a:lnTo>
                        <a:lnTo>
                          <a:pt x="20" y="124"/>
                        </a:lnTo>
                        <a:lnTo>
                          <a:pt x="23" y="118"/>
                        </a:lnTo>
                        <a:lnTo>
                          <a:pt x="23" y="113"/>
                        </a:lnTo>
                        <a:lnTo>
                          <a:pt x="22" y="110"/>
                        </a:lnTo>
                        <a:lnTo>
                          <a:pt x="22" y="109"/>
                        </a:lnTo>
                        <a:lnTo>
                          <a:pt x="18" y="107"/>
                        </a:lnTo>
                        <a:lnTo>
                          <a:pt x="15" y="107"/>
                        </a:lnTo>
                        <a:lnTo>
                          <a:pt x="13" y="108"/>
                        </a:lnTo>
                        <a:lnTo>
                          <a:pt x="11" y="108"/>
                        </a:lnTo>
                        <a:lnTo>
                          <a:pt x="8" y="107"/>
                        </a:lnTo>
                        <a:lnTo>
                          <a:pt x="4" y="103"/>
                        </a:lnTo>
                        <a:lnTo>
                          <a:pt x="3" y="100"/>
                        </a:lnTo>
                        <a:lnTo>
                          <a:pt x="2" y="96"/>
                        </a:lnTo>
                        <a:lnTo>
                          <a:pt x="3" y="93"/>
                        </a:lnTo>
                        <a:lnTo>
                          <a:pt x="4" y="90"/>
                        </a:lnTo>
                        <a:lnTo>
                          <a:pt x="7" y="88"/>
                        </a:lnTo>
                        <a:lnTo>
                          <a:pt x="10" y="87"/>
                        </a:lnTo>
                        <a:lnTo>
                          <a:pt x="13" y="84"/>
                        </a:lnTo>
                        <a:lnTo>
                          <a:pt x="14" y="82"/>
                        </a:lnTo>
                        <a:lnTo>
                          <a:pt x="13" y="80"/>
                        </a:lnTo>
                        <a:lnTo>
                          <a:pt x="12" y="77"/>
                        </a:lnTo>
                        <a:lnTo>
                          <a:pt x="10" y="74"/>
                        </a:lnTo>
                        <a:lnTo>
                          <a:pt x="8" y="72"/>
                        </a:lnTo>
                        <a:lnTo>
                          <a:pt x="6" y="71"/>
                        </a:lnTo>
                        <a:lnTo>
                          <a:pt x="3" y="70"/>
                        </a:lnTo>
                        <a:lnTo>
                          <a:pt x="1" y="67"/>
                        </a:lnTo>
                        <a:lnTo>
                          <a:pt x="0" y="64"/>
                        </a:lnTo>
                        <a:lnTo>
                          <a:pt x="0" y="60"/>
                        </a:lnTo>
                        <a:lnTo>
                          <a:pt x="2" y="56"/>
                        </a:lnTo>
                        <a:lnTo>
                          <a:pt x="4" y="54"/>
                        </a:lnTo>
                        <a:lnTo>
                          <a:pt x="7" y="52"/>
                        </a:lnTo>
                        <a:lnTo>
                          <a:pt x="10" y="51"/>
                        </a:lnTo>
                        <a:lnTo>
                          <a:pt x="15" y="51"/>
                        </a:lnTo>
                        <a:lnTo>
                          <a:pt x="18" y="50"/>
                        </a:lnTo>
                        <a:lnTo>
                          <a:pt x="19" y="49"/>
                        </a:lnTo>
                        <a:lnTo>
                          <a:pt x="19" y="47"/>
                        </a:lnTo>
                        <a:lnTo>
                          <a:pt x="20" y="44"/>
                        </a:lnTo>
                        <a:lnTo>
                          <a:pt x="18" y="38"/>
                        </a:lnTo>
                        <a:lnTo>
                          <a:pt x="16" y="35"/>
                        </a:lnTo>
                        <a:lnTo>
                          <a:pt x="15" y="32"/>
                        </a:lnTo>
                        <a:lnTo>
                          <a:pt x="15" y="29"/>
                        </a:lnTo>
                        <a:lnTo>
                          <a:pt x="16" y="27"/>
                        </a:lnTo>
                        <a:lnTo>
                          <a:pt x="18" y="24"/>
                        </a:lnTo>
                        <a:lnTo>
                          <a:pt x="21" y="22"/>
                        </a:lnTo>
                        <a:lnTo>
                          <a:pt x="23" y="21"/>
                        </a:lnTo>
                        <a:lnTo>
                          <a:pt x="26" y="20"/>
                        </a:lnTo>
                        <a:lnTo>
                          <a:pt x="29" y="20"/>
                        </a:lnTo>
                        <a:lnTo>
                          <a:pt x="31" y="21"/>
                        </a:lnTo>
                        <a:lnTo>
                          <a:pt x="34" y="23"/>
                        </a:lnTo>
                        <a:lnTo>
                          <a:pt x="36" y="24"/>
                        </a:lnTo>
                        <a:lnTo>
                          <a:pt x="41" y="24"/>
                        </a:lnTo>
                        <a:lnTo>
                          <a:pt x="42" y="23"/>
                        </a:lnTo>
                        <a:lnTo>
                          <a:pt x="43" y="20"/>
                        </a:lnTo>
                        <a:lnTo>
                          <a:pt x="44" y="18"/>
                        </a:lnTo>
                        <a:lnTo>
                          <a:pt x="45" y="15"/>
                        </a:lnTo>
                        <a:lnTo>
                          <a:pt x="45" y="12"/>
                        </a:lnTo>
                        <a:lnTo>
                          <a:pt x="44" y="10"/>
                        </a:lnTo>
                        <a:lnTo>
                          <a:pt x="45" y="7"/>
                        </a:lnTo>
                        <a:lnTo>
                          <a:pt x="49" y="4"/>
                        </a:lnTo>
                        <a:lnTo>
                          <a:pt x="52" y="3"/>
                        </a:lnTo>
                        <a:lnTo>
                          <a:pt x="56" y="2"/>
                        </a:lnTo>
                        <a:lnTo>
                          <a:pt x="59" y="2"/>
                        </a:lnTo>
                        <a:lnTo>
                          <a:pt x="62" y="3"/>
                        </a:lnTo>
                        <a:lnTo>
                          <a:pt x="64" y="5"/>
                        </a:lnTo>
                        <a:lnTo>
                          <a:pt x="65" y="6"/>
                        </a:lnTo>
                        <a:lnTo>
                          <a:pt x="66" y="9"/>
                        </a:lnTo>
                        <a:lnTo>
                          <a:pt x="68" y="11"/>
                        </a:lnTo>
                        <a:lnTo>
                          <a:pt x="72" y="13"/>
                        </a:lnTo>
                        <a:lnTo>
                          <a:pt x="75" y="11"/>
                        </a:lnTo>
                        <a:lnTo>
                          <a:pt x="78" y="9"/>
                        </a:lnTo>
                        <a:lnTo>
                          <a:pt x="80" y="7"/>
                        </a:lnTo>
                        <a:lnTo>
                          <a:pt x="82" y="4"/>
                        </a:lnTo>
                        <a:lnTo>
                          <a:pt x="84" y="2"/>
                        </a:lnTo>
                        <a:lnTo>
                          <a:pt x="86" y="1"/>
                        </a:lnTo>
                        <a:lnTo>
                          <a:pt x="9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1" name="Google Shape;130;p1"/>
              <p:cNvGrpSpPr/>
              <p:nvPr/>
            </p:nvGrpSpPr>
            <p:grpSpPr>
              <a:xfrm>
                <a:off x="2861132" y="1915443"/>
                <a:ext cx="1850444" cy="1850442"/>
                <a:chOff x="2861132" y="1915443"/>
                <a:chExt cx="1850444" cy="1850442"/>
              </a:xfrm>
            </p:grpSpPr>
            <p:sp>
              <p:nvSpPr>
                <p:cNvPr id="127" name="Google Shape;108;p1"/>
                <p:cNvSpPr/>
                <p:nvPr/>
              </p:nvSpPr>
              <p:spPr>
                <a:xfrm>
                  <a:off x="2861132" y="1915443"/>
                  <a:ext cx="1850444" cy="1850442"/>
                </a:xfrm>
                <a:prstGeom prst="ellipse">
                  <a:avLst/>
                </a:prstGeom>
                <a:gradFill>
                  <a:gsLst>
                    <a:gs pos="0">
                      <a:srgbClr val="547D28"/>
                    </a:gs>
                    <a:gs pos="50000">
                      <a:srgbClr val="7AB539"/>
                    </a:gs>
                    <a:gs pos="100000">
                      <a:srgbClr val="92D946"/>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128" name="Google Shape;131;p1"/>
                <p:cNvGrpSpPr/>
                <p:nvPr/>
              </p:nvGrpSpPr>
              <p:grpSpPr>
                <a:xfrm>
                  <a:off x="3320738" y="2484104"/>
                  <a:ext cx="915989" cy="768397"/>
                  <a:chOff x="3968750" y="4303713"/>
                  <a:chExt cx="620713" cy="520700"/>
                </a:xfrm>
              </p:grpSpPr>
              <p:sp>
                <p:nvSpPr>
                  <p:cNvPr id="129" name="Google Shape;132;p1"/>
                  <p:cNvSpPr/>
                  <p:nvPr/>
                </p:nvSpPr>
                <p:spPr>
                  <a:xfrm>
                    <a:off x="4156075" y="4708525"/>
                    <a:ext cx="261938" cy="115888"/>
                  </a:xfrm>
                  <a:custGeom>
                    <a:avLst/>
                    <a:gdLst/>
                    <a:ahLst/>
                    <a:cxnLst/>
                    <a:rect l="l" t="t" r="r" b="b"/>
                    <a:pathLst>
                      <a:path w="165" h="73" extrusionOk="0">
                        <a:moveTo>
                          <a:pt x="45" y="0"/>
                        </a:moveTo>
                        <a:lnTo>
                          <a:pt x="119" y="0"/>
                        </a:lnTo>
                        <a:lnTo>
                          <a:pt x="135" y="48"/>
                        </a:lnTo>
                        <a:lnTo>
                          <a:pt x="135" y="49"/>
                        </a:lnTo>
                        <a:lnTo>
                          <a:pt x="138" y="52"/>
                        </a:lnTo>
                        <a:lnTo>
                          <a:pt x="140" y="53"/>
                        </a:lnTo>
                        <a:lnTo>
                          <a:pt x="160" y="58"/>
                        </a:lnTo>
                        <a:lnTo>
                          <a:pt x="164" y="60"/>
                        </a:lnTo>
                        <a:lnTo>
                          <a:pt x="165" y="61"/>
                        </a:lnTo>
                        <a:lnTo>
                          <a:pt x="165" y="70"/>
                        </a:lnTo>
                        <a:lnTo>
                          <a:pt x="164" y="72"/>
                        </a:lnTo>
                        <a:lnTo>
                          <a:pt x="162" y="73"/>
                        </a:lnTo>
                        <a:lnTo>
                          <a:pt x="3" y="73"/>
                        </a:lnTo>
                        <a:lnTo>
                          <a:pt x="1" y="72"/>
                        </a:lnTo>
                        <a:lnTo>
                          <a:pt x="0" y="70"/>
                        </a:lnTo>
                        <a:lnTo>
                          <a:pt x="0" y="61"/>
                        </a:lnTo>
                        <a:lnTo>
                          <a:pt x="1" y="60"/>
                        </a:lnTo>
                        <a:lnTo>
                          <a:pt x="3" y="59"/>
                        </a:lnTo>
                        <a:lnTo>
                          <a:pt x="4" y="58"/>
                        </a:lnTo>
                        <a:lnTo>
                          <a:pt x="25" y="53"/>
                        </a:lnTo>
                        <a:lnTo>
                          <a:pt x="27" y="52"/>
                        </a:lnTo>
                        <a:lnTo>
                          <a:pt x="28" y="51"/>
                        </a:lnTo>
                        <a:lnTo>
                          <a:pt x="29" y="49"/>
                        </a:lnTo>
                        <a:lnTo>
                          <a:pt x="30" y="48"/>
                        </a:lnTo>
                        <a:lnTo>
                          <a:pt x="45"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30" name="Google Shape;133;p1"/>
                  <p:cNvSpPr/>
                  <p:nvPr/>
                </p:nvSpPr>
                <p:spPr>
                  <a:xfrm>
                    <a:off x="3968750" y="4303713"/>
                    <a:ext cx="620713" cy="404813"/>
                  </a:xfrm>
                  <a:custGeom>
                    <a:avLst/>
                    <a:gdLst/>
                    <a:ahLst/>
                    <a:cxnLst/>
                    <a:rect l="l" t="t" r="r" b="b"/>
                    <a:pathLst>
                      <a:path w="391" h="255" extrusionOk="0">
                        <a:moveTo>
                          <a:pt x="32" y="17"/>
                        </a:moveTo>
                        <a:lnTo>
                          <a:pt x="29" y="18"/>
                        </a:lnTo>
                        <a:lnTo>
                          <a:pt x="26" y="20"/>
                        </a:lnTo>
                        <a:lnTo>
                          <a:pt x="25" y="23"/>
                        </a:lnTo>
                        <a:lnTo>
                          <a:pt x="24" y="27"/>
                        </a:lnTo>
                        <a:lnTo>
                          <a:pt x="24" y="228"/>
                        </a:lnTo>
                        <a:lnTo>
                          <a:pt x="25" y="232"/>
                        </a:lnTo>
                        <a:lnTo>
                          <a:pt x="26" y="234"/>
                        </a:lnTo>
                        <a:lnTo>
                          <a:pt x="29" y="236"/>
                        </a:lnTo>
                        <a:lnTo>
                          <a:pt x="32" y="237"/>
                        </a:lnTo>
                        <a:lnTo>
                          <a:pt x="362" y="237"/>
                        </a:lnTo>
                        <a:lnTo>
                          <a:pt x="365" y="233"/>
                        </a:lnTo>
                        <a:lnTo>
                          <a:pt x="366" y="231"/>
                        </a:lnTo>
                        <a:lnTo>
                          <a:pt x="366" y="24"/>
                        </a:lnTo>
                        <a:lnTo>
                          <a:pt x="365" y="21"/>
                        </a:lnTo>
                        <a:lnTo>
                          <a:pt x="364" y="19"/>
                        </a:lnTo>
                        <a:lnTo>
                          <a:pt x="362" y="18"/>
                        </a:lnTo>
                        <a:lnTo>
                          <a:pt x="359" y="17"/>
                        </a:lnTo>
                        <a:lnTo>
                          <a:pt x="32" y="17"/>
                        </a:lnTo>
                        <a:close/>
                        <a:moveTo>
                          <a:pt x="25" y="0"/>
                        </a:moveTo>
                        <a:lnTo>
                          <a:pt x="366" y="0"/>
                        </a:lnTo>
                        <a:lnTo>
                          <a:pt x="376" y="2"/>
                        </a:lnTo>
                        <a:lnTo>
                          <a:pt x="384" y="8"/>
                        </a:lnTo>
                        <a:lnTo>
                          <a:pt x="389" y="15"/>
                        </a:lnTo>
                        <a:lnTo>
                          <a:pt x="391" y="25"/>
                        </a:lnTo>
                        <a:lnTo>
                          <a:pt x="391" y="229"/>
                        </a:lnTo>
                        <a:lnTo>
                          <a:pt x="389" y="240"/>
                        </a:lnTo>
                        <a:lnTo>
                          <a:pt x="384" y="248"/>
                        </a:lnTo>
                        <a:lnTo>
                          <a:pt x="376" y="253"/>
                        </a:lnTo>
                        <a:lnTo>
                          <a:pt x="366" y="255"/>
                        </a:lnTo>
                        <a:lnTo>
                          <a:pt x="237" y="255"/>
                        </a:lnTo>
                        <a:lnTo>
                          <a:pt x="235" y="249"/>
                        </a:lnTo>
                        <a:lnTo>
                          <a:pt x="166" y="249"/>
                        </a:lnTo>
                        <a:lnTo>
                          <a:pt x="163" y="255"/>
                        </a:lnTo>
                        <a:lnTo>
                          <a:pt x="25" y="255"/>
                        </a:lnTo>
                        <a:lnTo>
                          <a:pt x="16" y="253"/>
                        </a:lnTo>
                        <a:lnTo>
                          <a:pt x="7" y="248"/>
                        </a:lnTo>
                        <a:lnTo>
                          <a:pt x="2" y="240"/>
                        </a:lnTo>
                        <a:lnTo>
                          <a:pt x="0" y="229"/>
                        </a:lnTo>
                        <a:lnTo>
                          <a:pt x="0" y="25"/>
                        </a:lnTo>
                        <a:lnTo>
                          <a:pt x="2" y="15"/>
                        </a:lnTo>
                        <a:lnTo>
                          <a:pt x="7" y="8"/>
                        </a:lnTo>
                        <a:lnTo>
                          <a:pt x="16" y="2"/>
                        </a:lnTo>
                        <a:lnTo>
                          <a:pt x="25"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31" name="Google Shape;134;p1"/>
                  <p:cNvSpPr/>
                  <p:nvPr/>
                </p:nvSpPr>
                <p:spPr>
                  <a:xfrm>
                    <a:off x="4227513" y="4699000"/>
                    <a:ext cx="117475" cy="9525"/>
                  </a:xfrm>
                  <a:custGeom>
                    <a:avLst/>
                    <a:gdLst/>
                    <a:ahLst/>
                    <a:cxnLst/>
                    <a:rect l="l" t="t" r="r" b="b"/>
                    <a:pathLst>
                      <a:path w="74" h="6" extrusionOk="0">
                        <a:moveTo>
                          <a:pt x="3" y="0"/>
                        </a:moveTo>
                        <a:lnTo>
                          <a:pt x="72" y="0"/>
                        </a:lnTo>
                        <a:lnTo>
                          <a:pt x="74" y="6"/>
                        </a:lnTo>
                        <a:lnTo>
                          <a:pt x="0" y="6"/>
                        </a:lnTo>
                        <a:lnTo>
                          <a:pt x="3"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2" name="Google Shape;135;p1"/>
              <p:cNvGrpSpPr/>
              <p:nvPr/>
            </p:nvGrpSpPr>
            <p:grpSpPr>
              <a:xfrm>
                <a:off x="3799596" y="3880601"/>
                <a:ext cx="903958" cy="903958"/>
                <a:chOff x="3799596" y="3880601"/>
                <a:chExt cx="903958" cy="903958"/>
              </a:xfrm>
            </p:grpSpPr>
            <p:sp>
              <p:nvSpPr>
                <p:cNvPr id="123" name="Google Shape;102;p1"/>
                <p:cNvSpPr/>
                <p:nvPr/>
              </p:nvSpPr>
              <p:spPr>
                <a:xfrm>
                  <a:off x="3799596" y="3880601"/>
                  <a:ext cx="903958" cy="903958"/>
                </a:xfrm>
                <a:prstGeom prst="ellipse">
                  <a:avLst/>
                </a:prstGeom>
                <a:gradFill>
                  <a:gsLst>
                    <a:gs pos="0">
                      <a:srgbClr val="2F4D1A"/>
                    </a:gs>
                    <a:gs pos="50000">
                      <a:srgbClr val="456F27"/>
                    </a:gs>
                    <a:gs pos="100000">
                      <a:srgbClr val="52862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124" name="Google Shape;136;p1"/>
                <p:cNvGrpSpPr/>
                <p:nvPr/>
              </p:nvGrpSpPr>
              <p:grpSpPr>
                <a:xfrm>
                  <a:off x="4067492" y="4114800"/>
                  <a:ext cx="397777" cy="423227"/>
                  <a:chOff x="6007100" y="3008313"/>
                  <a:chExt cx="669926" cy="712787"/>
                </a:xfrm>
              </p:grpSpPr>
              <p:sp>
                <p:nvSpPr>
                  <p:cNvPr id="125" name="Google Shape;137;p1"/>
                  <p:cNvSpPr/>
                  <p:nvPr/>
                </p:nvSpPr>
                <p:spPr>
                  <a:xfrm>
                    <a:off x="6027738" y="3008313"/>
                    <a:ext cx="649288" cy="373063"/>
                  </a:xfrm>
                  <a:custGeom>
                    <a:avLst/>
                    <a:gdLst/>
                    <a:ahLst/>
                    <a:cxnLst/>
                    <a:rect l="l" t="t" r="r" b="b"/>
                    <a:pathLst>
                      <a:path w="409" h="235" extrusionOk="0">
                        <a:moveTo>
                          <a:pt x="233" y="0"/>
                        </a:moveTo>
                        <a:lnTo>
                          <a:pt x="248" y="0"/>
                        </a:lnTo>
                        <a:lnTo>
                          <a:pt x="409" y="97"/>
                        </a:lnTo>
                        <a:lnTo>
                          <a:pt x="409" y="106"/>
                        </a:lnTo>
                        <a:lnTo>
                          <a:pt x="251" y="211"/>
                        </a:lnTo>
                        <a:lnTo>
                          <a:pt x="241" y="211"/>
                        </a:lnTo>
                        <a:lnTo>
                          <a:pt x="241" y="153"/>
                        </a:lnTo>
                        <a:lnTo>
                          <a:pt x="210" y="146"/>
                        </a:lnTo>
                        <a:lnTo>
                          <a:pt x="180" y="143"/>
                        </a:lnTo>
                        <a:lnTo>
                          <a:pt x="154" y="143"/>
                        </a:lnTo>
                        <a:lnTo>
                          <a:pt x="129" y="147"/>
                        </a:lnTo>
                        <a:lnTo>
                          <a:pt x="107" y="154"/>
                        </a:lnTo>
                        <a:lnTo>
                          <a:pt x="86" y="162"/>
                        </a:lnTo>
                        <a:lnTo>
                          <a:pt x="68" y="172"/>
                        </a:lnTo>
                        <a:lnTo>
                          <a:pt x="53" y="182"/>
                        </a:lnTo>
                        <a:lnTo>
                          <a:pt x="38" y="193"/>
                        </a:lnTo>
                        <a:lnTo>
                          <a:pt x="26" y="203"/>
                        </a:lnTo>
                        <a:lnTo>
                          <a:pt x="17" y="214"/>
                        </a:lnTo>
                        <a:lnTo>
                          <a:pt x="10" y="223"/>
                        </a:lnTo>
                        <a:lnTo>
                          <a:pt x="4" y="230"/>
                        </a:lnTo>
                        <a:lnTo>
                          <a:pt x="1" y="233"/>
                        </a:lnTo>
                        <a:lnTo>
                          <a:pt x="0" y="235"/>
                        </a:lnTo>
                        <a:lnTo>
                          <a:pt x="8" y="203"/>
                        </a:lnTo>
                        <a:lnTo>
                          <a:pt x="18" y="173"/>
                        </a:lnTo>
                        <a:lnTo>
                          <a:pt x="30" y="149"/>
                        </a:lnTo>
                        <a:lnTo>
                          <a:pt x="44" y="128"/>
                        </a:lnTo>
                        <a:lnTo>
                          <a:pt x="60" y="110"/>
                        </a:lnTo>
                        <a:lnTo>
                          <a:pt x="77" y="95"/>
                        </a:lnTo>
                        <a:lnTo>
                          <a:pt x="94" y="83"/>
                        </a:lnTo>
                        <a:lnTo>
                          <a:pt x="113" y="73"/>
                        </a:lnTo>
                        <a:lnTo>
                          <a:pt x="130" y="66"/>
                        </a:lnTo>
                        <a:lnTo>
                          <a:pt x="148" y="60"/>
                        </a:lnTo>
                        <a:lnTo>
                          <a:pt x="165" y="56"/>
                        </a:lnTo>
                        <a:lnTo>
                          <a:pt x="181" y="54"/>
                        </a:lnTo>
                        <a:lnTo>
                          <a:pt x="196" y="53"/>
                        </a:lnTo>
                        <a:lnTo>
                          <a:pt x="227" y="53"/>
                        </a:lnTo>
                        <a:lnTo>
                          <a:pt x="231" y="54"/>
                        </a:lnTo>
                        <a:lnTo>
                          <a:pt x="233" y="54"/>
                        </a:lnTo>
                        <a:lnTo>
                          <a:pt x="233"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26" name="Google Shape;138;p1"/>
                  <p:cNvSpPr/>
                  <p:nvPr/>
                </p:nvSpPr>
                <p:spPr>
                  <a:xfrm>
                    <a:off x="6007100" y="3368675"/>
                    <a:ext cx="661988" cy="352425"/>
                  </a:xfrm>
                  <a:custGeom>
                    <a:avLst/>
                    <a:gdLst/>
                    <a:ahLst/>
                    <a:cxnLst/>
                    <a:rect l="l" t="t" r="r" b="b"/>
                    <a:pathLst>
                      <a:path w="417" h="222" extrusionOk="0">
                        <a:moveTo>
                          <a:pt x="417" y="0"/>
                        </a:moveTo>
                        <a:lnTo>
                          <a:pt x="408" y="32"/>
                        </a:lnTo>
                        <a:lnTo>
                          <a:pt x="396" y="60"/>
                        </a:lnTo>
                        <a:lnTo>
                          <a:pt x="383" y="84"/>
                        </a:lnTo>
                        <a:lnTo>
                          <a:pt x="367" y="104"/>
                        </a:lnTo>
                        <a:lnTo>
                          <a:pt x="350" y="122"/>
                        </a:lnTo>
                        <a:lnTo>
                          <a:pt x="332" y="135"/>
                        </a:lnTo>
                        <a:lnTo>
                          <a:pt x="314" y="147"/>
                        </a:lnTo>
                        <a:lnTo>
                          <a:pt x="296" y="155"/>
                        </a:lnTo>
                        <a:lnTo>
                          <a:pt x="276" y="162"/>
                        </a:lnTo>
                        <a:lnTo>
                          <a:pt x="242" y="170"/>
                        </a:lnTo>
                        <a:lnTo>
                          <a:pt x="225" y="171"/>
                        </a:lnTo>
                        <a:lnTo>
                          <a:pt x="211" y="172"/>
                        </a:lnTo>
                        <a:lnTo>
                          <a:pt x="198" y="172"/>
                        </a:lnTo>
                        <a:lnTo>
                          <a:pt x="187" y="171"/>
                        </a:lnTo>
                        <a:lnTo>
                          <a:pt x="180" y="170"/>
                        </a:lnTo>
                        <a:lnTo>
                          <a:pt x="175" y="169"/>
                        </a:lnTo>
                        <a:lnTo>
                          <a:pt x="173" y="169"/>
                        </a:lnTo>
                        <a:lnTo>
                          <a:pt x="169" y="222"/>
                        </a:lnTo>
                        <a:lnTo>
                          <a:pt x="155" y="221"/>
                        </a:lnTo>
                        <a:lnTo>
                          <a:pt x="0" y="116"/>
                        </a:lnTo>
                        <a:lnTo>
                          <a:pt x="0" y="107"/>
                        </a:lnTo>
                        <a:lnTo>
                          <a:pt x="165" y="10"/>
                        </a:lnTo>
                        <a:lnTo>
                          <a:pt x="175" y="11"/>
                        </a:lnTo>
                        <a:lnTo>
                          <a:pt x="171" y="68"/>
                        </a:lnTo>
                        <a:lnTo>
                          <a:pt x="204" y="77"/>
                        </a:lnTo>
                        <a:lnTo>
                          <a:pt x="235" y="82"/>
                        </a:lnTo>
                        <a:lnTo>
                          <a:pt x="264" y="82"/>
                        </a:lnTo>
                        <a:lnTo>
                          <a:pt x="290" y="79"/>
                        </a:lnTo>
                        <a:lnTo>
                          <a:pt x="313" y="73"/>
                        </a:lnTo>
                        <a:lnTo>
                          <a:pt x="335" y="65"/>
                        </a:lnTo>
                        <a:lnTo>
                          <a:pt x="354" y="55"/>
                        </a:lnTo>
                        <a:lnTo>
                          <a:pt x="371" y="44"/>
                        </a:lnTo>
                        <a:lnTo>
                          <a:pt x="385" y="34"/>
                        </a:lnTo>
                        <a:lnTo>
                          <a:pt x="396" y="23"/>
                        </a:lnTo>
                        <a:lnTo>
                          <a:pt x="406" y="14"/>
                        </a:lnTo>
                        <a:lnTo>
                          <a:pt x="413" y="6"/>
                        </a:lnTo>
                        <a:lnTo>
                          <a:pt x="416" y="2"/>
                        </a:lnTo>
                        <a:lnTo>
                          <a:pt x="417"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3" name="Google Shape;139;p1"/>
              <p:cNvGrpSpPr/>
              <p:nvPr/>
            </p:nvGrpSpPr>
            <p:grpSpPr>
              <a:xfrm>
                <a:off x="7894345" y="4177380"/>
                <a:ext cx="1197558" cy="1197558"/>
                <a:chOff x="7894345" y="4177380"/>
                <a:chExt cx="1197558" cy="1197558"/>
              </a:xfrm>
            </p:grpSpPr>
            <p:sp>
              <p:nvSpPr>
                <p:cNvPr id="118" name="Google Shape;114;p1"/>
                <p:cNvSpPr/>
                <p:nvPr/>
              </p:nvSpPr>
              <p:spPr>
                <a:xfrm>
                  <a:off x="7894345" y="4177380"/>
                  <a:ext cx="1197558" cy="1197558"/>
                </a:xfrm>
                <a:prstGeom prst="ellipse">
                  <a:avLst/>
                </a:prstGeom>
                <a:gradFill>
                  <a:gsLst>
                    <a:gs pos="0">
                      <a:srgbClr val="006C2D"/>
                    </a:gs>
                    <a:gs pos="50000">
                      <a:srgbClr val="009E40"/>
                    </a:gs>
                    <a:gs pos="100000">
                      <a:srgbClr val="00BD4E"/>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119" name="Google Shape;140;p1"/>
                <p:cNvGrpSpPr/>
                <p:nvPr/>
              </p:nvGrpSpPr>
              <p:grpSpPr>
                <a:xfrm>
                  <a:off x="8210697" y="4494262"/>
                  <a:ext cx="567368" cy="550178"/>
                  <a:chOff x="3910013" y="1920875"/>
                  <a:chExt cx="628650" cy="609600"/>
                </a:xfrm>
              </p:grpSpPr>
              <p:sp>
                <p:nvSpPr>
                  <p:cNvPr id="120" name="Google Shape;141;p1"/>
                  <p:cNvSpPr/>
                  <p:nvPr/>
                </p:nvSpPr>
                <p:spPr>
                  <a:xfrm>
                    <a:off x="4359275" y="2003425"/>
                    <a:ext cx="103188" cy="104775"/>
                  </a:xfrm>
                  <a:custGeom>
                    <a:avLst/>
                    <a:gdLst/>
                    <a:ahLst/>
                    <a:cxnLst/>
                    <a:rect l="l" t="t" r="r" b="b"/>
                    <a:pathLst>
                      <a:path w="65" h="66" extrusionOk="0">
                        <a:moveTo>
                          <a:pt x="28" y="0"/>
                        </a:moveTo>
                        <a:lnTo>
                          <a:pt x="37" y="0"/>
                        </a:lnTo>
                        <a:lnTo>
                          <a:pt x="48" y="3"/>
                        </a:lnTo>
                        <a:lnTo>
                          <a:pt x="57" y="10"/>
                        </a:lnTo>
                        <a:lnTo>
                          <a:pt x="62" y="19"/>
                        </a:lnTo>
                        <a:lnTo>
                          <a:pt x="65" y="29"/>
                        </a:lnTo>
                        <a:lnTo>
                          <a:pt x="65" y="38"/>
                        </a:lnTo>
                        <a:lnTo>
                          <a:pt x="62" y="48"/>
                        </a:lnTo>
                        <a:lnTo>
                          <a:pt x="57" y="57"/>
                        </a:lnTo>
                        <a:lnTo>
                          <a:pt x="48" y="63"/>
                        </a:lnTo>
                        <a:lnTo>
                          <a:pt x="37" y="66"/>
                        </a:lnTo>
                        <a:lnTo>
                          <a:pt x="28" y="66"/>
                        </a:lnTo>
                        <a:lnTo>
                          <a:pt x="18" y="63"/>
                        </a:lnTo>
                        <a:lnTo>
                          <a:pt x="9" y="57"/>
                        </a:lnTo>
                        <a:lnTo>
                          <a:pt x="2" y="48"/>
                        </a:lnTo>
                        <a:lnTo>
                          <a:pt x="0" y="38"/>
                        </a:lnTo>
                        <a:lnTo>
                          <a:pt x="0" y="29"/>
                        </a:lnTo>
                        <a:lnTo>
                          <a:pt x="2" y="19"/>
                        </a:lnTo>
                        <a:lnTo>
                          <a:pt x="9" y="10"/>
                        </a:lnTo>
                        <a:lnTo>
                          <a:pt x="18" y="3"/>
                        </a:lnTo>
                        <a:lnTo>
                          <a:pt x="2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21" name="Google Shape;142;p1"/>
                  <p:cNvSpPr/>
                  <p:nvPr/>
                </p:nvSpPr>
                <p:spPr>
                  <a:xfrm>
                    <a:off x="4165600" y="1920875"/>
                    <a:ext cx="373063" cy="373063"/>
                  </a:xfrm>
                  <a:custGeom>
                    <a:avLst/>
                    <a:gdLst/>
                    <a:ahLst/>
                    <a:cxnLst/>
                    <a:rect l="l" t="t" r="r" b="b"/>
                    <a:pathLst>
                      <a:path w="235" h="235" extrusionOk="0">
                        <a:moveTo>
                          <a:pt x="118" y="0"/>
                        </a:moveTo>
                        <a:lnTo>
                          <a:pt x="140" y="2"/>
                        </a:lnTo>
                        <a:lnTo>
                          <a:pt x="161" y="9"/>
                        </a:lnTo>
                        <a:lnTo>
                          <a:pt x="182" y="20"/>
                        </a:lnTo>
                        <a:lnTo>
                          <a:pt x="201" y="35"/>
                        </a:lnTo>
                        <a:lnTo>
                          <a:pt x="215" y="53"/>
                        </a:lnTo>
                        <a:lnTo>
                          <a:pt x="226" y="74"/>
                        </a:lnTo>
                        <a:lnTo>
                          <a:pt x="233" y="95"/>
                        </a:lnTo>
                        <a:lnTo>
                          <a:pt x="235" y="118"/>
                        </a:lnTo>
                        <a:lnTo>
                          <a:pt x="233" y="141"/>
                        </a:lnTo>
                        <a:lnTo>
                          <a:pt x="226" y="162"/>
                        </a:lnTo>
                        <a:lnTo>
                          <a:pt x="215" y="183"/>
                        </a:lnTo>
                        <a:lnTo>
                          <a:pt x="201" y="201"/>
                        </a:lnTo>
                        <a:lnTo>
                          <a:pt x="184" y="215"/>
                        </a:lnTo>
                        <a:lnTo>
                          <a:pt x="166" y="226"/>
                        </a:lnTo>
                        <a:lnTo>
                          <a:pt x="147" y="232"/>
                        </a:lnTo>
                        <a:lnTo>
                          <a:pt x="126" y="235"/>
                        </a:lnTo>
                        <a:lnTo>
                          <a:pt x="106" y="235"/>
                        </a:lnTo>
                        <a:lnTo>
                          <a:pt x="86" y="231"/>
                        </a:lnTo>
                        <a:lnTo>
                          <a:pt x="93" y="225"/>
                        </a:lnTo>
                        <a:lnTo>
                          <a:pt x="99" y="214"/>
                        </a:lnTo>
                        <a:lnTo>
                          <a:pt x="103" y="202"/>
                        </a:lnTo>
                        <a:lnTo>
                          <a:pt x="103" y="190"/>
                        </a:lnTo>
                        <a:lnTo>
                          <a:pt x="100" y="176"/>
                        </a:lnTo>
                        <a:lnTo>
                          <a:pt x="94" y="164"/>
                        </a:lnTo>
                        <a:lnTo>
                          <a:pt x="84" y="152"/>
                        </a:lnTo>
                        <a:lnTo>
                          <a:pt x="72" y="142"/>
                        </a:lnTo>
                        <a:lnTo>
                          <a:pt x="59" y="136"/>
                        </a:lnTo>
                        <a:lnTo>
                          <a:pt x="46" y="133"/>
                        </a:lnTo>
                        <a:lnTo>
                          <a:pt x="33" y="133"/>
                        </a:lnTo>
                        <a:lnTo>
                          <a:pt x="21" y="137"/>
                        </a:lnTo>
                        <a:lnTo>
                          <a:pt x="11" y="143"/>
                        </a:lnTo>
                        <a:lnTo>
                          <a:pt x="5" y="150"/>
                        </a:lnTo>
                        <a:lnTo>
                          <a:pt x="1" y="130"/>
                        </a:lnTo>
                        <a:lnTo>
                          <a:pt x="0" y="110"/>
                        </a:lnTo>
                        <a:lnTo>
                          <a:pt x="4" y="89"/>
                        </a:lnTo>
                        <a:lnTo>
                          <a:pt x="10" y="70"/>
                        </a:lnTo>
                        <a:lnTo>
                          <a:pt x="20" y="52"/>
                        </a:lnTo>
                        <a:lnTo>
                          <a:pt x="35" y="35"/>
                        </a:lnTo>
                        <a:lnTo>
                          <a:pt x="53" y="20"/>
                        </a:lnTo>
                        <a:lnTo>
                          <a:pt x="73" y="9"/>
                        </a:lnTo>
                        <a:lnTo>
                          <a:pt x="95" y="2"/>
                        </a:lnTo>
                        <a:lnTo>
                          <a:pt x="11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22" name="Google Shape;143;p1"/>
                  <p:cNvSpPr/>
                  <p:nvPr/>
                </p:nvSpPr>
                <p:spPr>
                  <a:xfrm>
                    <a:off x="3910013" y="2143125"/>
                    <a:ext cx="407988" cy="387350"/>
                  </a:xfrm>
                  <a:custGeom>
                    <a:avLst/>
                    <a:gdLst/>
                    <a:ahLst/>
                    <a:cxnLst/>
                    <a:rect l="l" t="t" r="r" b="b"/>
                    <a:pathLst>
                      <a:path w="257" h="244" extrusionOk="0">
                        <a:moveTo>
                          <a:pt x="198" y="0"/>
                        </a:moveTo>
                        <a:lnTo>
                          <a:pt x="213" y="1"/>
                        </a:lnTo>
                        <a:lnTo>
                          <a:pt x="227" y="7"/>
                        </a:lnTo>
                        <a:lnTo>
                          <a:pt x="240" y="17"/>
                        </a:lnTo>
                        <a:lnTo>
                          <a:pt x="250" y="30"/>
                        </a:lnTo>
                        <a:lnTo>
                          <a:pt x="256" y="43"/>
                        </a:lnTo>
                        <a:lnTo>
                          <a:pt x="257" y="58"/>
                        </a:lnTo>
                        <a:lnTo>
                          <a:pt x="255" y="70"/>
                        </a:lnTo>
                        <a:lnTo>
                          <a:pt x="248" y="82"/>
                        </a:lnTo>
                        <a:lnTo>
                          <a:pt x="241" y="88"/>
                        </a:lnTo>
                        <a:lnTo>
                          <a:pt x="215" y="114"/>
                        </a:lnTo>
                        <a:lnTo>
                          <a:pt x="214" y="114"/>
                        </a:lnTo>
                        <a:lnTo>
                          <a:pt x="181" y="109"/>
                        </a:lnTo>
                        <a:lnTo>
                          <a:pt x="186" y="142"/>
                        </a:lnTo>
                        <a:lnTo>
                          <a:pt x="186" y="143"/>
                        </a:lnTo>
                        <a:lnTo>
                          <a:pt x="180" y="149"/>
                        </a:lnTo>
                        <a:lnTo>
                          <a:pt x="179" y="149"/>
                        </a:lnTo>
                        <a:lnTo>
                          <a:pt x="147" y="144"/>
                        </a:lnTo>
                        <a:lnTo>
                          <a:pt x="152" y="176"/>
                        </a:lnTo>
                        <a:lnTo>
                          <a:pt x="152" y="177"/>
                        </a:lnTo>
                        <a:lnTo>
                          <a:pt x="146" y="183"/>
                        </a:lnTo>
                        <a:lnTo>
                          <a:pt x="144" y="182"/>
                        </a:lnTo>
                        <a:lnTo>
                          <a:pt x="112" y="179"/>
                        </a:lnTo>
                        <a:lnTo>
                          <a:pt x="117" y="211"/>
                        </a:lnTo>
                        <a:lnTo>
                          <a:pt x="117" y="211"/>
                        </a:lnTo>
                        <a:lnTo>
                          <a:pt x="111" y="217"/>
                        </a:lnTo>
                        <a:lnTo>
                          <a:pt x="111" y="217"/>
                        </a:lnTo>
                        <a:lnTo>
                          <a:pt x="79" y="212"/>
                        </a:lnTo>
                        <a:lnTo>
                          <a:pt x="82" y="244"/>
                        </a:lnTo>
                        <a:lnTo>
                          <a:pt x="18" y="240"/>
                        </a:lnTo>
                        <a:lnTo>
                          <a:pt x="8" y="227"/>
                        </a:lnTo>
                        <a:lnTo>
                          <a:pt x="2" y="212"/>
                        </a:lnTo>
                        <a:lnTo>
                          <a:pt x="0" y="198"/>
                        </a:lnTo>
                        <a:lnTo>
                          <a:pt x="3" y="185"/>
                        </a:lnTo>
                        <a:lnTo>
                          <a:pt x="10" y="175"/>
                        </a:lnTo>
                        <a:lnTo>
                          <a:pt x="175" y="9"/>
                        </a:lnTo>
                        <a:lnTo>
                          <a:pt x="186" y="2"/>
                        </a:lnTo>
                        <a:lnTo>
                          <a:pt x="19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4" name="Google Shape;144;p1"/>
              <p:cNvGrpSpPr/>
              <p:nvPr/>
            </p:nvGrpSpPr>
            <p:grpSpPr>
              <a:xfrm>
                <a:off x="5010774" y="2733591"/>
                <a:ext cx="1850444" cy="1850442"/>
                <a:chOff x="5010774" y="2733591"/>
                <a:chExt cx="1850444" cy="1850442"/>
              </a:xfrm>
            </p:grpSpPr>
            <p:sp>
              <p:nvSpPr>
                <p:cNvPr id="97" name="Google Shape;100;p1"/>
                <p:cNvSpPr/>
                <p:nvPr/>
              </p:nvSpPr>
              <p:spPr>
                <a:xfrm>
                  <a:off x="5010774" y="2733591"/>
                  <a:ext cx="1850444" cy="1850442"/>
                </a:xfrm>
                <a:prstGeom prst="ellipse">
                  <a:avLst/>
                </a:prstGeom>
                <a:gradFill>
                  <a:gsLst>
                    <a:gs pos="0">
                      <a:srgbClr val="9E0000"/>
                    </a:gs>
                    <a:gs pos="50000">
                      <a:srgbClr val="E40000"/>
                    </a:gs>
                    <a:gs pos="100000">
                      <a:srgbClr val="FF0000"/>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98" name="Google Shape;145;p1"/>
                <p:cNvGrpSpPr/>
                <p:nvPr/>
              </p:nvGrpSpPr>
              <p:grpSpPr>
                <a:xfrm>
                  <a:off x="5393359" y="3230880"/>
                  <a:ext cx="1088070" cy="880060"/>
                  <a:chOff x="4916488" y="3863975"/>
                  <a:chExt cx="647700" cy="523876"/>
                </a:xfrm>
              </p:grpSpPr>
              <p:sp>
                <p:nvSpPr>
                  <p:cNvPr id="99" name="Google Shape;146;p1"/>
                  <p:cNvSpPr/>
                  <p:nvPr/>
                </p:nvSpPr>
                <p:spPr>
                  <a:xfrm>
                    <a:off x="5141913" y="3956050"/>
                    <a:ext cx="200025" cy="242888"/>
                  </a:xfrm>
                  <a:custGeom>
                    <a:avLst/>
                    <a:gdLst/>
                    <a:ahLst/>
                    <a:cxnLst/>
                    <a:rect l="l" t="t" r="r" b="b"/>
                    <a:pathLst>
                      <a:path w="126" h="153" extrusionOk="0">
                        <a:moveTo>
                          <a:pt x="62" y="0"/>
                        </a:moveTo>
                        <a:lnTo>
                          <a:pt x="78" y="2"/>
                        </a:lnTo>
                        <a:lnTo>
                          <a:pt x="92" y="9"/>
                        </a:lnTo>
                        <a:lnTo>
                          <a:pt x="105" y="19"/>
                        </a:lnTo>
                        <a:lnTo>
                          <a:pt x="115" y="32"/>
                        </a:lnTo>
                        <a:lnTo>
                          <a:pt x="122" y="48"/>
                        </a:lnTo>
                        <a:lnTo>
                          <a:pt x="126" y="65"/>
                        </a:lnTo>
                        <a:lnTo>
                          <a:pt x="123" y="67"/>
                        </a:lnTo>
                        <a:lnTo>
                          <a:pt x="121" y="69"/>
                        </a:lnTo>
                        <a:lnTo>
                          <a:pt x="119" y="72"/>
                        </a:lnTo>
                        <a:lnTo>
                          <a:pt x="119" y="76"/>
                        </a:lnTo>
                        <a:lnTo>
                          <a:pt x="119" y="80"/>
                        </a:lnTo>
                        <a:lnTo>
                          <a:pt x="119" y="84"/>
                        </a:lnTo>
                        <a:lnTo>
                          <a:pt x="120" y="88"/>
                        </a:lnTo>
                        <a:lnTo>
                          <a:pt x="122" y="92"/>
                        </a:lnTo>
                        <a:lnTo>
                          <a:pt x="125" y="94"/>
                        </a:lnTo>
                        <a:lnTo>
                          <a:pt x="119" y="114"/>
                        </a:lnTo>
                        <a:lnTo>
                          <a:pt x="109" y="130"/>
                        </a:lnTo>
                        <a:lnTo>
                          <a:pt x="96" y="143"/>
                        </a:lnTo>
                        <a:lnTo>
                          <a:pt x="80" y="150"/>
                        </a:lnTo>
                        <a:lnTo>
                          <a:pt x="62" y="153"/>
                        </a:lnTo>
                        <a:lnTo>
                          <a:pt x="45" y="150"/>
                        </a:lnTo>
                        <a:lnTo>
                          <a:pt x="30" y="143"/>
                        </a:lnTo>
                        <a:lnTo>
                          <a:pt x="17" y="130"/>
                        </a:lnTo>
                        <a:lnTo>
                          <a:pt x="6" y="114"/>
                        </a:lnTo>
                        <a:lnTo>
                          <a:pt x="1" y="95"/>
                        </a:lnTo>
                        <a:lnTo>
                          <a:pt x="5" y="92"/>
                        </a:lnTo>
                        <a:lnTo>
                          <a:pt x="8" y="86"/>
                        </a:lnTo>
                        <a:lnTo>
                          <a:pt x="9" y="80"/>
                        </a:lnTo>
                        <a:lnTo>
                          <a:pt x="8" y="75"/>
                        </a:lnTo>
                        <a:lnTo>
                          <a:pt x="7" y="71"/>
                        </a:lnTo>
                        <a:lnTo>
                          <a:pt x="5" y="68"/>
                        </a:lnTo>
                        <a:lnTo>
                          <a:pt x="3" y="66"/>
                        </a:lnTo>
                        <a:lnTo>
                          <a:pt x="0" y="65"/>
                        </a:lnTo>
                        <a:lnTo>
                          <a:pt x="3" y="48"/>
                        </a:lnTo>
                        <a:lnTo>
                          <a:pt x="11" y="32"/>
                        </a:lnTo>
                        <a:lnTo>
                          <a:pt x="21" y="19"/>
                        </a:lnTo>
                        <a:lnTo>
                          <a:pt x="33" y="9"/>
                        </a:lnTo>
                        <a:lnTo>
                          <a:pt x="47" y="2"/>
                        </a:lnTo>
                        <a:lnTo>
                          <a:pt x="62"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0" name="Google Shape;147;p1"/>
                  <p:cNvSpPr/>
                  <p:nvPr/>
                </p:nvSpPr>
                <p:spPr>
                  <a:xfrm>
                    <a:off x="5124450" y="4059238"/>
                    <a:ext cx="19050" cy="47625"/>
                  </a:xfrm>
                  <a:custGeom>
                    <a:avLst/>
                    <a:gdLst/>
                    <a:ahLst/>
                    <a:cxnLst/>
                    <a:rect l="l" t="t" r="r" b="b"/>
                    <a:pathLst>
                      <a:path w="12" h="30" extrusionOk="0">
                        <a:moveTo>
                          <a:pt x="10" y="0"/>
                        </a:moveTo>
                        <a:lnTo>
                          <a:pt x="11" y="0"/>
                        </a:lnTo>
                        <a:lnTo>
                          <a:pt x="10" y="6"/>
                        </a:lnTo>
                        <a:lnTo>
                          <a:pt x="10" y="12"/>
                        </a:lnTo>
                        <a:lnTo>
                          <a:pt x="11" y="20"/>
                        </a:lnTo>
                        <a:lnTo>
                          <a:pt x="12" y="30"/>
                        </a:lnTo>
                        <a:lnTo>
                          <a:pt x="10" y="30"/>
                        </a:lnTo>
                        <a:lnTo>
                          <a:pt x="5" y="28"/>
                        </a:lnTo>
                        <a:lnTo>
                          <a:pt x="1" y="22"/>
                        </a:lnTo>
                        <a:lnTo>
                          <a:pt x="0" y="15"/>
                        </a:lnTo>
                        <a:lnTo>
                          <a:pt x="1" y="10"/>
                        </a:lnTo>
                        <a:lnTo>
                          <a:pt x="2" y="6"/>
                        </a:lnTo>
                        <a:lnTo>
                          <a:pt x="4" y="3"/>
                        </a:lnTo>
                        <a:lnTo>
                          <a:pt x="7" y="1"/>
                        </a:lnTo>
                        <a:lnTo>
                          <a:pt x="1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48;p1"/>
                  <p:cNvSpPr/>
                  <p:nvPr/>
                </p:nvSpPr>
                <p:spPr>
                  <a:xfrm>
                    <a:off x="5140325" y="4059238"/>
                    <a:ext cx="15875" cy="47625"/>
                  </a:xfrm>
                  <a:custGeom>
                    <a:avLst/>
                    <a:gdLst/>
                    <a:ahLst/>
                    <a:cxnLst/>
                    <a:rect l="l" t="t" r="r" b="b"/>
                    <a:pathLst>
                      <a:path w="10" h="30" extrusionOk="0">
                        <a:moveTo>
                          <a:pt x="1" y="0"/>
                        </a:moveTo>
                        <a:lnTo>
                          <a:pt x="4" y="1"/>
                        </a:lnTo>
                        <a:lnTo>
                          <a:pt x="6" y="3"/>
                        </a:lnTo>
                        <a:lnTo>
                          <a:pt x="8" y="6"/>
                        </a:lnTo>
                        <a:lnTo>
                          <a:pt x="9" y="10"/>
                        </a:lnTo>
                        <a:lnTo>
                          <a:pt x="10" y="15"/>
                        </a:lnTo>
                        <a:lnTo>
                          <a:pt x="9" y="21"/>
                        </a:lnTo>
                        <a:lnTo>
                          <a:pt x="6" y="27"/>
                        </a:lnTo>
                        <a:lnTo>
                          <a:pt x="2" y="30"/>
                        </a:lnTo>
                        <a:lnTo>
                          <a:pt x="1" y="20"/>
                        </a:lnTo>
                        <a:lnTo>
                          <a:pt x="0" y="12"/>
                        </a:lnTo>
                        <a:lnTo>
                          <a:pt x="0" y="6"/>
                        </a:lnTo>
                        <a:lnTo>
                          <a:pt x="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2" name="Google Shape;149;p1"/>
                  <p:cNvSpPr/>
                  <p:nvPr/>
                </p:nvSpPr>
                <p:spPr>
                  <a:xfrm>
                    <a:off x="5340350" y="4059238"/>
                    <a:ext cx="22225" cy="47625"/>
                  </a:xfrm>
                  <a:custGeom>
                    <a:avLst/>
                    <a:gdLst/>
                    <a:ahLst/>
                    <a:cxnLst/>
                    <a:rect l="l" t="t" r="r" b="b"/>
                    <a:pathLst>
                      <a:path w="14" h="30" extrusionOk="0">
                        <a:moveTo>
                          <a:pt x="1" y="0"/>
                        </a:moveTo>
                        <a:lnTo>
                          <a:pt x="3" y="0"/>
                        </a:lnTo>
                        <a:lnTo>
                          <a:pt x="6" y="1"/>
                        </a:lnTo>
                        <a:lnTo>
                          <a:pt x="9" y="3"/>
                        </a:lnTo>
                        <a:lnTo>
                          <a:pt x="12" y="6"/>
                        </a:lnTo>
                        <a:lnTo>
                          <a:pt x="13" y="10"/>
                        </a:lnTo>
                        <a:lnTo>
                          <a:pt x="14" y="15"/>
                        </a:lnTo>
                        <a:lnTo>
                          <a:pt x="12" y="22"/>
                        </a:lnTo>
                        <a:lnTo>
                          <a:pt x="9" y="28"/>
                        </a:lnTo>
                        <a:lnTo>
                          <a:pt x="3" y="30"/>
                        </a:lnTo>
                        <a:lnTo>
                          <a:pt x="1" y="30"/>
                        </a:lnTo>
                        <a:lnTo>
                          <a:pt x="0" y="29"/>
                        </a:lnTo>
                        <a:lnTo>
                          <a:pt x="2" y="12"/>
                        </a:lnTo>
                        <a:lnTo>
                          <a:pt x="1" y="6"/>
                        </a:lnTo>
                        <a:lnTo>
                          <a:pt x="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3" name="Google Shape;150;p1"/>
                  <p:cNvSpPr/>
                  <p:nvPr/>
                </p:nvSpPr>
                <p:spPr>
                  <a:xfrm>
                    <a:off x="5330825" y="4059238"/>
                    <a:ext cx="12700" cy="46038"/>
                  </a:xfrm>
                  <a:custGeom>
                    <a:avLst/>
                    <a:gdLst/>
                    <a:ahLst/>
                    <a:cxnLst/>
                    <a:rect l="l" t="t" r="r" b="b"/>
                    <a:pathLst>
                      <a:path w="8" h="29" extrusionOk="0">
                        <a:moveTo>
                          <a:pt x="7" y="0"/>
                        </a:moveTo>
                        <a:lnTo>
                          <a:pt x="7" y="6"/>
                        </a:lnTo>
                        <a:lnTo>
                          <a:pt x="8" y="12"/>
                        </a:lnTo>
                        <a:lnTo>
                          <a:pt x="6" y="29"/>
                        </a:lnTo>
                        <a:lnTo>
                          <a:pt x="3" y="27"/>
                        </a:lnTo>
                        <a:lnTo>
                          <a:pt x="1" y="23"/>
                        </a:lnTo>
                        <a:lnTo>
                          <a:pt x="0" y="19"/>
                        </a:lnTo>
                        <a:lnTo>
                          <a:pt x="0" y="15"/>
                        </a:lnTo>
                        <a:lnTo>
                          <a:pt x="0" y="11"/>
                        </a:lnTo>
                        <a:lnTo>
                          <a:pt x="0" y="7"/>
                        </a:lnTo>
                        <a:lnTo>
                          <a:pt x="2" y="4"/>
                        </a:lnTo>
                        <a:lnTo>
                          <a:pt x="4" y="2"/>
                        </a:lnTo>
                        <a:lnTo>
                          <a:pt x="7"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4" name="Google Shape;151;p1"/>
                  <p:cNvSpPr/>
                  <p:nvPr/>
                </p:nvSpPr>
                <p:spPr>
                  <a:xfrm>
                    <a:off x="5211763" y="4205288"/>
                    <a:ext cx="63500" cy="53975"/>
                  </a:xfrm>
                  <a:custGeom>
                    <a:avLst/>
                    <a:gdLst/>
                    <a:ahLst/>
                    <a:cxnLst/>
                    <a:rect l="l" t="t" r="r" b="b"/>
                    <a:pathLst>
                      <a:path w="40" h="34" extrusionOk="0">
                        <a:moveTo>
                          <a:pt x="10" y="0"/>
                        </a:moveTo>
                        <a:lnTo>
                          <a:pt x="30" y="0"/>
                        </a:lnTo>
                        <a:lnTo>
                          <a:pt x="40" y="17"/>
                        </a:lnTo>
                        <a:lnTo>
                          <a:pt x="30" y="34"/>
                        </a:lnTo>
                        <a:lnTo>
                          <a:pt x="10" y="34"/>
                        </a:lnTo>
                        <a:lnTo>
                          <a:pt x="0" y="17"/>
                        </a:lnTo>
                        <a:lnTo>
                          <a:pt x="1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5" name="Google Shape;152;p1"/>
                  <p:cNvSpPr/>
                  <p:nvPr/>
                </p:nvSpPr>
                <p:spPr>
                  <a:xfrm>
                    <a:off x="5227638" y="4262438"/>
                    <a:ext cx="31750" cy="42863"/>
                  </a:xfrm>
                  <a:prstGeom prst="rect">
                    <a:avLst/>
                  </a:pr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6" name="Google Shape;153;p1"/>
                  <p:cNvSpPr/>
                  <p:nvPr/>
                </p:nvSpPr>
                <p:spPr>
                  <a:xfrm>
                    <a:off x="5029200" y="4208463"/>
                    <a:ext cx="427038" cy="179388"/>
                  </a:xfrm>
                  <a:custGeom>
                    <a:avLst/>
                    <a:gdLst/>
                    <a:ahLst/>
                    <a:cxnLst/>
                    <a:rect l="l" t="t" r="r" b="b"/>
                    <a:pathLst>
                      <a:path w="269" h="113" extrusionOk="0">
                        <a:moveTo>
                          <a:pt x="180" y="0"/>
                        </a:moveTo>
                        <a:lnTo>
                          <a:pt x="182" y="0"/>
                        </a:lnTo>
                        <a:lnTo>
                          <a:pt x="188" y="1"/>
                        </a:lnTo>
                        <a:lnTo>
                          <a:pt x="197" y="3"/>
                        </a:lnTo>
                        <a:lnTo>
                          <a:pt x="208" y="6"/>
                        </a:lnTo>
                        <a:lnTo>
                          <a:pt x="220" y="10"/>
                        </a:lnTo>
                        <a:lnTo>
                          <a:pt x="234" y="16"/>
                        </a:lnTo>
                        <a:lnTo>
                          <a:pt x="247" y="26"/>
                        </a:lnTo>
                        <a:lnTo>
                          <a:pt x="258" y="39"/>
                        </a:lnTo>
                        <a:lnTo>
                          <a:pt x="269" y="54"/>
                        </a:lnTo>
                        <a:lnTo>
                          <a:pt x="269" y="113"/>
                        </a:lnTo>
                        <a:lnTo>
                          <a:pt x="0" y="113"/>
                        </a:lnTo>
                        <a:lnTo>
                          <a:pt x="0" y="51"/>
                        </a:lnTo>
                        <a:lnTo>
                          <a:pt x="1" y="49"/>
                        </a:lnTo>
                        <a:lnTo>
                          <a:pt x="5" y="45"/>
                        </a:lnTo>
                        <a:lnTo>
                          <a:pt x="12" y="38"/>
                        </a:lnTo>
                        <a:lnTo>
                          <a:pt x="20" y="30"/>
                        </a:lnTo>
                        <a:lnTo>
                          <a:pt x="31" y="21"/>
                        </a:lnTo>
                        <a:lnTo>
                          <a:pt x="45" y="14"/>
                        </a:lnTo>
                        <a:lnTo>
                          <a:pt x="60" y="7"/>
                        </a:lnTo>
                        <a:lnTo>
                          <a:pt x="77" y="2"/>
                        </a:lnTo>
                        <a:lnTo>
                          <a:pt x="97" y="1"/>
                        </a:lnTo>
                        <a:lnTo>
                          <a:pt x="123" y="61"/>
                        </a:lnTo>
                        <a:lnTo>
                          <a:pt x="125" y="61"/>
                        </a:lnTo>
                        <a:lnTo>
                          <a:pt x="125" y="71"/>
                        </a:lnTo>
                        <a:lnTo>
                          <a:pt x="145" y="71"/>
                        </a:lnTo>
                        <a:lnTo>
                          <a:pt x="145" y="61"/>
                        </a:lnTo>
                        <a:lnTo>
                          <a:pt x="146" y="61"/>
                        </a:lnTo>
                        <a:lnTo>
                          <a:pt x="18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7" name="Google Shape;154;p1"/>
                  <p:cNvSpPr/>
                  <p:nvPr/>
                </p:nvSpPr>
                <p:spPr>
                  <a:xfrm>
                    <a:off x="5227638" y="4305300"/>
                    <a:ext cx="31750" cy="15875"/>
                  </a:xfrm>
                  <a:prstGeom prst="rect">
                    <a:avLst/>
                  </a:pr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8" name="Google Shape;155;p1"/>
                  <p:cNvSpPr/>
                  <p:nvPr/>
                </p:nvSpPr>
                <p:spPr>
                  <a:xfrm>
                    <a:off x="5021263" y="3863975"/>
                    <a:ext cx="182563" cy="227013"/>
                  </a:xfrm>
                  <a:custGeom>
                    <a:avLst/>
                    <a:gdLst/>
                    <a:ahLst/>
                    <a:cxnLst/>
                    <a:rect l="l" t="t" r="r" b="b"/>
                    <a:pathLst>
                      <a:path w="115" h="143" extrusionOk="0">
                        <a:moveTo>
                          <a:pt x="59" y="0"/>
                        </a:moveTo>
                        <a:lnTo>
                          <a:pt x="75" y="2"/>
                        </a:lnTo>
                        <a:lnTo>
                          <a:pt x="88" y="9"/>
                        </a:lnTo>
                        <a:lnTo>
                          <a:pt x="100" y="19"/>
                        </a:lnTo>
                        <a:lnTo>
                          <a:pt x="108" y="31"/>
                        </a:lnTo>
                        <a:lnTo>
                          <a:pt x="115" y="47"/>
                        </a:lnTo>
                        <a:lnTo>
                          <a:pt x="107" y="51"/>
                        </a:lnTo>
                        <a:lnTo>
                          <a:pt x="97" y="56"/>
                        </a:lnTo>
                        <a:lnTo>
                          <a:pt x="86" y="64"/>
                        </a:lnTo>
                        <a:lnTo>
                          <a:pt x="77" y="74"/>
                        </a:lnTo>
                        <a:lnTo>
                          <a:pt x="68" y="86"/>
                        </a:lnTo>
                        <a:lnTo>
                          <a:pt x="61" y="102"/>
                        </a:lnTo>
                        <a:lnTo>
                          <a:pt x="56" y="121"/>
                        </a:lnTo>
                        <a:lnTo>
                          <a:pt x="55" y="143"/>
                        </a:lnTo>
                        <a:lnTo>
                          <a:pt x="40" y="140"/>
                        </a:lnTo>
                        <a:lnTo>
                          <a:pt x="26" y="132"/>
                        </a:lnTo>
                        <a:lnTo>
                          <a:pt x="16" y="121"/>
                        </a:lnTo>
                        <a:lnTo>
                          <a:pt x="7" y="107"/>
                        </a:lnTo>
                        <a:lnTo>
                          <a:pt x="1" y="89"/>
                        </a:lnTo>
                        <a:lnTo>
                          <a:pt x="4" y="88"/>
                        </a:lnTo>
                        <a:lnTo>
                          <a:pt x="6" y="86"/>
                        </a:lnTo>
                        <a:lnTo>
                          <a:pt x="8" y="83"/>
                        </a:lnTo>
                        <a:lnTo>
                          <a:pt x="9" y="80"/>
                        </a:lnTo>
                        <a:lnTo>
                          <a:pt x="9" y="71"/>
                        </a:lnTo>
                        <a:lnTo>
                          <a:pt x="7" y="67"/>
                        </a:lnTo>
                        <a:lnTo>
                          <a:pt x="5" y="64"/>
                        </a:lnTo>
                        <a:lnTo>
                          <a:pt x="3" y="62"/>
                        </a:lnTo>
                        <a:lnTo>
                          <a:pt x="0" y="61"/>
                        </a:lnTo>
                        <a:lnTo>
                          <a:pt x="5" y="42"/>
                        </a:lnTo>
                        <a:lnTo>
                          <a:pt x="14" y="24"/>
                        </a:lnTo>
                        <a:lnTo>
                          <a:pt x="26" y="12"/>
                        </a:lnTo>
                        <a:lnTo>
                          <a:pt x="42" y="3"/>
                        </a:lnTo>
                        <a:lnTo>
                          <a:pt x="59"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9" name="Google Shape;156;p1"/>
                  <p:cNvSpPr/>
                  <p:nvPr/>
                </p:nvSpPr>
                <p:spPr>
                  <a:xfrm>
                    <a:off x="5006975" y="3960813"/>
                    <a:ext cx="28575" cy="46038"/>
                  </a:xfrm>
                  <a:custGeom>
                    <a:avLst/>
                    <a:gdLst/>
                    <a:ahLst/>
                    <a:cxnLst/>
                    <a:rect l="l" t="t" r="r" b="b"/>
                    <a:pathLst>
                      <a:path w="18" h="29" extrusionOk="0">
                        <a:moveTo>
                          <a:pt x="8" y="0"/>
                        </a:moveTo>
                        <a:lnTo>
                          <a:pt x="9" y="0"/>
                        </a:lnTo>
                        <a:lnTo>
                          <a:pt x="12" y="1"/>
                        </a:lnTo>
                        <a:lnTo>
                          <a:pt x="14" y="3"/>
                        </a:lnTo>
                        <a:lnTo>
                          <a:pt x="16" y="6"/>
                        </a:lnTo>
                        <a:lnTo>
                          <a:pt x="18" y="10"/>
                        </a:lnTo>
                        <a:lnTo>
                          <a:pt x="18" y="19"/>
                        </a:lnTo>
                        <a:lnTo>
                          <a:pt x="17" y="22"/>
                        </a:lnTo>
                        <a:lnTo>
                          <a:pt x="15" y="25"/>
                        </a:lnTo>
                        <a:lnTo>
                          <a:pt x="13" y="27"/>
                        </a:lnTo>
                        <a:lnTo>
                          <a:pt x="10" y="28"/>
                        </a:lnTo>
                        <a:lnTo>
                          <a:pt x="9" y="28"/>
                        </a:lnTo>
                        <a:lnTo>
                          <a:pt x="9" y="29"/>
                        </a:lnTo>
                        <a:lnTo>
                          <a:pt x="8" y="29"/>
                        </a:lnTo>
                        <a:lnTo>
                          <a:pt x="5" y="28"/>
                        </a:lnTo>
                        <a:lnTo>
                          <a:pt x="3" y="26"/>
                        </a:lnTo>
                        <a:lnTo>
                          <a:pt x="1" y="23"/>
                        </a:lnTo>
                        <a:lnTo>
                          <a:pt x="0" y="20"/>
                        </a:lnTo>
                        <a:lnTo>
                          <a:pt x="0" y="10"/>
                        </a:lnTo>
                        <a:lnTo>
                          <a:pt x="1" y="6"/>
                        </a:lnTo>
                        <a:lnTo>
                          <a:pt x="3" y="3"/>
                        </a:lnTo>
                        <a:lnTo>
                          <a:pt x="5" y="1"/>
                        </a:lnTo>
                        <a:lnTo>
                          <a:pt x="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0" name="Google Shape;157;p1"/>
                  <p:cNvSpPr/>
                  <p:nvPr/>
                </p:nvSpPr>
                <p:spPr>
                  <a:xfrm>
                    <a:off x="5087938" y="4097338"/>
                    <a:ext cx="46038" cy="50800"/>
                  </a:xfrm>
                  <a:custGeom>
                    <a:avLst/>
                    <a:gdLst/>
                    <a:ahLst/>
                    <a:cxnLst/>
                    <a:rect l="l" t="t" r="r" b="b"/>
                    <a:pathLst>
                      <a:path w="29" h="32" extrusionOk="0">
                        <a:moveTo>
                          <a:pt x="8" y="0"/>
                        </a:moveTo>
                        <a:lnTo>
                          <a:pt x="19" y="0"/>
                        </a:lnTo>
                        <a:lnTo>
                          <a:pt x="21" y="9"/>
                        </a:lnTo>
                        <a:lnTo>
                          <a:pt x="25" y="19"/>
                        </a:lnTo>
                        <a:lnTo>
                          <a:pt x="27" y="22"/>
                        </a:lnTo>
                        <a:lnTo>
                          <a:pt x="28" y="23"/>
                        </a:lnTo>
                        <a:lnTo>
                          <a:pt x="28" y="25"/>
                        </a:lnTo>
                        <a:lnTo>
                          <a:pt x="29" y="26"/>
                        </a:lnTo>
                        <a:lnTo>
                          <a:pt x="29" y="30"/>
                        </a:lnTo>
                        <a:lnTo>
                          <a:pt x="28" y="32"/>
                        </a:lnTo>
                        <a:lnTo>
                          <a:pt x="8" y="32"/>
                        </a:lnTo>
                        <a:lnTo>
                          <a:pt x="0" y="17"/>
                        </a:lnTo>
                        <a:lnTo>
                          <a:pt x="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1" name="Google Shape;158;p1"/>
                  <p:cNvSpPr/>
                  <p:nvPr/>
                </p:nvSpPr>
                <p:spPr>
                  <a:xfrm>
                    <a:off x="5102225" y="4151313"/>
                    <a:ext cx="30163" cy="39688"/>
                  </a:xfrm>
                  <a:prstGeom prst="rect">
                    <a:avLst/>
                  </a:pr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2" name="Google Shape;159;p1"/>
                  <p:cNvSpPr/>
                  <p:nvPr/>
                </p:nvSpPr>
                <p:spPr>
                  <a:xfrm>
                    <a:off x="4916488" y="4102100"/>
                    <a:ext cx="242888" cy="166688"/>
                  </a:xfrm>
                  <a:custGeom>
                    <a:avLst/>
                    <a:gdLst/>
                    <a:ahLst/>
                    <a:cxnLst/>
                    <a:rect l="l" t="t" r="r" b="b"/>
                    <a:pathLst>
                      <a:path w="153" h="105" extrusionOk="0">
                        <a:moveTo>
                          <a:pt x="90" y="0"/>
                        </a:moveTo>
                        <a:lnTo>
                          <a:pt x="116" y="56"/>
                        </a:lnTo>
                        <a:lnTo>
                          <a:pt x="137" y="56"/>
                        </a:lnTo>
                        <a:lnTo>
                          <a:pt x="143" y="45"/>
                        </a:lnTo>
                        <a:lnTo>
                          <a:pt x="145" y="49"/>
                        </a:lnTo>
                        <a:lnTo>
                          <a:pt x="153" y="56"/>
                        </a:lnTo>
                        <a:lnTo>
                          <a:pt x="138" y="58"/>
                        </a:lnTo>
                        <a:lnTo>
                          <a:pt x="124" y="62"/>
                        </a:lnTo>
                        <a:lnTo>
                          <a:pt x="113" y="68"/>
                        </a:lnTo>
                        <a:lnTo>
                          <a:pt x="99" y="77"/>
                        </a:lnTo>
                        <a:lnTo>
                          <a:pt x="87" y="86"/>
                        </a:lnTo>
                        <a:lnTo>
                          <a:pt x="77" y="95"/>
                        </a:lnTo>
                        <a:lnTo>
                          <a:pt x="68" y="105"/>
                        </a:lnTo>
                        <a:lnTo>
                          <a:pt x="0" y="105"/>
                        </a:lnTo>
                        <a:lnTo>
                          <a:pt x="0" y="48"/>
                        </a:lnTo>
                        <a:lnTo>
                          <a:pt x="2" y="46"/>
                        </a:lnTo>
                        <a:lnTo>
                          <a:pt x="6" y="40"/>
                        </a:lnTo>
                        <a:lnTo>
                          <a:pt x="14" y="32"/>
                        </a:lnTo>
                        <a:lnTo>
                          <a:pt x="24" y="23"/>
                        </a:lnTo>
                        <a:lnTo>
                          <a:pt x="37" y="15"/>
                        </a:lnTo>
                        <a:lnTo>
                          <a:pt x="53" y="7"/>
                        </a:lnTo>
                        <a:lnTo>
                          <a:pt x="70" y="2"/>
                        </a:lnTo>
                        <a:lnTo>
                          <a:pt x="9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3" name="Google Shape;160;p1"/>
                  <p:cNvSpPr/>
                  <p:nvPr/>
                </p:nvSpPr>
                <p:spPr>
                  <a:xfrm>
                    <a:off x="5276850" y="3863975"/>
                    <a:ext cx="182563" cy="227013"/>
                  </a:xfrm>
                  <a:custGeom>
                    <a:avLst/>
                    <a:gdLst/>
                    <a:ahLst/>
                    <a:cxnLst/>
                    <a:rect l="l" t="t" r="r" b="b"/>
                    <a:pathLst>
                      <a:path w="115" h="143" extrusionOk="0">
                        <a:moveTo>
                          <a:pt x="56" y="0"/>
                        </a:moveTo>
                        <a:lnTo>
                          <a:pt x="73" y="3"/>
                        </a:lnTo>
                        <a:lnTo>
                          <a:pt x="89" y="12"/>
                        </a:lnTo>
                        <a:lnTo>
                          <a:pt x="101" y="24"/>
                        </a:lnTo>
                        <a:lnTo>
                          <a:pt x="110" y="42"/>
                        </a:lnTo>
                        <a:lnTo>
                          <a:pt x="115" y="61"/>
                        </a:lnTo>
                        <a:lnTo>
                          <a:pt x="112" y="62"/>
                        </a:lnTo>
                        <a:lnTo>
                          <a:pt x="110" y="64"/>
                        </a:lnTo>
                        <a:lnTo>
                          <a:pt x="108" y="67"/>
                        </a:lnTo>
                        <a:lnTo>
                          <a:pt x="106" y="71"/>
                        </a:lnTo>
                        <a:lnTo>
                          <a:pt x="106" y="76"/>
                        </a:lnTo>
                        <a:lnTo>
                          <a:pt x="107" y="81"/>
                        </a:lnTo>
                        <a:lnTo>
                          <a:pt x="109" y="84"/>
                        </a:lnTo>
                        <a:lnTo>
                          <a:pt x="111" y="87"/>
                        </a:lnTo>
                        <a:lnTo>
                          <a:pt x="114" y="89"/>
                        </a:lnTo>
                        <a:lnTo>
                          <a:pt x="109" y="107"/>
                        </a:lnTo>
                        <a:lnTo>
                          <a:pt x="100" y="121"/>
                        </a:lnTo>
                        <a:lnTo>
                          <a:pt x="89" y="132"/>
                        </a:lnTo>
                        <a:lnTo>
                          <a:pt x="76" y="140"/>
                        </a:lnTo>
                        <a:lnTo>
                          <a:pt x="61" y="143"/>
                        </a:lnTo>
                        <a:lnTo>
                          <a:pt x="60" y="123"/>
                        </a:lnTo>
                        <a:lnTo>
                          <a:pt x="56" y="106"/>
                        </a:lnTo>
                        <a:lnTo>
                          <a:pt x="50" y="91"/>
                        </a:lnTo>
                        <a:lnTo>
                          <a:pt x="42" y="80"/>
                        </a:lnTo>
                        <a:lnTo>
                          <a:pt x="34" y="70"/>
                        </a:lnTo>
                        <a:lnTo>
                          <a:pt x="25" y="61"/>
                        </a:lnTo>
                        <a:lnTo>
                          <a:pt x="16" y="55"/>
                        </a:lnTo>
                        <a:lnTo>
                          <a:pt x="7" y="51"/>
                        </a:lnTo>
                        <a:lnTo>
                          <a:pt x="0" y="48"/>
                        </a:lnTo>
                        <a:lnTo>
                          <a:pt x="6" y="32"/>
                        </a:lnTo>
                        <a:lnTo>
                          <a:pt x="15" y="20"/>
                        </a:lnTo>
                        <a:lnTo>
                          <a:pt x="27" y="9"/>
                        </a:lnTo>
                        <a:lnTo>
                          <a:pt x="40" y="2"/>
                        </a:lnTo>
                        <a:lnTo>
                          <a:pt x="56"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4" name="Google Shape;161;p1"/>
                  <p:cNvSpPr/>
                  <p:nvPr/>
                </p:nvSpPr>
                <p:spPr>
                  <a:xfrm>
                    <a:off x="5445125" y="3960813"/>
                    <a:ext cx="30163" cy="46038"/>
                  </a:xfrm>
                  <a:custGeom>
                    <a:avLst/>
                    <a:gdLst/>
                    <a:ahLst/>
                    <a:cxnLst/>
                    <a:rect l="l" t="t" r="r" b="b"/>
                    <a:pathLst>
                      <a:path w="19" h="29" extrusionOk="0">
                        <a:moveTo>
                          <a:pt x="9" y="0"/>
                        </a:moveTo>
                        <a:lnTo>
                          <a:pt x="10" y="0"/>
                        </a:lnTo>
                        <a:lnTo>
                          <a:pt x="13" y="1"/>
                        </a:lnTo>
                        <a:lnTo>
                          <a:pt x="15" y="3"/>
                        </a:lnTo>
                        <a:lnTo>
                          <a:pt x="16" y="6"/>
                        </a:lnTo>
                        <a:lnTo>
                          <a:pt x="18" y="10"/>
                        </a:lnTo>
                        <a:lnTo>
                          <a:pt x="19" y="15"/>
                        </a:lnTo>
                        <a:lnTo>
                          <a:pt x="18" y="20"/>
                        </a:lnTo>
                        <a:lnTo>
                          <a:pt x="17" y="23"/>
                        </a:lnTo>
                        <a:lnTo>
                          <a:pt x="15" y="26"/>
                        </a:lnTo>
                        <a:lnTo>
                          <a:pt x="13" y="28"/>
                        </a:lnTo>
                        <a:lnTo>
                          <a:pt x="10" y="29"/>
                        </a:lnTo>
                        <a:lnTo>
                          <a:pt x="9" y="29"/>
                        </a:lnTo>
                        <a:lnTo>
                          <a:pt x="9" y="28"/>
                        </a:lnTo>
                        <a:lnTo>
                          <a:pt x="8" y="28"/>
                        </a:lnTo>
                        <a:lnTo>
                          <a:pt x="5" y="26"/>
                        </a:lnTo>
                        <a:lnTo>
                          <a:pt x="3" y="23"/>
                        </a:lnTo>
                        <a:lnTo>
                          <a:pt x="1" y="20"/>
                        </a:lnTo>
                        <a:lnTo>
                          <a:pt x="0" y="15"/>
                        </a:lnTo>
                        <a:lnTo>
                          <a:pt x="0" y="10"/>
                        </a:lnTo>
                        <a:lnTo>
                          <a:pt x="2" y="6"/>
                        </a:lnTo>
                        <a:lnTo>
                          <a:pt x="4" y="3"/>
                        </a:lnTo>
                        <a:lnTo>
                          <a:pt x="6" y="1"/>
                        </a:lnTo>
                        <a:lnTo>
                          <a:pt x="9"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5" name="Google Shape;162;p1"/>
                  <p:cNvSpPr/>
                  <p:nvPr/>
                </p:nvSpPr>
                <p:spPr>
                  <a:xfrm>
                    <a:off x="5346700" y="4097338"/>
                    <a:ext cx="47625" cy="52388"/>
                  </a:xfrm>
                  <a:custGeom>
                    <a:avLst/>
                    <a:gdLst/>
                    <a:ahLst/>
                    <a:cxnLst/>
                    <a:rect l="l" t="t" r="r" b="b"/>
                    <a:pathLst>
                      <a:path w="30" h="33" extrusionOk="0">
                        <a:moveTo>
                          <a:pt x="10" y="0"/>
                        </a:moveTo>
                        <a:lnTo>
                          <a:pt x="20" y="0"/>
                        </a:lnTo>
                        <a:lnTo>
                          <a:pt x="30" y="17"/>
                        </a:lnTo>
                        <a:lnTo>
                          <a:pt x="20" y="33"/>
                        </a:lnTo>
                        <a:lnTo>
                          <a:pt x="2" y="33"/>
                        </a:lnTo>
                        <a:lnTo>
                          <a:pt x="0" y="30"/>
                        </a:lnTo>
                        <a:lnTo>
                          <a:pt x="0" y="26"/>
                        </a:lnTo>
                        <a:lnTo>
                          <a:pt x="1" y="25"/>
                        </a:lnTo>
                        <a:lnTo>
                          <a:pt x="1" y="23"/>
                        </a:lnTo>
                        <a:lnTo>
                          <a:pt x="3" y="22"/>
                        </a:lnTo>
                        <a:lnTo>
                          <a:pt x="5" y="19"/>
                        </a:lnTo>
                        <a:lnTo>
                          <a:pt x="9" y="10"/>
                        </a:lnTo>
                        <a:lnTo>
                          <a:pt x="1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6" name="Google Shape;163;p1"/>
                  <p:cNvSpPr/>
                  <p:nvPr/>
                </p:nvSpPr>
                <p:spPr>
                  <a:xfrm>
                    <a:off x="5349875" y="4151313"/>
                    <a:ext cx="28575" cy="39688"/>
                  </a:xfrm>
                  <a:prstGeom prst="rect">
                    <a:avLst/>
                  </a:pr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7" name="Google Shape;164;p1"/>
                  <p:cNvSpPr/>
                  <p:nvPr/>
                </p:nvSpPr>
                <p:spPr>
                  <a:xfrm>
                    <a:off x="5322888" y="4102100"/>
                    <a:ext cx="241300" cy="166688"/>
                  </a:xfrm>
                  <a:custGeom>
                    <a:avLst/>
                    <a:gdLst/>
                    <a:ahLst/>
                    <a:cxnLst/>
                    <a:rect l="l" t="t" r="r" b="b"/>
                    <a:pathLst>
                      <a:path w="152" h="105" extrusionOk="0">
                        <a:moveTo>
                          <a:pt x="62" y="0"/>
                        </a:moveTo>
                        <a:lnTo>
                          <a:pt x="82" y="2"/>
                        </a:lnTo>
                        <a:lnTo>
                          <a:pt x="100" y="7"/>
                        </a:lnTo>
                        <a:lnTo>
                          <a:pt x="116" y="15"/>
                        </a:lnTo>
                        <a:lnTo>
                          <a:pt x="129" y="23"/>
                        </a:lnTo>
                        <a:lnTo>
                          <a:pt x="139" y="32"/>
                        </a:lnTo>
                        <a:lnTo>
                          <a:pt x="147" y="40"/>
                        </a:lnTo>
                        <a:lnTo>
                          <a:pt x="150" y="46"/>
                        </a:lnTo>
                        <a:lnTo>
                          <a:pt x="152" y="48"/>
                        </a:lnTo>
                        <a:lnTo>
                          <a:pt x="152" y="105"/>
                        </a:lnTo>
                        <a:lnTo>
                          <a:pt x="85" y="105"/>
                        </a:lnTo>
                        <a:lnTo>
                          <a:pt x="75" y="95"/>
                        </a:lnTo>
                        <a:lnTo>
                          <a:pt x="65" y="86"/>
                        </a:lnTo>
                        <a:lnTo>
                          <a:pt x="54" y="77"/>
                        </a:lnTo>
                        <a:lnTo>
                          <a:pt x="40" y="68"/>
                        </a:lnTo>
                        <a:lnTo>
                          <a:pt x="28" y="62"/>
                        </a:lnTo>
                        <a:lnTo>
                          <a:pt x="15" y="59"/>
                        </a:lnTo>
                        <a:lnTo>
                          <a:pt x="0" y="57"/>
                        </a:lnTo>
                        <a:lnTo>
                          <a:pt x="2" y="53"/>
                        </a:lnTo>
                        <a:lnTo>
                          <a:pt x="7" y="48"/>
                        </a:lnTo>
                        <a:lnTo>
                          <a:pt x="9" y="45"/>
                        </a:lnTo>
                        <a:lnTo>
                          <a:pt x="16" y="56"/>
                        </a:lnTo>
                        <a:lnTo>
                          <a:pt x="37" y="56"/>
                        </a:lnTo>
                        <a:lnTo>
                          <a:pt x="62"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5" name="Google Shape;165;p1"/>
              <p:cNvGrpSpPr/>
              <p:nvPr/>
            </p:nvGrpSpPr>
            <p:grpSpPr>
              <a:xfrm>
                <a:off x="6302163" y="1586580"/>
                <a:ext cx="1417308" cy="1417306"/>
                <a:chOff x="6302163" y="1586580"/>
                <a:chExt cx="1417308" cy="1417306"/>
              </a:xfrm>
            </p:grpSpPr>
            <p:sp>
              <p:nvSpPr>
                <p:cNvPr id="92" name="Google Shape;117;p1"/>
                <p:cNvSpPr/>
                <p:nvPr/>
              </p:nvSpPr>
              <p:spPr>
                <a:xfrm>
                  <a:off x="6302163" y="1586580"/>
                  <a:ext cx="1417308" cy="1417306"/>
                </a:xfrm>
                <a:prstGeom prst="ellipse">
                  <a:avLst/>
                </a:prstGeom>
                <a:gradFill>
                  <a:gsLst>
                    <a:gs pos="0">
                      <a:srgbClr val="3F6824"/>
                    </a:gs>
                    <a:gs pos="50000">
                      <a:srgbClr val="5B9634"/>
                    </a:gs>
                    <a:gs pos="100000">
                      <a:srgbClr val="6EB43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93" name="Google Shape;166;p1"/>
                <p:cNvGrpSpPr/>
                <p:nvPr/>
              </p:nvGrpSpPr>
              <p:grpSpPr>
                <a:xfrm>
                  <a:off x="6734492" y="1981200"/>
                  <a:ext cx="577850" cy="581025"/>
                  <a:chOff x="5973763" y="4449763"/>
                  <a:chExt cx="577850" cy="581025"/>
                </a:xfrm>
              </p:grpSpPr>
              <p:sp>
                <p:nvSpPr>
                  <p:cNvPr id="94" name="Google Shape;167;p1"/>
                  <p:cNvSpPr/>
                  <p:nvPr/>
                </p:nvSpPr>
                <p:spPr>
                  <a:xfrm>
                    <a:off x="6245225" y="4554538"/>
                    <a:ext cx="306388" cy="304800"/>
                  </a:xfrm>
                  <a:custGeom>
                    <a:avLst/>
                    <a:gdLst/>
                    <a:ahLst/>
                    <a:cxnLst/>
                    <a:rect l="l" t="t" r="r" b="b"/>
                    <a:pathLst>
                      <a:path w="193" h="192" extrusionOk="0">
                        <a:moveTo>
                          <a:pt x="151" y="0"/>
                        </a:moveTo>
                        <a:lnTo>
                          <a:pt x="162" y="0"/>
                        </a:lnTo>
                        <a:lnTo>
                          <a:pt x="173" y="4"/>
                        </a:lnTo>
                        <a:lnTo>
                          <a:pt x="182" y="10"/>
                        </a:lnTo>
                        <a:lnTo>
                          <a:pt x="189" y="20"/>
                        </a:lnTo>
                        <a:lnTo>
                          <a:pt x="193" y="31"/>
                        </a:lnTo>
                        <a:lnTo>
                          <a:pt x="193" y="41"/>
                        </a:lnTo>
                        <a:lnTo>
                          <a:pt x="189" y="52"/>
                        </a:lnTo>
                        <a:lnTo>
                          <a:pt x="182" y="62"/>
                        </a:lnTo>
                        <a:lnTo>
                          <a:pt x="63" y="183"/>
                        </a:lnTo>
                        <a:lnTo>
                          <a:pt x="53" y="189"/>
                        </a:lnTo>
                        <a:lnTo>
                          <a:pt x="42" y="192"/>
                        </a:lnTo>
                        <a:lnTo>
                          <a:pt x="31" y="192"/>
                        </a:lnTo>
                        <a:lnTo>
                          <a:pt x="20" y="189"/>
                        </a:lnTo>
                        <a:lnTo>
                          <a:pt x="10" y="183"/>
                        </a:lnTo>
                        <a:lnTo>
                          <a:pt x="4" y="173"/>
                        </a:lnTo>
                        <a:lnTo>
                          <a:pt x="0" y="162"/>
                        </a:lnTo>
                        <a:lnTo>
                          <a:pt x="0" y="151"/>
                        </a:lnTo>
                        <a:lnTo>
                          <a:pt x="4" y="140"/>
                        </a:lnTo>
                        <a:lnTo>
                          <a:pt x="10" y="130"/>
                        </a:lnTo>
                        <a:lnTo>
                          <a:pt x="131" y="10"/>
                        </a:lnTo>
                        <a:lnTo>
                          <a:pt x="141" y="4"/>
                        </a:lnTo>
                        <a:lnTo>
                          <a:pt x="15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5" name="Google Shape;168;p1"/>
                  <p:cNvSpPr/>
                  <p:nvPr/>
                </p:nvSpPr>
                <p:spPr>
                  <a:xfrm>
                    <a:off x="5973763" y="4449763"/>
                    <a:ext cx="463550" cy="581025"/>
                  </a:xfrm>
                  <a:custGeom>
                    <a:avLst/>
                    <a:gdLst/>
                    <a:ahLst/>
                    <a:cxnLst/>
                    <a:rect l="l" t="t" r="r" b="b"/>
                    <a:pathLst>
                      <a:path w="292" h="366" extrusionOk="0">
                        <a:moveTo>
                          <a:pt x="111" y="0"/>
                        </a:moveTo>
                        <a:lnTo>
                          <a:pt x="242" y="0"/>
                        </a:lnTo>
                        <a:lnTo>
                          <a:pt x="258" y="3"/>
                        </a:lnTo>
                        <a:lnTo>
                          <a:pt x="271" y="10"/>
                        </a:lnTo>
                        <a:lnTo>
                          <a:pt x="282" y="20"/>
                        </a:lnTo>
                        <a:lnTo>
                          <a:pt x="289" y="34"/>
                        </a:lnTo>
                        <a:lnTo>
                          <a:pt x="292" y="49"/>
                        </a:lnTo>
                        <a:lnTo>
                          <a:pt x="292" y="53"/>
                        </a:lnTo>
                        <a:lnTo>
                          <a:pt x="288" y="56"/>
                        </a:lnTo>
                        <a:lnTo>
                          <a:pt x="267" y="76"/>
                        </a:lnTo>
                        <a:lnTo>
                          <a:pt x="267" y="49"/>
                        </a:lnTo>
                        <a:lnTo>
                          <a:pt x="265" y="40"/>
                        </a:lnTo>
                        <a:lnTo>
                          <a:pt x="260" y="32"/>
                        </a:lnTo>
                        <a:lnTo>
                          <a:pt x="252" y="26"/>
                        </a:lnTo>
                        <a:lnTo>
                          <a:pt x="242" y="24"/>
                        </a:lnTo>
                        <a:lnTo>
                          <a:pt x="121" y="24"/>
                        </a:lnTo>
                        <a:lnTo>
                          <a:pt x="121" y="95"/>
                        </a:lnTo>
                        <a:lnTo>
                          <a:pt x="119" y="105"/>
                        </a:lnTo>
                        <a:lnTo>
                          <a:pt x="114" y="114"/>
                        </a:lnTo>
                        <a:lnTo>
                          <a:pt x="105" y="120"/>
                        </a:lnTo>
                        <a:lnTo>
                          <a:pt x="94" y="122"/>
                        </a:lnTo>
                        <a:lnTo>
                          <a:pt x="24" y="122"/>
                        </a:lnTo>
                        <a:lnTo>
                          <a:pt x="24" y="316"/>
                        </a:lnTo>
                        <a:lnTo>
                          <a:pt x="26" y="326"/>
                        </a:lnTo>
                        <a:lnTo>
                          <a:pt x="31" y="334"/>
                        </a:lnTo>
                        <a:lnTo>
                          <a:pt x="38" y="340"/>
                        </a:lnTo>
                        <a:lnTo>
                          <a:pt x="48" y="341"/>
                        </a:lnTo>
                        <a:lnTo>
                          <a:pt x="242" y="341"/>
                        </a:lnTo>
                        <a:lnTo>
                          <a:pt x="252" y="340"/>
                        </a:lnTo>
                        <a:lnTo>
                          <a:pt x="260" y="334"/>
                        </a:lnTo>
                        <a:lnTo>
                          <a:pt x="265" y="326"/>
                        </a:lnTo>
                        <a:lnTo>
                          <a:pt x="267" y="316"/>
                        </a:lnTo>
                        <a:lnTo>
                          <a:pt x="267" y="249"/>
                        </a:lnTo>
                        <a:lnTo>
                          <a:pt x="292" y="224"/>
                        </a:lnTo>
                        <a:lnTo>
                          <a:pt x="292" y="316"/>
                        </a:lnTo>
                        <a:lnTo>
                          <a:pt x="289" y="332"/>
                        </a:lnTo>
                        <a:lnTo>
                          <a:pt x="282" y="345"/>
                        </a:lnTo>
                        <a:lnTo>
                          <a:pt x="271" y="356"/>
                        </a:lnTo>
                        <a:lnTo>
                          <a:pt x="258" y="363"/>
                        </a:lnTo>
                        <a:lnTo>
                          <a:pt x="242" y="366"/>
                        </a:lnTo>
                        <a:lnTo>
                          <a:pt x="48" y="366"/>
                        </a:lnTo>
                        <a:lnTo>
                          <a:pt x="32" y="363"/>
                        </a:lnTo>
                        <a:lnTo>
                          <a:pt x="19" y="356"/>
                        </a:lnTo>
                        <a:lnTo>
                          <a:pt x="9" y="345"/>
                        </a:lnTo>
                        <a:lnTo>
                          <a:pt x="2" y="332"/>
                        </a:lnTo>
                        <a:lnTo>
                          <a:pt x="0" y="316"/>
                        </a:lnTo>
                        <a:lnTo>
                          <a:pt x="0" y="110"/>
                        </a:lnTo>
                        <a:lnTo>
                          <a:pt x="1" y="110"/>
                        </a:lnTo>
                        <a:lnTo>
                          <a:pt x="1" y="108"/>
                        </a:lnTo>
                        <a:lnTo>
                          <a:pt x="2" y="108"/>
                        </a:lnTo>
                        <a:lnTo>
                          <a:pt x="2" y="106"/>
                        </a:lnTo>
                        <a:lnTo>
                          <a:pt x="2" y="106"/>
                        </a:lnTo>
                        <a:lnTo>
                          <a:pt x="2" y="105"/>
                        </a:lnTo>
                        <a:lnTo>
                          <a:pt x="3" y="105"/>
                        </a:lnTo>
                        <a:lnTo>
                          <a:pt x="3" y="104"/>
                        </a:lnTo>
                        <a:lnTo>
                          <a:pt x="4" y="104"/>
                        </a:lnTo>
                        <a:lnTo>
                          <a:pt x="4" y="103"/>
                        </a:lnTo>
                        <a:lnTo>
                          <a:pt x="103" y="5"/>
                        </a:lnTo>
                        <a:lnTo>
                          <a:pt x="104" y="5"/>
                        </a:lnTo>
                        <a:lnTo>
                          <a:pt x="104" y="4"/>
                        </a:lnTo>
                        <a:lnTo>
                          <a:pt x="105" y="4"/>
                        </a:lnTo>
                        <a:lnTo>
                          <a:pt x="105" y="3"/>
                        </a:lnTo>
                        <a:lnTo>
                          <a:pt x="106" y="3"/>
                        </a:lnTo>
                        <a:lnTo>
                          <a:pt x="107" y="2"/>
                        </a:lnTo>
                        <a:lnTo>
                          <a:pt x="108" y="2"/>
                        </a:lnTo>
                        <a:lnTo>
                          <a:pt x="108" y="1"/>
                        </a:lnTo>
                        <a:lnTo>
                          <a:pt x="110" y="1"/>
                        </a:lnTo>
                        <a:lnTo>
                          <a:pt x="11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6" name="Google Shape;169;p1"/>
                  <p:cNvSpPr/>
                  <p:nvPr/>
                </p:nvSpPr>
                <p:spPr>
                  <a:xfrm>
                    <a:off x="6180138" y="4821238"/>
                    <a:ext cx="104775" cy="104775"/>
                  </a:xfrm>
                  <a:custGeom>
                    <a:avLst/>
                    <a:gdLst/>
                    <a:ahLst/>
                    <a:cxnLst/>
                    <a:rect l="l" t="t" r="r" b="b"/>
                    <a:pathLst>
                      <a:path w="66" h="66" extrusionOk="0">
                        <a:moveTo>
                          <a:pt x="30" y="0"/>
                        </a:moveTo>
                        <a:lnTo>
                          <a:pt x="35" y="12"/>
                        </a:lnTo>
                        <a:lnTo>
                          <a:pt x="43" y="23"/>
                        </a:lnTo>
                        <a:lnTo>
                          <a:pt x="54" y="31"/>
                        </a:lnTo>
                        <a:lnTo>
                          <a:pt x="66" y="36"/>
                        </a:lnTo>
                        <a:lnTo>
                          <a:pt x="0" y="66"/>
                        </a:lnTo>
                        <a:lnTo>
                          <a:pt x="3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6" name="Google Shape;170;p1"/>
              <p:cNvGrpSpPr/>
              <p:nvPr/>
            </p:nvGrpSpPr>
            <p:grpSpPr>
              <a:xfrm>
                <a:off x="7918408" y="1361991"/>
                <a:ext cx="956926" cy="956926"/>
                <a:chOff x="7918408" y="1361991"/>
                <a:chExt cx="956926" cy="956926"/>
              </a:xfrm>
            </p:grpSpPr>
            <p:sp>
              <p:nvSpPr>
                <p:cNvPr id="83" name="Google Shape;119;p1"/>
                <p:cNvSpPr/>
                <p:nvPr/>
              </p:nvSpPr>
              <p:spPr>
                <a:xfrm>
                  <a:off x="7918408" y="1361991"/>
                  <a:ext cx="956926" cy="956926"/>
                </a:xfrm>
                <a:prstGeom prst="ellipse">
                  <a:avLst/>
                </a:prstGeom>
                <a:gradFill>
                  <a:gsLst>
                    <a:gs pos="0">
                      <a:srgbClr val="2F4D1A"/>
                    </a:gs>
                    <a:gs pos="50000">
                      <a:srgbClr val="456F27"/>
                    </a:gs>
                    <a:gs pos="100000">
                      <a:srgbClr val="52862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84" name="Google Shape;171;p1"/>
                <p:cNvGrpSpPr/>
                <p:nvPr/>
              </p:nvGrpSpPr>
              <p:grpSpPr>
                <a:xfrm>
                  <a:off x="8212758" y="1679076"/>
                  <a:ext cx="352107" cy="359031"/>
                  <a:chOff x="8151812" y="1524000"/>
                  <a:chExt cx="565150" cy="576263"/>
                </a:xfrm>
              </p:grpSpPr>
              <p:sp>
                <p:nvSpPr>
                  <p:cNvPr id="85" name="Google Shape;172;p1"/>
                  <p:cNvSpPr/>
                  <p:nvPr/>
                </p:nvSpPr>
                <p:spPr>
                  <a:xfrm>
                    <a:off x="8262938" y="1741487"/>
                    <a:ext cx="222250" cy="69850"/>
                  </a:xfrm>
                  <a:custGeom>
                    <a:avLst/>
                    <a:gdLst/>
                    <a:ahLst/>
                    <a:cxnLst/>
                    <a:rect l="l" t="t" r="r" b="b"/>
                    <a:pathLst>
                      <a:path w="140" h="44" extrusionOk="0">
                        <a:moveTo>
                          <a:pt x="17" y="0"/>
                        </a:moveTo>
                        <a:lnTo>
                          <a:pt x="122" y="0"/>
                        </a:lnTo>
                        <a:lnTo>
                          <a:pt x="131" y="2"/>
                        </a:lnTo>
                        <a:lnTo>
                          <a:pt x="138" y="8"/>
                        </a:lnTo>
                        <a:lnTo>
                          <a:pt x="140" y="16"/>
                        </a:lnTo>
                        <a:lnTo>
                          <a:pt x="140" y="28"/>
                        </a:lnTo>
                        <a:lnTo>
                          <a:pt x="138" y="36"/>
                        </a:lnTo>
                        <a:lnTo>
                          <a:pt x="131" y="42"/>
                        </a:lnTo>
                        <a:lnTo>
                          <a:pt x="122" y="44"/>
                        </a:lnTo>
                        <a:lnTo>
                          <a:pt x="17" y="44"/>
                        </a:lnTo>
                        <a:lnTo>
                          <a:pt x="8" y="42"/>
                        </a:lnTo>
                        <a:lnTo>
                          <a:pt x="2" y="36"/>
                        </a:lnTo>
                        <a:lnTo>
                          <a:pt x="0" y="28"/>
                        </a:lnTo>
                        <a:lnTo>
                          <a:pt x="0" y="16"/>
                        </a:lnTo>
                        <a:lnTo>
                          <a:pt x="2" y="8"/>
                        </a:lnTo>
                        <a:lnTo>
                          <a:pt x="8" y="2"/>
                        </a:lnTo>
                        <a:lnTo>
                          <a:pt x="17"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6" name="Google Shape;173;p1"/>
                  <p:cNvSpPr/>
                  <p:nvPr/>
                </p:nvSpPr>
                <p:spPr>
                  <a:xfrm>
                    <a:off x="8262938" y="1635125"/>
                    <a:ext cx="346075" cy="69850"/>
                  </a:xfrm>
                  <a:custGeom>
                    <a:avLst/>
                    <a:gdLst/>
                    <a:ahLst/>
                    <a:cxnLst/>
                    <a:rect l="l" t="t" r="r" b="b"/>
                    <a:pathLst>
                      <a:path w="218" h="44" extrusionOk="0">
                        <a:moveTo>
                          <a:pt x="17" y="0"/>
                        </a:moveTo>
                        <a:lnTo>
                          <a:pt x="200" y="0"/>
                        </a:lnTo>
                        <a:lnTo>
                          <a:pt x="208" y="2"/>
                        </a:lnTo>
                        <a:lnTo>
                          <a:pt x="215" y="8"/>
                        </a:lnTo>
                        <a:lnTo>
                          <a:pt x="218" y="16"/>
                        </a:lnTo>
                        <a:lnTo>
                          <a:pt x="218" y="28"/>
                        </a:lnTo>
                        <a:lnTo>
                          <a:pt x="215" y="36"/>
                        </a:lnTo>
                        <a:lnTo>
                          <a:pt x="208" y="42"/>
                        </a:lnTo>
                        <a:lnTo>
                          <a:pt x="200" y="44"/>
                        </a:lnTo>
                        <a:lnTo>
                          <a:pt x="17" y="44"/>
                        </a:lnTo>
                        <a:lnTo>
                          <a:pt x="8" y="42"/>
                        </a:lnTo>
                        <a:lnTo>
                          <a:pt x="2" y="36"/>
                        </a:lnTo>
                        <a:lnTo>
                          <a:pt x="0" y="28"/>
                        </a:lnTo>
                        <a:lnTo>
                          <a:pt x="0" y="16"/>
                        </a:lnTo>
                        <a:lnTo>
                          <a:pt x="2" y="8"/>
                        </a:lnTo>
                        <a:lnTo>
                          <a:pt x="8" y="2"/>
                        </a:lnTo>
                        <a:lnTo>
                          <a:pt x="17"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7" name="Google Shape;174;p1"/>
                  <p:cNvSpPr/>
                  <p:nvPr/>
                </p:nvSpPr>
                <p:spPr>
                  <a:xfrm>
                    <a:off x="8262938" y="1635125"/>
                    <a:ext cx="346075" cy="69850"/>
                  </a:xfrm>
                  <a:custGeom>
                    <a:avLst/>
                    <a:gdLst/>
                    <a:ahLst/>
                    <a:cxnLst/>
                    <a:rect l="l" t="t" r="r" b="b"/>
                    <a:pathLst>
                      <a:path w="218" h="44" extrusionOk="0">
                        <a:moveTo>
                          <a:pt x="17" y="0"/>
                        </a:moveTo>
                        <a:lnTo>
                          <a:pt x="200" y="0"/>
                        </a:lnTo>
                        <a:lnTo>
                          <a:pt x="208" y="2"/>
                        </a:lnTo>
                        <a:lnTo>
                          <a:pt x="215" y="8"/>
                        </a:lnTo>
                        <a:lnTo>
                          <a:pt x="218" y="16"/>
                        </a:lnTo>
                        <a:lnTo>
                          <a:pt x="218" y="28"/>
                        </a:lnTo>
                        <a:lnTo>
                          <a:pt x="215" y="36"/>
                        </a:lnTo>
                        <a:lnTo>
                          <a:pt x="208" y="42"/>
                        </a:lnTo>
                        <a:lnTo>
                          <a:pt x="200" y="44"/>
                        </a:lnTo>
                        <a:lnTo>
                          <a:pt x="17" y="44"/>
                        </a:lnTo>
                        <a:lnTo>
                          <a:pt x="8" y="42"/>
                        </a:lnTo>
                        <a:lnTo>
                          <a:pt x="2" y="36"/>
                        </a:lnTo>
                        <a:lnTo>
                          <a:pt x="0" y="28"/>
                        </a:lnTo>
                        <a:lnTo>
                          <a:pt x="0" y="16"/>
                        </a:lnTo>
                        <a:lnTo>
                          <a:pt x="2" y="8"/>
                        </a:lnTo>
                        <a:lnTo>
                          <a:pt x="8" y="2"/>
                        </a:lnTo>
                        <a:lnTo>
                          <a:pt x="17"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8" name="Google Shape;175;p1"/>
                  <p:cNvSpPr/>
                  <p:nvPr/>
                </p:nvSpPr>
                <p:spPr>
                  <a:xfrm>
                    <a:off x="8262938" y="1741487"/>
                    <a:ext cx="222250" cy="69850"/>
                  </a:xfrm>
                  <a:custGeom>
                    <a:avLst/>
                    <a:gdLst/>
                    <a:ahLst/>
                    <a:cxnLst/>
                    <a:rect l="l" t="t" r="r" b="b"/>
                    <a:pathLst>
                      <a:path w="140" h="44" extrusionOk="0">
                        <a:moveTo>
                          <a:pt x="17" y="0"/>
                        </a:moveTo>
                        <a:lnTo>
                          <a:pt x="122" y="0"/>
                        </a:lnTo>
                        <a:lnTo>
                          <a:pt x="131" y="2"/>
                        </a:lnTo>
                        <a:lnTo>
                          <a:pt x="138" y="8"/>
                        </a:lnTo>
                        <a:lnTo>
                          <a:pt x="140" y="16"/>
                        </a:lnTo>
                        <a:lnTo>
                          <a:pt x="140" y="28"/>
                        </a:lnTo>
                        <a:lnTo>
                          <a:pt x="138" y="36"/>
                        </a:lnTo>
                        <a:lnTo>
                          <a:pt x="131" y="42"/>
                        </a:lnTo>
                        <a:lnTo>
                          <a:pt x="122" y="44"/>
                        </a:lnTo>
                        <a:lnTo>
                          <a:pt x="17" y="44"/>
                        </a:lnTo>
                        <a:lnTo>
                          <a:pt x="8" y="42"/>
                        </a:lnTo>
                        <a:lnTo>
                          <a:pt x="2" y="36"/>
                        </a:lnTo>
                        <a:lnTo>
                          <a:pt x="0" y="28"/>
                        </a:lnTo>
                        <a:lnTo>
                          <a:pt x="0" y="16"/>
                        </a:lnTo>
                        <a:lnTo>
                          <a:pt x="2" y="8"/>
                        </a:lnTo>
                        <a:lnTo>
                          <a:pt x="8" y="2"/>
                        </a:lnTo>
                        <a:lnTo>
                          <a:pt x="17"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9" name="Google Shape;176;p1"/>
                  <p:cNvSpPr/>
                  <p:nvPr/>
                </p:nvSpPr>
                <p:spPr>
                  <a:xfrm>
                    <a:off x="8262938" y="1741487"/>
                    <a:ext cx="222250" cy="69850"/>
                  </a:xfrm>
                  <a:custGeom>
                    <a:avLst/>
                    <a:gdLst/>
                    <a:ahLst/>
                    <a:cxnLst/>
                    <a:rect l="l" t="t" r="r" b="b"/>
                    <a:pathLst>
                      <a:path w="140" h="44" extrusionOk="0">
                        <a:moveTo>
                          <a:pt x="17" y="0"/>
                        </a:moveTo>
                        <a:lnTo>
                          <a:pt x="122" y="0"/>
                        </a:lnTo>
                        <a:lnTo>
                          <a:pt x="131" y="2"/>
                        </a:lnTo>
                        <a:lnTo>
                          <a:pt x="138" y="8"/>
                        </a:lnTo>
                        <a:lnTo>
                          <a:pt x="140" y="16"/>
                        </a:lnTo>
                        <a:lnTo>
                          <a:pt x="140" y="28"/>
                        </a:lnTo>
                        <a:lnTo>
                          <a:pt x="138" y="36"/>
                        </a:lnTo>
                        <a:lnTo>
                          <a:pt x="131" y="42"/>
                        </a:lnTo>
                        <a:lnTo>
                          <a:pt x="122" y="44"/>
                        </a:lnTo>
                        <a:lnTo>
                          <a:pt x="17" y="44"/>
                        </a:lnTo>
                        <a:lnTo>
                          <a:pt x="8" y="42"/>
                        </a:lnTo>
                        <a:lnTo>
                          <a:pt x="2" y="36"/>
                        </a:lnTo>
                        <a:lnTo>
                          <a:pt x="0" y="28"/>
                        </a:lnTo>
                        <a:lnTo>
                          <a:pt x="0" y="16"/>
                        </a:lnTo>
                        <a:lnTo>
                          <a:pt x="2" y="8"/>
                        </a:lnTo>
                        <a:lnTo>
                          <a:pt x="8" y="2"/>
                        </a:lnTo>
                        <a:lnTo>
                          <a:pt x="17"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0" name="Google Shape;177;p1"/>
                  <p:cNvSpPr/>
                  <p:nvPr/>
                </p:nvSpPr>
                <p:spPr>
                  <a:xfrm>
                    <a:off x="8262938" y="1635125"/>
                    <a:ext cx="346075" cy="69850"/>
                  </a:xfrm>
                  <a:custGeom>
                    <a:avLst/>
                    <a:gdLst/>
                    <a:ahLst/>
                    <a:cxnLst/>
                    <a:rect l="l" t="t" r="r" b="b"/>
                    <a:pathLst>
                      <a:path w="218" h="44" extrusionOk="0">
                        <a:moveTo>
                          <a:pt x="17" y="0"/>
                        </a:moveTo>
                        <a:lnTo>
                          <a:pt x="200" y="0"/>
                        </a:lnTo>
                        <a:lnTo>
                          <a:pt x="208" y="2"/>
                        </a:lnTo>
                        <a:lnTo>
                          <a:pt x="215" y="8"/>
                        </a:lnTo>
                        <a:lnTo>
                          <a:pt x="218" y="16"/>
                        </a:lnTo>
                        <a:lnTo>
                          <a:pt x="218" y="28"/>
                        </a:lnTo>
                        <a:lnTo>
                          <a:pt x="215" y="36"/>
                        </a:lnTo>
                        <a:lnTo>
                          <a:pt x="208" y="42"/>
                        </a:lnTo>
                        <a:lnTo>
                          <a:pt x="200" y="44"/>
                        </a:lnTo>
                        <a:lnTo>
                          <a:pt x="17" y="44"/>
                        </a:lnTo>
                        <a:lnTo>
                          <a:pt x="8" y="42"/>
                        </a:lnTo>
                        <a:lnTo>
                          <a:pt x="2" y="36"/>
                        </a:lnTo>
                        <a:lnTo>
                          <a:pt x="0" y="28"/>
                        </a:lnTo>
                        <a:lnTo>
                          <a:pt x="0" y="16"/>
                        </a:lnTo>
                        <a:lnTo>
                          <a:pt x="2" y="8"/>
                        </a:lnTo>
                        <a:lnTo>
                          <a:pt x="8" y="2"/>
                        </a:lnTo>
                        <a:lnTo>
                          <a:pt x="17"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1" name="Google Shape;178;p1"/>
                  <p:cNvSpPr/>
                  <p:nvPr/>
                </p:nvSpPr>
                <p:spPr>
                  <a:xfrm>
                    <a:off x="8151812" y="1524000"/>
                    <a:ext cx="565150" cy="576263"/>
                  </a:xfrm>
                  <a:custGeom>
                    <a:avLst/>
                    <a:gdLst/>
                    <a:ahLst/>
                    <a:cxnLst/>
                    <a:rect l="l" t="t" r="r" b="b"/>
                    <a:pathLst>
                      <a:path w="356" h="363" extrusionOk="0">
                        <a:moveTo>
                          <a:pt x="78" y="0"/>
                        </a:moveTo>
                        <a:lnTo>
                          <a:pt x="277" y="0"/>
                        </a:lnTo>
                        <a:lnTo>
                          <a:pt x="296" y="2"/>
                        </a:lnTo>
                        <a:lnTo>
                          <a:pt x="312" y="8"/>
                        </a:lnTo>
                        <a:lnTo>
                          <a:pt x="327" y="19"/>
                        </a:lnTo>
                        <a:lnTo>
                          <a:pt x="338" y="33"/>
                        </a:lnTo>
                        <a:lnTo>
                          <a:pt x="348" y="48"/>
                        </a:lnTo>
                        <a:lnTo>
                          <a:pt x="354" y="66"/>
                        </a:lnTo>
                        <a:lnTo>
                          <a:pt x="356" y="87"/>
                        </a:lnTo>
                        <a:lnTo>
                          <a:pt x="356" y="168"/>
                        </a:lnTo>
                        <a:lnTo>
                          <a:pt x="354" y="188"/>
                        </a:lnTo>
                        <a:lnTo>
                          <a:pt x="348" y="207"/>
                        </a:lnTo>
                        <a:lnTo>
                          <a:pt x="338" y="223"/>
                        </a:lnTo>
                        <a:lnTo>
                          <a:pt x="327" y="237"/>
                        </a:lnTo>
                        <a:lnTo>
                          <a:pt x="312" y="247"/>
                        </a:lnTo>
                        <a:lnTo>
                          <a:pt x="296" y="254"/>
                        </a:lnTo>
                        <a:lnTo>
                          <a:pt x="277" y="256"/>
                        </a:lnTo>
                        <a:lnTo>
                          <a:pt x="197" y="256"/>
                        </a:lnTo>
                        <a:lnTo>
                          <a:pt x="13" y="363"/>
                        </a:lnTo>
                        <a:lnTo>
                          <a:pt x="14" y="361"/>
                        </a:lnTo>
                        <a:lnTo>
                          <a:pt x="15" y="353"/>
                        </a:lnTo>
                        <a:lnTo>
                          <a:pt x="18" y="342"/>
                        </a:lnTo>
                        <a:lnTo>
                          <a:pt x="24" y="326"/>
                        </a:lnTo>
                        <a:lnTo>
                          <a:pt x="30" y="304"/>
                        </a:lnTo>
                        <a:lnTo>
                          <a:pt x="39" y="279"/>
                        </a:lnTo>
                        <a:lnTo>
                          <a:pt x="48" y="249"/>
                        </a:lnTo>
                        <a:lnTo>
                          <a:pt x="33" y="240"/>
                        </a:lnTo>
                        <a:lnTo>
                          <a:pt x="19" y="226"/>
                        </a:lnTo>
                        <a:lnTo>
                          <a:pt x="9" y="209"/>
                        </a:lnTo>
                        <a:lnTo>
                          <a:pt x="2" y="189"/>
                        </a:lnTo>
                        <a:lnTo>
                          <a:pt x="0" y="168"/>
                        </a:lnTo>
                        <a:lnTo>
                          <a:pt x="0" y="87"/>
                        </a:lnTo>
                        <a:lnTo>
                          <a:pt x="2" y="66"/>
                        </a:lnTo>
                        <a:lnTo>
                          <a:pt x="8" y="48"/>
                        </a:lnTo>
                        <a:lnTo>
                          <a:pt x="17" y="33"/>
                        </a:lnTo>
                        <a:lnTo>
                          <a:pt x="29" y="19"/>
                        </a:lnTo>
                        <a:lnTo>
                          <a:pt x="44" y="8"/>
                        </a:lnTo>
                        <a:lnTo>
                          <a:pt x="60" y="2"/>
                        </a:lnTo>
                        <a:lnTo>
                          <a:pt x="7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7" name="Google Shape;179;p1"/>
              <p:cNvGrpSpPr/>
              <p:nvPr/>
            </p:nvGrpSpPr>
            <p:grpSpPr>
              <a:xfrm>
                <a:off x="2399923" y="3331159"/>
                <a:ext cx="1136567" cy="1136567"/>
                <a:chOff x="2399923" y="3331159"/>
                <a:chExt cx="1136567" cy="1136567"/>
              </a:xfrm>
            </p:grpSpPr>
            <p:sp>
              <p:nvSpPr>
                <p:cNvPr id="77" name="Google Shape;106;p1"/>
                <p:cNvSpPr/>
                <p:nvPr/>
              </p:nvSpPr>
              <p:spPr>
                <a:xfrm>
                  <a:off x="2399923" y="3331159"/>
                  <a:ext cx="1136567" cy="1136567"/>
                </a:xfrm>
                <a:prstGeom prst="ellipse">
                  <a:avLst/>
                </a:prstGeom>
                <a:gradFill>
                  <a:gsLst>
                    <a:gs pos="0">
                      <a:srgbClr val="770000"/>
                    </a:gs>
                    <a:gs pos="50000">
                      <a:srgbClr val="AC0000"/>
                    </a:gs>
                    <a:gs pos="100000">
                      <a:srgbClr val="CE0000"/>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Google Shape;180;p1"/>
                <p:cNvGrpSpPr/>
                <p:nvPr/>
              </p:nvGrpSpPr>
              <p:grpSpPr>
                <a:xfrm>
                  <a:off x="2650159" y="3688064"/>
                  <a:ext cx="627071" cy="449260"/>
                  <a:chOff x="4411663" y="6103938"/>
                  <a:chExt cx="1052512" cy="754063"/>
                </a:xfrm>
              </p:grpSpPr>
              <p:sp>
                <p:nvSpPr>
                  <p:cNvPr id="79" name="Google Shape;181;p1"/>
                  <p:cNvSpPr/>
                  <p:nvPr/>
                </p:nvSpPr>
                <p:spPr>
                  <a:xfrm>
                    <a:off x="4870450" y="6713538"/>
                    <a:ext cx="144463" cy="144463"/>
                  </a:xfrm>
                  <a:custGeom>
                    <a:avLst/>
                    <a:gdLst/>
                    <a:ahLst/>
                    <a:cxnLst/>
                    <a:rect l="l" t="t" r="r" b="b"/>
                    <a:pathLst>
                      <a:path w="91" h="91" extrusionOk="0">
                        <a:moveTo>
                          <a:pt x="46" y="0"/>
                        </a:moveTo>
                        <a:lnTo>
                          <a:pt x="60" y="2"/>
                        </a:lnTo>
                        <a:lnTo>
                          <a:pt x="73" y="9"/>
                        </a:lnTo>
                        <a:lnTo>
                          <a:pt x="83" y="19"/>
                        </a:lnTo>
                        <a:lnTo>
                          <a:pt x="89" y="31"/>
                        </a:lnTo>
                        <a:lnTo>
                          <a:pt x="91" y="46"/>
                        </a:lnTo>
                        <a:lnTo>
                          <a:pt x="89" y="60"/>
                        </a:lnTo>
                        <a:lnTo>
                          <a:pt x="83" y="73"/>
                        </a:lnTo>
                        <a:lnTo>
                          <a:pt x="73" y="82"/>
                        </a:lnTo>
                        <a:lnTo>
                          <a:pt x="60" y="89"/>
                        </a:lnTo>
                        <a:lnTo>
                          <a:pt x="46" y="91"/>
                        </a:lnTo>
                        <a:lnTo>
                          <a:pt x="31" y="89"/>
                        </a:lnTo>
                        <a:lnTo>
                          <a:pt x="19" y="82"/>
                        </a:lnTo>
                        <a:lnTo>
                          <a:pt x="9" y="73"/>
                        </a:lnTo>
                        <a:lnTo>
                          <a:pt x="2" y="60"/>
                        </a:lnTo>
                        <a:lnTo>
                          <a:pt x="0" y="46"/>
                        </a:lnTo>
                        <a:lnTo>
                          <a:pt x="2" y="31"/>
                        </a:lnTo>
                        <a:lnTo>
                          <a:pt x="9" y="19"/>
                        </a:lnTo>
                        <a:lnTo>
                          <a:pt x="19" y="9"/>
                        </a:lnTo>
                        <a:lnTo>
                          <a:pt x="31" y="2"/>
                        </a:lnTo>
                        <a:lnTo>
                          <a:pt x="46"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0" name="Google Shape;182;p1"/>
                  <p:cNvSpPr/>
                  <p:nvPr/>
                </p:nvSpPr>
                <p:spPr>
                  <a:xfrm>
                    <a:off x="4489450" y="6713538"/>
                    <a:ext cx="144463" cy="144463"/>
                  </a:xfrm>
                  <a:custGeom>
                    <a:avLst/>
                    <a:gdLst/>
                    <a:ahLst/>
                    <a:cxnLst/>
                    <a:rect l="l" t="t" r="r" b="b"/>
                    <a:pathLst>
                      <a:path w="91" h="91" extrusionOk="0">
                        <a:moveTo>
                          <a:pt x="45" y="0"/>
                        </a:moveTo>
                        <a:lnTo>
                          <a:pt x="60" y="2"/>
                        </a:lnTo>
                        <a:lnTo>
                          <a:pt x="72" y="9"/>
                        </a:lnTo>
                        <a:lnTo>
                          <a:pt x="82" y="19"/>
                        </a:lnTo>
                        <a:lnTo>
                          <a:pt x="89" y="31"/>
                        </a:lnTo>
                        <a:lnTo>
                          <a:pt x="91" y="46"/>
                        </a:lnTo>
                        <a:lnTo>
                          <a:pt x="89" y="60"/>
                        </a:lnTo>
                        <a:lnTo>
                          <a:pt x="82" y="73"/>
                        </a:lnTo>
                        <a:lnTo>
                          <a:pt x="72" y="82"/>
                        </a:lnTo>
                        <a:lnTo>
                          <a:pt x="60" y="89"/>
                        </a:lnTo>
                        <a:lnTo>
                          <a:pt x="45" y="91"/>
                        </a:lnTo>
                        <a:lnTo>
                          <a:pt x="31" y="89"/>
                        </a:lnTo>
                        <a:lnTo>
                          <a:pt x="18" y="82"/>
                        </a:lnTo>
                        <a:lnTo>
                          <a:pt x="8" y="73"/>
                        </a:lnTo>
                        <a:lnTo>
                          <a:pt x="2" y="60"/>
                        </a:lnTo>
                        <a:lnTo>
                          <a:pt x="0" y="46"/>
                        </a:lnTo>
                        <a:lnTo>
                          <a:pt x="2" y="31"/>
                        </a:lnTo>
                        <a:lnTo>
                          <a:pt x="8" y="19"/>
                        </a:lnTo>
                        <a:lnTo>
                          <a:pt x="18" y="9"/>
                        </a:lnTo>
                        <a:lnTo>
                          <a:pt x="31" y="2"/>
                        </a:lnTo>
                        <a:lnTo>
                          <a:pt x="45"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1" name="Google Shape;183;p1"/>
                  <p:cNvSpPr/>
                  <p:nvPr/>
                </p:nvSpPr>
                <p:spPr>
                  <a:xfrm>
                    <a:off x="4464050" y="6213475"/>
                    <a:ext cx="1000125" cy="485775"/>
                  </a:xfrm>
                  <a:custGeom>
                    <a:avLst/>
                    <a:gdLst/>
                    <a:ahLst/>
                    <a:cxnLst/>
                    <a:rect l="l" t="t" r="r" b="b"/>
                    <a:pathLst>
                      <a:path w="630" h="306" extrusionOk="0">
                        <a:moveTo>
                          <a:pt x="481" y="0"/>
                        </a:moveTo>
                        <a:lnTo>
                          <a:pt x="604" y="0"/>
                        </a:lnTo>
                        <a:lnTo>
                          <a:pt x="614" y="2"/>
                        </a:lnTo>
                        <a:lnTo>
                          <a:pt x="622" y="7"/>
                        </a:lnTo>
                        <a:lnTo>
                          <a:pt x="628" y="15"/>
                        </a:lnTo>
                        <a:lnTo>
                          <a:pt x="630" y="26"/>
                        </a:lnTo>
                        <a:lnTo>
                          <a:pt x="628" y="36"/>
                        </a:lnTo>
                        <a:lnTo>
                          <a:pt x="622" y="44"/>
                        </a:lnTo>
                        <a:lnTo>
                          <a:pt x="614" y="50"/>
                        </a:lnTo>
                        <a:lnTo>
                          <a:pt x="604" y="52"/>
                        </a:lnTo>
                        <a:lnTo>
                          <a:pt x="498" y="52"/>
                        </a:lnTo>
                        <a:lnTo>
                          <a:pt x="397" y="291"/>
                        </a:lnTo>
                        <a:lnTo>
                          <a:pt x="372" y="306"/>
                        </a:lnTo>
                        <a:lnTo>
                          <a:pt x="26" y="306"/>
                        </a:lnTo>
                        <a:lnTo>
                          <a:pt x="16" y="305"/>
                        </a:lnTo>
                        <a:lnTo>
                          <a:pt x="8" y="299"/>
                        </a:lnTo>
                        <a:lnTo>
                          <a:pt x="2" y="291"/>
                        </a:lnTo>
                        <a:lnTo>
                          <a:pt x="0" y="280"/>
                        </a:lnTo>
                        <a:lnTo>
                          <a:pt x="2" y="270"/>
                        </a:lnTo>
                        <a:lnTo>
                          <a:pt x="8" y="262"/>
                        </a:lnTo>
                        <a:lnTo>
                          <a:pt x="16" y="256"/>
                        </a:lnTo>
                        <a:lnTo>
                          <a:pt x="26" y="254"/>
                        </a:lnTo>
                        <a:lnTo>
                          <a:pt x="355" y="254"/>
                        </a:lnTo>
                        <a:lnTo>
                          <a:pt x="457" y="15"/>
                        </a:lnTo>
                        <a:lnTo>
                          <a:pt x="48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2" name="Google Shape;184;p1"/>
                  <p:cNvSpPr/>
                  <p:nvPr/>
                </p:nvSpPr>
                <p:spPr>
                  <a:xfrm>
                    <a:off x="4411663" y="6103938"/>
                    <a:ext cx="674688" cy="476250"/>
                  </a:xfrm>
                  <a:custGeom>
                    <a:avLst/>
                    <a:gdLst/>
                    <a:ahLst/>
                    <a:cxnLst/>
                    <a:rect l="l" t="t" r="r" b="b"/>
                    <a:pathLst>
                      <a:path w="425" h="300" extrusionOk="0">
                        <a:moveTo>
                          <a:pt x="99" y="210"/>
                        </a:moveTo>
                        <a:lnTo>
                          <a:pt x="96" y="211"/>
                        </a:lnTo>
                        <a:lnTo>
                          <a:pt x="94" y="213"/>
                        </a:lnTo>
                        <a:lnTo>
                          <a:pt x="92" y="216"/>
                        </a:lnTo>
                        <a:lnTo>
                          <a:pt x="90" y="220"/>
                        </a:lnTo>
                        <a:lnTo>
                          <a:pt x="90" y="229"/>
                        </a:lnTo>
                        <a:lnTo>
                          <a:pt x="92" y="233"/>
                        </a:lnTo>
                        <a:lnTo>
                          <a:pt x="94" y="236"/>
                        </a:lnTo>
                        <a:lnTo>
                          <a:pt x="96" y="238"/>
                        </a:lnTo>
                        <a:lnTo>
                          <a:pt x="99" y="239"/>
                        </a:lnTo>
                        <a:lnTo>
                          <a:pt x="321" y="239"/>
                        </a:lnTo>
                        <a:lnTo>
                          <a:pt x="325" y="237"/>
                        </a:lnTo>
                        <a:lnTo>
                          <a:pt x="327" y="235"/>
                        </a:lnTo>
                        <a:lnTo>
                          <a:pt x="328" y="231"/>
                        </a:lnTo>
                        <a:lnTo>
                          <a:pt x="329" y="228"/>
                        </a:lnTo>
                        <a:lnTo>
                          <a:pt x="329" y="220"/>
                        </a:lnTo>
                        <a:lnTo>
                          <a:pt x="328" y="216"/>
                        </a:lnTo>
                        <a:lnTo>
                          <a:pt x="326" y="213"/>
                        </a:lnTo>
                        <a:lnTo>
                          <a:pt x="324" y="211"/>
                        </a:lnTo>
                        <a:lnTo>
                          <a:pt x="321" y="210"/>
                        </a:lnTo>
                        <a:lnTo>
                          <a:pt x="99" y="210"/>
                        </a:lnTo>
                        <a:close/>
                        <a:moveTo>
                          <a:pt x="69" y="127"/>
                        </a:moveTo>
                        <a:lnTo>
                          <a:pt x="66" y="128"/>
                        </a:lnTo>
                        <a:lnTo>
                          <a:pt x="63" y="130"/>
                        </a:lnTo>
                        <a:lnTo>
                          <a:pt x="61" y="133"/>
                        </a:lnTo>
                        <a:lnTo>
                          <a:pt x="60" y="136"/>
                        </a:lnTo>
                        <a:lnTo>
                          <a:pt x="59" y="141"/>
                        </a:lnTo>
                        <a:lnTo>
                          <a:pt x="60" y="149"/>
                        </a:lnTo>
                        <a:lnTo>
                          <a:pt x="64" y="155"/>
                        </a:lnTo>
                        <a:lnTo>
                          <a:pt x="69" y="157"/>
                        </a:lnTo>
                        <a:lnTo>
                          <a:pt x="350" y="157"/>
                        </a:lnTo>
                        <a:lnTo>
                          <a:pt x="356" y="155"/>
                        </a:lnTo>
                        <a:lnTo>
                          <a:pt x="359" y="149"/>
                        </a:lnTo>
                        <a:lnTo>
                          <a:pt x="361" y="141"/>
                        </a:lnTo>
                        <a:lnTo>
                          <a:pt x="360" y="136"/>
                        </a:lnTo>
                        <a:lnTo>
                          <a:pt x="359" y="133"/>
                        </a:lnTo>
                        <a:lnTo>
                          <a:pt x="356" y="130"/>
                        </a:lnTo>
                        <a:lnTo>
                          <a:pt x="353" y="128"/>
                        </a:lnTo>
                        <a:lnTo>
                          <a:pt x="350" y="127"/>
                        </a:lnTo>
                        <a:lnTo>
                          <a:pt x="69" y="127"/>
                        </a:lnTo>
                        <a:close/>
                        <a:moveTo>
                          <a:pt x="49" y="44"/>
                        </a:moveTo>
                        <a:lnTo>
                          <a:pt x="43" y="45"/>
                        </a:lnTo>
                        <a:lnTo>
                          <a:pt x="39" y="51"/>
                        </a:lnTo>
                        <a:lnTo>
                          <a:pt x="37" y="59"/>
                        </a:lnTo>
                        <a:lnTo>
                          <a:pt x="37" y="63"/>
                        </a:lnTo>
                        <a:lnTo>
                          <a:pt x="39" y="66"/>
                        </a:lnTo>
                        <a:lnTo>
                          <a:pt x="40" y="70"/>
                        </a:lnTo>
                        <a:lnTo>
                          <a:pt x="43" y="72"/>
                        </a:lnTo>
                        <a:lnTo>
                          <a:pt x="49" y="74"/>
                        </a:lnTo>
                        <a:lnTo>
                          <a:pt x="372" y="74"/>
                        </a:lnTo>
                        <a:lnTo>
                          <a:pt x="377" y="72"/>
                        </a:lnTo>
                        <a:lnTo>
                          <a:pt x="380" y="70"/>
                        </a:lnTo>
                        <a:lnTo>
                          <a:pt x="381" y="66"/>
                        </a:lnTo>
                        <a:lnTo>
                          <a:pt x="383" y="63"/>
                        </a:lnTo>
                        <a:lnTo>
                          <a:pt x="383" y="59"/>
                        </a:lnTo>
                        <a:lnTo>
                          <a:pt x="381" y="51"/>
                        </a:lnTo>
                        <a:lnTo>
                          <a:pt x="377" y="45"/>
                        </a:lnTo>
                        <a:lnTo>
                          <a:pt x="372" y="44"/>
                        </a:lnTo>
                        <a:lnTo>
                          <a:pt x="49" y="44"/>
                        </a:lnTo>
                        <a:close/>
                        <a:moveTo>
                          <a:pt x="46" y="0"/>
                        </a:moveTo>
                        <a:lnTo>
                          <a:pt x="379" y="0"/>
                        </a:lnTo>
                        <a:lnTo>
                          <a:pt x="394" y="2"/>
                        </a:lnTo>
                        <a:lnTo>
                          <a:pt x="406" y="8"/>
                        </a:lnTo>
                        <a:lnTo>
                          <a:pt x="415" y="16"/>
                        </a:lnTo>
                        <a:lnTo>
                          <a:pt x="422" y="27"/>
                        </a:lnTo>
                        <a:lnTo>
                          <a:pt x="425" y="41"/>
                        </a:lnTo>
                        <a:lnTo>
                          <a:pt x="425" y="56"/>
                        </a:lnTo>
                        <a:lnTo>
                          <a:pt x="421" y="73"/>
                        </a:lnTo>
                        <a:lnTo>
                          <a:pt x="369" y="227"/>
                        </a:lnTo>
                        <a:lnTo>
                          <a:pt x="364" y="242"/>
                        </a:lnTo>
                        <a:lnTo>
                          <a:pt x="360" y="255"/>
                        </a:lnTo>
                        <a:lnTo>
                          <a:pt x="355" y="268"/>
                        </a:lnTo>
                        <a:lnTo>
                          <a:pt x="350" y="279"/>
                        </a:lnTo>
                        <a:lnTo>
                          <a:pt x="344" y="287"/>
                        </a:lnTo>
                        <a:lnTo>
                          <a:pt x="336" y="294"/>
                        </a:lnTo>
                        <a:lnTo>
                          <a:pt x="326" y="298"/>
                        </a:lnTo>
                        <a:lnTo>
                          <a:pt x="315" y="300"/>
                        </a:lnTo>
                        <a:lnTo>
                          <a:pt x="111" y="300"/>
                        </a:lnTo>
                        <a:lnTo>
                          <a:pt x="99" y="298"/>
                        </a:lnTo>
                        <a:lnTo>
                          <a:pt x="89" y="294"/>
                        </a:lnTo>
                        <a:lnTo>
                          <a:pt x="82" y="287"/>
                        </a:lnTo>
                        <a:lnTo>
                          <a:pt x="75" y="279"/>
                        </a:lnTo>
                        <a:lnTo>
                          <a:pt x="70" y="268"/>
                        </a:lnTo>
                        <a:lnTo>
                          <a:pt x="65" y="255"/>
                        </a:lnTo>
                        <a:lnTo>
                          <a:pt x="61" y="242"/>
                        </a:lnTo>
                        <a:lnTo>
                          <a:pt x="57" y="227"/>
                        </a:lnTo>
                        <a:lnTo>
                          <a:pt x="4" y="73"/>
                        </a:lnTo>
                        <a:lnTo>
                          <a:pt x="0" y="56"/>
                        </a:lnTo>
                        <a:lnTo>
                          <a:pt x="0" y="41"/>
                        </a:lnTo>
                        <a:lnTo>
                          <a:pt x="4" y="27"/>
                        </a:lnTo>
                        <a:lnTo>
                          <a:pt x="10" y="16"/>
                        </a:lnTo>
                        <a:lnTo>
                          <a:pt x="20" y="8"/>
                        </a:lnTo>
                        <a:lnTo>
                          <a:pt x="31" y="2"/>
                        </a:lnTo>
                        <a:lnTo>
                          <a:pt x="46"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8" name="Google Shape;185;p1"/>
              <p:cNvGrpSpPr/>
              <p:nvPr/>
            </p:nvGrpSpPr>
            <p:grpSpPr>
              <a:xfrm>
                <a:off x="3157912" y="4795001"/>
                <a:ext cx="775622" cy="775622"/>
                <a:chOff x="3157912" y="4795001"/>
                <a:chExt cx="775622" cy="775622"/>
              </a:xfrm>
            </p:grpSpPr>
            <p:sp>
              <p:nvSpPr>
                <p:cNvPr id="72" name="Google Shape;110;p1"/>
                <p:cNvSpPr/>
                <p:nvPr/>
              </p:nvSpPr>
              <p:spPr>
                <a:xfrm>
                  <a:off x="3157912" y="4795001"/>
                  <a:ext cx="775622" cy="775622"/>
                </a:xfrm>
                <a:prstGeom prst="ellipse">
                  <a:avLst/>
                </a:prstGeom>
                <a:gradFill>
                  <a:gsLst>
                    <a:gs pos="0">
                      <a:srgbClr val="252F3E"/>
                    </a:gs>
                    <a:gs pos="50000">
                      <a:srgbClr val="35455A"/>
                    </a:gs>
                    <a:gs pos="100000">
                      <a:srgbClr val="41536C"/>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3" name="Google Shape;186;p1"/>
                <p:cNvGrpSpPr/>
                <p:nvPr/>
              </p:nvGrpSpPr>
              <p:grpSpPr>
                <a:xfrm>
                  <a:off x="3381692" y="5029200"/>
                  <a:ext cx="307974" cy="307975"/>
                  <a:chOff x="3729038" y="5626100"/>
                  <a:chExt cx="492125" cy="492126"/>
                </a:xfrm>
              </p:grpSpPr>
              <p:sp>
                <p:nvSpPr>
                  <p:cNvPr id="74" name="Google Shape;187;p1"/>
                  <p:cNvSpPr/>
                  <p:nvPr/>
                </p:nvSpPr>
                <p:spPr>
                  <a:xfrm>
                    <a:off x="3729038" y="5626100"/>
                    <a:ext cx="492125" cy="492125"/>
                  </a:xfrm>
                  <a:custGeom>
                    <a:avLst/>
                    <a:gdLst/>
                    <a:ahLst/>
                    <a:cxnLst/>
                    <a:rect l="l" t="t" r="r" b="b"/>
                    <a:pathLst>
                      <a:path w="310" h="310" extrusionOk="0">
                        <a:moveTo>
                          <a:pt x="29" y="0"/>
                        </a:moveTo>
                        <a:lnTo>
                          <a:pt x="71" y="3"/>
                        </a:lnTo>
                        <a:lnTo>
                          <a:pt x="110" y="12"/>
                        </a:lnTo>
                        <a:lnTo>
                          <a:pt x="147" y="26"/>
                        </a:lnTo>
                        <a:lnTo>
                          <a:pt x="182" y="46"/>
                        </a:lnTo>
                        <a:lnTo>
                          <a:pt x="213" y="69"/>
                        </a:lnTo>
                        <a:lnTo>
                          <a:pt x="241" y="97"/>
                        </a:lnTo>
                        <a:lnTo>
                          <a:pt x="264" y="128"/>
                        </a:lnTo>
                        <a:lnTo>
                          <a:pt x="283" y="163"/>
                        </a:lnTo>
                        <a:lnTo>
                          <a:pt x="298" y="199"/>
                        </a:lnTo>
                        <a:lnTo>
                          <a:pt x="307" y="239"/>
                        </a:lnTo>
                        <a:lnTo>
                          <a:pt x="310" y="281"/>
                        </a:lnTo>
                        <a:lnTo>
                          <a:pt x="308" y="292"/>
                        </a:lnTo>
                        <a:lnTo>
                          <a:pt x="301" y="301"/>
                        </a:lnTo>
                        <a:lnTo>
                          <a:pt x="292" y="308"/>
                        </a:lnTo>
                        <a:lnTo>
                          <a:pt x="281" y="310"/>
                        </a:lnTo>
                        <a:lnTo>
                          <a:pt x="270" y="308"/>
                        </a:lnTo>
                        <a:lnTo>
                          <a:pt x="260" y="301"/>
                        </a:lnTo>
                        <a:lnTo>
                          <a:pt x="254" y="292"/>
                        </a:lnTo>
                        <a:lnTo>
                          <a:pt x="253" y="281"/>
                        </a:lnTo>
                        <a:lnTo>
                          <a:pt x="250" y="245"/>
                        </a:lnTo>
                        <a:lnTo>
                          <a:pt x="241" y="210"/>
                        </a:lnTo>
                        <a:lnTo>
                          <a:pt x="227" y="178"/>
                        </a:lnTo>
                        <a:lnTo>
                          <a:pt x="209" y="149"/>
                        </a:lnTo>
                        <a:lnTo>
                          <a:pt x="187" y="123"/>
                        </a:lnTo>
                        <a:lnTo>
                          <a:pt x="161" y="101"/>
                        </a:lnTo>
                        <a:lnTo>
                          <a:pt x="132" y="82"/>
                        </a:lnTo>
                        <a:lnTo>
                          <a:pt x="100" y="69"/>
                        </a:lnTo>
                        <a:lnTo>
                          <a:pt x="65" y="60"/>
                        </a:lnTo>
                        <a:lnTo>
                          <a:pt x="29" y="57"/>
                        </a:lnTo>
                        <a:lnTo>
                          <a:pt x="18" y="55"/>
                        </a:lnTo>
                        <a:lnTo>
                          <a:pt x="9" y="49"/>
                        </a:lnTo>
                        <a:lnTo>
                          <a:pt x="2" y="40"/>
                        </a:lnTo>
                        <a:lnTo>
                          <a:pt x="0" y="29"/>
                        </a:lnTo>
                        <a:lnTo>
                          <a:pt x="2" y="18"/>
                        </a:lnTo>
                        <a:lnTo>
                          <a:pt x="9" y="9"/>
                        </a:lnTo>
                        <a:lnTo>
                          <a:pt x="18" y="2"/>
                        </a:lnTo>
                        <a:lnTo>
                          <a:pt x="29"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5" name="Google Shape;188;p1"/>
                  <p:cNvSpPr/>
                  <p:nvPr/>
                </p:nvSpPr>
                <p:spPr>
                  <a:xfrm>
                    <a:off x="3729038" y="5765800"/>
                    <a:ext cx="354013" cy="352425"/>
                  </a:xfrm>
                  <a:custGeom>
                    <a:avLst/>
                    <a:gdLst/>
                    <a:ahLst/>
                    <a:cxnLst/>
                    <a:rect l="l" t="t" r="r" b="b"/>
                    <a:pathLst>
                      <a:path w="223" h="222" extrusionOk="0">
                        <a:moveTo>
                          <a:pt x="29" y="0"/>
                        </a:moveTo>
                        <a:lnTo>
                          <a:pt x="60" y="3"/>
                        </a:lnTo>
                        <a:lnTo>
                          <a:pt x="90" y="10"/>
                        </a:lnTo>
                        <a:lnTo>
                          <a:pt x="118" y="21"/>
                        </a:lnTo>
                        <a:lnTo>
                          <a:pt x="143" y="37"/>
                        </a:lnTo>
                        <a:lnTo>
                          <a:pt x="166" y="56"/>
                        </a:lnTo>
                        <a:lnTo>
                          <a:pt x="185" y="79"/>
                        </a:lnTo>
                        <a:lnTo>
                          <a:pt x="201" y="105"/>
                        </a:lnTo>
                        <a:lnTo>
                          <a:pt x="213" y="132"/>
                        </a:lnTo>
                        <a:lnTo>
                          <a:pt x="220" y="162"/>
                        </a:lnTo>
                        <a:lnTo>
                          <a:pt x="223" y="193"/>
                        </a:lnTo>
                        <a:lnTo>
                          <a:pt x="221" y="204"/>
                        </a:lnTo>
                        <a:lnTo>
                          <a:pt x="214" y="213"/>
                        </a:lnTo>
                        <a:lnTo>
                          <a:pt x="204" y="220"/>
                        </a:lnTo>
                        <a:lnTo>
                          <a:pt x="194" y="222"/>
                        </a:lnTo>
                        <a:lnTo>
                          <a:pt x="183" y="220"/>
                        </a:lnTo>
                        <a:lnTo>
                          <a:pt x="173" y="213"/>
                        </a:lnTo>
                        <a:lnTo>
                          <a:pt x="167" y="204"/>
                        </a:lnTo>
                        <a:lnTo>
                          <a:pt x="166" y="193"/>
                        </a:lnTo>
                        <a:lnTo>
                          <a:pt x="163" y="166"/>
                        </a:lnTo>
                        <a:lnTo>
                          <a:pt x="155" y="140"/>
                        </a:lnTo>
                        <a:lnTo>
                          <a:pt x="142" y="117"/>
                        </a:lnTo>
                        <a:lnTo>
                          <a:pt x="126" y="97"/>
                        </a:lnTo>
                        <a:lnTo>
                          <a:pt x="106" y="80"/>
                        </a:lnTo>
                        <a:lnTo>
                          <a:pt x="82" y="68"/>
                        </a:lnTo>
                        <a:lnTo>
                          <a:pt x="56" y="59"/>
                        </a:lnTo>
                        <a:lnTo>
                          <a:pt x="29" y="56"/>
                        </a:lnTo>
                        <a:lnTo>
                          <a:pt x="18" y="54"/>
                        </a:lnTo>
                        <a:lnTo>
                          <a:pt x="9" y="49"/>
                        </a:lnTo>
                        <a:lnTo>
                          <a:pt x="2" y="39"/>
                        </a:lnTo>
                        <a:lnTo>
                          <a:pt x="0" y="28"/>
                        </a:lnTo>
                        <a:lnTo>
                          <a:pt x="2" y="18"/>
                        </a:lnTo>
                        <a:lnTo>
                          <a:pt x="9" y="9"/>
                        </a:lnTo>
                        <a:lnTo>
                          <a:pt x="18" y="2"/>
                        </a:lnTo>
                        <a:lnTo>
                          <a:pt x="29"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6" name="Google Shape;189;p1"/>
                  <p:cNvSpPr/>
                  <p:nvPr/>
                </p:nvSpPr>
                <p:spPr>
                  <a:xfrm>
                    <a:off x="3729038" y="5932488"/>
                    <a:ext cx="185738" cy="185738"/>
                  </a:xfrm>
                  <a:custGeom>
                    <a:avLst/>
                    <a:gdLst/>
                    <a:ahLst/>
                    <a:cxnLst/>
                    <a:rect l="l" t="t" r="r" b="b"/>
                    <a:pathLst>
                      <a:path w="117" h="117" extrusionOk="0">
                        <a:moveTo>
                          <a:pt x="58" y="0"/>
                        </a:moveTo>
                        <a:lnTo>
                          <a:pt x="74" y="2"/>
                        </a:lnTo>
                        <a:lnTo>
                          <a:pt x="88" y="7"/>
                        </a:lnTo>
                        <a:lnTo>
                          <a:pt x="100" y="17"/>
                        </a:lnTo>
                        <a:lnTo>
                          <a:pt x="109" y="29"/>
                        </a:lnTo>
                        <a:lnTo>
                          <a:pt x="115" y="43"/>
                        </a:lnTo>
                        <a:lnTo>
                          <a:pt x="117" y="59"/>
                        </a:lnTo>
                        <a:lnTo>
                          <a:pt x="115" y="74"/>
                        </a:lnTo>
                        <a:lnTo>
                          <a:pt x="109" y="88"/>
                        </a:lnTo>
                        <a:lnTo>
                          <a:pt x="100" y="99"/>
                        </a:lnTo>
                        <a:lnTo>
                          <a:pt x="88" y="109"/>
                        </a:lnTo>
                        <a:lnTo>
                          <a:pt x="74" y="115"/>
                        </a:lnTo>
                        <a:lnTo>
                          <a:pt x="58" y="117"/>
                        </a:lnTo>
                        <a:lnTo>
                          <a:pt x="40" y="114"/>
                        </a:lnTo>
                        <a:lnTo>
                          <a:pt x="24" y="105"/>
                        </a:lnTo>
                        <a:lnTo>
                          <a:pt x="12" y="93"/>
                        </a:lnTo>
                        <a:lnTo>
                          <a:pt x="3" y="77"/>
                        </a:lnTo>
                        <a:lnTo>
                          <a:pt x="0" y="59"/>
                        </a:lnTo>
                        <a:lnTo>
                          <a:pt x="2" y="43"/>
                        </a:lnTo>
                        <a:lnTo>
                          <a:pt x="8" y="29"/>
                        </a:lnTo>
                        <a:lnTo>
                          <a:pt x="18" y="17"/>
                        </a:lnTo>
                        <a:lnTo>
                          <a:pt x="29" y="7"/>
                        </a:lnTo>
                        <a:lnTo>
                          <a:pt x="43" y="2"/>
                        </a:lnTo>
                        <a:lnTo>
                          <a:pt x="5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29" name="Google Shape;190;p1"/>
              <p:cNvGrpSpPr/>
              <p:nvPr/>
            </p:nvGrpSpPr>
            <p:grpSpPr>
              <a:xfrm>
                <a:off x="4292892" y="2966201"/>
                <a:ext cx="956926" cy="956926"/>
                <a:chOff x="4292892" y="2966201"/>
                <a:chExt cx="956926" cy="956926"/>
              </a:xfrm>
            </p:grpSpPr>
            <p:sp>
              <p:nvSpPr>
                <p:cNvPr id="65" name="Google Shape;191;p1"/>
                <p:cNvSpPr/>
                <p:nvPr/>
              </p:nvSpPr>
              <p:spPr>
                <a:xfrm>
                  <a:off x="4292892" y="2966201"/>
                  <a:ext cx="956926" cy="956926"/>
                </a:xfrm>
                <a:prstGeom prst="ellipse">
                  <a:avLst/>
                </a:prstGeom>
                <a:gradFill>
                  <a:gsLst>
                    <a:gs pos="0">
                      <a:srgbClr val="9E7400"/>
                    </a:gs>
                    <a:gs pos="50000">
                      <a:srgbClr val="E4A800"/>
                    </a:gs>
                    <a:gs pos="100000">
                      <a:srgbClr val="FFC900"/>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6" name="Google Shape;192;p1"/>
                <p:cNvGrpSpPr/>
                <p:nvPr/>
              </p:nvGrpSpPr>
              <p:grpSpPr>
                <a:xfrm>
                  <a:off x="4539942" y="3276589"/>
                  <a:ext cx="460011" cy="304798"/>
                  <a:chOff x="6069013" y="5321300"/>
                  <a:chExt cx="649288" cy="430213"/>
                </a:xfrm>
              </p:grpSpPr>
              <p:sp>
                <p:nvSpPr>
                  <p:cNvPr id="67" name="Google Shape;193;p1"/>
                  <p:cNvSpPr/>
                  <p:nvPr/>
                </p:nvSpPr>
                <p:spPr>
                  <a:xfrm>
                    <a:off x="6148388" y="5394325"/>
                    <a:ext cx="492125" cy="279400"/>
                  </a:xfrm>
                  <a:custGeom>
                    <a:avLst/>
                    <a:gdLst/>
                    <a:ahLst/>
                    <a:cxnLst/>
                    <a:rect l="l" t="t" r="r" b="b"/>
                    <a:pathLst>
                      <a:path w="310" h="176" extrusionOk="0">
                        <a:moveTo>
                          <a:pt x="241" y="98"/>
                        </a:moveTo>
                        <a:lnTo>
                          <a:pt x="248" y="98"/>
                        </a:lnTo>
                        <a:lnTo>
                          <a:pt x="255" y="102"/>
                        </a:lnTo>
                        <a:lnTo>
                          <a:pt x="307" y="154"/>
                        </a:lnTo>
                        <a:lnTo>
                          <a:pt x="310" y="160"/>
                        </a:lnTo>
                        <a:lnTo>
                          <a:pt x="310" y="166"/>
                        </a:lnTo>
                        <a:lnTo>
                          <a:pt x="307" y="173"/>
                        </a:lnTo>
                        <a:lnTo>
                          <a:pt x="300" y="176"/>
                        </a:lnTo>
                        <a:lnTo>
                          <a:pt x="294" y="176"/>
                        </a:lnTo>
                        <a:lnTo>
                          <a:pt x="288" y="173"/>
                        </a:lnTo>
                        <a:lnTo>
                          <a:pt x="236" y="121"/>
                        </a:lnTo>
                        <a:lnTo>
                          <a:pt x="232" y="114"/>
                        </a:lnTo>
                        <a:lnTo>
                          <a:pt x="232" y="107"/>
                        </a:lnTo>
                        <a:lnTo>
                          <a:pt x="236" y="102"/>
                        </a:lnTo>
                        <a:lnTo>
                          <a:pt x="241" y="98"/>
                        </a:lnTo>
                        <a:close/>
                        <a:moveTo>
                          <a:pt x="62" y="98"/>
                        </a:moveTo>
                        <a:lnTo>
                          <a:pt x="68" y="98"/>
                        </a:lnTo>
                        <a:lnTo>
                          <a:pt x="75" y="102"/>
                        </a:lnTo>
                        <a:lnTo>
                          <a:pt x="78" y="107"/>
                        </a:lnTo>
                        <a:lnTo>
                          <a:pt x="78" y="114"/>
                        </a:lnTo>
                        <a:lnTo>
                          <a:pt x="75" y="121"/>
                        </a:lnTo>
                        <a:lnTo>
                          <a:pt x="23" y="173"/>
                        </a:lnTo>
                        <a:lnTo>
                          <a:pt x="16" y="176"/>
                        </a:lnTo>
                        <a:lnTo>
                          <a:pt x="10" y="176"/>
                        </a:lnTo>
                        <a:lnTo>
                          <a:pt x="4" y="173"/>
                        </a:lnTo>
                        <a:lnTo>
                          <a:pt x="0" y="166"/>
                        </a:lnTo>
                        <a:lnTo>
                          <a:pt x="0" y="160"/>
                        </a:lnTo>
                        <a:lnTo>
                          <a:pt x="4" y="154"/>
                        </a:lnTo>
                        <a:lnTo>
                          <a:pt x="56" y="102"/>
                        </a:lnTo>
                        <a:lnTo>
                          <a:pt x="62" y="98"/>
                        </a:lnTo>
                        <a:close/>
                        <a:moveTo>
                          <a:pt x="17" y="0"/>
                        </a:moveTo>
                        <a:lnTo>
                          <a:pt x="24" y="0"/>
                        </a:lnTo>
                        <a:lnTo>
                          <a:pt x="30" y="4"/>
                        </a:lnTo>
                        <a:lnTo>
                          <a:pt x="136" y="109"/>
                        </a:lnTo>
                        <a:lnTo>
                          <a:pt x="145" y="115"/>
                        </a:lnTo>
                        <a:lnTo>
                          <a:pt x="155" y="117"/>
                        </a:lnTo>
                        <a:lnTo>
                          <a:pt x="166" y="115"/>
                        </a:lnTo>
                        <a:lnTo>
                          <a:pt x="175" y="109"/>
                        </a:lnTo>
                        <a:lnTo>
                          <a:pt x="280" y="4"/>
                        </a:lnTo>
                        <a:lnTo>
                          <a:pt x="287" y="0"/>
                        </a:lnTo>
                        <a:lnTo>
                          <a:pt x="294" y="0"/>
                        </a:lnTo>
                        <a:lnTo>
                          <a:pt x="299" y="4"/>
                        </a:lnTo>
                        <a:lnTo>
                          <a:pt x="303" y="10"/>
                        </a:lnTo>
                        <a:lnTo>
                          <a:pt x="303" y="16"/>
                        </a:lnTo>
                        <a:lnTo>
                          <a:pt x="299" y="23"/>
                        </a:lnTo>
                        <a:lnTo>
                          <a:pt x="194" y="129"/>
                        </a:lnTo>
                        <a:lnTo>
                          <a:pt x="182" y="137"/>
                        </a:lnTo>
                        <a:lnTo>
                          <a:pt x="169" y="143"/>
                        </a:lnTo>
                        <a:lnTo>
                          <a:pt x="155" y="145"/>
                        </a:lnTo>
                        <a:lnTo>
                          <a:pt x="142" y="143"/>
                        </a:lnTo>
                        <a:lnTo>
                          <a:pt x="128" y="137"/>
                        </a:lnTo>
                        <a:lnTo>
                          <a:pt x="117" y="129"/>
                        </a:lnTo>
                        <a:lnTo>
                          <a:pt x="10" y="23"/>
                        </a:lnTo>
                        <a:lnTo>
                          <a:pt x="8" y="16"/>
                        </a:lnTo>
                        <a:lnTo>
                          <a:pt x="8" y="10"/>
                        </a:lnTo>
                        <a:lnTo>
                          <a:pt x="10" y="4"/>
                        </a:lnTo>
                        <a:lnTo>
                          <a:pt x="17"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8" name="Google Shape;194;p1"/>
                  <p:cNvSpPr/>
                  <p:nvPr/>
                </p:nvSpPr>
                <p:spPr>
                  <a:xfrm>
                    <a:off x="6516688" y="5549900"/>
                    <a:ext cx="123825" cy="123825"/>
                  </a:xfrm>
                  <a:custGeom>
                    <a:avLst/>
                    <a:gdLst/>
                    <a:ahLst/>
                    <a:cxnLst/>
                    <a:rect l="l" t="t" r="r" b="b"/>
                    <a:pathLst>
                      <a:path w="78" h="78" extrusionOk="0">
                        <a:moveTo>
                          <a:pt x="9" y="0"/>
                        </a:moveTo>
                        <a:lnTo>
                          <a:pt x="16" y="0"/>
                        </a:lnTo>
                        <a:lnTo>
                          <a:pt x="23" y="4"/>
                        </a:lnTo>
                        <a:lnTo>
                          <a:pt x="75" y="56"/>
                        </a:lnTo>
                        <a:lnTo>
                          <a:pt x="78" y="62"/>
                        </a:lnTo>
                        <a:lnTo>
                          <a:pt x="78" y="68"/>
                        </a:lnTo>
                        <a:lnTo>
                          <a:pt x="75" y="75"/>
                        </a:lnTo>
                        <a:lnTo>
                          <a:pt x="68" y="78"/>
                        </a:lnTo>
                        <a:lnTo>
                          <a:pt x="62" y="78"/>
                        </a:lnTo>
                        <a:lnTo>
                          <a:pt x="56" y="75"/>
                        </a:lnTo>
                        <a:lnTo>
                          <a:pt x="4" y="23"/>
                        </a:lnTo>
                        <a:lnTo>
                          <a:pt x="0" y="16"/>
                        </a:lnTo>
                        <a:lnTo>
                          <a:pt x="0" y="9"/>
                        </a:lnTo>
                        <a:lnTo>
                          <a:pt x="4" y="4"/>
                        </a:lnTo>
                        <a:lnTo>
                          <a:pt x="9"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9" name="Google Shape;195;p1"/>
                  <p:cNvSpPr/>
                  <p:nvPr/>
                </p:nvSpPr>
                <p:spPr>
                  <a:xfrm>
                    <a:off x="6069013" y="5321300"/>
                    <a:ext cx="649288" cy="430213"/>
                  </a:xfrm>
                  <a:custGeom>
                    <a:avLst/>
                    <a:gdLst/>
                    <a:ahLst/>
                    <a:cxnLst/>
                    <a:rect l="l" t="t" r="r" b="b"/>
                    <a:pathLst>
                      <a:path w="409" h="271" extrusionOk="0">
                        <a:moveTo>
                          <a:pt x="56" y="27"/>
                        </a:moveTo>
                        <a:lnTo>
                          <a:pt x="45" y="29"/>
                        </a:lnTo>
                        <a:lnTo>
                          <a:pt x="36" y="34"/>
                        </a:lnTo>
                        <a:lnTo>
                          <a:pt x="30" y="43"/>
                        </a:lnTo>
                        <a:lnTo>
                          <a:pt x="29" y="54"/>
                        </a:lnTo>
                        <a:lnTo>
                          <a:pt x="29" y="217"/>
                        </a:lnTo>
                        <a:lnTo>
                          <a:pt x="30" y="228"/>
                        </a:lnTo>
                        <a:lnTo>
                          <a:pt x="36" y="237"/>
                        </a:lnTo>
                        <a:lnTo>
                          <a:pt x="45" y="242"/>
                        </a:lnTo>
                        <a:lnTo>
                          <a:pt x="56" y="244"/>
                        </a:lnTo>
                        <a:lnTo>
                          <a:pt x="355" y="244"/>
                        </a:lnTo>
                        <a:lnTo>
                          <a:pt x="366" y="242"/>
                        </a:lnTo>
                        <a:lnTo>
                          <a:pt x="375" y="237"/>
                        </a:lnTo>
                        <a:lnTo>
                          <a:pt x="380" y="228"/>
                        </a:lnTo>
                        <a:lnTo>
                          <a:pt x="382" y="217"/>
                        </a:lnTo>
                        <a:lnTo>
                          <a:pt x="382" y="54"/>
                        </a:lnTo>
                        <a:lnTo>
                          <a:pt x="380" y="43"/>
                        </a:lnTo>
                        <a:lnTo>
                          <a:pt x="375" y="34"/>
                        </a:lnTo>
                        <a:lnTo>
                          <a:pt x="366" y="29"/>
                        </a:lnTo>
                        <a:lnTo>
                          <a:pt x="355" y="27"/>
                        </a:lnTo>
                        <a:lnTo>
                          <a:pt x="56" y="27"/>
                        </a:lnTo>
                        <a:close/>
                        <a:moveTo>
                          <a:pt x="56" y="0"/>
                        </a:moveTo>
                        <a:lnTo>
                          <a:pt x="355" y="0"/>
                        </a:lnTo>
                        <a:lnTo>
                          <a:pt x="373" y="2"/>
                        </a:lnTo>
                        <a:lnTo>
                          <a:pt x="387" y="10"/>
                        </a:lnTo>
                        <a:lnTo>
                          <a:pt x="399" y="22"/>
                        </a:lnTo>
                        <a:lnTo>
                          <a:pt x="407" y="36"/>
                        </a:lnTo>
                        <a:lnTo>
                          <a:pt x="409" y="54"/>
                        </a:lnTo>
                        <a:lnTo>
                          <a:pt x="409" y="217"/>
                        </a:lnTo>
                        <a:lnTo>
                          <a:pt x="407" y="235"/>
                        </a:lnTo>
                        <a:lnTo>
                          <a:pt x="399" y="249"/>
                        </a:lnTo>
                        <a:lnTo>
                          <a:pt x="387" y="261"/>
                        </a:lnTo>
                        <a:lnTo>
                          <a:pt x="373" y="269"/>
                        </a:lnTo>
                        <a:lnTo>
                          <a:pt x="355" y="271"/>
                        </a:lnTo>
                        <a:lnTo>
                          <a:pt x="56" y="271"/>
                        </a:lnTo>
                        <a:lnTo>
                          <a:pt x="38" y="269"/>
                        </a:lnTo>
                        <a:lnTo>
                          <a:pt x="24" y="261"/>
                        </a:lnTo>
                        <a:lnTo>
                          <a:pt x="11" y="249"/>
                        </a:lnTo>
                        <a:lnTo>
                          <a:pt x="3" y="235"/>
                        </a:lnTo>
                        <a:lnTo>
                          <a:pt x="0" y="217"/>
                        </a:lnTo>
                        <a:lnTo>
                          <a:pt x="0" y="54"/>
                        </a:lnTo>
                        <a:lnTo>
                          <a:pt x="3" y="36"/>
                        </a:lnTo>
                        <a:lnTo>
                          <a:pt x="11" y="22"/>
                        </a:lnTo>
                        <a:lnTo>
                          <a:pt x="24" y="10"/>
                        </a:lnTo>
                        <a:lnTo>
                          <a:pt x="38" y="2"/>
                        </a:lnTo>
                        <a:lnTo>
                          <a:pt x="56"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0" name="Google Shape;196;p1"/>
                  <p:cNvSpPr/>
                  <p:nvPr/>
                </p:nvSpPr>
                <p:spPr>
                  <a:xfrm>
                    <a:off x="6161088" y="5394325"/>
                    <a:ext cx="468313" cy="230188"/>
                  </a:xfrm>
                  <a:custGeom>
                    <a:avLst/>
                    <a:gdLst/>
                    <a:ahLst/>
                    <a:cxnLst/>
                    <a:rect l="l" t="t" r="r" b="b"/>
                    <a:pathLst>
                      <a:path w="295" h="145" extrusionOk="0">
                        <a:moveTo>
                          <a:pt x="9" y="0"/>
                        </a:moveTo>
                        <a:lnTo>
                          <a:pt x="16" y="0"/>
                        </a:lnTo>
                        <a:lnTo>
                          <a:pt x="22" y="4"/>
                        </a:lnTo>
                        <a:lnTo>
                          <a:pt x="128" y="109"/>
                        </a:lnTo>
                        <a:lnTo>
                          <a:pt x="137" y="115"/>
                        </a:lnTo>
                        <a:lnTo>
                          <a:pt x="147" y="117"/>
                        </a:lnTo>
                        <a:lnTo>
                          <a:pt x="158" y="115"/>
                        </a:lnTo>
                        <a:lnTo>
                          <a:pt x="167" y="109"/>
                        </a:lnTo>
                        <a:lnTo>
                          <a:pt x="272" y="4"/>
                        </a:lnTo>
                        <a:lnTo>
                          <a:pt x="279" y="0"/>
                        </a:lnTo>
                        <a:lnTo>
                          <a:pt x="286" y="0"/>
                        </a:lnTo>
                        <a:lnTo>
                          <a:pt x="291" y="4"/>
                        </a:lnTo>
                        <a:lnTo>
                          <a:pt x="295" y="10"/>
                        </a:lnTo>
                        <a:lnTo>
                          <a:pt x="295" y="16"/>
                        </a:lnTo>
                        <a:lnTo>
                          <a:pt x="291" y="23"/>
                        </a:lnTo>
                        <a:lnTo>
                          <a:pt x="186" y="129"/>
                        </a:lnTo>
                        <a:lnTo>
                          <a:pt x="174" y="137"/>
                        </a:lnTo>
                        <a:lnTo>
                          <a:pt x="161" y="143"/>
                        </a:lnTo>
                        <a:lnTo>
                          <a:pt x="147" y="145"/>
                        </a:lnTo>
                        <a:lnTo>
                          <a:pt x="134" y="143"/>
                        </a:lnTo>
                        <a:lnTo>
                          <a:pt x="120" y="137"/>
                        </a:lnTo>
                        <a:lnTo>
                          <a:pt x="109" y="129"/>
                        </a:lnTo>
                        <a:lnTo>
                          <a:pt x="2" y="23"/>
                        </a:lnTo>
                        <a:lnTo>
                          <a:pt x="0" y="16"/>
                        </a:lnTo>
                        <a:lnTo>
                          <a:pt x="0" y="10"/>
                        </a:lnTo>
                        <a:lnTo>
                          <a:pt x="2" y="4"/>
                        </a:lnTo>
                        <a:lnTo>
                          <a:pt x="9"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1" name="Google Shape;197;p1"/>
                  <p:cNvSpPr/>
                  <p:nvPr/>
                </p:nvSpPr>
                <p:spPr>
                  <a:xfrm>
                    <a:off x="6148388" y="5549900"/>
                    <a:ext cx="123825" cy="123825"/>
                  </a:xfrm>
                  <a:custGeom>
                    <a:avLst/>
                    <a:gdLst/>
                    <a:ahLst/>
                    <a:cxnLst/>
                    <a:rect l="l" t="t" r="r" b="b"/>
                    <a:pathLst>
                      <a:path w="78" h="78" extrusionOk="0">
                        <a:moveTo>
                          <a:pt x="62" y="0"/>
                        </a:moveTo>
                        <a:lnTo>
                          <a:pt x="68" y="0"/>
                        </a:lnTo>
                        <a:lnTo>
                          <a:pt x="75" y="4"/>
                        </a:lnTo>
                        <a:lnTo>
                          <a:pt x="78" y="9"/>
                        </a:lnTo>
                        <a:lnTo>
                          <a:pt x="78" y="16"/>
                        </a:lnTo>
                        <a:lnTo>
                          <a:pt x="75" y="23"/>
                        </a:lnTo>
                        <a:lnTo>
                          <a:pt x="23" y="75"/>
                        </a:lnTo>
                        <a:lnTo>
                          <a:pt x="16" y="78"/>
                        </a:lnTo>
                        <a:lnTo>
                          <a:pt x="10" y="78"/>
                        </a:lnTo>
                        <a:lnTo>
                          <a:pt x="4" y="75"/>
                        </a:lnTo>
                        <a:lnTo>
                          <a:pt x="0" y="68"/>
                        </a:lnTo>
                        <a:lnTo>
                          <a:pt x="0" y="62"/>
                        </a:lnTo>
                        <a:lnTo>
                          <a:pt x="4" y="56"/>
                        </a:lnTo>
                        <a:lnTo>
                          <a:pt x="56" y="4"/>
                        </a:lnTo>
                        <a:lnTo>
                          <a:pt x="62"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30" name="Google Shape;198;p1"/>
              <p:cNvGrpSpPr/>
              <p:nvPr/>
            </p:nvGrpSpPr>
            <p:grpSpPr>
              <a:xfrm>
                <a:off x="3884612" y="1219200"/>
                <a:ext cx="968124" cy="968124"/>
                <a:chOff x="3884612" y="1219200"/>
                <a:chExt cx="968124" cy="968124"/>
              </a:xfrm>
            </p:grpSpPr>
            <p:sp>
              <p:nvSpPr>
                <p:cNvPr id="63" name="Google Shape;123;p1"/>
                <p:cNvSpPr/>
                <p:nvPr/>
              </p:nvSpPr>
              <p:spPr>
                <a:xfrm>
                  <a:off x="3884612" y="1219200"/>
                  <a:ext cx="968124" cy="968124"/>
                </a:xfrm>
                <a:prstGeom prst="ellipse">
                  <a:avLst/>
                </a:prstGeom>
                <a:gradFill>
                  <a:gsLst>
                    <a:gs pos="0">
                      <a:srgbClr val="252F3E"/>
                    </a:gs>
                    <a:gs pos="50000">
                      <a:srgbClr val="35455A"/>
                    </a:gs>
                    <a:gs pos="100000">
                      <a:srgbClr val="41536C"/>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4" name="Google Shape;199;p1"/>
                <p:cNvSpPr/>
                <p:nvPr/>
              </p:nvSpPr>
              <p:spPr>
                <a:xfrm>
                  <a:off x="4204653" y="1478280"/>
                  <a:ext cx="304800" cy="436775"/>
                </a:xfrm>
                <a:custGeom>
                  <a:avLst/>
                  <a:gdLst/>
                  <a:ahLst/>
                  <a:cxnLst/>
                  <a:rect l="l" t="t" r="r" b="b"/>
                  <a:pathLst>
                    <a:path w="291" h="417" extrusionOk="0">
                      <a:moveTo>
                        <a:pt x="124" y="371"/>
                      </a:moveTo>
                      <a:lnTo>
                        <a:pt x="121" y="375"/>
                      </a:lnTo>
                      <a:lnTo>
                        <a:pt x="119" y="377"/>
                      </a:lnTo>
                      <a:lnTo>
                        <a:pt x="119" y="380"/>
                      </a:lnTo>
                      <a:lnTo>
                        <a:pt x="120" y="384"/>
                      </a:lnTo>
                      <a:lnTo>
                        <a:pt x="123" y="388"/>
                      </a:lnTo>
                      <a:lnTo>
                        <a:pt x="127" y="389"/>
                      </a:lnTo>
                      <a:lnTo>
                        <a:pt x="163" y="389"/>
                      </a:lnTo>
                      <a:lnTo>
                        <a:pt x="167" y="388"/>
                      </a:lnTo>
                      <a:lnTo>
                        <a:pt x="171" y="384"/>
                      </a:lnTo>
                      <a:lnTo>
                        <a:pt x="172" y="380"/>
                      </a:lnTo>
                      <a:lnTo>
                        <a:pt x="172" y="377"/>
                      </a:lnTo>
                      <a:lnTo>
                        <a:pt x="170" y="375"/>
                      </a:lnTo>
                      <a:lnTo>
                        <a:pt x="166" y="371"/>
                      </a:lnTo>
                      <a:lnTo>
                        <a:pt x="124" y="371"/>
                      </a:lnTo>
                      <a:close/>
                      <a:moveTo>
                        <a:pt x="71" y="35"/>
                      </a:moveTo>
                      <a:lnTo>
                        <a:pt x="56" y="37"/>
                      </a:lnTo>
                      <a:lnTo>
                        <a:pt x="42" y="44"/>
                      </a:lnTo>
                      <a:lnTo>
                        <a:pt x="32" y="54"/>
                      </a:lnTo>
                      <a:lnTo>
                        <a:pt x="25" y="67"/>
                      </a:lnTo>
                      <a:lnTo>
                        <a:pt x="22" y="81"/>
                      </a:lnTo>
                      <a:lnTo>
                        <a:pt x="22" y="304"/>
                      </a:lnTo>
                      <a:lnTo>
                        <a:pt x="25" y="318"/>
                      </a:lnTo>
                      <a:lnTo>
                        <a:pt x="32" y="332"/>
                      </a:lnTo>
                      <a:lnTo>
                        <a:pt x="42" y="342"/>
                      </a:lnTo>
                      <a:lnTo>
                        <a:pt x="56" y="348"/>
                      </a:lnTo>
                      <a:lnTo>
                        <a:pt x="71" y="350"/>
                      </a:lnTo>
                      <a:lnTo>
                        <a:pt x="219" y="350"/>
                      </a:lnTo>
                      <a:lnTo>
                        <a:pt x="235" y="348"/>
                      </a:lnTo>
                      <a:lnTo>
                        <a:pt x="248" y="342"/>
                      </a:lnTo>
                      <a:lnTo>
                        <a:pt x="259" y="332"/>
                      </a:lnTo>
                      <a:lnTo>
                        <a:pt x="266" y="318"/>
                      </a:lnTo>
                      <a:lnTo>
                        <a:pt x="268" y="304"/>
                      </a:lnTo>
                      <a:lnTo>
                        <a:pt x="268" y="81"/>
                      </a:lnTo>
                      <a:lnTo>
                        <a:pt x="266" y="67"/>
                      </a:lnTo>
                      <a:lnTo>
                        <a:pt x="259" y="54"/>
                      </a:lnTo>
                      <a:lnTo>
                        <a:pt x="248" y="44"/>
                      </a:lnTo>
                      <a:lnTo>
                        <a:pt x="235" y="37"/>
                      </a:lnTo>
                      <a:lnTo>
                        <a:pt x="219" y="35"/>
                      </a:lnTo>
                      <a:lnTo>
                        <a:pt x="71" y="35"/>
                      </a:lnTo>
                      <a:close/>
                      <a:moveTo>
                        <a:pt x="59" y="0"/>
                      </a:moveTo>
                      <a:lnTo>
                        <a:pt x="232" y="0"/>
                      </a:lnTo>
                      <a:lnTo>
                        <a:pt x="247" y="2"/>
                      </a:lnTo>
                      <a:lnTo>
                        <a:pt x="262" y="9"/>
                      </a:lnTo>
                      <a:lnTo>
                        <a:pt x="273" y="17"/>
                      </a:lnTo>
                      <a:lnTo>
                        <a:pt x="283" y="30"/>
                      </a:lnTo>
                      <a:lnTo>
                        <a:pt x="289" y="45"/>
                      </a:lnTo>
                      <a:lnTo>
                        <a:pt x="291" y="61"/>
                      </a:lnTo>
                      <a:lnTo>
                        <a:pt x="291" y="356"/>
                      </a:lnTo>
                      <a:lnTo>
                        <a:pt x="289" y="373"/>
                      </a:lnTo>
                      <a:lnTo>
                        <a:pt x="283" y="387"/>
                      </a:lnTo>
                      <a:lnTo>
                        <a:pt x="273" y="400"/>
                      </a:lnTo>
                      <a:lnTo>
                        <a:pt x="262" y="408"/>
                      </a:lnTo>
                      <a:lnTo>
                        <a:pt x="247" y="415"/>
                      </a:lnTo>
                      <a:lnTo>
                        <a:pt x="232" y="417"/>
                      </a:lnTo>
                      <a:lnTo>
                        <a:pt x="59" y="417"/>
                      </a:lnTo>
                      <a:lnTo>
                        <a:pt x="43" y="415"/>
                      </a:lnTo>
                      <a:lnTo>
                        <a:pt x="29" y="408"/>
                      </a:lnTo>
                      <a:lnTo>
                        <a:pt x="17" y="400"/>
                      </a:lnTo>
                      <a:lnTo>
                        <a:pt x="7" y="387"/>
                      </a:lnTo>
                      <a:lnTo>
                        <a:pt x="2" y="373"/>
                      </a:lnTo>
                      <a:lnTo>
                        <a:pt x="0" y="356"/>
                      </a:lnTo>
                      <a:lnTo>
                        <a:pt x="0" y="61"/>
                      </a:lnTo>
                      <a:lnTo>
                        <a:pt x="2" y="45"/>
                      </a:lnTo>
                      <a:lnTo>
                        <a:pt x="7" y="30"/>
                      </a:lnTo>
                      <a:lnTo>
                        <a:pt x="17" y="17"/>
                      </a:lnTo>
                      <a:lnTo>
                        <a:pt x="29" y="9"/>
                      </a:lnTo>
                      <a:lnTo>
                        <a:pt x="43" y="2"/>
                      </a:lnTo>
                      <a:lnTo>
                        <a:pt x="59"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nvGrpSpPr>
              <p:cNvPr id="31" name="Google Shape;200;p1"/>
              <p:cNvGrpSpPr/>
              <p:nvPr/>
            </p:nvGrpSpPr>
            <p:grpSpPr>
              <a:xfrm>
                <a:off x="8860882" y="4057066"/>
                <a:ext cx="928020" cy="928018"/>
                <a:chOff x="8860882" y="4057066"/>
                <a:chExt cx="928020" cy="928018"/>
              </a:xfrm>
            </p:grpSpPr>
            <p:sp>
              <p:nvSpPr>
                <p:cNvPr id="54" name="Google Shape;201;p1"/>
                <p:cNvSpPr/>
                <p:nvPr/>
              </p:nvSpPr>
              <p:spPr>
                <a:xfrm>
                  <a:off x="8860882" y="4057066"/>
                  <a:ext cx="928020" cy="928018"/>
                </a:xfrm>
                <a:prstGeom prst="ellipse">
                  <a:avLst/>
                </a:prstGeom>
                <a:gradFill>
                  <a:gsLst>
                    <a:gs pos="0">
                      <a:srgbClr val="213F76"/>
                    </a:gs>
                    <a:gs pos="50000">
                      <a:srgbClr val="2F5CAB"/>
                    </a:gs>
                    <a:gs pos="100000">
                      <a:srgbClr val="3A6FCD"/>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55" name="Google Shape;202;p1"/>
                <p:cNvGrpSpPr/>
                <p:nvPr/>
              </p:nvGrpSpPr>
              <p:grpSpPr>
                <a:xfrm>
                  <a:off x="9096687" y="4282447"/>
                  <a:ext cx="493258" cy="460376"/>
                  <a:chOff x="4903788" y="4975225"/>
                  <a:chExt cx="738187" cy="688975"/>
                </a:xfrm>
              </p:grpSpPr>
              <p:sp>
                <p:nvSpPr>
                  <p:cNvPr id="56" name="Google Shape;203;p1"/>
                  <p:cNvSpPr/>
                  <p:nvPr/>
                </p:nvSpPr>
                <p:spPr>
                  <a:xfrm>
                    <a:off x="4997450" y="4975225"/>
                    <a:ext cx="550863" cy="355600"/>
                  </a:xfrm>
                  <a:custGeom>
                    <a:avLst/>
                    <a:gdLst/>
                    <a:ahLst/>
                    <a:cxnLst/>
                    <a:rect l="l" t="t" r="r" b="b"/>
                    <a:pathLst>
                      <a:path w="347" h="224" extrusionOk="0">
                        <a:moveTo>
                          <a:pt x="174" y="0"/>
                        </a:moveTo>
                        <a:lnTo>
                          <a:pt x="204" y="3"/>
                        </a:lnTo>
                        <a:lnTo>
                          <a:pt x="233" y="10"/>
                        </a:lnTo>
                        <a:lnTo>
                          <a:pt x="259" y="22"/>
                        </a:lnTo>
                        <a:lnTo>
                          <a:pt x="282" y="39"/>
                        </a:lnTo>
                        <a:lnTo>
                          <a:pt x="303" y="58"/>
                        </a:lnTo>
                        <a:lnTo>
                          <a:pt x="297" y="59"/>
                        </a:lnTo>
                        <a:lnTo>
                          <a:pt x="295" y="63"/>
                        </a:lnTo>
                        <a:lnTo>
                          <a:pt x="295" y="69"/>
                        </a:lnTo>
                        <a:lnTo>
                          <a:pt x="297" y="77"/>
                        </a:lnTo>
                        <a:lnTo>
                          <a:pt x="308" y="99"/>
                        </a:lnTo>
                        <a:lnTo>
                          <a:pt x="316" y="110"/>
                        </a:lnTo>
                        <a:lnTo>
                          <a:pt x="323" y="124"/>
                        </a:lnTo>
                        <a:lnTo>
                          <a:pt x="330" y="137"/>
                        </a:lnTo>
                        <a:lnTo>
                          <a:pt x="342" y="166"/>
                        </a:lnTo>
                        <a:lnTo>
                          <a:pt x="346" y="180"/>
                        </a:lnTo>
                        <a:lnTo>
                          <a:pt x="347" y="193"/>
                        </a:lnTo>
                        <a:lnTo>
                          <a:pt x="345" y="224"/>
                        </a:lnTo>
                        <a:lnTo>
                          <a:pt x="330" y="219"/>
                        </a:lnTo>
                        <a:lnTo>
                          <a:pt x="332" y="193"/>
                        </a:lnTo>
                        <a:lnTo>
                          <a:pt x="329" y="164"/>
                        </a:lnTo>
                        <a:lnTo>
                          <a:pt x="323" y="138"/>
                        </a:lnTo>
                        <a:lnTo>
                          <a:pt x="310" y="113"/>
                        </a:lnTo>
                        <a:lnTo>
                          <a:pt x="295" y="91"/>
                        </a:lnTo>
                        <a:lnTo>
                          <a:pt x="275" y="71"/>
                        </a:lnTo>
                        <a:lnTo>
                          <a:pt x="254" y="56"/>
                        </a:lnTo>
                        <a:lnTo>
                          <a:pt x="229" y="44"/>
                        </a:lnTo>
                        <a:lnTo>
                          <a:pt x="202" y="38"/>
                        </a:lnTo>
                        <a:lnTo>
                          <a:pt x="174" y="35"/>
                        </a:lnTo>
                        <a:lnTo>
                          <a:pt x="145" y="38"/>
                        </a:lnTo>
                        <a:lnTo>
                          <a:pt x="118" y="44"/>
                        </a:lnTo>
                        <a:lnTo>
                          <a:pt x="94" y="56"/>
                        </a:lnTo>
                        <a:lnTo>
                          <a:pt x="71" y="71"/>
                        </a:lnTo>
                        <a:lnTo>
                          <a:pt x="52" y="91"/>
                        </a:lnTo>
                        <a:lnTo>
                          <a:pt x="36" y="113"/>
                        </a:lnTo>
                        <a:lnTo>
                          <a:pt x="24" y="138"/>
                        </a:lnTo>
                        <a:lnTo>
                          <a:pt x="17" y="164"/>
                        </a:lnTo>
                        <a:lnTo>
                          <a:pt x="14" y="193"/>
                        </a:lnTo>
                        <a:lnTo>
                          <a:pt x="16" y="219"/>
                        </a:lnTo>
                        <a:lnTo>
                          <a:pt x="3" y="224"/>
                        </a:lnTo>
                        <a:lnTo>
                          <a:pt x="1" y="209"/>
                        </a:lnTo>
                        <a:lnTo>
                          <a:pt x="0" y="193"/>
                        </a:lnTo>
                        <a:lnTo>
                          <a:pt x="1" y="180"/>
                        </a:lnTo>
                        <a:lnTo>
                          <a:pt x="5" y="166"/>
                        </a:lnTo>
                        <a:lnTo>
                          <a:pt x="16" y="137"/>
                        </a:lnTo>
                        <a:lnTo>
                          <a:pt x="24" y="124"/>
                        </a:lnTo>
                        <a:lnTo>
                          <a:pt x="31" y="110"/>
                        </a:lnTo>
                        <a:lnTo>
                          <a:pt x="38" y="99"/>
                        </a:lnTo>
                        <a:lnTo>
                          <a:pt x="49" y="77"/>
                        </a:lnTo>
                        <a:lnTo>
                          <a:pt x="52" y="69"/>
                        </a:lnTo>
                        <a:lnTo>
                          <a:pt x="52" y="63"/>
                        </a:lnTo>
                        <a:lnTo>
                          <a:pt x="49" y="59"/>
                        </a:lnTo>
                        <a:lnTo>
                          <a:pt x="43" y="58"/>
                        </a:lnTo>
                        <a:lnTo>
                          <a:pt x="65" y="39"/>
                        </a:lnTo>
                        <a:lnTo>
                          <a:pt x="88" y="22"/>
                        </a:lnTo>
                        <a:lnTo>
                          <a:pt x="115" y="10"/>
                        </a:lnTo>
                        <a:lnTo>
                          <a:pt x="143" y="3"/>
                        </a:lnTo>
                        <a:lnTo>
                          <a:pt x="174"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7" name="Google Shape;204;p1"/>
                  <p:cNvSpPr/>
                  <p:nvPr/>
                </p:nvSpPr>
                <p:spPr>
                  <a:xfrm>
                    <a:off x="5616575" y="5418138"/>
                    <a:ext cx="25400" cy="46038"/>
                  </a:xfrm>
                  <a:custGeom>
                    <a:avLst/>
                    <a:gdLst/>
                    <a:ahLst/>
                    <a:cxnLst/>
                    <a:rect l="l" t="t" r="r" b="b"/>
                    <a:pathLst>
                      <a:path w="16" h="29" extrusionOk="0">
                        <a:moveTo>
                          <a:pt x="0" y="0"/>
                        </a:moveTo>
                        <a:lnTo>
                          <a:pt x="2" y="0"/>
                        </a:lnTo>
                        <a:lnTo>
                          <a:pt x="6" y="1"/>
                        </a:lnTo>
                        <a:lnTo>
                          <a:pt x="9" y="2"/>
                        </a:lnTo>
                        <a:lnTo>
                          <a:pt x="12" y="5"/>
                        </a:lnTo>
                        <a:lnTo>
                          <a:pt x="16" y="11"/>
                        </a:lnTo>
                        <a:lnTo>
                          <a:pt x="16" y="18"/>
                        </a:lnTo>
                        <a:lnTo>
                          <a:pt x="14" y="22"/>
                        </a:lnTo>
                        <a:lnTo>
                          <a:pt x="12" y="25"/>
                        </a:lnTo>
                        <a:lnTo>
                          <a:pt x="9" y="27"/>
                        </a:lnTo>
                        <a:lnTo>
                          <a:pt x="6" y="28"/>
                        </a:lnTo>
                        <a:lnTo>
                          <a:pt x="2" y="29"/>
                        </a:lnTo>
                        <a:lnTo>
                          <a:pt x="0" y="29"/>
                        </a:lnTo>
                        <a:lnTo>
                          <a:pt x="2" y="19"/>
                        </a:lnTo>
                        <a:lnTo>
                          <a:pt x="2" y="15"/>
                        </a:lnTo>
                        <a:lnTo>
                          <a:pt x="1" y="8"/>
                        </a:lnTo>
                        <a:lnTo>
                          <a:pt x="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8" name="Google Shape;205;p1"/>
                  <p:cNvSpPr/>
                  <p:nvPr/>
                </p:nvSpPr>
                <p:spPr>
                  <a:xfrm>
                    <a:off x="4903788" y="5418138"/>
                    <a:ext cx="23813" cy="46038"/>
                  </a:xfrm>
                  <a:custGeom>
                    <a:avLst/>
                    <a:gdLst/>
                    <a:ahLst/>
                    <a:cxnLst/>
                    <a:rect l="l" t="t" r="r" b="b"/>
                    <a:pathLst>
                      <a:path w="15" h="29" extrusionOk="0">
                        <a:moveTo>
                          <a:pt x="14" y="0"/>
                        </a:moveTo>
                        <a:lnTo>
                          <a:pt x="15" y="0"/>
                        </a:lnTo>
                        <a:lnTo>
                          <a:pt x="14" y="8"/>
                        </a:lnTo>
                        <a:lnTo>
                          <a:pt x="14" y="22"/>
                        </a:lnTo>
                        <a:lnTo>
                          <a:pt x="15" y="29"/>
                        </a:lnTo>
                        <a:lnTo>
                          <a:pt x="14" y="29"/>
                        </a:lnTo>
                        <a:lnTo>
                          <a:pt x="9" y="28"/>
                        </a:lnTo>
                        <a:lnTo>
                          <a:pt x="6" y="26"/>
                        </a:lnTo>
                        <a:lnTo>
                          <a:pt x="3" y="23"/>
                        </a:lnTo>
                        <a:lnTo>
                          <a:pt x="1" y="19"/>
                        </a:lnTo>
                        <a:lnTo>
                          <a:pt x="0" y="15"/>
                        </a:lnTo>
                        <a:lnTo>
                          <a:pt x="1" y="10"/>
                        </a:lnTo>
                        <a:lnTo>
                          <a:pt x="3" y="6"/>
                        </a:lnTo>
                        <a:lnTo>
                          <a:pt x="6" y="3"/>
                        </a:lnTo>
                        <a:lnTo>
                          <a:pt x="9" y="1"/>
                        </a:lnTo>
                        <a:lnTo>
                          <a:pt x="14"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9" name="Google Shape;206;p1"/>
                  <p:cNvSpPr/>
                  <p:nvPr/>
                </p:nvSpPr>
                <p:spPr>
                  <a:xfrm>
                    <a:off x="5508625" y="5326063"/>
                    <a:ext cx="101600" cy="230188"/>
                  </a:xfrm>
                  <a:custGeom>
                    <a:avLst/>
                    <a:gdLst/>
                    <a:ahLst/>
                    <a:cxnLst/>
                    <a:rect l="l" t="t" r="r" b="b"/>
                    <a:pathLst>
                      <a:path w="64" h="145" extrusionOk="0">
                        <a:moveTo>
                          <a:pt x="0" y="0"/>
                        </a:moveTo>
                        <a:lnTo>
                          <a:pt x="17" y="4"/>
                        </a:lnTo>
                        <a:lnTo>
                          <a:pt x="33" y="13"/>
                        </a:lnTo>
                        <a:lnTo>
                          <a:pt x="46" y="24"/>
                        </a:lnTo>
                        <a:lnTo>
                          <a:pt x="56" y="38"/>
                        </a:lnTo>
                        <a:lnTo>
                          <a:pt x="63" y="55"/>
                        </a:lnTo>
                        <a:lnTo>
                          <a:pt x="64" y="73"/>
                        </a:lnTo>
                        <a:lnTo>
                          <a:pt x="63" y="90"/>
                        </a:lnTo>
                        <a:lnTo>
                          <a:pt x="56" y="107"/>
                        </a:lnTo>
                        <a:lnTo>
                          <a:pt x="46" y="121"/>
                        </a:lnTo>
                        <a:lnTo>
                          <a:pt x="33" y="132"/>
                        </a:lnTo>
                        <a:lnTo>
                          <a:pt x="17" y="141"/>
                        </a:lnTo>
                        <a:lnTo>
                          <a:pt x="0" y="145"/>
                        </a:lnTo>
                        <a:lnTo>
                          <a:pt x="5" y="109"/>
                        </a:lnTo>
                        <a:lnTo>
                          <a:pt x="8" y="73"/>
                        </a:lnTo>
                        <a:lnTo>
                          <a:pt x="6" y="36"/>
                        </a:lnTo>
                        <a:lnTo>
                          <a:pt x="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0" name="Google Shape;207;p1"/>
                  <p:cNvSpPr/>
                  <p:nvPr/>
                </p:nvSpPr>
                <p:spPr>
                  <a:xfrm>
                    <a:off x="4933950" y="5326063"/>
                    <a:ext cx="103188" cy="230188"/>
                  </a:xfrm>
                  <a:custGeom>
                    <a:avLst/>
                    <a:gdLst/>
                    <a:ahLst/>
                    <a:cxnLst/>
                    <a:rect l="l" t="t" r="r" b="b"/>
                    <a:pathLst>
                      <a:path w="65" h="145" extrusionOk="0">
                        <a:moveTo>
                          <a:pt x="65" y="0"/>
                        </a:moveTo>
                        <a:lnTo>
                          <a:pt x="58" y="36"/>
                        </a:lnTo>
                        <a:lnTo>
                          <a:pt x="56" y="73"/>
                        </a:lnTo>
                        <a:lnTo>
                          <a:pt x="59" y="109"/>
                        </a:lnTo>
                        <a:lnTo>
                          <a:pt x="65" y="145"/>
                        </a:lnTo>
                        <a:lnTo>
                          <a:pt x="47" y="141"/>
                        </a:lnTo>
                        <a:lnTo>
                          <a:pt x="32" y="132"/>
                        </a:lnTo>
                        <a:lnTo>
                          <a:pt x="19" y="121"/>
                        </a:lnTo>
                        <a:lnTo>
                          <a:pt x="9" y="107"/>
                        </a:lnTo>
                        <a:lnTo>
                          <a:pt x="2" y="90"/>
                        </a:lnTo>
                        <a:lnTo>
                          <a:pt x="0" y="73"/>
                        </a:lnTo>
                        <a:lnTo>
                          <a:pt x="2" y="55"/>
                        </a:lnTo>
                        <a:lnTo>
                          <a:pt x="9" y="38"/>
                        </a:lnTo>
                        <a:lnTo>
                          <a:pt x="19" y="24"/>
                        </a:lnTo>
                        <a:lnTo>
                          <a:pt x="32" y="13"/>
                        </a:lnTo>
                        <a:lnTo>
                          <a:pt x="47" y="4"/>
                        </a:lnTo>
                        <a:lnTo>
                          <a:pt x="65"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1" name="Google Shape;208;p1"/>
                  <p:cNvSpPr/>
                  <p:nvPr/>
                </p:nvSpPr>
                <p:spPr>
                  <a:xfrm>
                    <a:off x="5321300" y="5551488"/>
                    <a:ext cx="219075" cy="104775"/>
                  </a:xfrm>
                  <a:custGeom>
                    <a:avLst/>
                    <a:gdLst/>
                    <a:ahLst/>
                    <a:cxnLst/>
                    <a:rect l="l" t="t" r="r" b="b"/>
                    <a:pathLst>
                      <a:path w="138" h="66" extrusionOk="0">
                        <a:moveTo>
                          <a:pt x="138" y="0"/>
                        </a:moveTo>
                        <a:lnTo>
                          <a:pt x="122" y="16"/>
                        </a:lnTo>
                        <a:lnTo>
                          <a:pt x="102" y="33"/>
                        </a:lnTo>
                        <a:lnTo>
                          <a:pt x="81" y="45"/>
                        </a:lnTo>
                        <a:lnTo>
                          <a:pt x="60" y="56"/>
                        </a:lnTo>
                        <a:lnTo>
                          <a:pt x="38" y="63"/>
                        </a:lnTo>
                        <a:lnTo>
                          <a:pt x="18" y="66"/>
                        </a:lnTo>
                        <a:lnTo>
                          <a:pt x="0" y="66"/>
                        </a:lnTo>
                        <a:lnTo>
                          <a:pt x="2" y="65"/>
                        </a:lnTo>
                        <a:lnTo>
                          <a:pt x="4" y="62"/>
                        </a:lnTo>
                        <a:lnTo>
                          <a:pt x="5" y="60"/>
                        </a:lnTo>
                        <a:lnTo>
                          <a:pt x="5" y="57"/>
                        </a:lnTo>
                        <a:lnTo>
                          <a:pt x="6" y="54"/>
                        </a:lnTo>
                        <a:lnTo>
                          <a:pt x="5" y="51"/>
                        </a:lnTo>
                        <a:lnTo>
                          <a:pt x="26" y="51"/>
                        </a:lnTo>
                        <a:lnTo>
                          <a:pt x="48" y="46"/>
                        </a:lnTo>
                        <a:lnTo>
                          <a:pt x="72" y="36"/>
                        </a:lnTo>
                        <a:lnTo>
                          <a:pt x="95" y="23"/>
                        </a:lnTo>
                        <a:lnTo>
                          <a:pt x="117" y="5"/>
                        </a:lnTo>
                        <a:lnTo>
                          <a:pt x="127" y="4"/>
                        </a:lnTo>
                        <a:lnTo>
                          <a:pt x="13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2" name="Google Shape;209;p1"/>
                  <p:cNvSpPr/>
                  <p:nvPr/>
                </p:nvSpPr>
                <p:spPr>
                  <a:xfrm>
                    <a:off x="5237163" y="5600700"/>
                    <a:ext cx="85725" cy="63500"/>
                  </a:xfrm>
                  <a:custGeom>
                    <a:avLst/>
                    <a:gdLst/>
                    <a:ahLst/>
                    <a:cxnLst/>
                    <a:rect l="l" t="t" r="r" b="b"/>
                    <a:pathLst>
                      <a:path w="54" h="40" extrusionOk="0">
                        <a:moveTo>
                          <a:pt x="20" y="0"/>
                        </a:moveTo>
                        <a:lnTo>
                          <a:pt x="30" y="0"/>
                        </a:lnTo>
                        <a:lnTo>
                          <a:pt x="41" y="4"/>
                        </a:lnTo>
                        <a:lnTo>
                          <a:pt x="49" y="9"/>
                        </a:lnTo>
                        <a:lnTo>
                          <a:pt x="53" y="17"/>
                        </a:lnTo>
                        <a:lnTo>
                          <a:pt x="54" y="25"/>
                        </a:lnTo>
                        <a:lnTo>
                          <a:pt x="50" y="33"/>
                        </a:lnTo>
                        <a:lnTo>
                          <a:pt x="43" y="38"/>
                        </a:lnTo>
                        <a:lnTo>
                          <a:pt x="33" y="40"/>
                        </a:lnTo>
                        <a:lnTo>
                          <a:pt x="23" y="40"/>
                        </a:lnTo>
                        <a:lnTo>
                          <a:pt x="13" y="36"/>
                        </a:lnTo>
                        <a:lnTo>
                          <a:pt x="5" y="31"/>
                        </a:lnTo>
                        <a:lnTo>
                          <a:pt x="1" y="24"/>
                        </a:lnTo>
                        <a:lnTo>
                          <a:pt x="0" y="15"/>
                        </a:lnTo>
                        <a:lnTo>
                          <a:pt x="3" y="8"/>
                        </a:lnTo>
                        <a:lnTo>
                          <a:pt x="10" y="3"/>
                        </a:lnTo>
                        <a:lnTo>
                          <a:pt x="20"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32" name="Google Shape;210;p1"/>
              <p:cNvGrpSpPr/>
              <p:nvPr/>
            </p:nvGrpSpPr>
            <p:grpSpPr>
              <a:xfrm>
                <a:off x="2992647" y="4114801"/>
                <a:ext cx="700254" cy="700254"/>
                <a:chOff x="2992647" y="4114801"/>
                <a:chExt cx="700254" cy="700254"/>
              </a:xfrm>
            </p:grpSpPr>
            <p:sp>
              <p:nvSpPr>
                <p:cNvPr id="43" name="Google Shape;211;p1"/>
                <p:cNvSpPr/>
                <p:nvPr/>
              </p:nvSpPr>
              <p:spPr>
                <a:xfrm>
                  <a:off x="2992647" y="4114801"/>
                  <a:ext cx="700254" cy="700254"/>
                </a:xfrm>
                <a:prstGeom prst="ellipse">
                  <a:avLst/>
                </a:prstGeom>
                <a:gradFill>
                  <a:gsLst>
                    <a:gs pos="0">
                      <a:srgbClr val="2F4D1A"/>
                    </a:gs>
                    <a:gs pos="50000">
                      <a:srgbClr val="456F27"/>
                    </a:gs>
                    <a:gs pos="100000">
                      <a:srgbClr val="52862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44" name="Google Shape;212;p1"/>
                <p:cNvGrpSpPr/>
                <p:nvPr/>
              </p:nvGrpSpPr>
              <p:grpSpPr>
                <a:xfrm>
                  <a:off x="3137838" y="4297675"/>
                  <a:ext cx="368966" cy="304799"/>
                  <a:chOff x="4879975" y="2824163"/>
                  <a:chExt cx="693738" cy="573088"/>
                </a:xfrm>
              </p:grpSpPr>
              <p:sp>
                <p:nvSpPr>
                  <p:cNvPr id="45" name="Google Shape;213;p1"/>
                  <p:cNvSpPr/>
                  <p:nvPr/>
                </p:nvSpPr>
                <p:spPr>
                  <a:xfrm>
                    <a:off x="4879975" y="3011488"/>
                    <a:ext cx="93663" cy="198438"/>
                  </a:xfrm>
                  <a:custGeom>
                    <a:avLst/>
                    <a:gdLst/>
                    <a:ahLst/>
                    <a:cxnLst/>
                    <a:rect l="l" t="t" r="r" b="b"/>
                    <a:pathLst>
                      <a:path w="59" h="125" extrusionOk="0">
                        <a:moveTo>
                          <a:pt x="21" y="75"/>
                        </a:moveTo>
                        <a:lnTo>
                          <a:pt x="15" y="77"/>
                        </a:lnTo>
                        <a:lnTo>
                          <a:pt x="13" y="82"/>
                        </a:lnTo>
                        <a:lnTo>
                          <a:pt x="14" y="85"/>
                        </a:lnTo>
                        <a:lnTo>
                          <a:pt x="15" y="87"/>
                        </a:lnTo>
                        <a:lnTo>
                          <a:pt x="18" y="89"/>
                        </a:lnTo>
                        <a:lnTo>
                          <a:pt x="21" y="90"/>
                        </a:lnTo>
                        <a:lnTo>
                          <a:pt x="23" y="89"/>
                        </a:lnTo>
                        <a:lnTo>
                          <a:pt x="27" y="85"/>
                        </a:lnTo>
                        <a:lnTo>
                          <a:pt x="28" y="82"/>
                        </a:lnTo>
                        <a:lnTo>
                          <a:pt x="27" y="80"/>
                        </a:lnTo>
                        <a:lnTo>
                          <a:pt x="25" y="77"/>
                        </a:lnTo>
                        <a:lnTo>
                          <a:pt x="23" y="76"/>
                        </a:lnTo>
                        <a:lnTo>
                          <a:pt x="21" y="75"/>
                        </a:lnTo>
                        <a:close/>
                        <a:moveTo>
                          <a:pt x="16" y="55"/>
                        </a:moveTo>
                        <a:lnTo>
                          <a:pt x="10" y="57"/>
                        </a:lnTo>
                        <a:lnTo>
                          <a:pt x="9" y="59"/>
                        </a:lnTo>
                        <a:lnTo>
                          <a:pt x="8" y="62"/>
                        </a:lnTo>
                        <a:lnTo>
                          <a:pt x="10" y="68"/>
                        </a:lnTo>
                        <a:lnTo>
                          <a:pt x="16" y="70"/>
                        </a:lnTo>
                        <a:lnTo>
                          <a:pt x="19" y="69"/>
                        </a:lnTo>
                        <a:lnTo>
                          <a:pt x="21" y="68"/>
                        </a:lnTo>
                        <a:lnTo>
                          <a:pt x="23" y="62"/>
                        </a:lnTo>
                        <a:lnTo>
                          <a:pt x="22" y="59"/>
                        </a:lnTo>
                        <a:lnTo>
                          <a:pt x="21" y="57"/>
                        </a:lnTo>
                        <a:lnTo>
                          <a:pt x="19" y="56"/>
                        </a:lnTo>
                        <a:lnTo>
                          <a:pt x="16" y="55"/>
                        </a:lnTo>
                        <a:close/>
                        <a:moveTo>
                          <a:pt x="21" y="35"/>
                        </a:moveTo>
                        <a:lnTo>
                          <a:pt x="18" y="36"/>
                        </a:lnTo>
                        <a:lnTo>
                          <a:pt x="16" y="37"/>
                        </a:lnTo>
                        <a:lnTo>
                          <a:pt x="14" y="43"/>
                        </a:lnTo>
                        <a:lnTo>
                          <a:pt x="15" y="46"/>
                        </a:lnTo>
                        <a:lnTo>
                          <a:pt x="16" y="48"/>
                        </a:lnTo>
                        <a:lnTo>
                          <a:pt x="18" y="49"/>
                        </a:lnTo>
                        <a:lnTo>
                          <a:pt x="21" y="50"/>
                        </a:lnTo>
                        <a:lnTo>
                          <a:pt x="26" y="48"/>
                        </a:lnTo>
                        <a:lnTo>
                          <a:pt x="27" y="46"/>
                        </a:lnTo>
                        <a:lnTo>
                          <a:pt x="28" y="43"/>
                        </a:lnTo>
                        <a:lnTo>
                          <a:pt x="26" y="37"/>
                        </a:lnTo>
                        <a:lnTo>
                          <a:pt x="21" y="35"/>
                        </a:lnTo>
                        <a:close/>
                        <a:moveTo>
                          <a:pt x="11" y="0"/>
                        </a:moveTo>
                        <a:lnTo>
                          <a:pt x="49" y="0"/>
                        </a:lnTo>
                        <a:lnTo>
                          <a:pt x="52" y="2"/>
                        </a:lnTo>
                        <a:lnTo>
                          <a:pt x="55" y="4"/>
                        </a:lnTo>
                        <a:lnTo>
                          <a:pt x="57" y="7"/>
                        </a:lnTo>
                        <a:lnTo>
                          <a:pt x="58" y="10"/>
                        </a:lnTo>
                        <a:lnTo>
                          <a:pt x="59" y="14"/>
                        </a:lnTo>
                        <a:lnTo>
                          <a:pt x="59" y="112"/>
                        </a:lnTo>
                        <a:lnTo>
                          <a:pt x="58" y="115"/>
                        </a:lnTo>
                        <a:lnTo>
                          <a:pt x="57" y="118"/>
                        </a:lnTo>
                        <a:lnTo>
                          <a:pt x="55" y="121"/>
                        </a:lnTo>
                        <a:lnTo>
                          <a:pt x="52" y="123"/>
                        </a:lnTo>
                        <a:lnTo>
                          <a:pt x="49" y="125"/>
                        </a:lnTo>
                        <a:lnTo>
                          <a:pt x="11" y="125"/>
                        </a:lnTo>
                        <a:lnTo>
                          <a:pt x="8" y="123"/>
                        </a:lnTo>
                        <a:lnTo>
                          <a:pt x="4" y="121"/>
                        </a:lnTo>
                        <a:lnTo>
                          <a:pt x="2" y="118"/>
                        </a:lnTo>
                        <a:lnTo>
                          <a:pt x="1" y="115"/>
                        </a:lnTo>
                        <a:lnTo>
                          <a:pt x="0" y="112"/>
                        </a:lnTo>
                        <a:lnTo>
                          <a:pt x="0" y="14"/>
                        </a:lnTo>
                        <a:lnTo>
                          <a:pt x="1" y="10"/>
                        </a:lnTo>
                        <a:lnTo>
                          <a:pt x="2" y="7"/>
                        </a:lnTo>
                        <a:lnTo>
                          <a:pt x="4" y="4"/>
                        </a:lnTo>
                        <a:lnTo>
                          <a:pt x="8" y="2"/>
                        </a:lnTo>
                        <a:lnTo>
                          <a:pt x="1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6" name="Google Shape;214;p1"/>
                  <p:cNvSpPr/>
                  <p:nvPr/>
                </p:nvSpPr>
                <p:spPr>
                  <a:xfrm>
                    <a:off x="4992688" y="2824163"/>
                    <a:ext cx="246063" cy="573088"/>
                  </a:xfrm>
                  <a:custGeom>
                    <a:avLst/>
                    <a:gdLst/>
                    <a:ahLst/>
                    <a:cxnLst/>
                    <a:rect l="l" t="t" r="r" b="b"/>
                    <a:pathLst>
                      <a:path w="155" h="361" extrusionOk="0">
                        <a:moveTo>
                          <a:pt x="131" y="0"/>
                        </a:moveTo>
                        <a:lnTo>
                          <a:pt x="138" y="8"/>
                        </a:lnTo>
                        <a:lnTo>
                          <a:pt x="146" y="15"/>
                        </a:lnTo>
                        <a:lnTo>
                          <a:pt x="155" y="19"/>
                        </a:lnTo>
                        <a:lnTo>
                          <a:pt x="150" y="62"/>
                        </a:lnTo>
                        <a:lnTo>
                          <a:pt x="146" y="109"/>
                        </a:lnTo>
                        <a:lnTo>
                          <a:pt x="144" y="156"/>
                        </a:lnTo>
                        <a:lnTo>
                          <a:pt x="143" y="205"/>
                        </a:lnTo>
                        <a:lnTo>
                          <a:pt x="145" y="253"/>
                        </a:lnTo>
                        <a:lnTo>
                          <a:pt x="148" y="299"/>
                        </a:lnTo>
                        <a:lnTo>
                          <a:pt x="154" y="343"/>
                        </a:lnTo>
                        <a:lnTo>
                          <a:pt x="145" y="347"/>
                        </a:lnTo>
                        <a:lnTo>
                          <a:pt x="137" y="353"/>
                        </a:lnTo>
                        <a:lnTo>
                          <a:pt x="131" y="361"/>
                        </a:lnTo>
                        <a:lnTo>
                          <a:pt x="0" y="240"/>
                        </a:lnTo>
                        <a:lnTo>
                          <a:pt x="0" y="121"/>
                        </a:lnTo>
                        <a:lnTo>
                          <a:pt x="13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7" name="Google Shape;215;p1"/>
                  <p:cNvSpPr/>
                  <p:nvPr/>
                </p:nvSpPr>
                <p:spPr>
                  <a:xfrm>
                    <a:off x="5229225" y="3038475"/>
                    <a:ext cx="44450" cy="144463"/>
                  </a:xfrm>
                  <a:custGeom>
                    <a:avLst/>
                    <a:gdLst/>
                    <a:ahLst/>
                    <a:cxnLst/>
                    <a:rect l="l" t="t" r="r" b="b"/>
                    <a:pathLst>
                      <a:path w="28" h="91" extrusionOk="0">
                        <a:moveTo>
                          <a:pt x="1" y="0"/>
                        </a:moveTo>
                        <a:lnTo>
                          <a:pt x="12" y="0"/>
                        </a:lnTo>
                        <a:lnTo>
                          <a:pt x="20" y="2"/>
                        </a:lnTo>
                        <a:lnTo>
                          <a:pt x="26" y="7"/>
                        </a:lnTo>
                        <a:lnTo>
                          <a:pt x="28" y="15"/>
                        </a:lnTo>
                        <a:lnTo>
                          <a:pt x="28" y="76"/>
                        </a:lnTo>
                        <a:lnTo>
                          <a:pt x="26" y="83"/>
                        </a:lnTo>
                        <a:lnTo>
                          <a:pt x="20" y="89"/>
                        </a:lnTo>
                        <a:lnTo>
                          <a:pt x="12" y="91"/>
                        </a:lnTo>
                        <a:lnTo>
                          <a:pt x="1" y="91"/>
                        </a:lnTo>
                        <a:lnTo>
                          <a:pt x="0" y="45"/>
                        </a:lnTo>
                        <a:lnTo>
                          <a:pt x="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8" name="Google Shape;216;p1"/>
                  <p:cNvSpPr/>
                  <p:nvPr/>
                </p:nvSpPr>
                <p:spPr>
                  <a:xfrm>
                    <a:off x="5337175" y="2903538"/>
                    <a:ext cx="223838" cy="141288"/>
                  </a:xfrm>
                  <a:custGeom>
                    <a:avLst/>
                    <a:gdLst/>
                    <a:ahLst/>
                    <a:cxnLst/>
                    <a:rect l="l" t="t" r="r" b="b"/>
                    <a:pathLst>
                      <a:path w="141" h="89" extrusionOk="0">
                        <a:moveTo>
                          <a:pt x="132" y="0"/>
                        </a:moveTo>
                        <a:lnTo>
                          <a:pt x="134" y="0"/>
                        </a:lnTo>
                        <a:lnTo>
                          <a:pt x="136" y="0"/>
                        </a:lnTo>
                        <a:lnTo>
                          <a:pt x="137" y="1"/>
                        </a:lnTo>
                        <a:lnTo>
                          <a:pt x="139" y="4"/>
                        </a:lnTo>
                        <a:lnTo>
                          <a:pt x="140" y="6"/>
                        </a:lnTo>
                        <a:lnTo>
                          <a:pt x="141" y="9"/>
                        </a:lnTo>
                        <a:lnTo>
                          <a:pt x="141" y="12"/>
                        </a:lnTo>
                        <a:lnTo>
                          <a:pt x="140" y="12"/>
                        </a:lnTo>
                        <a:lnTo>
                          <a:pt x="9" y="89"/>
                        </a:lnTo>
                        <a:lnTo>
                          <a:pt x="8" y="89"/>
                        </a:lnTo>
                        <a:lnTo>
                          <a:pt x="5" y="86"/>
                        </a:lnTo>
                        <a:lnTo>
                          <a:pt x="1" y="80"/>
                        </a:lnTo>
                        <a:lnTo>
                          <a:pt x="0" y="78"/>
                        </a:lnTo>
                        <a:lnTo>
                          <a:pt x="0" y="76"/>
                        </a:lnTo>
                        <a:lnTo>
                          <a:pt x="1" y="75"/>
                        </a:lnTo>
                        <a:lnTo>
                          <a:pt x="132"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9" name="Google Shape;217;p1"/>
                  <p:cNvSpPr/>
                  <p:nvPr/>
                </p:nvSpPr>
                <p:spPr>
                  <a:xfrm>
                    <a:off x="5337175" y="3178175"/>
                    <a:ext cx="223838" cy="141288"/>
                  </a:xfrm>
                  <a:custGeom>
                    <a:avLst/>
                    <a:gdLst/>
                    <a:ahLst/>
                    <a:cxnLst/>
                    <a:rect l="l" t="t" r="r" b="b"/>
                    <a:pathLst>
                      <a:path w="141" h="89" extrusionOk="0">
                        <a:moveTo>
                          <a:pt x="7" y="0"/>
                        </a:moveTo>
                        <a:lnTo>
                          <a:pt x="9" y="0"/>
                        </a:lnTo>
                        <a:lnTo>
                          <a:pt x="140" y="75"/>
                        </a:lnTo>
                        <a:lnTo>
                          <a:pt x="141" y="76"/>
                        </a:lnTo>
                        <a:lnTo>
                          <a:pt x="141" y="79"/>
                        </a:lnTo>
                        <a:lnTo>
                          <a:pt x="139" y="83"/>
                        </a:lnTo>
                        <a:lnTo>
                          <a:pt x="137" y="86"/>
                        </a:lnTo>
                        <a:lnTo>
                          <a:pt x="136" y="88"/>
                        </a:lnTo>
                        <a:lnTo>
                          <a:pt x="134" y="89"/>
                        </a:lnTo>
                        <a:lnTo>
                          <a:pt x="132" y="89"/>
                        </a:lnTo>
                        <a:lnTo>
                          <a:pt x="1" y="13"/>
                        </a:lnTo>
                        <a:lnTo>
                          <a:pt x="0" y="12"/>
                        </a:lnTo>
                        <a:lnTo>
                          <a:pt x="0" y="10"/>
                        </a:lnTo>
                        <a:lnTo>
                          <a:pt x="1" y="7"/>
                        </a:lnTo>
                        <a:lnTo>
                          <a:pt x="3" y="5"/>
                        </a:lnTo>
                        <a:lnTo>
                          <a:pt x="4" y="3"/>
                        </a:lnTo>
                        <a:lnTo>
                          <a:pt x="6" y="2"/>
                        </a:lnTo>
                        <a:lnTo>
                          <a:pt x="7"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0" name="Google Shape;218;p1"/>
                  <p:cNvSpPr/>
                  <p:nvPr/>
                </p:nvSpPr>
                <p:spPr>
                  <a:xfrm>
                    <a:off x="5326063" y="3097213"/>
                    <a:ext cx="247650" cy="25400"/>
                  </a:xfrm>
                  <a:custGeom>
                    <a:avLst/>
                    <a:gdLst/>
                    <a:ahLst/>
                    <a:cxnLst/>
                    <a:rect l="l" t="t" r="r" b="b"/>
                    <a:pathLst>
                      <a:path w="156" h="16" extrusionOk="0">
                        <a:moveTo>
                          <a:pt x="3" y="0"/>
                        </a:moveTo>
                        <a:lnTo>
                          <a:pt x="153" y="0"/>
                        </a:lnTo>
                        <a:lnTo>
                          <a:pt x="155" y="2"/>
                        </a:lnTo>
                        <a:lnTo>
                          <a:pt x="156" y="5"/>
                        </a:lnTo>
                        <a:lnTo>
                          <a:pt x="156" y="11"/>
                        </a:lnTo>
                        <a:lnTo>
                          <a:pt x="155" y="14"/>
                        </a:lnTo>
                        <a:lnTo>
                          <a:pt x="153" y="16"/>
                        </a:lnTo>
                        <a:lnTo>
                          <a:pt x="3" y="16"/>
                        </a:lnTo>
                        <a:lnTo>
                          <a:pt x="1" y="14"/>
                        </a:lnTo>
                        <a:lnTo>
                          <a:pt x="0" y="11"/>
                        </a:lnTo>
                        <a:lnTo>
                          <a:pt x="0" y="5"/>
                        </a:lnTo>
                        <a:lnTo>
                          <a:pt x="1" y="2"/>
                        </a:lnTo>
                        <a:lnTo>
                          <a:pt x="3"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1" name="Google Shape;219;p1"/>
                  <p:cNvSpPr/>
                  <p:nvPr/>
                </p:nvSpPr>
                <p:spPr>
                  <a:xfrm>
                    <a:off x="4892675" y="3098800"/>
                    <a:ext cx="23813" cy="23813"/>
                  </a:xfrm>
                  <a:custGeom>
                    <a:avLst/>
                    <a:gdLst/>
                    <a:ahLst/>
                    <a:cxnLst/>
                    <a:rect l="l" t="t" r="r" b="b"/>
                    <a:pathLst>
                      <a:path w="15" h="15" extrusionOk="0">
                        <a:moveTo>
                          <a:pt x="8" y="0"/>
                        </a:moveTo>
                        <a:lnTo>
                          <a:pt x="11" y="1"/>
                        </a:lnTo>
                        <a:lnTo>
                          <a:pt x="13" y="2"/>
                        </a:lnTo>
                        <a:lnTo>
                          <a:pt x="14" y="4"/>
                        </a:lnTo>
                        <a:lnTo>
                          <a:pt x="15" y="7"/>
                        </a:lnTo>
                        <a:lnTo>
                          <a:pt x="13" y="13"/>
                        </a:lnTo>
                        <a:lnTo>
                          <a:pt x="11" y="14"/>
                        </a:lnTo>
                        <a:lnTo>
                          <a:pt x="8" y="15"/>
                        </a:lnTo>
                        <a:lnTo>
                          <a:pt x="2" y="13"/>
                        </a:lnTo>
                        <a:lnTo>
                          <a:pt x="0" y="7"/>
                        </a:lnTo>
                        <a:lnTo>
                          <a:pt x="1" y="4"/>
                        </a:lnTo>
                        <a:lnTo>
                          <a:pt x="2" y="2"/>
                        </a:lnTo>
                        <a:lnTo>
                          <a:pt x="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2" name="Google Shape;220;p1"/>
                  <p:cNvSpPr/>
                  <p:nvPr/>
                </p:nvSpPr>
                <p:spPr>
                  <a:xfrm>
                    <a:off x="4902200" y="3067050"/>
                    <a:ext cx="22225" cy="23813"/>
                  </a:xfrm>
                  <a:custGeom>
                    <a:avLst/>
                    <a:gdLst/>
                    <a:ahLst/>
                    <a:cxnLst/>
                    <a:rect l="l" t="t" r="r" b="b"/>
                    <a:pathLst>
                      <a:path w="14" h="15" extrusionOk="0">
                        <a:moveTo>
                          <a:pt x="7" y="0"/>
                        </a:moveTo>
                        <a:lnTo>
                          <a:pt x="12" y="2"/>
                        </a:lnTo>
                        <a:lnTo>
                          <a:pt x="14" y="8"/>
                        </a:lnTo>
                        <a:lnTo>
                          <a:pt x="13" y="11"/>
                        </a:lnTo>
                        <a:lnTo>
                          <a:pt x="12" y="13"/>
                        </a:lnTo>
                        <a:lnTo>
                          <a:pt x="7" y="15"/>
                        </a:lnTo>
                        <a:lnTo>
                          <a:pt x="4" y="14"/>
                        </a:lnTo>
                        <a:lnTo>
                          <a:pt x="2" y="13"/>
                        </a:lnTo>
                        <a:lnTo>
                          <a:pt x="1" y="11"/>
                        </a:lnTo>
                        <a:lnTo>
                          <a:pt x="0" y="8"/>
                        </a:lnTo>
                        <a:lnTo>
                          <a:pt x="2" y="2"/>
                        </a:lnTo>
                        <a:lnTo>
                          <a:pt x="4" y="1"/>
                        </a:lnTo>
                        <a:lnTo>
                          <a:pt x="7"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3" name="Google Shape;221;p1"/>
                  <p:cNvSpPr/>
                  <p:nvPr/>
                </p:nvSpPr>
                <p:spPr>
                  <a:xfrm>
                    <a:off x="4900613" y="3130550"/>
                    <a:ext cx="23813" cy="23813"/>
                  </a:xfrm>
                  <a:custGeom>
                    <a:avLst/>
                    <a:gdLst/>
                    <a:ahLst/>
                    <a:cxnLst/>
                    <a:rect l="l" t="t" r="r" b="b"/>
                    <a:pathLst>
                      <a:path w="15" h="15" extrusionOk="0">
                        <a:moveTo>
                          <a:pt x="8" y="0"/>
                        </a:moveTo>
                        <a:lnTo>
                          <a:pt x="10" y="1"/>
                        </a:lnTo>
                        <a:lnTo>
                          <a:pt x="12" y="2"/>
                        </a:lnTo>
                        <a:lnTo>
                          <a:pt x="14" y="5"/>
                        </a:lnTo>
                        <a:lnTo>
                          <a:pt x="15" y="7"/>
                        </a:lnTo>
                        <a:lnTo>
                          <a:pt x="14" y="10"/>
                        </a:lnTo>
                        <a:lnTo>
                          <a:pt x="10" y="14"/>
                        </a:lnTo>
                        <a:lnTo>
                          <a:pt x="8" y="15"/>
                        </a:lnTo>
                        <a:lnTo>
                          <a:pt x="5" y="14"/>
                        </a:lnTo>
                        <a:lnTo>
                          <a:pt x="2" y="12"/>
                        </a:lnTo>
                        <a:lnTo>
                          <a:pt x="1" y="10"/>
                        </a:lnTo>
                        <a:lnTo>
                          <a:pt x="0" y="7"/>
                        </a:lnTo>
                        <a:lnTo>
                          <a:pt x="2" y="2"/>
                        </a:lnTo>
                        <a:lnTo>
                          <a:pt x="8"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33" name="Google Shape;222;p1"/>
              <p:cNvGrpSpPr/>
              <p:nvPr/>
            </p:nvGrpSpPr>
            <p:grpSpPr>
              <a:xfrm>
                <a:off x="7356100" y="5398170"/>
                <a:ext cx="700254" cy="700254"/>
                <a:chOff x="7356100" y="5398170"/>
                <a:chExt cx="700254" cy="700254"/>
              </a:xfrm>
            </p:grpSpPr>
            <p:sp>
              <p:nvSpPr>
                <p:cNvPr id="39" name="Google Shape;112;p1"/>
                <p:cNvSpPr/>
                <p:nvPr/>
              </p:nvSpPr>
              <p:spPr>
                <a:xfrm>
                  <a:off x="7356100" y="5398170"/>
                  <a:ext cx="700254" cy="700254"/>
                </a:xfrm>
                <a:prstGeom prst="ellipse">
                  <a:avLst/>
                </a:prstGeom>
                <a:gradFill>
                  <a:gsLst>
                    <a:gs pos="0">
                      <a:srgbClr val="252F3E"/>
                    </a:gs>
                    <a:gs pos="50000">
                      <a:srgbClr val="35455A"/>
                    </a:gs>
                    <a:gs pos="100000">
                      <a:srgbClr val="41536C"/>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40" name="Google Shape;223;p1"/>
                <p:cNvGrpSpPr/>
                <p:nvPr/>
              </p:nvGrpSpPr>
              <p:grpSpPr>
                <a:xfrm>
                  <a:off x="7526972" y="5638801"/>
                  <a:ext cx="365288" cy="228600"/>
                  <a:chOff x="5973763" y="2225675"/>
                  <a:chExt cx="738188" cy="461963"/>
                </a:xfrm>
              </p:grpSpPr>
              <p:sp>
                <p:nvSpPr>
                  <p:cNvPr id="41" name="Google Shape;224;p1"/>
                  <p:cNvSpPr/>
                  <p:nvPr/>
                </p:nvSpPr>
                <p:spPr>
                  <a:xfrm>
                    <a:off x="6015038" y="2225675"/>
                    <a:ext cx="661988" cy="403225"/>
                  </a:xfrm>
                  <a:custGeom>
                    <a:avLst/>
                    <a:gdLst/>
                    <a:ahLst/>
                    <a:cxnLst/>
                    <a:rect l="l" t="t" r="r" b="b"/>
                    <a:pathLst>
                      <a:path w="417" h="254" extrusionOk="0">
                        <a:moveTo>
                          <a:pt x="34" y="9"/>
                        </a:moveTo>
                        <a:lnTo>
                          <a:pt x="25" y="11"/>
                        </a:lnTo>
                        <a:lnTo>
                          <a:pt x="18" y="17"/>
                        </a:lnTo>
                        <a:lnTo>
                          <a:pt x="15" y="24"/>
                        </a:lnTo>
                        <a:lnTo>
                          <a:pt x="14" y="229"/>
                        </a:lnTo>
                        <a:lnTo>
                          <a:pt x="17" y="236"/>
                        </a:lnTo>
                        <a:lnTo>
                          <a:pt x="24" y="242"/>
                        </a:lnTo>
                        <a:lnTo>
                          <a:pt x="34" y="244"/>
                        </a:lnTo>
                        <a:lnTo>
                          <a:pt x="382" y="244"/>
                        </a:lnTo>
                        <a:lnTo>
                          <a:pt x="391" y="242"/>
                        </a:lnTo>
                        <a:lnTo>
                          <a:pt x="399" y="236"/>
                        </a:lnTo>
                        <a:lnTo>
                          <a:pt x="402" y="229"/>
                        </a:lnTo>
                        <a:lnTo>
                          <a:pt x="402" y="24"/>
                        </a:lnTo>
                        <a:lnTo>
                          <a:pt x="399" y="17"/>
                        </a:lnTo>
                        <a:lnTo>
                          <a:pt x="392" y="11"/>
                        </a:lnTo>
                        <a:lnTo>
                          <a:pt x="382" y="9"/>
                        </a:lnTo>
                        <a:lnTo>
                          <a:pt x="34" y="9"/>
                        </a:lnTo>
                        <a:close/>
                        <a:moveTo>
                          <a:pt x="21" y="0"/>
                        </a:moveTo>
                        <a:lnTo>
                          <a:pt x="396" y="0"/>
                        </a:lnTo>
                        <a:lnTo>
                          <a:pt x="405" y="1"/>
                        </a:lnTo>
                        <a:lnTo>
                          <a:pt x="411" y="5"/>
                        </a:lnTo>
                        <a:lnTo>
                          <a:pt x="415" y="9"/>
                        </a:lnTo>
                        <a:lnTo>
                          <a:pt x="417" y="15"/>
                        </a:lnTo>
                        <a:lnTo>
                          <a:pt x="417" y="239"/>
                        </a:lnTo>
                        <a:lnTo>
                          <a:pt x="415" y="245"/>
                        </a:lnTo>
                        <a:lnTo>
                          <a:pt x="411" y="249"/>
                        </a:lnTo>
                        <a:lnTo>
                          <a:pt x="405" y="253"/>
                        </a:lnTo>
                        <a:lnTo>
                          <a:pt x="396" y="254"/>
                        </a:lnTo>
                        <a:lnTo>
                          <a:pt x="21" y="254"/>
                        </a:lnTo>
                        <a:lnTo>
                          <a:pt x="13" y="253"/>
                        </a:lnTo>
                        <a:lnTo>
                          <a:pt x="6" y="249"/>
                        </a:lnTo>
                        <a:lnTo>
                          <a:pt x="2" y="245"/>
                        </a:lnTo>
                        <a:lnTo>
                          <a:pt x="0" y="239"/>
                        </a:lnTo>
                        <a:lnTo>
                          <a:pt x="0" y="15"/>
                        </a:lnTo>
                        <a:lnTo>
                          <a:pt x="2" y="9"/>
                        </a:lnTo>
                        <a:lnTo>
                          <a:pt x="6" y="5"/>
                        </a:lnTo>
                        <a:lnTo>
                          <a:pt x="13" y="1"/>
                        </a:lnTo>
                        <a:lnTo>
                          <a:pt x="21"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2" name="Google Shape;225;p1"/>
                  <p:cNvSpPr/>
                  <p:nvPr/>
                </p:nvSpPr>
                <p:spPr>
                  <a:xfrm>
                    <a:off x="5973763" y="2640013"/>
                    <a:ext cx="738188" cy="47625"/>
                  </a:xfrm>
                  <a:custGeom>
                    <a:avLst/>
                    <a:gdLst/>
                    <a:ahLst/>
                    <a:cxnLst/>
                    <a:rect l="l" t="t" r="r" b="b"/>
                    <a:pathLst>
                      <a:path w="465" h="30" extrusionOk="0">
                        <a:moveTo>
                          <a:pt x="188" y="8"/>
                        </a:moveTo>
                        <a:lnTo>
                          <a:pt x="186" y="9"/>
                        </a:lnTo>
                        <a:lnTo>
                          <a:pt x="184" y="13"/>
                        </a:lnTo>
                        <a:lnTo>
                          <a:pt x="186" y="17"/>
                        </a:lnTo>
                        <a:lnTo>
                          <a:pt x="190" y="18"/>
                        </a:lnTo>
                        <a:lnTo>
                          <a:pt x="275" y="18"/>
                        </a:lnTo>
                        <a:lnTo>
                          <a:pt x="279" y="17"/>
                        </a:lnTo>
                        <a:lnTo>
                          <a:pt x="281" y="13"/>
                        </a:lnTo>
                        <a:lnTo>
                          <a:pt x="279" y="9"/>
                        </a:lnTo>
                        <a:lnTo>
                          <a:pt x="277" y="8"/>
                        </a:lnTo>
                        <a:lnTo>
                          <a:pt x="188" y="8"/>
                        </a:lnTo>
                        <a:close/>
                        <a:moveTo>
                          <a:pt x="19" y="0"/>
                        </a:moveTo>
                        <a:lnTo>
                          <a:pt x="445" y="0"/>
                        </a:lnTo>
                        <a:lnTo>
                          <a:pt x="455" y="2"/>
                        </a:lnTo>
                        <a:lnTo>
                          <a:pt x="462" y="5"/>
                        </a:lnTo>
                        <a:lnTo>
                          <a:pt x="465" y="11"/>
                        </a:lnTo>
                        <a:lnTo>
                          <a:pt x="465" y="19"/>
                        </a:lnTo>
                        <a:lnTo>
                          <a:pt x="462" y="25"/>
                        </a:lnTo>
                        <a:lnTo>
                          <a:pt x="455" y="28"/>
                        </a:lnTo>
                        <a:lnTo>
                          <a:pt x="445" y="30"/>
                        </a:lnTo>
                        <a:lnTo>
                          <a:pt x="19" y="30"/>
                        </a:lnTo>
                        <a:lnTo>
                          <a:pt x="9" y="28"/>
                        </a:lnTo>
                        <a:lnTo>
                          <a:pt x="2" y="25"/>
                        </a:lnTo>
                        <a:lnTo>
                          <a:pt x="0" y="19"/>
                        </a:lnTo>
                        <a:lnTo>
                          <a:pt x="0" y="11"/>
                        </a:lnTo>
                        <a:lnTo>
                          <a:pt x="2" y="5"/>
                        </a:lnTo>
                        <a:lnTo>
                          <a:pt x="9" y="2"/>
                        </a:lnTo>
                        <a:lnTo>
                          <a:pt x="19"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nvGrpSpPr>
              <p:cNvPr id="34" name="Google Shape;226;p1"/>
              <p:cNvGrpSpPr/>
              <p:nvPr/>
            </p:nvGrpSpPr>
            <p:grpSpPr>
              <a:xfrm>
                <a:off x="4727617" y="1143000"/>
                <a:ext cx="1734970" cy="1734970"/>
                <a:chOff x="4727617" y="1143000"/>
                <a:chExt cx="1734970" cy="1734970"/>
              </a:xfrm>
            </p:grpSpPr>
            <p:sp>
              <p:nvSpPr>
                <p:cNvPr id="35" name="Google Shape;121;p1"/>
                <p:cNvSpPr/>
                <p:nvPr/>
              </p:nvSpPr>
              <p:spPr>
                <a:xfrm>
                  <a:off x="4727617" y="1143000"/>
                  <a:ext cx="1734970" cy="1734970"/>
                </a:xfrm>
                <a:prstGeom prst="ellipse">
                  <a:avLst/>
                </a:prstGeom>
                <a:gradFill>
                  <a:gsLst>
                    <a:gs pos="0">
                      <a:srgbClr val="9E7400"/>
                    </a:gs>
                    <a:gs pos="50000">
                      <a:srgbClr val="E4A800"/>
                    </a:gs>
                    <a:gs pos="100000">
                      <a:srgbClr val="FFC900"/>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36" name="Google Shape;227;p1"/>
                <p:cNvGrpSpPr/>
                <p:nvPr/>
              </p:nvGrpSpPr>
              <p:grpSpPr>
                <a:xfrm>
                  <a:off x="5217478" y="1661294"/>
                  <a:ext cx="710882" cy="690742"/>
                  <a:chOff x="5049838" y="1792288"/>
                  <a:chExt cx="560388" cy="544512"/>
                </a:xfrm>
              </p:grpSpPr>
              <p:sp>
                <p:nvSpPr>
                  <p:cNvPr id="37" name="Google Shape;228;p1"/>
                  <p:cNvSpPr/>
                  <p:nvPr/>
                </p:nvSpPr>
                <p:spPr>
                  <a:xfrm>
                    <a:off x="5137150" y="1911350"/>
                    <a:ext cx="385763" cy="425450"/>
                  </a:xfrm>
                  <a:custGeom>
                    <a:avLst/>
                    <a:gdLst/>
                    <a:ahLst/>
                    <a:cxnLst/>
                    <a:rect l="l" t="t" r="r" b="b"/>
                    <a:pathLst>
                      <a:path w="243" h="268" extrusionOk="0">
                        <a:moveTo>
                          <a:pt x="122" y="0"/>
                        </a:moveTo>
                        <a:lnTo>
                          <a:pt x="243" y="112"/>
                        </a:lnTo>
                        <a:lnTo>
                          <a:pt x="243" y="258"/>
                        </a:lnTo>
                        <a:lnTo>
                          <a:pt x="241" y="261"/>
                        </a:lnTo>
                        <a:lnTo>
                          <a:pt x="240" y="263"/>
                        </a:lnTo>
                        <a:lnTo>
                          <a:pt x="238" y="266"/>
                        </a:lnTo>
                        <a:lnTo>
                          <a:pt x="234" y="267"/>
                        </a:lnTo>
                        <a:lnTo>
                          <a:pt x="231" y="268"/>
                        </a:lnTo>
                        <a:lnTo>
                          <a:pt x="162" y="268"/>
                        </a:lnTo>
                        <a:lnTo>
                          <a:pt x="159" y="267"/>
                        </a:lnTo>
                        <a:lnTo>
                          <a:pt x="156" y="266"/>
                        </a:lnTo>
                        <a:lnTo>
                          <a:pt x="154" y="262"/>
                        </a:lnTo>
                        <a:lnTo>
                          <a:pt x="154" y="190"/>
                        </a:lnTo>
                        <a:lnTo>
                          <a:pt x="90" y="190"/>
                        </a:lnTo>
                        <a:lnTo>
                          <a:pt x="90" y="260"/>
                        </a:lnTo>
                        <a:lnTo>
                          <a:pt x="89" y="263"/>
                        </a:lnTo>
                        <a:lnTo>
                          <a:pt x="87" y="266"/>
                        </a:lnTo>
                        <a:lnTo>
                          <a:pt x="84" y="267"/>
                        </a:lnTo>
                        <a:lnTo>
                          <a:pt x="81" y="268"/>
                        </a:lnTo>
                        <a:lnTo>
                          <a:pt x="12" y="268"/>
                        </a:lnTo>
                        <a:lnTo>
                          <a:pt x="9" y="267"/>
                        </a:lnTo>
                        <a:lnTo>
                          <a:pt x="6" y="266"/>
                        </a:lnTo>
                        <a:lnTo>
                          <a:pt x="5" y="265"/>
                        </a:lnTo>
                        <a:lnTo>
                          <a:pt x="3" y="263"/>
                        </a:lnTo>
                        <a:lnTo>
                          <a:pt x="2" y="261"/>
                        </a:lnTo>
                        <a:lnTo>
                          <a:pt x="0" y="258"/>
                        </a:lnTo>
                        <a:lnTo>
                          <a:pt x="0" y="112"/>
                        </a:lnTo>
                        <a:lnTo>
                          <a:pt x="122"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8" name="Google Shape;229;p1"/>
                  <p:cNvSpPr/>
                  <p:nvPr/>
                </p:nvSpPr>
                <p:spPr>
                  <a:xfrm>
                    <a:off x="5049838" y="1792288"/>
                    <a:ext cx="560388" cy="296863"/>
                  </a:xfrm>
                  <a:custGeom>
                    <a:avLst/>
                    <a:gdLst/>
                    <a:ahLst/>
                    <a:cxnLst/>
                    <a:rect l="l" t="t" r="r" b="b"/>
                    <a:pathLst>
                      <a:path w="353" h="187" extrusionOk="0">
                        <a:moveTo>
                          <a:pt x="177" y="0"/>
                        </a:moveTo>
                        <a:lnTo>
                          <a:pt x="184" y="1"/>
                        </a:lnTo>
                        <a:lnTo>
                          <a:pt x="192" y="6"/>
                        </a:lnTo>
                        <a:lnTo>
                          <a:pt x="250" y="59"/>
                        </a:lnTo>
                        <a:lnTo>
                          <a:pt x="250" y="12"/>
                        </a:lnTo>
                        <a:lnTo>
                          <a:pt x="252" y="9"/>
                        </a:lnTo>
                        <a:lnTo>
                          <a:pt x="254" y="7"/>
                        </a:lnTo>
                        <a:lnTo>
                          <a:pt x="256" y="6"/>
                        </a:lnTo>
                        <a:lnTo>
                          <a:pt x="259" y="5"/>
                        </a:lnTo>
                        <a:lnTo>
                          <a:pt x="280" y="5"/>
                        </a:lnTo>
                        <a:lnTo>
                          <a:pt x="283" y="6"/>
                        </a:lnTo>
                        <a:lnTo>
                          <a:pt x="285" y="7"/>
                        </a:lnTo>
                        <a:lnTo>
                          <a:pt x="287" y="9"/>
                        </a:lnTo>
                        <a:lnTo>
                          <a:pt x="289" y="12"/>
                        </a:lnTo>
                        <a:lnTo>
                          <a:pt x="289" y="95"/>
                        </a:lnTo>
                        <a:lnTo>
                          <a:pt x="346" y="147"/>
                        </a:lnTo>
                        <a:lnTo>
                          <a:pt x="352" y="155"/>
                        </a:lnTo>
                        <a:lnTo>
                          <a:pt x="353" y="163"/>
                        </a:lnTo>
                        <a:lnTo>
                          <a:pt x="352" y="171"/>
                        </a:lnTo>
                        <a:lnTo>
                          <a:pt x="348" y="179"/>
                        </a:lnTo>
                        <a:lnTo>
                          <a:pt x="340" y="185"/>
                        </a:lnTo>
                        <a:lnTo>
                          <a:pt x="331" y="187"/>
                        </a:lnTo>
                        <a:lnTo>
                          <a:pt x="322" y="186"/>
                        </a:lnTo>
                        <a:lnTo>
                          <a:pt x="315" y="181"/>
                        </a:lnTo>
                        <a:lnTo>
                          <a:pt x="177" y="54"/>
                        </a:lnTo>
                        <a:lnTo>
                          <a:pt x="38" y="181"/>
                        </a:lnTo>
                        <a:lnTo>
                          <a:pt x="31" y="185"/>
                        </a:lnTo>
                        <a:lnTo>
                          <a:pt x="23" y="187"/>
                        </a:lnTo>
                        <a:lnTo>
                          <a:pt x="13" y="185"/>
                        </a:lnTo>
                        <a:lnTo>
                          <a:pt x="5" y="179"/>
                        </a:lnTo>
                        <a:lnTo>
                          <a:pt x="2" y="171"/>
                        </a:lnTo>
                        <a:lnTo>
                          <a:pt x="0" y="163"/>
                        </a:lnTo>
                        <a:lnTo>
                          <a:pt x="2" y="155"/>
                        </a:lnTo>
                        <a:lnTo>
                          <a:pt x="7" y="147"/>
                        </a:lnTo>
                        <a:lnTo>
                          <a:pt x="161" y="6"/>
                        </a:lnTo>
                        <a:lnTo>
                          <a:pt x="169" y="1"/>
                        </a:lnTo>
                        <a:lnTo>
                          <a:pt x="177" y="0"/>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grpSp>
        </p:grpSp>
        <p:grpSp>
          <p:nvGrpSpPr>
            <p:cNvPr id="7" name="Google Shape;230;p1"/>
            <p:cNvGrpSpPr/>
            <p:nvPr/>
          </p:nvGrpSpPr>
          <p:grpSpPr>
            <a:xfrm>
              <a:off x="4265612" y="4648200"/>
              <a:ext cx="3175672" cy="1773424"/>
              <a:chOff x="2208212" y="1447800"/>
              <a:chExt cx="7772400" cy="4340426"/>
            </a:xfrm>
          </p:grpSpPr>
          <p:sp>
            <p:nvSpPr>
              <p:cNvPr id="8" name="Google Shape;231;p1"/>
              <p:cNvSpPr/>
              <p:nvPr/>
            </p:nvSpPr>
            <p:spPr>
              <a:xfrm>
                <a:off x="2208212" y="5442331"/>
                <a:ext cx="7772400" cy="345895"/>
              </a:xfrm>
              <a:prstGeom prst="ellipse">
                <a:avLst/>
              </a:prstGeom>
              <a:gradFill>
                <a:gsLst>
                  <a:gs pos="0">
                    <a:srgbClr val="3F3F3F">
                      <a:alpha val="74509"/>
                    </a:srgbClr>
                  </a:gs>
                  <a:gs pos="100000">
                    <a:srgbClr val="FFFFF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9" name="Google Shape;232;p1"/>
              <p:cNvSpPr/>
              <p:nvPr/>
            </p:nvSpPr>
            <p:spPr>
              <a:xfrm>
                <a:off x="3225751" y="1447800"/>
                <a:ext cx="5771877" cy="3808777"/>
              </a:xfrm>
              <a:custGeom>
                <a:avLst/>
                <a:gdLst/>
                <a:ahLst/>
                <a:cxnLst/>
                <a:rect l="l" t="t" r="r" b="b"/>
                <a:pathLst>
                  <a:path w="5751" h="3795" extrusionOk="0">
                    <a:moveTo>
                      <a:pt x="205" y="0"/>
                    </a:moveTo>
                    <a:lnTo>
                      <a:pt x="5546" y="0"/>
                    </a:lnTo>
                    <a:lnTo>
                      <a:pt x="5593" y="5"/>
                    </a:lnTo>
                    <a:lnTo>
                      <a:pt x="5637" y="21"/>
                    </a:lnTo>
                    <a:lnTo>
                      <a:pt x="5674" y="44"/>
                    </a:lnTo>
                    <a:lnTo>
                      <a:pt x="5707" y="77"/>
                    </a:lnTo>
                    <a:lnTo>
                      <a:pt x="5730" y="114"/>
                    </a:lnTo>
                    <a:lnTo>
                      <a:pt x="5746" y="159"/>
                    </a:lnTo>
                    <a:lnTo>
                      <a:pt x="5751" y="205"/>
                    </a:lnTo>
                    <a:lnTo>
                      <a:pt x="5751" y="3589"/>
                    </a:lnTo>
                    <a:lnTo>
                      <a:pt x="5746" y="3636"/>
                    </a:lnTo>
                    <a:lnTo>
                      <a:pt x="5730" y="3680"/>
                    </a:lnTo>
                    <a:lnTo>
                      <a:pt x="5707" y="3718"/>
                    </a:lnTo>
                    <a:lnTo>
                      <a:pt x="5674" y="3750"/>
                    </a:lnTo>
                    <a:lnTo>
                      <a:pt x="5637" y="3774"/>
                    </a:lnTo>
                    <a:lnTo>
                      <a:pt x="5593" y="3790"/>
                    </a:lnTo>
                    <a:lnTo>
                      <a:pt x="5546" y="3795"/>
                    </a:lnTo>
                    <a:lnTo>
                      <a:pt x="205" y="3795"/>
                    </a:lnTo>
                    <a:lnTo>
                      <a:pt x="158" y="3790"/>
                    </a:lnTo>
                    <a:lnTo>
                      <a:pt x="114" y="3774"/>
                    </a:lnTo>
                    <a:lnTo>
                      <a:pt x="77" y="3750"/>
                    </a:lnTo>
                    <a:lnTo>
                      <a:pt x="44" y="3718"/>
                    </a:lnTo>
                    <a:lnTo>
                      <a:pt x="21" y="3680"/>
                    </a:lnTo>
                    <a:lnTo>
                      <a:pt x="5" y="3636"/>
                    </a:lnTo>
                    <a:lnTo>
                      <a:pt x="0" y="3589"/>
                    </a:lnTo>
                    <a:lnTo>
                      <a:pt x="0" y="205"/>
                    </a:lnTo>
                    <a:lnTo>
                      <a:pt x="5" y="159"/>
                    </a:lnTo>
                    <a:lnTo>
                      <a:pt x="21" y="114"/>
                    </a:lnTo>
                    <a:lnTo>
                      <a:pt x="44" y="77"/>
                    </a:lnTo>
                    <a:lnTo>
                      <a:pt x="77" y="44"/>
                    </a:lnTo>
                    <a:lnTo>
                      <a:pt x="114" y="21"/>
                    </a:lnTo>
                    <a:lnTo>
                      <a:pt x="158" y="5"/>
                    </a:lnTo>
                    <a:lnTo>
                      <a:pt x="205" y="0"/>
                    </a:lnTo>
                    <a:close/>
                  </a:path>
                </a:pathLst>
              </a:custGeom>
              <a:solidFill>
                <a:srgbClr val="7F7F7F"/>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 name="Google Shape;233;p1"/>
              <p:cNvSpPr/>
              <p:nvPr/>
            </p:nvSpPr>
            <p:spPr>
              <a:xfrm>
                <a:off x="5960643" y="1447800"/>
                <a:ext cx="3036985" cy="3808777"/>
              </a:xfrm>
              <a:custGeom>
                <a:avLst/>
                <a:gdLst/>
                <a:ahLst/>
                <a:cxnLst/>
                <a:rect l="l" t="t" r="r" b="b"/>
                <a:pathLst>
                  <a:path w="3026" h="3795" extrusionOk="0">
                    <a:moveTo>
                      <a:pt x="1925" y="0"/>
                    </a:moveTo>
                    <a:lnTo>
                      <a:pt x="2821" y="0"/>
                    </a:lnTo>
                    <a:lnTo>
                      <a:pt x="2868" y="5"/>
                    </a:lnTo>
                    <a:lnTo>
                      <a:pt x="2912" y="21"/>
                    </a:lnTo>
                    <a:lnTo>
                      <a:pt x="2949" y="44"/>
                    </a:lnTo>
                    <a:lnTo>
                      <a:pt x="2982" y="77"/>
                    </a:lnTo>
                    <a:lnTo>
                      <a:pt x="3005" y="114"/>
                    </a:lnTo>
                    <a:lnTo>
                      <a:pt x="3021" y="159"/>
                    </a:lnTo>
                    <a:lnTo>
                      <a:pt x="3026" y="205"/>
                    </a:lnTo>
                    <a:lnTo>
                      <a:pt x="3026" y="3589"/>
                    </a:lnTo>
                    <a:lnTo>
                      <a:pt x="3021" y="3636"/>
                    </a:lnTo>
                    <a:lnTo>
                      <a:pt x="3005" y="3680"/>
                    </a:lnTo>
                    <a:lnTo>
                      <a:pt x="2982" y="3718"/>
                    </a:lnTo>
                    <a:lnTo>
                      <a:pt x="2949" y="3750"/>
                    </a:lnTo>
                    <a:lnTo>
                      <a:pt x="2912" y="3774"/>
                    </a:lnTo>
                    <a:lnTo>
                      <a:pt x="2868" y="3790"/>
                    </a:lnTo>
                    <a:lnTo>
                      <a:pt x="2821" y="3795"/>
                    </a:lnTo>
                    <a:lnTo>
                      <a:pt x="0" y="3795"/>
                    </a:lnTo>
                    <a:lnTo>
                      <a:pt x="1925" y="0"/>
                    </a:lnTo>
                    <a:close/>
                  </a:path>
                </a:pathLst>
              </a:custGeom>
              <a:gradFill>
                <a:gsLst>
                  <a:gs pos="0">
                    <a:srgbClr val="FFFFFF">
                      <a:alpha val="47450"/>
                    </a:srgbClr>
                  </a:gs>
                  <a:gs pos="20000">
                    <a:srgbClr val="F2F2F2">
                      <a:alpha val="0"/>
                    </a:srgbClr>
                  </a:gs>
                  <a:gs pos="100000">
                    <a:srgbClr val="F2F2F2">
                      <a:alpha val="0"/>
                    </a:srgbClr>
                  </a:gs>
                </a:gsLst>
                <a:lin ang="5400000" scaled="0"/>
              </a:gra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 name="Google Shape;234;p1"/>
              <p:cNvSpPr/>
              <p:nvPr/>
            </p:nvSpPr>
            <p:spPr>
              <a:xfrm>
                <a:off x="3473647" y="1714766"/>
                <a:ext cx="5265044" cy="3299937"/>
              </a:xfrm>
              <a:prstGeom prst="rect">
                <a:avLst/>
              </a:prstGeom>
              <a:solidFill>
                <a:srgbClr val="D8D8D8"/>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nvGrpSpPr>
              <p:cNvPr id="12" name="Google Shape;235;p1"/>
              <p:cNvGrpSpPr/>
              <p:nvPr/>
            </p:nvGrpSpPr>
            <p:grpSpPr>
              <a:xfrm>
                <a:off x="2261262" y="5237508"/>
                <a:ext cx="7707880" cy="283024"/>
                <a:chOff x="2284412" y="5466108"/>
                <a:chExt cx="7707880" cy="283024"/>
              </a:xfrm>
            </p:grpSpPr>
            <p:grpSp>
              <p:nvGrpSpPr>
                <p:cNvPr id="14" name="Google Shape;236;p1"/>
                <p:cNvGrpSpPr/>
                <p:nvPr/>
              </p:nvGrpSpPr>
              <p:grpSpPr>
                <a:xfrm>
                  <a:off x="2284412" y="5466108"/>
                  <a:ext cx="7707880" cy="171682"/>
                  <a:chOff x="2284412" y="5466108"/>
                  <a:chExt cx="7707880" cy="171682"/>
                </a:xfrm>
              </p:grpSpPr>
              <p:sp>
                <p:nvSpPr>
                  <p:cNvPr id="17" name="Google Shape;237;p1"/>
                  <p:cNvSpPr/>
                  <p:nvPr/>
                </p:nvSpPr>
                <p:spPr>
                  <a:xfrm>
                    <a:off x="2284412" y="5466108"/>
                    <a:ext cx="7707880" cy="170617"/>
                  </a:xfrm>
                  <a:prstGeom prst="rect">
                    <a:avLst/>
                  </a:prstGeom>
                  <a:solidFill>
                    <a:srgbClr val="D8D8D8"/>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238;p1"/>
                  <p:cNvSpPr/>
                  <p:nvPr/>
                </p:nvSpPr>
                <p:spPr>
                  <a:xfrm flipH="1">
                    <a:off x="3427412" y="5467173"/>
                    <a:ext cx="6564880" cy="170617"/>
                  </a:xfrm>
                  <a:prstGeom prst="rect">
                    <a:avLst/>
                  </a:prstGeom>
                  <a:solidFill>
                    <a:srgbClr val="D8D8D8"/>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sp>
              <p:nvSpPr>
                <p:cNvPr id="15" name="Google Shape;239;p1"/>
                <p:cNvSpPr/>
                <p:nvPr/>
              </p:nvSpPr>
              <p:spPr>
                <a:xfrm>
                  <a:off x="2284412" y="5636725"/>
                  <a:ext cx="7707880" cy="112407"/>
                </a:xfrm>
                <a:custGeom>
                  <a:avLst/>
                  <a:gdLst/>
                  <a:ahLst/>
                  <a:cxnLst/>
                  <a:rect l="l" t="t" r="r" b="b"/>
                  <a:pathLst>
                    <a:path w="7680" h="112" extrusionOk="0">
                      <a:moveTo>
                        <a:pt x="0" y="0"/>
                      </a:moveTo>
                      <a:lnTo>
                        <a:pt x="7680" y="0"/>
                      </a:lnTo>
                      <a:lnTo>
                        <a:pt x="7624" y="35"/>
                      </a:lnTo>
                      <a:lnTo>
                        <a:pt x="7568" y="61"/>
                      </a:lnTo>
                      <a:lnTo>
                        <a:pt x="7513" y="82"/>
                      </a:lnTo>
                      <a:lnTo>
                        <a:pt x="7461" y="96"/>
                      </a:lnTo>
                      <a:lnTo>
                        <a:pt x="7415" y="103"/>
                      </a:lnTo>
                      <a:lnTo>
                        <a:pt x="7375" y="108"/>
                      </a:lnTo>
                      <a:lnTo>
                        <a:pt x="7345" y="110"/>
                      </a:lnTo>
                      <a:lnTo>
                        <a:pt x="7317" y="110"/>
                      </a:lnTo>
                      <a:lnTo>
                        <a:pt x="349" y="112"/>
                      </a:lnTo>
                      <a:lnTo>
                        <a:pt x="279" y="108"/>
                      </a:lnTo>
                      <a:lnTo>
                        <a:pt x="216" y="98"/>
                      </a:lnTo>
                      <a:lnTo>
                        <a:pt x="160" y="84"/>
                      </a:lnTo>
                      <a:lnTo>
                        <a:pt x="111" y="66"/>
                      </a:lnTo>
                      <a:lnTo>
                        <a:pt x="72" y="47"/>
                      </a:lnTo>
                      <a:lnTo>
                        <a:pt x="42" y="28"/>
                      </a:lnTo>
                      <a:lnTo>
                        <a:pt x="18" y="14"/>
                      </a:lnTo>
                      <a:lnTo>
                        <a:pt x="4" y="5"/>
                      </a:lnTo>
                      <a:lnTo>
                        <a:pt x="0" y="0"/>
                      </a:lnTo>
                      <a:close/>
                    </a:path>
                  </a:pathLst>
                </a:custGeom>
                <a:gradFill>
                  <a:gsLst>
                    <a:gs pos="0">
                      <a:srgbClr val="5F5F5F"/>
                    </a:gs>
                    <a:gs pos="50000">
                      <a:srgbClr val="8A8A8A"/>
                    </a:gs>
                    <a:gs pos="100000">
                      <a:srgbClr val="A5A5A5"/>
                    </a:gs>
                  </a:gsLst>
                  <a:lin ang="16200000" scaled="0"/>
                </a:gra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6" name="Google Shape;240;p1"/>
                <p:cNvSpPr/>
                <p:nvPr/>
              </p:nvSpPr>
              <p:spPr>
                <a:xfrm>
                  <a:off x="5598399" y="5466108"/>
                  <a:ext cx="1051804" cy="110399"/>
                </a:xfrm>
                <a:custGeom>
                  <a:avLst/>
                  <a:gdLst/>
                  <a:ahLst/>
                  <a:cxnLst/>
                  <a:rect l="l" t="t" r="r" b="b"/>
                  <a:pathLst>
                    <a:path w="1048" h="110" extrusionOk="0">
                      <a:moveTo>
                        <a:pt x="0" y="0"/>
                      </a:moveTo>
                      <a:lnTo>
                        <a:pt x="1048" y="0"/>
                      </a:lnTo>
                      <a:lnTo>
                        <a:pt x="1048" y="42"/>
                      </a:lnTo>
                      <a:lnTo>
                        <a:pt x="1043" y="68"/>
                      </a:lnTo>
                      <a:lnTo>
                        <a:pt x="1027" y="91"/>
                      </a:lnTo>
                      <a:lnTo>
                        <a:pt x="1006" y="105"/>
                      </a:lnTo>
                      <a:lnTo>
                        <a:pt x="978" y="110"/>
                      </a:lnTo>
                      <a:lnTo>
                        <a:pt x="68" y="110"/>
                      </a:lnTo>
                      <a:lnTo>
                        <a:pt x="42" y="105"/>
                      </a:lnTo>
                      <a:lnTo>
                        <a:pt x="19" y="91"/>
                      </a:lnTo>
                      <a:lnTo>
                        <a:pt x="5" y="68"/>
                      </a:lnTo>
                      <a:lnTo>
                        <a:pt x="0" y="42"/>
                      </a:lnTo>
                      <a:lnTo>
                        <a:pt x="0" y="0"/>
                      </a:lnTo>
                      <a:close/>
                    </a:path>
                  </a:pathLst>
                </a:custGeom>
                <a:solidFill>
                  <a:srgbClr val="D8D8D8"/>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pSp>
          <p:sp>
            <p:nvSpPr>
              <p:cNvPr id="13" name="Google Shape;241;p1"/>
              <p:cNvSpPr/>
              <p:nvPr/>
            </p:nvSpPr>
            <p:spPr>
              <a:xfrm>
                <a:off x="6073149" y="1559221"/>
                <a:ext cx="62900" cy="62900"/>
              </a:xfrm>
              <a:prstGeom prst="ellipse">
                <a:avLst/>
              </a:prstGeom>
              <a:solidFill>
                <a:srgbClr val="0C0C0C"/>
              </a:solidFill>
              <a:ln w="381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8"/>
          <p:cNvSpPr txBox="1">
            <a:spLocks noGrp="1"/>
          </p:cNvSpPr>
          <p:nvPr>
            <p:ph type="ctrTitle"/>
          </p:nvPr>
        </p:nvSpPr>
        <p:spPr>
          <a:xfrm>
            <a:off x="1832114" y="200580"/>
            <a:ext cx="8397600" cy="84421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Product</a:t>
            </a:r>
            <a:endParaRPr sz="2800" b="1" dirty="0">
              <a:latin typeface="Tahoma"/>
              <a:ea typeface="Tahoma"/>
              <a:cs typeface="Tahoma"/>
              <a:sym typeface="Tahoma"/>
            </a:endParaRPr>
          </a:p>
        </p:txBody>
      </p:sp>
      <p:pic>
        <p:nvPicPr>
          <p:cNvPr id="296" name="Google Shape;296;p8"/>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297" name="Google Shape;297;p8"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298" name="Google Shape;298;p8"/>
          <p:cNvSpPr txBox="1">
            <a:spLocks noGrp="1"/>
          </p:cNvSpPr>
          <p:nvPr>
            <p:ph type="subTitle" idx="1"/>
          </p:nvPr>
        </p:nvSpPr>
        <p:spPr>
          <a:xfrm>
            <a:off x="569030" y="1447800"/>
            <a:ext cx="11430000" cy="4708941"/>
          </a:xfrm>
          <a:prstGeom prst="rect">
            <a:avLst/>
          </a:prstGeom>
          <a:noFill/>
          <a:ln>
            <a:noFill/>
          </a:ln>
        </p:spPr>
        <p:txBody>
          <a:bodyPr spcFirstLastPara="1" wrap="square" lIns="91425" tIns="45700" rIns="91425" bIns="45700" anchor="ctr" anchorCtr="0">
            <a:spAutoFit/>
          </a:bodyPr>
          <a:lstStyle/>
          <a:p>
            <a:pPr marL="0" lvl="0" indent="0" algn="just"/>
            <a:r>
              <a:rPr lang="en-US" sz="2000" b="1" dirty="0" smtClean="0"/>
              <a:t>Phase </a:t>
            </a:r>
            <a:r>
              <a:rPr lang="en-US" sz="2000" b="1" dirty="0"/>
              <a:t>1: Initial Development (Months 1-3 </a:t>
            </a:r>
            <a:r>
              <a:rPr lang="en-US" sz="2000" b="1" dirty="0" err="1"/>
              <a:t>approx</a:t>
            </a:r>
            <a:r>
              <a:rPr lang="en-US" sz="2000" b="1" dirty="0"/>
              <a:t>)</a:t>
            </a:r>
          </a:p>
          <a:p>
            <a:pPr marL="0" lvl="0" indent="0" algn="just"/>
            <a:r>
              <a:rPr lang="en-US" sz="2000" dirty="0">
                <a:latin typeface="+mj-lt"/>
              </a:rPr>
              <a:t>Milestone 1: Research &amp; Planning  </a:t>
            </a:r>
          </a:p>
          <a:p>
            <a:pPr marL="0" lvl="0" indent="0" algn="just"/>
            <a:r>
              <a:rPr lang="en-US" sz="2000" dirty="0"/>
              <a:t>Conduct thorough market research to identify user needs and refine the service concept.</a:t>
            </a:r>
          </a:p>
          <a:p>
            <a:pPr marL="0" lvl="0" indent="0" algn="just"/>
            <a:r>
              <a:rPr lang="en-US" sz="2000" dirty="0">
                <a:latin typeface="+mj-lt"/>
              </a:rPr>
              <a:t>Milestone 2: Prototype Design  </a:t>
            </a:r>
          </a:p>
          <a:p>
            <a:pPr marL="0" lvl="0" indent="0" algn="just"/>
            <a:r>
              <a:rPr lang="en-US" sz="2000" dirty="0"/>
              <a:t>Create wireframes and prototypes of the user interface for both web and mobile applications.</a:t>
            </a:r>
          </a:p>
          <a:p>
            <a:pPr marL="0" lvl="0" indent="0" algn="just"/>
            <a:r>
              <a:rPr lang="en-US" sz="2000" dirty="0">
                <a:latin typeface="+mj-lt"/>
              </a:rPr>
              <a:t>Milestone 3: Backend Development  </a:t>
            </a:r>
          </a:p>
          <a:p>
            <a:pPr marL="0" lvl="0" indent="0" algn="just"/>
            <a:r>
              <a:rPr lang="en-US" sz="2000" dirty="0"/>
              <a:t>Develop the backend infrastructure, including database setup, API integration, and user    authentication.</a:t>
            </a:r>
          </a:p>
          <a:p>
            <a:pPr marL="0" lvl="0" indent="0"/>
            <a:endParaRPr lang="en-US" sz="2000" dirty="0" smtClean="0"/>
          </a:p>
          <a:p>
            <a:pPr marL="0" lvl="0" indent="0"/>
            <a:r>
              <a:rPr lang="en-US" sz="2000" b="1" dirty="0" smtClean="0"/>
              <a:t>Phase 2: Beta Testing (Months 4-8 </a:t>
            </a:r>
            <a:r>
              <a:rPr lang="en-US" sz="2000" b="1" dirty="0" err="1" smtClean="0"/>
              <a:t>approx</a:t>
            </a:r>
            <a:r>
              <a:rPr lang="en-US" sz="2000" b="1" dirty="0" smtClean="0"/>
              <a:t>)</a:t>
            </a:r>
          </a:p>
          <a:p>
            <a:pPr marL="0" lvl="0" indent="0"/>
            <a:r>
              <a:rPr lang="en-US" sz="2000" dirty="0" smtClean="0">
                <a:latin typeface="+mj-lt"/>
              </a:rPr>
              <a:t>Milestone 4: MVP Launch  </a:t>
            </a:r>
          </a:p>
          <a:p>
            <a:pPr marL="0" lvl="0" indent="0"/>
            <a:r>
              <a:rPr lang="en-US" sz="2000" dirty="0" smtClean="0"/>
              <a:t>Release a Minimum Viable Product (MVP) to a select group of users for initial feedback and testing.</a:t>
            </a:r>
          </a:p>
          <a:p>
            <a:pPr marL="0" lvl="0" indent="0"/>
            <a:r>
              <a:rPr lang="en-US" sz="2000" dirty="0" smtClean="0">
                <a:latin typeface="+mj-lt"/>
              </a:rPr>
              <a:t>Milestone 5: User Feedback Collection  </a:t>
            </a:r>
          </a:p>
          <a:p>
            <a:pPr marL="0" lvl="0" indent="0"/>
            <a:r>
              <a:rPr lang="en-US" sz="2000" dirty="0" smtClean="0"/>
              <a:t>Gather feedback from beta users to identify bugs, usability issues, and feature requests.</a:t>
            </a:r>
          </a:p>
          <a:p>
            <a:pPr marL="0" lvl="0" indent="0"/>
            <a:r>
              <a:rPr lang="en-US" sz="2000" dirty="0" smtClean="0">
                <a:latin typeface="+mj-lt"/>
              </a:rPr>
              <a:t>Milestone 6: Iterative Improvements  </a:t>
            </a:r>
          </a:p>
          <a:p>
            <a:pPr marL="0" lvl="0" indent="0"/>
            <a:r>
              <a:rPr lang="en-US" sz="2000" dirty="0" smtClean="0"/>
              <a:t> Implement necessary changes based on user feedback to enhance functionality and user experience</a:t>
            </a:r>
            <a:r>
              <a:rPr lang="en-US" sz="2000" dirty="0" smtClean="0"/>
              <a:t>.</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8"/>
          <p:cNvSpPr txBox="1">
            <a:spLocks noGrp="1"/>
          </p:cNvSpPr>
          <p:nvPr>
            <p:ph type="ctrTitle"/>
          </p:nvPr>
        </p:nvSpPr>
        <p:spPr>
          <a:xfrm>
            <a:off x="1752600" y="0"/>
            <a:ext cx="8397600" cy="84421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Product</a:t>
            </a:r>
            <a:endParaRPr sz="2800" b="1" dirty="0">
              <a:latin typeface="Tahoma"/>
              <a:ea typeface="Tahoma"/>
              <a:cs typeface="Tahoma"/>
              <a:sym typeface="Tahoma"/>
            </a:endParaRPr>
          </a:p>
        </p:txBody>
      </p:sp>
      <p:pic>
        <p:nvPicPr>
          <p:cNvPr id="296" name="Google Shape;296;p8"/>
          <p:cNvPicPr preferRelativeResize="0"/>
          <p:nvPr/>
        </p:nvPicPr>
        <p:blipFill rotWithShape="1">
          <a:blip r:embed="rId3">
            <a:alphaModFix/>
          </a:blip>
          <a:srcRect/>
          <a:stretch/>
        </p:blipFill>
        <p:spPr>
          <a:xfrm>
            <a:off x="18833" y="-21418"/>
            <a:ext cx="1388397" cy="1236185"/>
          </a:xfrm>
          <a:prstGeom prst="rect">
            <a:avLst/>
          </a:prstGeom>
          <a:noFill/>
          <a:ln>
            <a:noFill/>
          </a:ln>
        </p:spPr>
      </p:pic>
      <p:pic>
        <p:nvPicPr>
          <p:cNvPr id="297" name="Google Shape;297;p8"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298" name="Google Shape;298;p8"/>
          <p:cNvSpPr txBox="1">
            <a:spLocks noGrp="1"/>
          </p:cNvSpPr>
          <p:nvPr>
            <p:ph type="subTitle" idx="1"/>
          </p:nvPr>
        </p:nvSpPr>
        <p:spPr>
          <a:xfrm>
            <a:off x="457200" y="1241271"/>
            <a:ext cx="11465630" cy="5324494"/>
          </a:xfrm>
          <a:prstGeom prst="rect">
            <a:avLst/>
          </a:prstGeom>
          <a:noFill/>
          <a:ln>
            <a:noFill/>
          </a:ln>
        </p:spPr>
        <p:txBody>
          <a:bodyPr spcFirstLastPara="1" wrap="square" lIns="91425" tIns="45700" rIns="91425" bIns="45700" anchor="ctr" anchorCtr="0">
            <a:spAutoFit/>
          </a:bodyPr>
          <a:lstStyle/>
          <a:p>
            <a:r>
              <a:rPr lang="en-US" sz="2000" b="1" dirty="0"/>
              <a:t>Phase 3: Full Launch (Months 7-9)</a:t>
            </a:r>
          </a:p>
          <a:p>
            <a:r>
              <a:rPr lang="en-US" sz="2000" dirty="0">
                <a:latin typeface="+mj-lt"/>
              </a:rPr>
              <a:t>Milestone 7: Official Launch</a:t>
            </a:r>
          </a:p>
          <a:p>
            <a:r>
              <a:rPr lang="en-US" sz="2000" dirty="0"/>
              <a:t>Launch </a:t>
            </a:r>
            <a:r>
              <a:rPr lang="en-US" sz="2000" dirty="0" err="1"/>
              <a:t>Dropizi</a:t>
            </a:r>
            <a:r>
              <a:rPr lang="en-US" sz="2000" dirty="0"/>
              <a:t> to the public with a marketing campaign to promote the service.</a:t>
            </a:r>
          </a:p>
          <a:p>
            <a:r>
              <a:rPr lang="en-US" sz="2000" dirty="0">
                <a:latin typeface="+mj-lt"/>
              </a:rPr>
              <a:t>Milestone 8: Performance Monitoring</a:t>
            </a:r>
          </a:p>
          <a:p>
            <a:r>
              <a:rPr lang="en-US" sz="2000" dirty="0"/>
              <a:t>Monitor system performance, user engagement, and satisfaction metrics to ensure</a:t>
            </a:r>
          </a:p>
          <a:p>
            <a:r>
              <a:rPr lang="en-US" sz="2000" dirty="0"/>
              <a:t>service reliability</a:t>
            </a:r>
            <a:r>
              <a:rPr lang="en-US" sz="2000" dirty="0" smtClean="0"/>
              <a:t>.</a:t>
            </a:r>
          </a:p>
          <a:p>
            <a:pPr marL="0" lvl="0" indent="0"/>
            <a:r>
              <a:rPr lang="en-US" sz="2000" b="1" dirty="0"/>
              <a:t>Phase 4: Feature Expansion (Months 18-20)</a:t>
            </a:r>
          </a:p>
          <a:p>
            <a:pPr marL="0" lvl="0" indent="0"/>
            <a:r>
              <a:rPr lang="en-US" sz="2000" dirty="0">
                <a:latin typeface="+mj-lt"/>
              </a:rPr>
              <a:t>Milestone 9: Introduce New Features  </a:t>
            </a:r>
          </a:p>
          <a:p>
            <a:pPr marL="0" lvl="0" indent="0"/>
            <a:r>
              <a:rPr lang="en-US" sz="2000" dirty="0"/>
              <a:t>Develop and integrate additional features based on user requests, such as enhanced tracking options and referral programs</a:t>
            </a:r>
            <a:r>
              <a:rPr lang="en-US" sz="2000" dirty="0" smtClean="0"/>
              <a:t>.</a:t>
            </a:r>
          </a:p>
          <a:p>
            <a:pPr marL="0" lvl="0" indent="0"/>
            <a:r>
              <a:rPr lang="en-US" sz="2000" dirty="0">
                <a:latin typeface="+mj-lt"/>
              </a:rPr>
              <a:t>Milestone 10: Partnership Development  </a:t>
            </a:r>
          </a:p>
          <a:p>
            <a:pPr marL="0" lvl="0" indent="0"/>
            <a:r>
              <a:rPr lang="en-US" sz="2000" dirty="0"/>
              <a:t>Explore partnerships with local businesses and transportation services to expand reach and improve service offerings</a:t>
            </a:r>
            <a:r>
              <a:rPr lang="en-US" sz="2000" dirty="0" smtClean="0"/>
              <a:t>.</a:t>
            </a:r>
          </a:p>
          <a:p>
            <a:pPr marL="0" lvl="0" indent="0"/>
            <a:r>
              <a:rPr lang="en-US" sz="2000" b="1" dirty="0" smtClean="0"/>
              <a:t>Phase </a:t>
            </a:r>
            <a:r>
              <a:rPr lang="en-US" sz="2000" b="1" dirty="0"/>
              <a:t>5: Continuous Improvement (Ongoing</a:t>
            </a:r>
            <a:r>
              <a:rPr lang="en-US" sz="2000" b="1" dirty="0" smtClean="0"/>
              <a:t>)</a:t>
            </a:r>
            <a:endParaRPr lang="en-US" sz="2000" b="1" dirty="0"/>
          </a:p>
          <a:p>
            <a:pPr marL="0" lvl="0" indent="0"/>
            <a:r>
              <a:rPr lang="en-US" sz="2000" dirty="0">
                <a:latin typeface="+mj-lt"/>
              </a:rPr>
              <a:t>Milestone 11: Regular Updates  </a:t>
            </a:r>
          </a:p>
          <a:p>
            <a:pPr marL="0" lvl="0" indent="0"/>
            <a:r>
              <a:rPr lang="en-US" sz="2000" dirty="0" smtClean="0"/>
              <a:t>Continuously </a:t>
            </a:r>
            <a:r>
              <a:rPr lang="en-US" sz="2000" dirty="0"/>
              <a:t>gather user feedback and implement regular updates to improve the platform’s functionality and user experience</a:t>
            </a:r>
            <a:r>
              <a:rPr lang="en-US" sz="2000" dirty="0" smtClean="0"/>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87454"/>
            <a:ext cx="4683536" cy="6261255"/>
          </a:xfrm>
          <a:prstGeom prst="rect">
            <a:avLst/>
          </a:prstGeom>
        </p:spPr>
      </p:pic>
      <p:sp>
        <p:nvSpPr>
          <p:cNvPr id="295" name="Google Shape;295;p8"/>
          <p:cNvSpPr txBox="1">
            <a:spLocks noGrp="1"/>
          </p:cNvSpPr>
          <p:nvPr>
            <p:ph type="ctrTitle"/>
          </p:nvPr>
        </p:nvSpPr>
        <p:spPr>
          <a:xfrm>
            <a:off x="1307170" y="848371"/>
            <a:ext cx="6008029" cy="45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smtClean="0">
                <a:latin typeface="Tahoma"/>
                <a:ea typeface="Tahoma"/>
                <a:cs typeface="Tahoma"/>
                <a:sym typeface="Tahoma"/>
              </a:rPr>
              <a:t>Product Working Flow Model</a:t>
            </a:r>
            <a:endParaRPr sz="2800" b="1" dirty="0">
              <a:latin typeface="Tahoma"/>
              <a:ea typeface="Tahoma"/>
              <a:cs typeface="Tahoma"/>
              <a:sym typeface="Tahoma"/>
            </a:endParaRPr>
          </a:p>
        </p:txBody>
      </p:sp>
      <p:pic>
        <p:nvPicPr>
          <p:cNvPr id="296" name="Google Shape;296;p8"/>
          <p:cNvPicPr preferRelativeResize="0"/>
          <p:nvPr/>
        </p:nvPicPr>
        <p:blipFill rotWithShape="1">
          <a:blip r:embed="rId4">
            <a:alphaModFix/>
          </a:blip>
          <a:srcRect/>
          <a:stretch/>
        </p:blipFill>
        <p:spPr>
          <a:xfrm>
            <a:off x="59619" y="69386"/>
            <a:ext cx="1388397" cy="1236185"/>
          </a:xfrm>
          <a:prstGeom prst="rect">
            <a:avLst/>
          </a:prstGeom>
          <a:noFill/>
          <a:ln>
            <a:noFill/>
          </a:ln>
        </p:spPr>
      </p:pic>
      <p:pic>
        <p:nvPicPr>
          <p:cNvPr id="297" name="Google Shape;297;p8" descr="A logo with a head and lines and dots&#10;&#10;Description automatically generated"/>
          <p:cNvPicPr preferRelativeResize="0"/>
          <p:nvPr/>
        </p:nvPicPr>
        <p:blipFill rotWithShape="1">
          <a:blip r:embed="rId5">
            <a:alphaModFix/>
          </a:blip>
          <a:srcRect/>
          <a:stretch/>
        </p:blipFill>
        <p:spPr>
          <a:xfrm>
            <a:off x="10829006" y="287454"/>
            <a:ext cx="1170024" cy="757336"/>
          </a:xfrm>
          <a:prstGeom prst="rect">
            <a:avLst/>
          </a:prstGeom>
          <a:noFill/>
          <a:ln>
            <a:noFill/>
          </a:ln>
        </p:spPr>
      </p:pic>
      <p:sp>
        <p:nvSpPr>
          <p:cNvPr id="4" name="Rectangle 3"/>
          <p:cNvSpPr/>
          <p:nvPr/>
        </p:nvSpPr>
        <p:spPr>
          <a:xfrm>
            <a:off x="457200" y="1676400"/>
            <a:ext cx="6438122" cy="4801314"/>
          </a:xfrm>
          <a:prstGeom prst="rect">
            <a:avLst/>
          </a:prstGeom>
        </p:spPr>
        <p:txBody>
          <a:bodyPr wrap="square">
            <a:spAutoFit/>
          </a:bodyPr>
          <a:lstStyle/>
          <a:p>
            <a:r>
              <a:rPr lang="en-IN" sz="1700" dirty="0">
                <a:latin typeface="Calibri" panose="020F0502020204030204" pitchFamily="34" charset="0"/>
                <a:ea typeface="Calibri" panose="020F0502020204030204" pitchFamily="34" charset="0"/>
                <a:cs typeface="Calibri" panose="020F0502020204030204" pitchFamily="34" charset="0"/>
              </a:rPr>
              <a:t>1. Customer and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both log into the system.</a:t>
            </a:r>
          </a:p>
          <a:p>
            <a:r>
              <a:rPr lang="en-IN" sz="1700" dirty="0">
                <a:latin typeface="Calibri" panose="020F0502020204030204" pitchFamily="34" charset="0"/>
                <a:ea typeface="Calibri" panose="020F0502020204030204" pitchFamily="34" charset="0"/>
                <a:cs typeface="Calibri" panose="020F0502020204030204" pitchFamily="34" charset="0"/>
              </a:rPr>
              <a:t>2. The platform matches customer with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based on delivery </a:t>
            </a:r>
            <a:r>
              <a:rPr lang="en-IN" sz="1700" dirty="0" smtClean="0">
                <a:latin typeface="Calibri" panose="020F0502020204030204" pitchFamily="34" charset="0"/>
                <a:ea typeface="Calibri" panose="020F0502020204030204" pitchFamily="34" charset="0"/>
                <a:cs typeface="Calibri" panose="020F0502020204030204" pitchFamily="34" charset="0"/>
              </a:rPr>
              <a:t>and</a:t>
            </a:r>
          </a:p>
          <a:p>
            <a:r>
              <a:rPr lang="en-IN" sz="1700" dirty="0">
                <a:latin typeface="Calibri" panose="020F0502020204030204" pitchFamily="34" charset="0"/>
                <a:ea typeface="Calibri" panose="020F0502020204030204" pitchFamily="34" charset="0"/>
                <a:cs typeface="Calibri" panose="020F0502020204030204" pitchFamily="34" charset="0"/>
              </a:rPr>
              <a:t> </a:t>
            </a:r>
            <a:r>
              <a:rPr lang="en-IN" sz="1700" dirty="0" smtClean="0">
                <a:latin typeface="Calibri" panose="020F0502020204030204" pitchFamily="34" charset="0"/>
                <a:ea typeface="Calibri" panose="020F0502020204030204" pitchFamily="34" charset="0"/>
                <a:cs typeface="Calibri" panose="020F0502020204030204" pitchFamily="34" charset="0"/>
              </a:rPr>
              <a:t>    </a:t>
            </a:r>
            <a:r>
              <a:rPr lang="en-IN" sz="1700" dirty="0" smtClean="0">
                <a:latin typeface="Calibri" panose="020F0502020204030204" pitchFamily="34" charset="0"/>
                <a:ea typeface="Calibri" panose="020F0502020204030204" pitchFamily="34" charset="0"/>
                <a:cs typeface="Calibri" panose="020F0502020204030204" pitchFamily="34" charset="0"/>
              </a:rPr>
              <a:t>travel routes.</a:t>
            </a:r>
            <a:endParaRPr lang="en-IN" sz="1700" dirty="0">
              <a:latin typeface="Calibri" panose="020F0502020204030204" pitchFamily="34" charset="0"/>
              <a:ea typeface="Calibri" panose="020F0502020204030204" pitchFamily="34" charset="0"/>
              <a:cs typeface="Calibri" panose="020F0502020204030204" pitchFamily="34" charset="0"/>
            </a:endParaRPr>
          </a:p>
          <a:p>
            <a:r>
              <a:rPr lang="en-IN" sz="1700" dirty="0">
                <a:latin typeface="Calibri" panose="020F0502020204030204" pitchFamily="34" charset="0"/>
                <a:ea typeface="Calibri" panose="020F0502020204030204" pitchFamily="34" charset="0"/>
                <a:cs typeface="Calibri" panose="020F0502020204030204" pitchFamily="34" charset="0"/>
              </a:rPr>
              <a:t>3. Customer retrieves details of potential </a:t>
            </a:r>
            <a:r>
              <a:rPr lang="en-IN" sz="1700" dirty="0" err="1">
                <a:latin typeface="Calibri" panose="020F0502020204030204" pitchFamily="34" charset="0"/>
                <a:ea typeface="Calibri" panose="020F0502020204030204" pitchFamily="34" charset="0"/>
                <a:cs typeface="Calibri" panose="020F0502020204030204" pitchFamily="34" charset="0"/>
              </a:rPr>
              <a:t>travelers</a:t>
            </a:r>
            <a:r>
              <a:rPr lang="en-IN" sz="1700" dirty="0">
                <a:latin typeface="Calibri" panose="020F0502020204030204" pitchFamily="34" charset="0"/>
                <a:ea typeface="Calibri" panose="020F0502020204030204" pitchFamily="34" charset="0"/>
                <a:cs typeface="Calibri" panose="020F0502020204030204" pitchFamily="34" charset="0"/>
              </a:rPr>
              <a:t>.</a:t>
            </a:r>
          </a:p>
          <a:p>
            <a:r>
              <a:rPr lang="en-IN" sz="1700" dirty="0">
                <a:latin typeface="Calibri" panose="020F0502020204030204" pitchFamily="34" charset="0"/>
                <a:ea typeface="Calibri" panose="020F0502020204030204" pitchFamily="34" charset="0"/>
                <a:cs typeface="Calibri" panose="020F0502020204030204" pitchFamily="34" charset="0"/>
              </a:rPr>
              <a:t>4. Customer selects a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for their parcel.</a:t>
            </a:r>
          </a:p>
          <a:p>
            <a:r>
              <a:rPr lang="en-IN" sz="1700" dirty="0">
                <a:latin typeface="Calibri" panose="020F0502020204030204" pitchFamily="34" charset="0"/>
                <a:ea typeface="Calibri" panose="020F0502020204030204" pitchFamily="34" charset="0"/>
                <a:cs typeface="Calibri" panose="020F0502020204030204" pitchFamily="34" charset="0"/>
              </a:rPr>
              <a:t>5.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retrieves details of available parcels.</a:t>
            </a:r>
          </a:p>
          <a:p>
            <a:r>
              <a:rPr lang="en-IN" sz="1700" dirty="0">
                <a:latin typeface="Calibri" panose="020F0502020204030204" pitchFamily="34" charset="0"/>
                <a:ea typeface="Calibri" panose="020F0502020204030204" pitchFamily="34" charset="0"/>
                <a:cs typeface="Calibri" panose="020F0502020204030204" pitchFamily="34" charset="0"/>
              </a:rPr>
              <a:t>6.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selects a parcel to deliver.</a:t>
            </a:r>
          </a:p>
          <a:p>
            <a:r>
              <a:rPr lang="en-IN" sz="1700" dirty="0">
                <a:latin typeface="Calibri" panose="020F0502020204030204" pitchFamily="34" charset="0"/>
                <a:ea typeface="Calibri" panose="020F0502020204030204" pitchFamily="34" charset="0"/>
                <a:cs typeface="Calibri" panose="020F0502020204030204" pitchFamily="34" charset="0"/>
              </a:rPr>
              <a:t>7. System checks if both customer and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are ready to connect.</a:t>
            </a:r>
          </a:p>
          <a:p>
            <a:r>
              <a:rPr lang="en-IN" sz="1700" dirty="0">
                <a:latin typeface="Calibri" panose="020F0502020204030204" pitchFamily="34" charset="0"/>
                <a:ea typeface="Calibri" panose="020F0502020204030204" pitchFamily="34" charset="0"/>
                <a:cs typeface="Calibri" panose="020F0502020204030204" pitchFamily="34" charset="0"/>
              </a:rPr>
              <a:t>8. If yes,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is assigned to the parcel; if no, the process </a:t>
            </a:r>
            <a:r>
              <a:rPr lang="en-IN" sz="1700" dirty="0" smtClean="0">
                <a:latin typeface="Calibri" panose="020F0502020204030204" pitchFamily="34" charset="0"/>
                <a:ea typeface="Calibri" panose="020F0502020204030204" pitchFamily="34" charset="0"/>
                <a:cs typeface="Calibri" panose="020F0502020204030204" pitchFamily="34" charset="0"/>
              </a:rPr>
              <a:t>is</a:t>
            </a:r>
          </a:p>
          <a:p>
            <a:r>
              <a:rPr lang="en-IN" sz="1700" dirty="0">
                <a:latin typeface="Calibri" panose="020F0502020204030204" pitchFamily="34" charset="0"/>
                <a:ea typeface="Calibri" panose="020F0502020204030204" pitchFamily="34" charset="0"/>
                <a:cs typeface="Calibri" panose="020F0502020204030204" pitchFamily="34" charset="0"/>
              </a:rPr>
              <a:t> </a:t>
            </a:r>
            <a:r>
              <a:rPr lang="en-IN" sz="1700" dirty="0" smtClean="0">
                <a:latin typeface="Calibri" panose="020F0502020204030204" pitchFamily="34" charset="0"/>
                <a:ea typeface="Calibri" panose="020F0502020204030204" pitchFamily="34" charset="0"/>
                <a:cs typeface="Calibri" panose="020F0502020204030204" pitchFamily="34" charset="0"/>
              </a:rPr>
              <a:t>   </a:t>
            </a:r>
            <a:r>
              <a:rPr lang="en-IN" sz="1700" dirty="0" err="1" smtClean="0">
                <a:latin typeface="Calibri" panose="020F0502020204030204" pitchFamily="34" charset="0"/>
                <a:ea typeface="Calibri" panose="020F0502020204030204" pitchFamily="34" charset="0"/>
                <a:cs typeface="Calibri" panose="020F0502020204030204" pitchFamily="34" charset="0"/>
              </a:rPr>
              <a:t>canceled</a:t>
            </a:r>
            <a:r>
              <a:rPr lang="en-IN" sz="1700" dirty="0">
                <a:latin typeface="Calibri" panose="020F0502020204030204" pitchFamily="34" charset="0"/>
                <a:ea typeface="Calibri" panose="020F0502020204030204" pitchFamily="34" charset="0"/>
                <a:cs typeface="Calibri" panose="020F0502020204030204" pitchFamily="34" charset="0"/>
              </a:rPr>
              <a:t>.</a:t>
            </a:r>
          </a:p>
          <a:p>
            <a:r>
              <a:rPr lang="en-IN" sz="1700" dirty="0">
                <a:latin typeface="Calibri" panose="020F0502020204030204" pitchFamily="34" charset="0"/>
                <a:ea typeface="Calibri" panose="020F0502020204030204" pitchFamily="34" charset="0"/>
                <a:cs typeface="Calibri" panose="020F0502020204030204" pitchFamily="34" charset="0"/>
              </a:rPr>
              <a:t>9. A delivery schedule is set based on the agreed date and time.</a:t>
            </a:r>
          </a:p>
          <a:p>
            <a:r>
              <a:rPr lang="en-IN" sz="1700" dirty="0">
                <a:latin typeface="Calibri" panose="020F0502020204030204" pitchFamily="34" charset="0"/>
                <a:ea typeface="Calibri" panose="020F0502020204030204" pitchFamily="34" charset="0"/>
                <a:cs typeface="Calibri" panose="020F0502020204030204" pitchFamily="34" charset="0"/>
              </a:rPr>
              <a:t>10. A QR code is generated for both customer and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a:t>
            </a:r>
          </a:p>
          <a:p>
            <a:r>
              <a:rPr lang="en-IN" sz="1700" dirty="0">
                <a:latin typeface="Calibri" panose="020F0502020204030204" pitchFamily="34" charset="0"/>
                <a:ea typeface="Calibri" panose="020F0502020204030204" pitchFamily="34" charset="0"/>
                <a:cs typeface="Calibri" panose="020F0502020204030204" pitchFamily="34" charset="0"/>
              </a:rPr>
              <a:t>11. Customer drops the parcel at the nearest booth using the QR code.</a:t>
            </a:r>
          </a:p>
          <a:p>
            <a:r>
              <a:rPr lang="en-IN" sz="1700" dirty="0">
                <a:latin typeface="Calibri" panose="020F0502020204030204" pitchFamily="34" charset="0"/>
                <a:ea typeface="Calibri" panose="020F0502020204030204" pitchFamily="34" charset="0"/>
                <a:cs typeface="Calibri" panose="020F0502020204030204" pitchFamily="34" charset="0"/>
              </a:rPr>
              <a:t>12. Customer makes the payment for the service.</a:t>
            </a:r>
          </a:p>
          <a:p>
            <a:r>
              <a:rPr lang="en-IN" sz="1700" dirty="0">
                <a:latin typeface="Calibri" panose="020F0502020204030204" pitchFamily="34" charset="0"/>
                <a:ea typeface="Calibri" panose="020F0502020204030204" pitchFamily="34" charset="0"/>
                <a:cs typeface="Calibri" panose="020F0502020204030204" pitchFamily="34" charset="0"/>
              </a:rPr>
              <a:t>13.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picks up the parcel from the nearest booth.</a:t>
            </a:r>
          </a:p>
          <a:p>
            <a:r>
              <a:rPr lang="en-IN" sz="1700" dirty="0">
                <a:latin typeface="Calibri" panose="020F0502020204030204" pitchFamily="34" charset="0"/>
                <a:ea typeface="Calibri" panose="020F0502020204030204" pitchFamily="34" charset="0"/>
                <a:cs typeface="Calibri" panose="020F0502020204030204" pitchFamily="34" charset="0"/>
              </a:rPr>
              <a:t>14.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 transports the parcel to the destination booth.</a:t>
            </a:r>
          </a:p>
          <a:p>
            <a:r>
              <a:rPr lang="en-IN" sz="1700" dirty="0">
                <a:latin typeface="Calibri" panose="020F0502020204030204" pitchFamily="34" charset="0"/>
                <a:ea typeface="Calibri" panose="020F0502020204030204" pitchFamily="34" charset="0"/>
                <a:cs typeface="Calibri" panose="020F0502020204030204" pitchFamily="34" charset="0"/>
              </a:rPr>
              <a:t>15. If the parcel is delivered, the process is completed.</a:t>
            </a:r>
          </a:p>
          <a:p>
            <a:r>
              <a:rPr lang="en-IN" sz="1700" dirty="0">
                <a:latin typeface="Calibri" panose="020F0502020204030204" pitchFamily="34" charset="0"/>
                <a:ea typeface="Calibri" panose="020F0502020204030204" pitchFamily="34" charset="0"/>
                <a:cs typeface="Calibri" panose="020F0502020204030204" pitchFamily="34" charset="0"/>
              </a:rPr>
              <a:t>16. If not, the system assigns the parcel to the next available </a:t>
            </a:r>
            <a:r>
              <a:rPr lang="en-IN" sz="1700" dirty="0" err="1">
                <a:latin typeface="Calibri" panose="020F0502020204030204" pitchFamily="34" charset="0"/>
                <a:ea typeface="Calibri" panose="020F0502020204030204" pitchFamily="34" charset="0"/>
                <a:cs typeface="Calibri" panose="020F0502020204030204" pitchFamily="34" charset="0"/>
              </a:rPr>
              <a:t>traveler</a:t>
            </a:r>
            <a:r>
              <a:rPr lang="en-IN" sz="17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924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8"/>
          <p:cNvSpPr txBox="1">
            <a:spLocks noGrp="1"/>
          </p:cNvSpPr>
          <p:nvPr>
            <p:ph type="ctrTitle"/>
          </p:nvPr>
        </p:nvSpPr>
        <p:spPr>
          <a:xfrm>
            <a:off x="1143000" y="458878"/>
            <a:ext cx="8903630" cy="45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smtClean="0">
                <a:latin typeface="Tahoma"/>
                <a:ea typeface="Tahoma"/>
                <a:cs typeface="Tahoma"/>
                <a:sym typeface="Tahoma"/>
              </a:rPr>
              <a:t>	Product Working Flow Model</a:t>
            </a:r>
            <a:endParaRPr sz="2800" b="1" dirty="0">
              <a:latin typeface="Tahoma"/>
              <a:ea typeface="Tahoma"/>
              <a:cs typeface="Tahoma"/>
              <a:sym typeface="Tahoma"/>
            </a:endParaRPr>
          </a:p>
        </p:txBody>
      </p:sp>
      <p:pic>
        <p:nvPicPr>
          <p:cNvPr id="296" name="Google Shape;296;p8"/>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297" name="Google Shape;297;p8"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01819"/>
            <a:ext cx="12115800" cy="5779981"/>
          </a:xfrm>
          <a:prstGeom prst="rect">
            <a:avLst/>
          </a:prstGeom>
        </p:spPr>
      </p:pic>
    </p:spTree>
    <p:extLst>
      <p:ext uri="{BB962C8B-B14F-4D97-AF65-F5344CB8AC3E}">
        <p14:creationId xmlns:p14="http://schemas.microsoft.com/office/powerpoint/2010/main" val="12708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9"/>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Target Market</a:t>
            </a:r>
            <a:endParaRPr sz="2800" dirty="0"/>
          </a:p>
        </p:txBody>
      </p:sp>
      <p:pic>
        <p:nvPicPr>
          <p:cNvPr id="304" name="Google Shape;304;p9"/>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05" name="Google Shape;305;p9"/>
          <p:cNvSpPr txBox="1">
            <a:spLocks noGrp="1"/>
          </p:cNvSpPr>
          <p:nvPr>
            <p:ph type="subTitle" idx="1"/>
          </p:nvPr>
        </p:nvSpPr>
        <p:spPr>
          <a:xfrm>
            <a:off x="533400" y="1219200"/>
            <a:ext cx="10972800" cy="5486400"/>
          </a:xfrm>
          <a:prstGeom prst="rect">
            <a:avLst/>
          </a:prstGeom>
          <a:noFill/>
          <a:ln>
            <a:noFill/>
          </a:ln>
        </p:spPr>
        <p:txBody>
          <a:bodyPr spcFirstLastPara="1" wrap="square" lIns="91425" tIns="91425" rIns="91425" bIns="91425" anchor="t" anchorCtr="0">
            <a:noAutofit/>
          </a:bodyPr>
          <a:lstStyle/>
          <a:p>
            <a:pPr marL="228600" lvl="0" indent="-228600"/>
            <a:endParaRPr lang="en-US" sz="2000" dirty="0" smtClean="0"/>
          </a:p>
          <a:p>
            <a:pPr marL="228600" lvl="0" indent="-228600" algn="just"/>
            <a:r>
              <a:rPr lang="en-US" sz="2000" b="1" dirty="0" err="1"/>
              <a:t>Dropizi</a:t>
            </a:r>
            <a:r>
              <a:rPr lang="en-US" sz="2000" b="1" dirty="0"/>
              <a:t> Market Entry </a:t>
            </a:r>
            <a:r>
              <a:rPr lang="en-US" sz="2000" b="1" dirty="0" smtClean="0"/>
              <a:t>Report:</a:t>
            </a:r>
            <a:endParaRPr lang="en-US" sz="2000" b="1" dirty="0"/>
          </a:p>
          <a:p>
            <a:pPr marL="228600" lvl="0" indent="-228600" algn="just"/>
            <a:r>
              <a:rPr lang="en-US" sz="2000" dirty="0" err="1"/>
              <a:t>Dropizi</a:t>
            </a:r>
            <a:r>
              <a:rPr lang="en-US" sz="2000" dirty="0"/>
              <a:t> aims to provide a personalized parcel delivery solution tailored for individual senders. </a:t>
            </a:r>
            <a:r>
              <a:rPr lang="en-US" sz="2000" dirty="0" smtClean="0"/>
              <a:t>Unlike</a:t>
            </a:r>
          </a:p>
          <a:p>
            <a:pPr marL="228600" lvl="0" indent="-228600" algn="just"/>
            <a:r>
              <a:rPr lang="en-US" sz="2000" dirty="0" smtClean="0"/>
              <a:t>Traditional courier </a:t>
            </a:r>
            <a:r>
              <a:rPr lang="en-US" sz="2000" dirty="0"/>
              <a:t>services, </a:t>
            </a:r>
            <a:r>
              <a:rPr lang="en-US" sz="2000" dirty="0" err="1"/>
              <a:t>Dropizi</a:t>
            </a:r>
            <a:r>
              <a:rPr lang="en-US" sz="2000" dirty="0"/>
              <a:t> leverages a unique model by connecting people who are </a:t>
            </a:r>
            <a:r>
              <a:rPr lang="en-US" sz="2000" dirty="0" smtClean="0"/>
              <a:t>traveling</a:t>
            </a:r>
          </a:p>
          <a:p>
            <a:pPr marL="228600" lvl="0" indent="-228600" algn="just"/>
            <a:r>
              <a:rPr lang="en-US" sz="2000" dirty="0" smtClean="0"/>
              <a:t>with </a:t>
            </a:r>
            <a:r>
              <a:rPr lang="en-US" sz="2000" dirty="0"/>
              <a:t>those who </a:t>
            </a:r>
            <a:r>
              <a:rPr lang="en-US" sz="2000" dirty="0" smtClean="0"/>
              <a:t>need items </a:t>
            </a:r>
            <a:r>
              <a:rPr lang="en-US" sz="2000" dirty="0"/>
              <a:t>delivered, offering a cost-effective and flexible alternative for </a:t>
            </a:r>
            <a:r>
              <a:rPr lang="en-US" sz="2000" dirty="0" smtClean="0"/>
              <a:t>personal</a:t>
            </a:r>
          </a:p>
          <a:p>
            <a:pPr marL="228600" lvl="0" indent="-228600" algn="just"/>
            <a:r>
              <a:rPr lang="en-US" sz="2000" dirty="0" smtClean="0"/>
              <a:t>parcel </a:t>
            </a:r>
            <a:r>
              <a:rPr lang="en-US" sz="2000" dirty="0"/>
              <a:t>shipments</a:t>
            </a:r>
            <a:r>
              <a:rPr lang="en-US" sz="2000" dirty="0" smtClean="0"/>
              <a:t>.</a:t>
            </a:r>
          </a:p>
          <a:p>
            <a:pPr marL="228600" lvl="0" indent="-228600" algn="just"/>
            <a:endParaRPr lang="en-US" sz="2000" b="1" dirty="0"/>
          </a:p>
          <a:p>
            <a:pPr algn="just"/>
            <a:r>
              <a:rPr lang="en-US" sz="2000" b="1" dirty="0"/>
              <a:t>Market Overview of Indian Courier, Express, and Parcel (CEP) </a:t>
            </a:r>
            <a:r>
              <a:rPr lang="en-US" sz="2000" b="1" dirty="0" smtClean="0"/>
              <a:t>Industry:</a:t>
            </a:r>
            <a:endParaRPr lang="en-US" sz="2000" b="1" dirty="0"/>
          </a:p>
          <a:p>
            <a:pPr algn="just"/>
            <a:r>
              <a:rPr lang="en-US" sz="2000" b="1" dirty="0"/>
              <a:t>Market Size</a:t>
            </a:r>
            <a:r>
              <a:rPr lang="en-US" sz="2000" dirty="0"/>
              <a:t>: The Indian courier and logistics sector is valued at approximately ₹71,730 crore (USD </a:t>
            </a:r>
            <a:r>
              <a:rPr lang="en-US" sz="2000" dirty="0" smtClean="0"/>
              <a:t>8.58</a:t>
            </a:r>
          </a:p>
          <a:p>
            <a:pPr algn="just"/>
            <a:r>
              <a:rPr lang="en-US" sz="2000" dirty="0" smtClean="0"/>
              <a:t>billion)as </a:t>
            </a:r>
            <a:r>
              <a:rPr lang="en-US" sz="2000" dirty="0"/>
              <a:t>of 2024, with a projected growth to ₹1,33,405 crore (USD 15.93 billion) by 2030</a:t>
            </a:r>
            <a:r>
              <a:rPr lang="en-US" sz="2000" dirty="0" smtClean="0"/>
              <a:t>.</a:t>
            </a:r>
            <a:endParaRPr lang="en-US" sz="2000" dirty="0"/>
          </a:p>
          <a:p>
            <a:pPr algn="just"/>
            <a:r>
              <a:rPr lang="en-US" sz="2000" b="1" dirty="0"/>
              <a:t>Growth Rate</a:t>
            </a:r>
            <a:r>
              <a:rPr lang="en-US" sz="2000" dirty="0"/>
              <a:t>: The sector is growing at a compound annual growth rate (CAGR) of around 10.87</a:t>
            </a:r>
            <a:r>
              <a:rPr lang="en-US" sz="2000" dirty="0" smtClean="0"/>
              <a:t>%,</a:t>
            </a:r>
          </a:p>
          <a:p>
            <a:pPr algn="just"/>
            <a:r>
              <a:rPr lang="en-US" sz="2000" dirty="0" smtClean="0"/>
              <a:t>driven </a:t>
            </a:r>
            <a:r>
              <a:rPr lang="en-US" sz="2000" dirty="0" err="1" smtClean="0"/>
              <a:t>largelyby</a:t>
            </a:r>
            <a:r>
              <a:rPr lang="en-US" sz="2000" dirty="0" smtClean="0"/>
              <a:t> </a:t>
            </a:r>
            <a:r>
              <a:rPr lang="en-US" sz="2000" dirty="0"/>
              <a:t>e-commerce but also by rising personal and SME delivery needs</a:t>
            </a:r>
            <a:r>
              <a:rPr lang="en-US" sz="2000" dirty="0" smtClean="0"/>
              <a:t>.</a:t>
            </a:r>
          </a:p>
          <a:p>
            <a:pPr algn="just"/>
            <a:r>
              <a:rPr lang="en-US" sz="2000" b="1" dirty="0"/>
              <a:t>E-commerce Influence</a:t>
            </a:r>
            <a:r>
              <a:rPr lang="en-US" sz="2000" dirty="0"/>
              <a:t>: E-commerce contributes roughly 75-80% of parcel volumes due to </a:t>
            </a:r>
            <a:r>
              <a:rPr lang="en-US" sz="2000" dirty="0" smtClean="0"/>
              <a:t>online</a:t>
            </a:r>
          </a:p>
          <a:p>
            <a:pPr algn="just"/>
            <a:r>
              <a:rPr lang="en-US" sz="2000" dirty="0" smtClean="0"/>
              <a:t>Shopping demand</a:t>
            </a:r>
            <a:r>
              <a:rPr lang="en-US" sz="2000" dirty="0"/>
              <a:t>. However, the remaining 20-25% market segment, valued at about ₹18,750 crore, </a:t>
            </a:r>
            <a:r>
              <a:rPr lang="en-US" sz="2000" dirty="0" smtClean="0"/>
              <a:t>is</a:t>
            </a:r>
          </a:p>
          <a:p>
            <a:pPr algn="just"/>
            <a:r>
              <a:rPr lang="en-US" sz="2000" dirty="0" smtClean="0"/>
              <a:t>driven by </a:t>
            </a:r>
            <a:r>
              <a:rPr lang="en-US" sz="2000" dirty="0" err="1" smtClean="0"/>
              <a:t>personalshipments</a:t>
            </a:r>
            <a:r>
              <a:rPr lang="en-US" sz="2000" dirty="0" smtClean="0"/>
              <a:t> </a:t>
            </a:r>
            <a:r>
              <a:rPr lang="en-US" sz="2000" dirty="0"/>
              <a:t>and individual-to-individual deliveries, where </a:t>
            </a:r>
            <a:r>
              <a:rPr lang="en-US" sz="2000" dirty="0" err="1"/>
              <a:t>Dropizi</a:t>
            </a:r>
            <a:r>
              <a:rPr lang="en-US" sz="2000" dirty="0"/>
              <a:t> will operate.</a:t>
            </a:r>
          </a:p>
          <a:p>
            <a:endParaRPr lang="en-US" sz="2000" dirty="0"/>
          </a:p>
        </p:txBody>
      </p:sp>
      <p:pic>
        <p:nvPicPr>
          <p:cNvPr id="306" name="Google Shape;306;p9"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9"/>
          <p:cNvSpPr txBox="1">
            <a:spLocks noGrp="1"/>
          </p:cNvSpPr>
          <p:nvPr>
            <p:ph type="ctrTitle"/>
          </p:nvPr>
        </p:nvSpPr>
        <p:spPr>
          <a:xfrm>
            <a:off x="1897200" y="281234"/>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Target Market</a:t>
            </a:r>
            <a:endParaRPr sz="2800" dirty="0"/>
          </a:p>
        </p:txBody>
      </p:sp>
      <p:pic>
        <p:nvPicPr>
          <p:cNvPr id="304" name="Google Shape;304;p9"/>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05" name="Google Shape;305;p9"/>
          <p:cNvSpPr txBox="1">
            <a:spLocks noGrp="1"/>
          </p:cNvSpPr>
          <p:nvPr>
            <p:ph type="subTitle" idx="1"/>
          </p:nvPr>
        </p:nvSpPr>
        <p:spPr>
          <a:xfrm>
            <a:off x="381000" y="1143000"/>
            <a:ext cx="11430000" cy="5486400"/>
          </a:xfrm>
          <a:prstGeom prst="rect">
            <a:avLst/>
          </a:prstGeom>
          <a:noFill/>
          <a:ln>
            <a:noFill/>
          </a:ln>
        </p:spPr>
        <p:txBody>
          <a:bodyPr spcFirstLastPara="1" wrap="square" lIns="91425" tIns="91425" rIns="91425" bIns="91425" anchor="t" anchorCtr="0">
            <a:noAutofit/>
          </a:bodyPr>
          <a:lstStyle/>
          <a:p>
            <a:pPr algn="just"/>
            <a:r>
              <a:rPr lang="en-US" sz="2000" b="1" dirty="0" smtClean="0"/>
              <a:t>Individual </a:t>
            </a:r>
            <a:r>
              <a:rPr lang="en-US" sz="2000" b="1" dirty="0"/>
              <a:t>Delivery Market Segment </a:t>
            </a:r>
            <a:r>
              <a:rPr lang="en-US" sz="2000" b="1" dirty="0" smtClean="0"/>
              <a:t>Analysis:</a:t>
            </a:r>
            <a:endParaRPr lang="en-US" sz="2000" b="1" dirty="0"/>
          </a:p>
          <a:p>
            <a:pPr algn="just"/>
            <a:r>
              <a:rPr lang="en-US" sz="2000" b="1" dirty="0"/>
              <a:t>Current Share</a:t>
            </a:r>
            <a:r>
              <a:rPr lang="en-US" sz="2000" dirty="0"/>
              <a:t>: Personal parcel shipments represent an estimated 20-25% of the total market, translating to</a:t>
            </a:r>
          </a:p>
          <a:p>
            <a:pPr algn="just"/>
            <a:r>
              <a:rPr lang="en-US" sz="2000" dirty="0" smtClean="0"/>
              <a:t>value </a:t>
            </a:r>
            <a:r>
              <a:rPr lang="en-US" sz="2000" dirty="0"/>
              <a:t>of around ₹18,750 crore</a:t>
            </a:r>
            <a:r>
              <a:rPr lang="en-US" sz="2000" dirty="0" smtClean="0"/>
              <a:t>.</a:t>
            </a:r>
            <a:endParaRPr lang="en-US" sz="2000" dirty="0"/>
          </a:p>
          <a:p>
            <a:pPr algn="just"/>
            <a:r>
              <a:rPr lang="en-US" sz="2000" b="1" dirty="0"/>
              <a:t>Demand Drivers</a:t>
            </a:r>
            <a:r>
              <a:rPr lang="en-US" sz="2000" dirty="0" smtClean="0"/>
              <a:t>:</a:t>
            </a:r>
            <a:endParaRPr lang="en-US" sz="2000" b="1" dirty="0"/>
          </a:p>
          <a:p>
            <a:pPr algn="just"/>
            <a:r>
              <a:rPr lang="en-US" sz="2000" b="1" dirty="0"/>
              <a:t>Urbanization</a:t>
            </a:r>
            <a:r>
              <a:rPr lang="en-US" sz="2000" dirty="0"/>
              <a:t>: Rising migration and urban populations boost demand for flexible, reliable, and </a:t>
            </a:r>
            <a:r>
              <a:rPr lang="en-US" sz="2000" dirty="0" smtClean="0"/>
              <a:t>affordable</a:t>
            </a:r>
          </a:p>
          <a:p>
            <a:pPr algn="just"/>
            <a:r>
              <a:rPr lang="en-US" sz="2000" dirty="0" smtClean="0"/>
              <a:t>Parcel</a:t>
            </a:r>
            <a:r>
              <a:rPr lang="en-US" sz="2000" dirty="0"/>
              <a:t> </a:t>
            </a:r>
            <a:r>
              <a:rPr lang="en-US" sz="2000" dirty="0" smtClean="0"/>
              <a:t>services </a:t>
            </a:r>
            <a:r>
              <a:rPr lang="en-US" sz="2000" dirty="0"/>
              <a:t>for individuals.</a:t>
            </a:r>
          </a:p>
          <a:p>
            <a:pPr algn="just"/>
            <a:r>
              <a:rPr lang="en-US" sz="2000" b="1" dirty="0"/>
              <a:t>Personalization Trend</a:t>
            </a:r>
            <a:r>
              <a:rPr lang="en-US" sz="2000" dirty="0"/>
              <a:t>: Increasingly, customers prefer services that offer tailored, on-demand </a:t>
            </a:r>
            <a:r>
              <a:rPr lang="en-US" sz="2000" dirty="0" smtClean="0"/>
              <a:t>delivery,</a:t>
            </a:r>
          </a:p>
          <a:p>
            <a:pPr algn="just"/>
            <a:r>
              <a:rPr lang="en-US" sz="2000" dirty="0" smtClean="0"/>
              <a:t>Making a personalized delivery approach an attractive alternative.</a:t>
            </a:r>
          </a:p>
          <a:p>
            <a:pPr algn="just"/>
            <a:r>
              <a:rPr lang="en-US" sz="2000" b="1" dirty="0" smtClean="0"/>
              <a:t>Traveler </a:t>
            </a:r>
            <a:r>
              <a:rPr lang="en-US" sz="2000" b="1" dirty="0"/>
              <a:t>Economy</a:t>
            </a:r>
            <a:r>
              <a:rPr lang="en-US" sz="2000" dirty="0"/>
              <a:t>: The rise of a mobile workforce and frequent travelers creates a pool of </a:t>
            </a:r>
            <a:r>
              <a:rPr lang="en-US" sz="2000" dirty="0" smtClean="0"/>
              <a:t>potential</a:t>
            </a:r>
          </a:p>
          <a:p>
            <a:pPr algn="just"/>
            <a:r>
              <a:rPr lang="en-US" sz="2000" dirty="0" smtClean="0"/>
              <a:t>Delivery agents for the </a:t>
            </a:r>
            <a:r>
              <a:rPr lang="en-US" sz="2000" dirty="0" err="1" smtClean="0"/>
              <a:t>Dropizi</a:t>
            </a:r>
            <a:r>
              <a:rPr lang="en-US" sz="2000" dirty="0" smtClean="0"/>
              <a:t> model.</a:t>
            </a:r>
          </a:p>
          <a:p>
            <a:pPr algn="just"/>
            <a:r>
              <a:rPr lang="en-US" sz="2000" b="1" dirty="0" smtClean="0"/>
              <a:t>Key Competitors:</a:t>
            </a:r>
            <a:endParaRPr lang="en-US" sz="2000" b="1" dirty="0"/>
          </a:p>
          <a:p>
            <a:pPr algn="just"/>
            <a:r>
              <a:rPr lang="en-US" sz="2000" b="1" dirty="0"/>
              <a:t>Blue Dart Express</a:t>
            </a:r>
            <a:r>
              <a:rPr lang="en-US" sz="2000" dirty="0"/>
              <a:t>: Largest player in the Indian courier industry with a market cap of ₹17,470 </a:t>
            </a:r>
            <a:r>
              <a:rPr lang="en-US" sz="2000" dirty="0" smtClean="0"/>
              <a:t>crore.</a:t>
            </a:r>
          </a:p>
          <a:p>
            <a:pPr algn="just"/>
            <a:r>
              <a:rPr lang="en-US" sz="2000" dirty="0" smtClean="0"/>
              <a:t>Primarily targets </a:t>
            </a:r>
            <a:r>
              <a:rPr lang="en-US" sz="2000" dirty="0"/>
              <a:t>e-commerce and corporate clients.</a:t>
            </a:r>
          </a:p>
          <a:p>
            <a:pPr algn="just"/>
            <a:r>
              <a:rPr lang="en-US" sz="2000" b="1" dirty="0" err="1"/>
              <a:t>Gati</a:t>
            </a:r>
            <a:r>
              <a:rPr lang="en-US" sz="2000" b="1" dirty="0" smtClean="0"/>
              <a:t>,  </a:t>
            </a:r>
            <a:r>
              <a:rPr lang="en-US" sz="2000" b="1" dirty="0"/>
              <a:t>DTDC, </a:t>
            </a:r>
            <a:r>
              <a:rPr lang="en-US" sz="2000" b="1" dirty="0" smtClean="0"/>
              <a:t> </a:t>
            </a:r>
            <a:r>
              <a:rPr lang="en-US" sz="2000" b="1" dirty="0" err="1" smtClean="0"/>
              <a:t>Allcargo</a:t>
            </a:r>
            <a:r>
              <a:rPr lang="en-US" sz="2000" b="1" dirty="0" smtClean="0"/>
              <a:t> </a:t>
            </a:r>
            <a:r>
              <a:rPr lang="en-US" sz="2000" b="1" dirty="0" smtClean="0"/>
              <a:t>Logistics</a:t>
            </a:r>
            <a:r>
              <a:rPr lang="en-US" sz="2000" dirty="0"/>
              <a:t>: Compete in both B2B and B2C spaces with services for document and </a:t>
            </a:r>
            <a:r>
              <a:rPr lang="en-US" sz="2000" dirty="0" smtClean="0"/>
              <a:t>parcel</a:t>
            </a:r>
          </a:p>
          <a:p>
            <a:pPr algn="just"/>
            <a:r>
              <a:rPr lang="en-US" sz="2000" dirty="0" smtClean="0"/>
              <a:t>deliveries.</a:t>
            </a:r>
          </a:p>
          <a:p>
            <a:pPr algn="just"/>
            <a:r>
              <a:rPr lang="en-US" sz="2000" b="1" dirty="0" smtClean="0"/>
              <a:t>Emerging Startups</a:t>
            </a:r>
            <a:r>
              <a:rPr lang="en-US" sz="2000" dirty="0" smtClean="0"/>
              <a:t>: Several tech-enabled courier startups focus on last-mile delivery and urban logistics but</a:t>
            </a:r>
          </a:p>
          <a:p>
            <a:pPr algn="just"/>
            <a:r>
              <a:rPr lang="en-US" sz="2000" dirty="0" smtClean="0"/>
              <a:t>typically serve B2B or e-commerce demands rather than personal deliveries.</a:t>
            </a:r>
          </a:p>
          <a:p>
            <a:endParaRPr lang="en-US" sz="2000" dirty="0"/>
          </a:p>
        </p:txBody>
      </p:sp>
      <p:pic>
        <p:nvPicPr>
          <p:cNvPr id="306" name="Google Shape;306;p9"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extLst>
      <p:ext uri="{BB962C8B-B14F-4D97-AF65-F5344CB8AC3E}">
        <p14:creationId xmlns:p14="http://schemas.microsoft.com/office/powerpoint/2010/main" val="376115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9"/>
          <p:cNvSpPr txBox="1">
            <a:spLocks noGrp="1"/>
          </p:cNvSpPr>
          <p:nvPr>
            <p:ph type="ctrTitle"/>
          </p:nvPr>
        </p:nvSpPr>
        <p:spPr>
          <a:xfrm>
            <a:off x="1897200" y="281234"/>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Target Market</a:t>
            </a:r>
            <a:endParaRPr sz="2800" dirty="0"/>
          </a:p>
        </p:txBody>
      </p:sp>
      <p:pic>
        <p:nvPicPr>
          <p:cNvPr id="304" name="Google Shape;304;p9"/>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05" name="Google Shape;305;p9"/>
          <p:cNvSpPr txBox="1">
            <a:spLocks noGrp="1"/>
          </p:cNvSpPr>
          <p:nvPr>
            <p:ph type="subTitle" idx="1"/>
          </p:nvPr>
        </p:nvSpPr>
        <p:spPr>
          <a:xfrm>
            <a:off x="381000" y="1143000"/>
            <a:ext cx="11430000" cy="5486400"/>
          </a:xfrm>
          <a:prstGeom prst="rect">
            <a:avLst/>
          </a:prstGeom>
          <a:noFill/>
          <a:ln>
            <a:noFill/>
          </a:ln>
        </p:spPr>
        <p:txBody>
          <a:bodyPr spcFirstLastPara="1" wrap="square" lIns="91425" tIns="91425" rIns="91425" bIns="91425" anchor="t" anchorCtr="0">
            <a:noAutofit/>
          </a:bodyPr>
          <a:lstStyle/>
          <a:p>
            <a:pPr algn="just"/>
            <a:r>
              <a:rPr lang="en-US" sz="2000" b="1" dirty="0" err="1"/>
              <a:t>Dropizi’s</a:t>
            </a:r>
            <a:r>
              <a:rPr lang="en-US" sz="2000" b="1" dirty="0"/>
              <a:t> Unique Value </a:t>
            </a:r>
            <a:r>
              <a:rPr lang="en-US" sz="2000" b="1" dirty="0" smtClean="0"/>
              <a:t>Proposition:</a:t>
            </a:r>
            <a:endParaRPr lang="en-US" sz="2000" dirty="0"/>
          </a:p>
          <a:p>
            <a:pPr algn="just"/>
            <a:r>
              <a:rPr lang="en-US" sz="2000" dirty="0" err="1"/>
              <a:t>Dropizi’s</a:t>
            </a:r>
            <a:r>
              <a:rPr lang="en-US" sz="2000" dirty="0"/>
              <a:t> entry into the market leverages:</a:t>
            </a:r>
          </a:p>
          <a:p>
            <a:pPr algn="just"/>
            <a:r>
              <a:rPr lang="en-US" sz="2000" b="1" dirty="0"/>
              <a:t>Personalized Service</a:t>
            </a:r>
            <a:r>
              <a:rPr lang="en-US" sz="2000" dirty="0"/>
              <a:t>: Customizable delivery options based on individual needs.</a:t>
            </a:r>
          </a:p>
          <a:p>
            <a:pPr algn="just"/>
            <a:r>
              <a:rPr lang="en-US" sz="2000" b="1" dirty="0"/>
              <a:t>Traveler-Based Model</a:t>
            </a:r>
            <a:r>
              <a:rPr lang="en-US" sz="2000" dirty="0"/>
              <a:t>: Offers a unique pool of delivery options, allowing for flexible pricing and routing.</a:t>
            </a:r>
          </a:p>
          <a:p>
            <a:pPr algn="just"/>
            <a:r>
              <a:rPr lang="en-US" sz="2000" b="1" dirty="0"/>
              <a:t>Real-Time Geolocation Matching</a:t>
            </a:r>
            <a:r>
              <a:rPr lang="en-US" sz="2000" dirty="0"/>
              <a:t>: Matching senders and travelers based on location, enabling </a:t>
            </a:r>
            <a:r>
              <a:rPr lang="en-US" sz="2000" dirty="0" smtClean="0"/>
              <a:t>efficient,</a:t>
            </a:r>
          </a:p>
          <a:p>
            <a:pPr algn="just"/>
            <a:r>
              <a:rPr lang="en-US" sz="2000" dirty="0" smtClean="0"/>
              <a:t>nearby </a:t>
            </a:r>
            <a:r>
              <a:rPr lang="en-US" sz="2000" dirty="0"/>
              <a:t>options for parcel drop-off and pick-up</a:t>
            </a:r>
            <a:r>
              <a:rPr lang="en-US" sz="2000" dirty="0" smtClean="0"/>
              <a:t>.</a:t>
            </a:r>
          </a:p>
          <a:p>
            <a:pPr algn="just"/>
            <a:endParaRPr lang="en-US" sz="2000" dirty="0"/>
          </a:p>
          <a:p>
            <a:pPr algn="just"/>
            <a:r>
              <a:rPr lang="en-US" sz="2000" b="1" dirty="0"/>
              <a:t>Future Scope and Market </a:t>
            </a:r>
            <a:r>
              <a:rPr lang="en-US" sz="2000" b="1" dirty="0" smtClean="0"/>
              <a:t>Opportunities:</a:t>
            </a:r>
            <a:endParaRPr lang="en-US" sz="2000" b="1" dirty="0"/>
          </a:p>
          <a:p>
            <a:pPr algn="just"/>
            <a:r>
              <a:rPr lang="en-US" sz="2000" b="1" dirty="0"/>
              <a:t>Growth of Non-E-commerce Deliveries</a:t>
            </a:r>
            <a:r>
              <a:rPr lang="en-US" sz="2000" dirty="0"/>
              <a:t>: With the market heavily influenced by e-commerce, </a:t>
            </a:r>
            <a:r>
              <a:rPr lang="en-US" sz="2000" dirty="0" smtClean="0"/>
              <a:t>personalized</a:t>
            </a:r>
          </a:p>
          <a:p>
            <a:pPr algn="just"/>
            <a:r>
              <a:rPr lang="en-US" sz="2000" dirty="0" smtClean="0"/>
              <a:t>non-e-commerce </a:t>
            </a:r>
            <a:r>
              <a:rPr lang="en-US" sz="2000" dirty="0"/>
              <a:t>deliveries offer a less saturated space. As personal deliveries become more common </a:t>
            </a:r>
            <a:r>
              <a:rPr lang="en-US" sz="2000" dirty="0" smtClean="0"/>
              <a:t>due</a:t>
            </a:r>
          </a:p>
          <a:p>
            <a:pPr algn="just"/>
            <a:r>
              <a:rPr lang="en-US" sz="2000" dirty="0" smtClean="0"/>
              <a:t>to </a:t>
            </a:r>
            <a:r>
              <a:rPr lang="en-US" sz="2000" dirty="0"/>
              <a:t>urbanization, </a:t>
            </a:r>
            <a:r>
              <a:rPr lang="en-US" sz="2000" dirty="0" err="1"/>
              <a:t>Dropizi</a:t>
            </a:r>
            <a:r>
              <a:rPr lang="en-US" sz="2000" dirty="0"/>
              <a:t> can capture a rising demand among individuals.</a:t>
            </a:r>
          </a:p>
          <a:p>
            <a:pPr algn="just"/>
            <a:r>
              <a:rPr lang="en-US" sz="2000" b="1" dirty="0"/>
              <a:t>Technology Integration</a:t>
            </a:r>
            <a:r>
              <a:rPr lang="en-US" sz="2000" dirty="0"/>
              <a:t>: Leveraging advanced geolocation, predictive routing, and secure </a:t>
            </a:r>
            <a:r>
              <a:rPr lang="en-US" sz="2000" dirty="0" smtClean="0"/>
              <a:t>traveler-sender</a:t>
            </a:r>
          </a:p>
          <a:p>
            <a:pPr algn="just"/>
            <a:r>
              <a:rPr lang="en-US" sz="2000" dirty="0" smtClean="0"/>
              <a:t>matching</a:t>
            </a:r>
            <a:r>
              <a:rPr lang="en-US" sz="2000" dirty="0"/>
              <a:t>, </a:t>
            </a:r>
            <a:r>
              <a:rPr lang="en-US" sz="2000" dirty="0" err="1"/>
              <a:t>Dropizi</a:t>
            </a:r>
            <a:r>
              <a:rPr lang="en-US" sz="2000" dirty="0"/>
              <a:t> can stand out as a tech-driven solution.</a:t>
            </a:r>
          </a:p>
          <a:p>
            <a:pPr algn="just"/>
            <a:r>
              <a:rPr lang="en-US" sz="2000" b="1" dirty="0"/>
              <a:t>Partnerships with Local Businesses</a:t>
            </a:r>
            <a:r>
              <a:rPr lang="en-US" sz="2000" dirty="0"/>
              <a:t>: Collaborating with local stores, pharmacies, and other small </a:t>
            </a:r>
            <a:r>
              <a:rPr lang="en-US" sz="2000" dirty="0" smtClean="0"/>
              <a:t>businesses</a:t>
            </a:r>
          </a:p>
          <a:p>
            <a:pPr algn="just"/>
            <a:r>
              <a:rPr lang="en-US" sz="2000" dirty="0" smtClean="0"/>
              <a:t>for </a:t>
            </a:r>
            <a:r>
              <a:rPr lang="en-US" sz="2000" dirty="0"/>
              <a:t>quick, hyperlocal deliveries could expand </a:t>
            </a:r>
            <a:r>
              <a:rPr lang="en-US" sz="2000" dirty="0" err="1"/>
              <a:t>Dropizi’s</a:t>
            </a:r>
            <a:r>
              <a:rPr lang="en-US" sz="2000" dirty="0"/>
              <a:t> market reach.</a:t>
            </a:r>
          </a:p>
          <a:p>
            <a:pPr algn="just"/>
            <a:r>
              <a:rPr lang="en-US" sz="2000" b="1" dirty="0"/>
              <a:t>Expanding the Traveler Network</a:t>
            </a:r>
            <a:r>
              <a:rPr lang="en-US" sz="2000" dirty="0"/>
              <a:t>: Building a robust network of travelers willing to make deliveries on </a:t>
            </a:r>
            <a:r>
              <a:rPr lang="en-US" sz="2000" dirty="0" smtClean="0"/>
              <a:t>a</a:t>
            </a:r>
          </a:p>
          <a:p>
            <a:pPr algn="just"/>
            <a:r>
              <a:rPr lang="en-US" sz="2000" dirty="0" smtClean="0"/>
              <a:t>regular </a:t>
            </a:r>
            <a:r>
              <a:rPr lang="en-US" sz="2000" dirty="0"/>
              <a:t>basis can create competitive pricing advantages, attracting more users.</a:t>
            </a:r>
          </a:p>
          <a:p>
            <a:endParaRPr lang="en-US" sz="2000" dirty="0"/>
          </a:p>
          <a:p>
            <a:endParaRPr lang="en-US" sz="2000" dirty="0"/>
          </a:p>
        </p:txBody>
      </p:sp>
      <p:pic>
        <p:nvPicPr>
          <p:cNvPr id="306" name="Google Shape;306;p9"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extLst>
      <p:ext uri="{BB962C8B-B14F-4D97-AF65-F5344CB8AC3E}">
        <p14:creationId xmlns:p14="http://schemas.microsoft.com/office/powerpoint/2010/main" val="291986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9"/>
          <p:cNvSpPr txBox="1">
            <a:spLocks noGrp="1"/>
          </p:cNvSpPr>
          <p:nvPr>
            <p:ph type="ctrTitle"/>
          </p:nvPr>
        </p:nvSpPr>
        <p:spPr>
          <a:xfrm>
            <a:off x="1897200" y="281234"/>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Target Market</a:t>
            </a:r>
            <a:endParaRPr sz="2800" dirty="0"/>
          </a:p>
        </p:txBody>
      </p:sp>
      <p:pic>
        <p:nvPicPr>
          <p:cNvPr id="304" name="Google Shape;304;p9"/>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05" name="Google Shape;305;p9"/>
          <p:cNvSpPr txBox="1">
            <a:spLocks noGrp="1"/>
          </p:cNvSpPr>
          <p:nvPr>
            <p:ph type="subTitle" idx="1"/>
          </p:nvPr>
        </p:nvSpPr>
        <p:spPr>
          <a:xfrm>
            <a:off x="381000" y="1143000"/>
            <a:ext cx="11430000" cy="5486400"/>
          </a:xfrm>
          <a:prstGeom prst="rect">
            <a:avLst/>
          </a:prstGeom>
          <a:noFill/>
          <a:ln>
            <a:noFill/>
          </a:ln>
        </p:spPr>
        <p:txBody>
          <a:bodyPr spcFirstLastPara="1" wrap="square" lIns="91425" tIns="91425" rIns="91425" bIns="91425" anchor="t" anchorCtr="0">
            <a:noAutofit/>
          </a:bodyPr>
          <a:lstStyle/>
          <a:p>
            <a:pPr algn="just"/>
            <a:r>
              <a:rPr lang="en-US" sz="2000" b="1" dirty="0"/>
              <a:t>Financial Projections for </a:t>
            </a:r>
            <a:r>
              <a:rPr lang="en-US" sz="2000" b="1" dirty="0" err="1" smtClean="0"/>
              <a:t>Dropizi</a:t>
            </a:r>
            <a:r>
              <a:rPr lang="en-US" sz="2000" b="1" dirty="0" smtClean="0"/>
              <a:t>:</a:t>
            </a:r>
            <a:endParaRPr lang="en-US" sz="2000" b="1" dirty="0"/>
          </a:p>
          <a:p>
            <a:pPr algn="just"/>
            <a:r>
              <a:rPr lang="en-US" sz="2000" dirty="0"/>
              <a:t>Given the potential 25% share of the CEP market focused on non-e-commerce deliveries, </a:t>
            </a:r>
            <a:r>
              <a:rPr lang="en-US" sz="2000" dirty="0" err="1"/>
              <a:t>Dropizi’s</a:t>
            </a:r>
            <a:r>
              <a:rPr lang="en-US" sz="2000" dirty="0"/>
              <a:t> </a:t>
            </a:r>
            <a:r>
              <a:rPr lang="en-US" sz="2000" dirty="0" smtClean="0"/>
              <a:t>target</a:t>
            </a:r>
          </a:p>
          <a:p>
            <a:pPr algn="just"/>
            <a:r>
              <a:rPr lang="en-US" sz="2000" dirty="0" smtClean="0"/>
              <a:t>market </a:t>
            </a:r>
            <a:r>
              <a:rPr lang="en-US" sz="2000" dirty="0"/>
              <a:t>is valued at approximately ₹18,750 crore. Achieving even a modest market penetration rate of </a:t>
            </a:r>
            <a:r>
              <a:rPr lang="en-US" sz="2000" dirty="0" smtClean="0"/>
              <a:t>1%</a:t>
            </a:r>
          </a:p>
          <a:p>
            <a:pPr algn="just"/>
            <a:r>
              <a:rPr lang="en-US" sz="2000" dirty="0" smtClean="0"/>
              <a:t>within </a:t>
            </a:r>
            <a:r>
              <a:rPr lang="en-US" sz="2000" dirty="0"/>
              <a:t>this segment could yield annual revenue potential of approximately ₹187.5 crore</a:t>
            </a:r>
            <a:r>
              <a:rPr lang="en-US" sz="2000" dirty="0" smtClean="0"/>
              <a:t>.</a:t>
            </a:r>
          </a:p>
          <a:p>
            <a:pPr algn="just"/>
            <a:endParaRPr lang="en-US" sz="2000" dirty="0"/>
          </a:p>
          <a:p>
            <a:pPr algn="just"/>
            <a:r>
              <a:rPr lang="en-US" sz="2000" b="1" dirty="0"/>
              <a:t>Long-Term Financial Goals</a:t>
            </a:r>
            <a:r>
              <a:rPr lang="en-US" sz="2000" dirty="0"/>
              <a:t>:</a:t>
            </a:r>
          </a:p>
          <a:p>
            <a:pPr algn="just"/>
            <a:r>
              <a:rPr lang="en-US" sz="2000" b="1" dirty="0"/>
              <a:t>3-Year Goal</a:t>
            </a:r>
            <a:r>
              <a:rPr lang="en-US" sz="2000" dirty="0"/>
              <a:t>: Capture 2-5% of the personal parcel market, aiming for ₹375-₹937.5 crore.</a:t>
            </a:r>
          </a:p>
          <a:p>
            <a:pPr algn="just"/>
            <a:r>
              <a:rPr lang="en-US" sz="2000" b="1" dirty="0"/>
              <a:t>5-Year Goal</a:t>
            </a:r>
            <a:r>
              <a:rPr lang="en-US" sz="2000" dirty="0"/>
              <a:t>: Expand market penetration to 7-10%, focusing on urban markets and expanding partnerships.</a:t>
            </a:r>
          </a:p>
          <a:p>
            <a:pPr algn="just"/>
            <a:endParaRPr lang="en-US" sz="2000" dirty="0"/>
          </a:p>
          <a:p>
            <a:pPr algn="just"/>
            <a:endParaRPr lang="en-US" sz="2000" dirty="0"/>
          </a:p>
          <a:p>
            <a:pPr algn="just"/>
            <a:r>
              <a:rPr lang="en-US" sz="2000" dirty="0" err="1"/>
              <a:t>Dropizi</a:t>
            </a:r>
            <a:r>
              <a:rPr lang="en-US" sz="2000" dirty="0"/>
              <a:t> is poised to capture a promising niche in the Indian courier industry. By focusing on </a:t>
            </a:r>
            <a:r>
              <a:rPr lang="en-US" sz="2000" dirty="0" smtClean="0"/>
              <a:t>personalized,</a:t>
            </a:r>
          </a:p>
          <a:p>
            <a:pPr algn="just"/>
            <a:r>
              <a:rPr lang="en-US" sz="2000" dirty="0" smtClean="0"/>
              <a:t>traveler-based </a:t>
            </a:r>
            <a:r>
              <a:rPr lang="en-US" sz="2000" dirty="0"/>
              <a:t>parcel delivery for individuals, </a:t>
            </a:r>
            <a:r>
              <a:rPr lang="en-US" sz="2000" dirty="0" err="1"/>
              <a:t>Dropizi</a:t>
            </a:r>
            <a:r>
              <a:rPr lang="en-US" sz="2000" dirty="0"/>
              <a:t> can tap into an underserved segment valued </a:t>
            </a:r>
            <a:r>
              <a:rPr lang="en-US" sz="2000" dirty="0" smtClean="0"/>
              <a:t>at</a:t>
            </a:r>
          </a:p>
          <a:p>
            <a:pPr algn="just"/>
            <a:r>
              <a:rPr lang="en-US" sz="2000" dirty="0" smtClean="0"/>
              <a:t>₹</a:t>
            </a:r>
            <a:r>
              <a:rPr lang="en-US" sz="2000" dirty="0"/>
              <a:t>18,750 crore. With strategic positioning, a focus on technology, and a commitment to </a:t>
            </a:r>
            <a:r>
              <a:rPr lang="en-US" sz="2000" dirty="0" smtClean="0"/>
              <a:t>customer</a:t>
            </a:r>
          </a:p>
          <a:p>
            <a:pPr algn="just"/>
            <a:r>
              <a:rPr lang="en-US" sz="2000" dirty="0" smtClean="0"/>
              <a:t>satisfaction</a:t>
            </a:r>
            <a:r>
              <a:rPr lang="en-US" sz="2000" dirty="0"/>
              <a:t>, </a:t>
            </a:r>
            <a:r>
              <a:rPr lang="en-US" sz="2000" dirty="0" err="1"/>
              <a:t>Dropizi</a:t>
            </a:r>
            <a:r>
              <a:rPr lang="en-US" sz="2000" dirty="0"/>
              <a:t> can become a preferred option for non-e-commerce parcel shipments in India.</a:t>
            </a:r>
          </a:p>
          <a:p>
            <a:endParaRPr lang="en-US" sz="2000" dirty="0"/>
          </a:p>
          <a:p>
            <a:endParaRPr lang="en-US" sz="2000" dirty="0"/>
          </a:p>
        </p:txBody>
      </p:sp>
      <p:pic>
        <p:nvPicPr>
          <p:cNvPr id="306" name="Google Shape;306;p9"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extLst>
      <p:ext uri="{BB962C8B-B14F-4D97-AF65-F5344CB8AC3E}">
        <p14:creationId xmlns:p14="http://schemas.microsoft.com/office/powerpoint/2010/main" val="294596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0"/>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Business Model</a:t>
            </a:r>
            <a:endParaRPr sz="2800" dirty="0"/>
          </a:p>
        </p:txBody>
      </p:sp>
      <p:pic>
        <p:nvPicPr>
          <p:cNvPr id="312" name="Google Shape;312;p10"/>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13" name="Google Shape;313;p10"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314" name="Google Shape;314;p10"/>
          <p:cNvSpPr txBox="1">
            <a:spLocks noGrp="1"/>
          </p:cNvSpPr>
          <p:nvPr>
            <p:ph type="subTitle" idx="1"/>
          </p:nvPr>
        </p:nvSpPr>
        <p:spPr>
          <a:xfrm>
            <a:off x="838200" y="1219200"/>
            <a:ext cx="10628671" cy="1066800"/>
          </a:xfrm>
          <a:prstGeom prst="rect">
            <a:avLst/>
          </a:prstGeom>
          <a:noFill/>
          <a:ln>
            <a:noFill/>
          </a:ln>
        </p:spPr>
        <p:txBody>
          <a:bodyPr spcFirstLastPara="1" wrap="square" lIns="91425" tIns="45700" rIns="91425" bIns="45700" anchor="ctr" anchorCtr="0">
            <a:normAutofit/>
          </a:bodyPr>
          <a:lstStyle/>
          <a:p>
            <a:r>
              <a:rPr lang="en-US" sz="2000" b="1" dirty="0" smtClean="0"/>
              <a:t>1. Pricing Model for Parcel Delivery</a:t>
            </a:r>
            <a:endParaRPr sz="2000" b="1" dirty="0"/>
          </a:p>
        </p:txBody>
      </p:sp>
      <p:graphicFrame>
        <p:nvGraphicFramePr>
          <p:cNvPr id="12" name="Table 11"/>
          <p:cNvGraphicFramePr>
            <a:graphicFrameLocks noGrp="1"/>
          </p:cNvGraphicFramePr>
          <p:nvPr/>
        </p:nvGraphicFramePr>
        <p:xfrm>
          <a:off x="914400" y="2285998"/>
          <a:ext cx="10515600" cy="3962403"/>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1025799">
                <a:tc>
                  <a:txBody>
                    <a:bodyPr/>
                    <a:lstStyle/>
                    <a:p>
                      <a:r>
                        <a:rPr lang="en-US" dirty="0" smtClean="0"/>
                        <a:t>Weight (kg)</a:t>
                      </a:r>
                      <a:endParaRPr lang="en-US" dirty="0"/>
                    </a:p>
                  </a:txBody>
                  <a:tcPr/>
                </a:tc>
                <a:tc>
                  <a:txBody>
                    <a:bodyPr/>
                    <a:lstStyle/>
                    <a:p>
                      <a:r>
                        <a:rPr lang="en-US" b="1" dirty="0"/>
                        <a:t>Initial 50 km (₹1.5/km)</a:t>
                      </a:r>
                      <a:endParaRPr lang="en-US" dirty="0"/>
                    </a:p>
                  </a:txBody>
                  <a:tcPr anchor="ctr"/>
                </a:tc>
                <a:tc>
                  <a:txBody>
                    <a:bodyPr/>
                    <a:lstStyle/>
                    <a:p>
                      <a:r>
                        <a:rPr lang="en-US" b="1" dirty="0"/>
                        <a:t>Additional Distance (₹1/km)</a:t>
                      </a:r>
                      <a:endParaRPr lang="en-US" dirty="0"/>
                    </a:p>
                  </a:txBody>
                  <a:tcPr anchor="ctr"/>
                </a:tc>
                <a:tc>
                  <a:txBody>
                    <a:bodyPr/>
                    <a:lstStyle/>
                    <a:p>
                      <a:r>
                        <a:rPr lang="en-US" b="1" dirty="0"/>
                        <a:t>Weight Multiplier</a:t>
                      </a:r>
                      <a:endParaRPr lang="en-US" dirty="0"/>
                    </a:p>
                  </a:txBody>
                  <a:tcPr anchor="ctr"/>
                </a:tc>
                <a:tc>
                  <a:txBody>
                    <a:bodyPr/>
                    <a:lstStyle/>
                    <a:p>
                      <a:r>
                        <a:rPr lang="en-US" b="1" dirty="0"/>
                        <a:t>Total Distance Cost (80 km)</a:t>
                      </a:r>
                      <a:endParaRPr lang="en-US" dirty="0"/>
                    </a:p>
                  </a:txBody>
                  <a:tcPr anchor="ctr"/>
                </a:tc>
                <a:tc>
                  <a:txBody>
                    <a:bodyPr/>
                    <a:lstStyle/>
                    <a:p>
                      <a:r>
                        <a:rPr lang="en-US" b="1" dirty="0"/>
                        <a:t>Final Price</a:t>
                      </a:r>
                      <a:endParaRPr lang="en-US" dirty="0"/>
                    </a:p>
                  </a:txBody>
                  <a:tcPr anchor="ctr"/>
                </a:tc>
                <a:extLst>
                  <a:ext uri="{0D108BD9-81ED-4DB2-BD59-A6C34878D82A}">
                    <a16:rowId xmlns:a16="http://schemas.microsoft.com/office/drawing/2014/main" val="10000"/>
                  </a:ext>
                </a:extLst>
              </a:tr>
              <a:tr h="734151">
                <a:tc>
                  <a:txBody>
                    <a:bodyPr/>
                    <a:lstStyle/>
                    <a:p>
                      <a:r>
                        <a:rPr lang="en-US" dirty="0"/>
                        <a:t>1 kg</a:t>
                      </a:r>
                    </a:p>
                  </a:txBody>
                  <a:tcPr anchor="ctr"/>
                </a:tc>
                <a:tc>
                  <a:txBody>
                    <a:bodyPr/>
                    <a:lstStyle/>
                    <a:p>
                      <a:r>
                        <a:rPr lang="en-US"/>
                        <a:t>₹75</a:t>
                      </a:r>
                    </a:p>
                  </a:txBody>
                  <a:tcPr anchor="ctr"/>
                </a:tc>
                <a:tc>
                  <a:txBody>
                    <a:bodyPr/>
                    <a:lstStyle/>
                    <a:p>
                      <a:r>
                        <a:rPr lang="en-US"/>
                        <a:t>₹30</a:t>
                      </a:r>
                    </a:p>
                  </a:txBody>
                  <a:tcPr anchor="ctr"/>
                </a:tc>
                <a:tc>
                  <a:txBody>
                    <a:bodyPr/>
                    <a:lstStyle/>
                    <a:p>
                      <a:r>
                        <a:rPr lang="en-US"/>
                        <a:t>1.0</a:t>
                      </a:r>
                    </a:p>
                  </a:txBody>
                  <a:tcPr anchor="ctr"/>
                </a:tc>
                <a:tc>
                  <a:txBody>
                    <a:bodyPr/>
                    <a:lstStyle/>
                    <a:p>
                      <a:r>
                        <a:rPr lang="en-US"/>
                        <a:t>₹105</a:t>
                      </a:r>
                    </a:p>
                  </a:txBody>
                  <a:tcPr anchor="ctr"/>
                </a:tc>
                <a:tc>
                  <a:txBody>
                    <a:bodyPr/>
                    <a:lstStyle/>
                    <a:p>
                      <a:r>
                        <a:rPr lang="en-US" dirty="0"/>
                        <a:t>₹105</a:t>
                      </a:r>
                    </a:p>
                  </a:txBody>
                  <a:tcPr anchor="ctr"/>
                </a:tc>
                <a:extLst>
                  <a:ext uri="{0D108BD9-81ED-4DB2-BD59-A6C34878D82A}">
                    <a16:rowId xmlns:a16="http://schemas.microsoft.com/office/drawing/2014/main" val="10001"/>
                  </a:ext>
                </a:extLst>
              </a:tr>
              <a:tr h="734151">
                <a:tc>
                  <a:txBody>
                    <a:bodyPr/>
                    <a:lstStyle/>
                    <a:p>
                      <a:r>
                        <a:rPr lang="en-US" dirty="0"/>
                        <a:t>3 kg</a:t>
                      </a:r>
                    </a:p>
                  </a:txBody>
                  <a:tcPr anchor="ctr"/>
                </a:tc>
                <a:tc>
                  <a:txBody>
                    <a:bodyPr/>
                    <a:lstStyle/>
                    <a:p>
                      <a:r>
                        <a:rPr lang="en-US"/>
                        <a:t>₹75</a:t>
                      </a:r>
                    </a:p>
                  </a:txBody>
                  <a:tcPr anchor="ctr"/>
                </a:tc>
                <a:tc>
                  <a:txBody>
                    <a:bodyPr/>
                    <a:lstStyle/>
                    <a:p>
                      <a:r>
                        <a:rPr lang="en-US"/>
                        <a:t>₹30</a:t>
                      </a:r>
                    </a:p>
                  </a:txBody>
                  <a:tcPr anchor="ctr"/>
                </a:tc>
                <a:tc>
                  <a:txBody>
                    <a:bodyPr/>
                    <a:lstStyle/>
                    <a:p>
                      <a:r>
                        <a:rPr lang="en-US"/>
                        <a:t>1.3</a:t>
                      </a:r>
                    </a:p>
                  </a:txBody>
                  <a:tcPr anchor="ctr"/>
                </a:tc>
                <a:tc>
                  <a:txBody>
                    <a:bodyPr/>
                    <a:lstStyle/>
                    <a:p>
                      <a:r>
                        <a:rPr lang="en-US"/>
                        <a:t>₹105</a:t>
                      </a:r>
                    </a:p>
                  </a:txBody>
                  <a:tcPr anchor="ctr"/>
                </a:tc>
                <a:tc>
                  <a:txBody>
                    <a:bodyPr/>
                    <a:lstStyle/>
                    <a:p>
                      <a:r>
                        <a:rPr lang="en-US" dirty="0"/>
                        <a:t>₹136.50</a:t>
                      </a:r>
                    </a:p>
                  </a:txBody>
                  <a:tcPr anchor="ctr"/>
                </a:tc>
                <a:extLst>
                  <a:ext uri="{0D108BD9-81ED-4DB2-BD59-A6C34878D82A}">
                    <a16:rowId xmlns:a16="http://schemas.microsoft.com/office/drawing/2014/main" val="10002"/>
                  </a:ext>
                </a:extLst>
              </a:tr>
              <a:tr h="734151">
                <a:tc>
                  <a:txBody>
                    <a:bodyPr/>
                    <a:lstStyle/>
                    <a:p>
                      <a:r>
                        <a:rPr lang="en-US" dirty="0"/>
                        <a:t>5 kg</a:t>
                      </a:r>
                    </a:p>
                  </a:txBody>
                  <a:tcPr anchor="ctr"/>
                </a:tc>
                <a:tc>
                  <a:txBody>
                    <a:bodyPr/>
                    <a:lstStyle/>
                    <a:p>
                      <a:r>
                        <a:rPr lang="en-US"/>
                        <a:t>₹75</a:t>
                      </a:r>
                    </a:p>
                  </a:txBody>
                  <a:tcPr anchor="ctr"/>
                </a:tc>
                <a:tc>
                  <a:txBody>
                    <a:bodyPr/>
                    <a:lstStyle/>
                    <a:p>
                      <a:r>
                        <a:rPr lang="en-US"/>
                        <a:t>₹30</a:t>
                      </a:r>
                    </a:p>
                  </a:txBody>
                  <a:tcPr anchor="ctr"/>
                </a:tc>
                <a:tc>
                  <a:txBody>
                    <a:bodyPr/>
                    <a:lstStyle/>
                    <a:p>
                      <a:r>
                        <a:rPr lang="en-US"/>
                        <a:t>1.5</a:t>
                      </a:r>
                    </a:p>
                  </a:txBody>
                  <a:tcPr anchor="ctr"/>
                </a:tc>
                <a:tc>
                  <a:txBody>
                    <a:bodyPr/>
                    <a:lstStyle/>
                    <a:p>
                      <a:r>
                        <a:rPr lang="en-US"/>
                        <a:t>₹105</a:t>
                      </a:r>
                    </a:p>
                  </a:txBody>
                  <a:tcPr anchor="ctr"/>
                </a:tc>
                <a:tc>
                  <a:txBody>
                    <a:bodyPr/>
                    <a:lstStyle/>
                    <a:p>
                      <a:r>
                        <a:rPr lang="en-US" dirty="0"/>
                        <a:t>₹157.50</a:t>
                      </a:r>
                    </a:p>
                  </a:txBody>
                  <a:tcPr anchor="ctr"/>
                </a:tc>
                <a:extLst>
                  <a:ext uri="{0D108BD9-81ED-4DB2-BD59-A6C34878D82A}">
                    <a16:rowId xmlns:a16="http://schemas.microsoft.com/office/drawing/2014/main" val="10003"/>
                  </a:ext>
                </a:extLst>
              </a:tr>
              <a:tr h="734151">
                <a:tc>
                  <a:txBody>
                    <a:bodyPr/>
                    <a:lstStyle/>
                    <a:p>
                      <a:r>
                        <a:rPr lang="en-US" dirty="0"/>
                        <a:t>10 kg</a:t>
                      </a:r>
                    </a:p>
                  </a:txBody>
                  <a:tcPr anchor="ctr"/>
                </a:tc>
                <a:tc>
                  <a:txBody>
                    <a:bodyPr/>
                    <a:lstStyle/>
                    <a:p>
                      <a:r>
                        <a:rPr lang="en-US"/>
                        <a:t>₹75</a:t>
                      </a:r>
                    </a:p>
                  </a:txBody>
                  <a:tcPr anchor="ctr"/>
                </a:tc>
                <a:tc>
                  <a:txBody>
                    <a:bodyPr/>
                    <a:lstStyle/>
                    <a:p>
                      <a:r>
                        <a:rPr lang="en-US"/>
                        <a:t>₹30</a:t>
                      </a:r>
                    </a:p>
                  </a:txBody>
                  <a:tcPr anchor="ctr"/>
                </a:tc>
                <a:tc>
                  <a:txBody>
                    <a:bodyPr/>
                    <a:lstStyle/>
                    <a:p>
                      <a:r>
                        <a:rPr lang="en-US"/>
                        <a:t>2.0</a:t>
                      </a:r>
                    </a:p>
                  </a:txBody>
                  <a:tcPr anchor="ctr"/>
                </a:tc>
                <a:tc>
                  <a:txBody>
                    <a:bodyPr/>
                    <a:lstStyle/>
                    <a:p>
                      <a:r>
                        <a:rPr lang="en-US"/>
                        <a:t>₹105</a:t>
                      </a:r>
                    </a:p>
                  </a:txBody>
                  <a:tcPr anchor="ctr"/>
                </a:tc>
                <a:tc>
                  <a:txBody>
                    <a:bodyPr/>
                    <a:lstStyle/>
                    <a:p>
                      <a:r>
                        <a:rPr lang="en-US" dirty="0"/>
                        <a:t>₹210</a:t>
                      </a:r>
                    </a:p>
                  </a:txBody>
                  <a:tcPr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0"/>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Business Model</a:t>
            </a:r>
            <a:endParaRPr sz="2800" dirty="0"/>
          </a:p>
        </p:txBody>
      </p:sp>
      <p:pic>
        <p:nvPicPr>
          <p:cNvPr id="312" name="Google Shape;312;p10"/>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13" name="Google Shape;313;p10"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314" name="Google Shape;314;p10"/>
          <p:cNvSpPr txBox="1">
            <a:spLocks noGrp="1"/>
          </p:cNvSpPr>
          <p:nvPr>
            <p:ph type="subTitle" idx="1"/>
          </p:nvPr>
        </p:nvSpPr>
        <p:spPr>
          <a:xfrm>
            <a:off x="1981200" y="1981200"/>
            <a:ext cx="8248515" cy="3733800"/>
          </a:xfrm>
          <a:prstGeom prst="rect">
            <a:avLst/>
          </a:prstGeom>
          <a:noFill/>
          <a:ln>
            <a:noFill/>
          </a:ln>
        </p:spPr>
        <p:txBody>
          <a:bodyPr spcFirstLastPara="1" wrap="square" lIns="91425" tIns="45700" rIns="91425" bIns="45700" anchor="ctr" anchorCtr="0">
            <a:noAutofit/>
          </a:bodyPr>
          <a:lstStyle/>
          <a:p>
            <a:endParaRPr lang="en-US" sz="2000" dirty="0" smtClean="0"/>
          </a:p>
          <a:p>
            <a:endParaRPr lang="en-US" sz="2000" dirty="0" smtClean="0"/>
          </a:p>
          <a:p>
            <a:endParaRPr lang="en-US" sz="2000" dirty="0" smtClean="0"/>
          </a:p>
          <a:p>
            <a:endParaRPr lang="en-US" sz="2000" dirty="0" smtClean="0"/>
          </a:p>
          <a:p>
            <a:r>
              <a:rPr lang="en-US" sz="2000" b="1" dirty="0" smtClean="0"/>
              <a:t>2. Example Calculation for 3 kg Parcel over 80 km</a:t>
            </a:r>
          </a:p>
          <a:p>
            <a:endParaRPr lang="en-US" sz="2000" dirty="0" smtClean="0"/>
          </a:p>
          <a:p>
            <a:r>
              <a:rPr lang="en-US" sz="2000" b="1" dirty="0" smtClean="0"/>
              <a:t>Base Distance Cost</a:t>
            </a:r>
            <a:r>
              <a:rPr lang="en-US" sz="2000" dirty="0" smtClean="0"/>
              <a:t> for the first 50 km:</a:t>
            </a:r>
          </a:p>
          <a:p>
            <a:r>
              <a:rPr lang="en-US" sz="2000" dirty="0" smtClean="0"/>
              <a:t>			 			1.5per km×50km=₹75</a:t>
            </a:r>
          </a:p>
          <a:p>
            <a:r>
              <a:rPr lang="en-US" sz="2000" b="1" dirty="0" smtClean="0"/>
              <a:t>Additional Distance Cost</a:t>
            </a:r>
            <a:r>
              <a:rPr lang="en-US" sz="2000" dirty="0" smtClean="0"/>
              <a:t> for the remaining 30 km:</a:t>
            </a:r>
          </a:p>
          <a:p>
            <a:r>
              <a:rPr lang="en-US" sz="2000" dirty="0" smtClean="0"/>
              <a:t>						 1per km×30km=₹30</a:t>
            </a:r>
          </a:p>
          <a:p>
            <a:r>
              <a:rPr lang="en-US" sz="2000" b="1" dirty="0" smtClean="0"/>
              <a:t>Total Distance Cost</a:t>
            </a:r>
            <a:r>
              <a:rPr lang="en-US" sz="2000" dirty="0" smtClean="0"/>
              <a:t>:</a:t>
            </a:r>
          </a:p>
          <a:p>
            <a:r>
              <a:rPr lang="en-US" sz="2000" dirty="0" smtClean="0"/>
              <a:t>						 ₹75+₹30=₹105</a:t>
            </a:r>
          </a:p>
          <a:p>
            <a:r>
              <a:rPr lang="en-US" sz="2000" b="1" dirty="0" smtClean="0"/>
              <a:t>Weight Multiplier for 3 kg</a:t>
            </a:r>
            <a:r>
              <a:rPr lang="en-US" sz="2000" dirty="0" smtClean="0"/>
              <a:t>:</a:t>
            </a:r>
          </a:p>
          <a:p>
            <a:r>
              <a:rPr lang="en-US" sz="2000" dirty="0" smtClean="0"/>
              <a:t>						 Total Cost=₹105×1.3=₹136.50</a:t>
            </a:r>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8" name="TextBox 7"/>
          <p:cNvSpPr txBox="1"/>
          <p:nvPr/>
        </p:nvSpPr>
        <p:spPr>
          <a:xfrm>
            <a:off x="0" y="0"/>
            <a:ext cx="12192000" cy="6934200"/>
          </a:xfrm>
          <a:prstGeom prst="rect">
            <a:avLst/>
          </a:prstGeom>
          <a:solidFill>
            <a:schemeClr val="tx1">
              <a:lumMod val="85000"/>
              <a:lumOff val="15000"/>
            </a:schemeClr>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48" name="Google Shape;248;p2"/>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250" name="Google Shape;250;p2"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pic>
        <p:nvPicPr>
          <p:cNvPr id="1026" name="Picture 2" descr="C:\Users\HP\Pictures\Screenshots\Screenshot (13).png"/>
          <p:cNvPicPr>
            <a:picLocks noChangeAspect="1" noChangeArrowheads="1"/>
          </p:cNvPicPr>
          <p:nvPr/>
        </p:nvPicPr>
        <p:blipFill>
          <a:blip r:embed="rId5"/>
          <a:srcRect/>
          <a:stretch>
            <a:fillRect/>
          </a:stretch>
        </p:blipFill>
        <p:spPr bwMode="auto">
          <a:xfrm>
            <a:off x="685800" y="1676400"/>
            <a:ext cx="10841966" cy="4876800"/>
          </a:xfrm>
          <a:prstGeom prst="rect">
            <a:avLst/>
          </a:prstGeom>
          <a:noFill/>
        </p:spPr>
      </p:pic>
      <p:pic>
        <p:nvPicPr>
          <p:cNvPr id="1027" name="Picture 3" descr="C:\xampp\htdocs\php\logo4.png"/>
          <p:cNvPicPr>
            <a:picLocks noChangeAspect="1" noChangeArrowheads="1"/>
          </p:cNvPicPr>
          <p:nvPr/>
        </p:nvPicPr>
        <p:blipFill>
          <a:blip r:embed="rId6"/>
          <a:srcRect/>
          <a:stretch>
            <a:fillRect/>
          </a:stretch>
        </p:blipFill>
        <p:spPr bwMode="auto">
          <a:xfrm>
            <a:off x="2895600" y="228600"/>
            <a:ext cx="6858000" cy="14001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0"/>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Business Model</a:t>
            </a:r>
            <a:endParaRPr sz="2800" dirty="0"/>
          </a:p>
        </p:txBody>
      </p:sp>
      <p:pic>
        <p:nvPicPr>
          <p:cNvPr id="312" name="Google Shape;312;p10"/>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13" name="Google Shape;313;p10"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graphicFrame>
        <p:nvGraphicFramePr>
          <p:cNvPr id="6" name="Table 5"/>
          <p:cNvGraphicFramePr>
            <a:graphicFrameLocks noGrp="1"/>
          </p:cNvGraphicFramePr>
          <p:nvPr/>
        </p:nvGraphicFramePr>
        <p:xfrm>
          <a:off x="1752600" y="228600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b="1" dirty="0"/>
                        <a:t>Revenue Stream</a:t>
                      </a:r>
                      <a:endParaRPr lang="en-US" dirty="0"/>
                    </a:p>
                  </a:txBody>
                  <a:tcPr anchor="ctr"/>
                </a:tc>
                <a:tc>
                  <a:txBody>
                    <a:bodyPr/>
                    <a:lstStyle/>
                    <a:p>
                      <a:r>
                        <a:rPr lang="en-US" b="1"/>
                        <a:t>Percentage</a:t>
                      </a:r>
                      <a:endParaRPr lang="en-US"/>
                    </a:p>
                  </a:txBody>
                  <a:tcPr anchor="ctr"/>
                </a:tc>
                <a:tc>
                  <a:txBody>
                    <a:bodyPr/>
                    <a:lstStyle/>
                    <a:p>
                      <a:r>
                        <a:rPr lang="en-US" b="1" dirty="0"/>
                        <a:t>Amount (₹)</a:t>
                      </a:r>
                      <a:endParaRPr lang="en-US" dirty="0"/>
                    </a:p>
                  </a:txBody>
                  <a:tcPr anchor="ctr"/>
                </a:tc>
                <a:extLst>
                  <a:ext uri="{0D108BD9-81ED-4DB2-BD59-A6C34878D82A}">
                    <a16:rowId xmlns:a16="http://schemas.microsoft.com/office/drawing/2014/main" val="10000"/>
                  </a:ext>
                </a:extLst>
              </a:tr>
              <a:tr h="370840">
                <a:tc>
                  <a:txBody>
                    <a:bodyPr/>
                    <a:lstStyle/>
                    <a:p>
                      <a:r>
                        <a:rPr lang="en-US" b="1" dirty="0"/>
                        <a:t>Dropizi Platform</a:t>
                      </a:r>
                      <a:endParaRPr lang="en-US" dirty="0"/>
                    </a:p>
                  </a:txBody>
                  <a:tcPr anchor="ctr"/>
                </a:tc>
                <a:tc>
                  <a:txBody>
                    <a:bodyPr/>
                    <a:lstStyle/>
                    <a:p>
                      <a:r>
                        <a:rPr lang="en-US"/>
                        <a:t>15%</a:t>
                      </a:r>
                    </a:p>
                  </a:txBody>
                  <a:tcPr anchor="ctr"/>
                </a:tc>
                <a:tc>
                  <a:txBody>
                    <a:bodyPr/>
                    <a:lstStyle/>
                    <a:p>
                      <a:r>
                        <a:rPr lang="en-US" dirty="0"/>
                        <a:t>₹20.48</a:t>
                      </a:r>
                    </a:p>
                  </a:txBody>
                  <a:tcPr anchor="ctr"/>
                </a:tc>
                <a:extLst>
                  <a:ext uri="{0D108BD9-81ED-4DB2-BD59-A6C34878D82A}">
                    <a16:rowId xmlns:a16="http://schemas.microsoft.com/office/drawing/2014/main" val="10001"/>
                  </a:ext>
                </a:extLst>
              </a:tr>
              <a:tr h="370840">
                <a:tc>
                  <a:txBody>
                    <a:bodyPr/>
                    <a:lstStyle/>
                    <a:p>
                      <a:r>
                        <a:rPr lang="en-US" b="1" dirty="0"/>
                        <a:t>Hub Owner</a:t>
                      </a:r>
                      <a:endParaRPr lang="en-US" dirty="0"/>
                    </a:p>
                  </a:txBody>
                  <a:tcPr anchor="ctr"/>
                </a:tc>
                <a:tc>
                  <a:txBody>
                    <a:bodyPr/>
                    <a:lstStyle/>
                    <a:p>
                      <a:r>
                        <a:rPr lang="en-US"/>
                        <a:t>10%</a:t>
                      </a:r>
                    </a:p>
                  </a:txBody>
                  <a:tcPr anchor="ctr"/>
                </a:tc>
                <a:tc>
                  <a:txBody>
                    <a:bodyPr/>
                    <a:lstStyle/>
                    <a:p>
                      <a:r>
                        <a:rPr lang="en-US" dirty="0"/>
                        <a:t>₹13.65</a:t>
                      </a:r>
                    </a:p>
                  </a:txBody>
                  <a:tcPr anchor="ctr"/>
                </a:tc>
                <a:extLst>
                  <a:ext uri="{0D108BD9-81ED-4DB2-BD59-A6C34878D82A}">
                    <a16:rowId xmlns:a16="http://schemas.microsoft.com/office/drawing/2014/main" val="10002"/>
                  </a:ext>
                </a:extLst>
              </a:tr>
              <a:tr h="370840">
                <a:tc>
                  <a:txBody>
                    <a:bodyPr/>
                    <a:lstStyle/>
                    <a:p>
                      <a:r>
                        <a:rPr lang="en-US" b="1" dirty="0"/>
                        <a:t>Traveler</a:t>
                      </a:r>
                      <a:endParaRPr lang="en-US" dirty="0"/>
                    </a:p>
                  </a:txBody>
                  <a:tcPr anchor="ctr"/>
                </a:tc>
                <a:tc>
                  <a:txBody>
                    <a:bodyPr/>
                    <a:lstStyle/>
                    <a:p>
                      <a:r>
                        <a:rPr lang="en-US" dirty="0" smtClean="0"/>
                        <a:t>Remaining 75%</a:t>
                      </a:r>
                      <a:endParaRPr lang="en-US" dirty="0"/>
                    </a:p>
                  </a:txBody>
                  <a:tcPr/>
                </a:tc>
                <a:tc>
                  <a:txBody>
                    <a:bodyPr/>
                    <a:lstStyle/>
                    <a:p>
                      <a:r>
                        <a:rPr lang="en-US" dirty="0" smtClean="0"/>
                        <a:t>₹102.38</a:t>
                      </a:r>
                      <a:endParaRPr lang="en-US"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838200" y="4038600"/>
            <a:ext cx="10287000" cy="1938992"/>
          </a:xfrm>
          <a:prstGeom prst="rect">
            <a:avLst/>
          </a:prstGeom>
        </p:spPr>
        <p:txBody>
          <a:bodyPr wrap="square">
            <a:spAutoFit/>
          </a:bodyPr>
          <a:lstStyle/>
          <a:p>
            <a:r>
              <a:rPr lang="en-US" sz="2000" b="1" dirty="0" smtClean="0">
                <a:latin typeface="Calibri" panose="020F0502020204030204" pitchFamily="34" charset="0"/>
                <a:ea typeface="Calibri" panose="020F0502020204030204" pitchFamily="34" charset="0"/>
                <a:cs typeface="Calibri" panose="020F0502020204030204" pitchFamily="34" charset="0"/>
              </a:rPr>
              <a:t>4. Key Takeaways</a:t>
            </a:r>
            <a:endParaRPr lang="en-US" sz="1800" b="1" dirty="0" smtClean="0"/>
          </a:p>
          <a:p>
            <a:r>
              <a:rPr lang="en-US" sz="2000" b="1" dirty="0" smtClean="0">
                <a:latin typeface="Calibri" panose="020F0502020204030204" pitchFamily="34" charset="0"/>
                <a:ea typeface="Calibri" panose="020F0502020204030204" pitchFamily="34" charset="0"/>
                <a:cs typeface="Calibri" panose="020F0502020204030204" pitchFamily="34" charset="0"/>
              </a:rPr>
              <a:t>Dropizi Platform Commission</a:t>
            </a:r>
            <a:r>
              <a:rPr lang="en-US" sz="2000" dirty="0" smtClean="0">
                <a:latin typeface="Calibri" panose="020F0502020204030204" pitchFamily="34" charset="0"/>
                <a:ea typeface="Calibri" panose="020F0502020204030204" pitchFamily="34" charset="0"/>
                <a:cs typeface="Calibri" panose="020F0502020204030204" pitchFamily="34" charset="0"/>
              </a:rPr>
              <a:t>: A small percentage (15%) from each delivery transaction ensures platform sustainability.</a:t>
            </a:r>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r>
              <a:rPr lang="en-US" sz="2000" b="1" dirty="0" smtClean="0">
                <a:latin typeface="Calibri" panose="020F0502020204030204" pitchFamily="34" charset="0"/>
                <a:ea typeface="Calibri" panose="020F0502020204030204" pitchFamily="34" charset="0"/>
                <a:cs typeface="Calibri" panose="020F0502020204030204" pitchFamily="34" charset="0"/>
              </a:rPr>
              <a:t>Hub Owner's Share</a:t>
            </a:r>
            <a:r>
              <a:rPr lang="en-US" sz="2000" dirty="0" smtClean="0">
                <a:latin typeface="Calibri" panose="020F0502020204030204" pitchFamily="34" charset="0"/>
                <a:ea typeface="Calibri" panose="020F0502020204030204" pitchFamily="34" charset="0"/>
                <a:cs typeface="Calibri" panose="020F0502020204030204" pitchFamily="34" charset="0"/>
              </a:rPr>
              <a:t>: 10% of the total price goes to the hub owner for facilitating delivery hubs.</a:t>
            </a:r>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r>
              <a:rPr lang="en-US" sz="2000" b="1" dirty="0" smtClean="0">
                <a:latin typeface="Calibri" panose="020F0502020204030204" pitchFamily="34" charset="0"/>
                <a:ea typeface="Calibri" panose="020F0502020204030204" pitchFamily="34" charset="0"/>
                <a:cs typeface="Calibri" panose="020F0502020204030204" pitchFamily="34" charset="0"/>
              </a:rPr>
              <a:t>Traveler’s Revenue</a:t>
            </a:r>
            <a:r>
              <a:rPr lang="en-US" sz="2000" dirty="0" smtClean="0">
                <a:latin typeface="Calibri" panose="020F0502020204030204" pitchFamily="34" charset="0"/>
                <a:ea typeface="Calibri" panose="020F0502020204030204" pitchFamily="34" charset="0"/>
                <a:cs typeface="Calibri" panose="020F0502020204030204" pitchFamily="34" charset="0"/>
              </a:rPr>
              <a:t>: The traveler, who delivers the parcel, receives 75% of the total cost, making it a profitable and attractive model for frequent travelers.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p:cNvSpPr/>
          <p:nvPr/>
        </p:nvSpPr>
        <p:spPr>
          <a:xfrm>
            <a:off x="990600" y="1524000"/>
            <a:ext cx="3451586" cy="400110"/>
          </a:xfrm>
          <a:prstGeom prst="rect">
            <a:avLst/>
          </a:prstGeom>
        </p:spPr>
        <p:txBody>
          <a:bodyPr wrap="none">
            <a:spAutoFit/>
          </a:bodyPr>
          <a:lstStyle/>
          <a:p>
            <a:r>
              <a:rPr lang="en-US" sz="2000" b="1" dirty="0" smtClean="0">
                <a:latin typeface="Calibri" panose="020F0502020204030204" pitchFamily="34" charset="0"/>
                <a:ea typeface="Calibri" panose="020F0502020204030204" pitchFamily="34" charset="0"/>
                <a:cs typeface="Calibri" panose="020F0502020204030204" pitchFamily="34" charset="0"/>
              </a:rPr>
              <a:t>3. Revenue Distribution Model</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1"/>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Work Plan and Go-to-Market</a:t>
            </a:r>
            <a:endParaRPr sz="2800" b="1" dirty="0">
              <a:latin typeface="Tahoma"/>
              <a:ea typeface="Tahoma"/>
              <a:cs typeface="Tahoma"/>
              <a:sym typeface="Tahoma"/>
            </a:endParaRPr>
          </a:p>
        </p:txBody>
      </p:sp>
      <p:pic>
        <p:nvPicPr>
          <p:cNvPr id="320" name="Google Shape;320;p11"/>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21" name="Google Shape;321;p11"/>
          <p:cNvSpPr txBox="1">
            <a:spLocks noGrp="1"/>
          </p:cNvSpPr>
          <p:nvPr>
            <p:ph type="subTitle" idx="1"/>
          </p:nvPr>
        </p:nvSpPr>
        <p:spPr>
          <a:xfrm>
            <a:off x="838200" y="1371600"/>
            <a:ext cx="4953000" cy="533400"/>
          </a:xfrm>
          <a:prstGeom prst="rect">
            <a:avLst/>
          </a:prstGeom>
          <a:noFill/>
          <a:ln>
            <a:noFill/>
          </a:ln>
        </p:spPr>
        <p:txBody>
          <a:bodyPr spcFirstLastPara="1" wrap="square" lIns="91425" tIns="91425" rIns="91425" bIns="91425" anchor="t" anchorCtr="0">
            <a:noAutofit/>
          </a:bodyPr>
          <a:lstStyle/>
          <a:p>
            <a:r>
              <a:rPr lang="en-US" sz="2000" b="1" dirty="0" smtClean="0"/>
              <a:t>Dropizi Detailed Work Plan and Timeline</a:t>
            </a:r>
          </a:p>
          <a:p>
            <a:endParaRPr lang="en-US" sz="2000" dirty="0" smtClean="0"/>
          </a:p>
          <a:p>
            <a:endParaRPr lang="en-US" dirty="0" smtClean="0"/>
          </a:p>
          <a:p>
            <a:pPr marL="228600" lvl="0" indent="-228600" algn="ctr" rtl="0">
              <a:lnSpc>
                <a:spcPct val="100000"/>
              </a:lnSpc>
              <a:spcBef>
                <a:spcPts val="0"/>
              </a:spcBef>
              <a:spcAft>
                <a:spcPts val="0"/>
              </a:spcAft>
              <a:buSzPts val="1800"/>
              <a:buNone/>
            </a:pPr>
            <a:endParaRPr sz="2000" dirty="0"/>
          </a:p>
        </p:txBody>
      </p:sp>
      <p:pic>
        <p:nvPicPr>
          <p:cNvPr id="322" name="Google Shape;322;p11"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graphicFrame>
        <p:nvGraphicFramePr>
          <p:cNvPr id="2" name="Diagram 1"/>
          <p:cNvGraphicFramePr/>
          <p:nvPr>
            <p:extLst>
              <p:ext uri="{D42A27DB-BD31-4B8C-83A1-F6EECF244321}">
                <p14:modId xmlns:p14="http://schemas.microsoft.com/office/powerpoint/2010/main" val="1121576287"/>
              </p:ext>
            </p:extLst>
          </p:nvPr>
        </p:nvGraphicFramePr>
        <p:xfrm>
          <a:off x="1832114" y="1905000"/>
          <a:ext cx="6778486" cy="457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4141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1"/>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Work Plan and Go-to-Market</a:t>
            </a:r>
            <a:endParaRPr sz="2800" b="1" dirty="0">
              <a:latin typeface="Tahoma"/>
              <a:ea typeface="Tahoma"/>
              <a:cs typeface="Tahoma"/>
              <a:sym typeface="Tahoma"/>
            </a:endParaRPr>
          </a:p>
        </p:txBody>
      </p:sp>
      <p:pic>
        <p:nvPicPr>
          <p:cNvPr id="320" name="Google Shape;320;p11"/>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21" name="Google Shape;321;p11"/>
          <p:cNvSpPr txBox="1">
            <a:spLocks noGrp="1"/>
          </p:cNvSpPr>
          <p:nvPr>
            <p:ph type="subTitle" idx="1"/>
          </p:nvPr>
        </p:nvSpPr>
        <p:spPr>
          <a:xfrm>
            <a:off x="838200" y="1371600"/>
            <a:ext cx="10469880" cy="4323058"/>
          </a:xfrm>
          <a:prstGeom prst="rect">
            <a:avLst/>
          </a:prstGeom>
          <a:noFill/>
          <a:ln>
            <a:noFill/>
          </a:ln>
        </p:spPr>
        <p:txBody>
          <a:bodyPr spcFirstLastPara="1" wrap="square" lIns="91425" tIns="91425" rIns="91425" bIns="91425" anchor="t" anchorCtr="0">
            <a:noAutofit/>
          </a:bodyPr>
          <a:lstStyle/>
          <a:p>
            <a:r>
              <a:rPr lang="en-US" sz="2000" b="1" dirty="0" smtClean="0"/>
              <a:t>Phase 1: Problem Identification &amp; Market Research</a:t>
            </a:r>
            <a:endParaRPr lang="en-US" sz="2000" dirty="0" smtClean="0"/>
          </a:p>
          <a:p>
            <a:r>
              <a:rPr lang="en-US" sz="2000" b="1" dirty="0" smtClean="0"/>
              <a:t>Timeline:</a:t>
            </a:r>
            <a:r>
              <a:rPr lang="en-US" sz="2000" dirty="0" smtClean="0"/>
              <a:t> Month 1</a:t>
            </a:r>
          </a:p>
          <a:p>
            <a:r>
              <a:rPr lang="en-US" sz="2000" b="1" dirty="0" smtClean="0"/>
              <a:t>Tasks:</a:t>
            </a:r>
            <a:endParaRPr lang="en-US" sz="2000" dirty="0" smtClean="0"/>
          </a:p>
          <a:p>
            <a:pPr lvl="1"/>
            <a:r>
              <a:rPr lang="en-US" sz="2000" dirty="0" smtClean="0"/>
              <a:t>Conduct in-depth market research to validate demand.</a:t>
            </a:r>
          </a:p>
          <a:p>
            <a:pPr lvl="1"/>
            <a:r>
              <a:rPr lang="en-US" sz="2000" dirty="0" smtClean="0"/>
              <a:t>Identify pain points in traditional courier services (cost, time delays, security).</a:t>
            </a:r>
          </a:p>
          <a:p>
            <a:pPr lvl="1"/>
            <a:r>
              <a:rPr lang="en-US" sz="2000" dirty="0" smtClean="0"/>
              <a:t>Define customer segments, including individual users, SMEs, and travelers.</a:t>
            </a:r>
          </a:p>
          <a:p>
            <a:r>
              <a:rPr lang="en-US" sz="2000" b="1" dirty="0" smtClean="0"/>
              <a:t>Deliverables:</a:t>
            </a:r>
            <a:r>
              <a:rPr lang="en-US" sz="2000" dirty="0" smtClean="0"/>
              <a:t> Problem validation report, customer segment profiles</a:t>
            </a:r>
          </a:p>
          <a:p>
            <a:endParaRPr lang="en-US" sz="2000" dirty="0" smtClean="0"/>
          </a:p>
          <a:p>
            <a:r>
              <a:rPr lang="en-US" sz="2000" b="1" dirty="0"/>
              <a:t>Phase 2: Product Concept &amp; Prototype Development</a:t>
            </a:r>
            <a:endParaRPr lang="en-US" sz="2000" dirty="0"/>
          </a:p>
          <a:p>
            <a:r>
              <a:rPr lang="en-US" sz="2000" b="1" dirty="0"/>
              <a:t>Timeline:</a:t>
            </a:r>
            <a:r>
              <a:rPr lang="en-US" sz="2000" dirty="0"/>
              <a:t> Months 2-3</a:t>
            </a:r>
          </a:p>
          <a:p>
            <a:r>
              <a:rPr lang="en-US" sz="2000" b="1" dirty="0"/>
              <a:t>Tasks:</a:t>
            </a:r>
            <a:endParaRPr lang="en-US" sz="2000" dirty="0"/>
          </a:p>
          <a:p>
            <a:pPr lvl="1"/>
            <a:r>
              <a:rPr lang="en-US" sz="2000" dirty="0"/>
              <a:t>Design initial wireframes and UI/UX for Dropizi platform.</a:t>
            </a:r>
          </a:p>
          <a:p>
            <a:pPr lvl="1"/>
            <a:r>
              <a:rPr lang="en-US" sz="2000" dirty="0"/>
              <a:t>Develop a basic prototype for app-based parcel delivery and tracking.</a:t>
            </a:r>
          </a:p>
          <a:p>
            <a:pPr lvl="1"/>
            <a:r>
              <a:rPr lang="en-US" sz="2000" dirty="0"/>
              <a:t>Integrate key features: traveler matching, real-time tracking, and cost estimator.</a:t>
            </a:r>
          </a:p>
          <a:p>
            <a:r>
              <a:rPr lang="en-US" sz="2000" b="1" dirty="0"/>
              <a:t>Deliverables:</a:t>
            </a:r>
            <a:r>
              <a:rPr lang="en-US" sz="2000" dirty="0"/>
              <a:t> Initial prototype, user journey maps, and feedback from initial testing.</a:t>
            </a:r>
          </a:p>
          <a:p>
            <a:endParaRPr lang="en-US" sz="2000" dirty="0" smtClean="0"/>
          </a:p>
          <a:p>
            <a:endParaRPr lang="en-US" dirty="0" smtClean="0"/>
          </a:p>
          <a:p>
            <a:pPr marL="228600" lvl="0" indent="-228600" algn="ctr" rtl="0">
              <a:lnSpc>
                <a:spcPct val="100000"/>
              </a:lnSpc>
              <a:spcBef>
                <a:spcPts val="0"/>
              </a:spcBef>
              <a:spcAft>
                <a:spcPts val="0"/>
              </a:spcAft>
              <a:buSzPts val="1800"/>
              <a:buNone/>
            </a:pPr>
            <a:endParaRPr sz="2000" dirty="0"/>
          </a:p>
        </p:txBody>
      </p:sp>
      <p:pic>
        <p:nvPicPr>
          <p:cNvPr id="322" name="Google Shape;322;p11"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1"/>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Work Plan and Go-to-Market</a:t>
            </a:r>
            <a:endParaRPr sz="2800" b="1" dirty="0">
              <a:latin typeface="Tahoma"/>
              <a:ea typeface="Tahoma"/>
              <a:cs typeface="Tahoma"/>
              <a:sym typeface="Tahoma"/>
            </a:endParaRPr>
          </a:p>
        </p:txBody>
      </p:sp>
      <p:pic>
        <p:nvPicPr>
          <p:cNvPr id="320" name="Google Shape;320;p11"/>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21" name="Google Shape;321;p11"/>
          <p:cNvSpPr txBox="1">
            <a:spLocks noGrp="1"/>
          </p:cNvSpPr>
          <p:nvPr>
            <p:ph type="subTitle" idx="1"/>
          </p:nvPr>
        </p:nvSpPr>
        <p:spPr>
          <a:xfrm>
            <a:off x="795975" y="1600200"/>
            <a:ext cx="10469880" cy="4323058"/>
          </a:xfrm>
          <a:prstGeom prst="rect">
            <a:avLst/>
          </a:prstGeom>
          <a:noFill/>
          <a:ln>
            <a:noFill/>
          </a:ln>
        </p:spPr>
        <p:txBody>
          <a:bodyPr spcFirstLastPara="1" wrap="square" lIns="91425" tIns="91425" rIns="91425" bIns="91425" anchor="t" anchorCtr="0">
            <a:noAutofit/>
          </a:bodyPr>
          <a:lstStyle/>
          <a:p>
            <a:r>
              <a:rPr lang="en-US" sz="2000" b="1" dirty="0" smtClean="0"/>
              <a:t>Phase 3: Testing &amp; Iteration</a:t>
            </a:r>
            <a:endParaRPr lang="en-US" sz="2000" dirty="0" smtClean="0"/>
          </a:p>
          <a:p>
            <a:r>
              <a:rPr lang="en-US" sz="2000" b="1" dirty="0" smtClean="0"/>
              <a:t>Timeline:</a:t>
            </a:r>
            <a:r>
              <a:rPr lang="en-US" sz="2000" dirty="0" smtClean="0"/>
              <a:t> Months 4-5</a:t>
            </a:r>
          </a:p>
          <a:p>
            <a:r>
              <a:rPr lang="en-US" sz="2000" b="1" dirty="0" smtClean="0"/>
              <a:t>Tasks:</a:t>
            </a:r>
            <a:endParaRPr lang="en-US" sz="2000" dirty="0" smtClean="0"/>
          </a:p>
          <a:p>
            <a:pPr lvl="1"/>
            <a:r>
              <a:rPr lang="en-US" sz="2000" dirty="0" smtClean="0"/>
              <a:t>Conduct user testing with a focus group to gather feedback.</a:t>
            </a:r>
          </a:p>
          <a:p>
            <a:pPr lvl="1"/>
            <a:r>
              <a:rPr lang="en-US" sz="2000" dirty="0" smtClean="0"/>
              <a:t>Make iterative improvements to the platform based on user experience and technical issues.</a:t>
            </a:r>
          </a:p>
          <a:p>
            <a:pPr lvl="1"/>
            <a:r>
              <a:rPr lang="en-US" sz="2000" dirty="0" smtClean="0"/>
              <a:t>Implement security features for parcel tracking and payment gateway.</a:t>
            </a:r>
          </a:p>
          <a:p>
            <a:r>
              <a:rPr lang="en-US" sz="2000" b="1" dirty="0" smtClean="0"/>
              <a:t>Deliverables:</a:t>
            </a:r>
            <a:r>
              <a:rPr lang="en-US" sz="2000" dirty="0" smtClean="0"/>
              <a:t> Updated prototype, test report, security assessments.</a:t>
            </a:r>
          </a:p>
          <a:p>
            <a:endParaRPr lang="en-US" sz="2000" dirty="0" smtClean="0"/>
          </a:p>
          <a:p>
            <a:r>
              <a:rPr lang="en-US" sz="2000" b="1" dirty="0"/>
              <a:t>Phase 4: Pilot Launch</a:t>
            </a:r>
            <a:endParaRPr lang="en-US" sz="2000" dirty="0"/>
          </a:p>
          <a:p>
            <a:r>
              <a:rPr lang="en-US" sz="2000" b="1" dirty="0"/>
              <a:t>Timeline:</a:t>
            </a:r>
            <a:r>
              <a:rPr lang="en-US" sz="2000" dirty="0"/>
              <a:t> Month 6</a:t>
            </a:r>
          </a:p>
          <a:p>
            <a:r>
              <a:rPr lang="en-US" sz="2000" b="1" dirty="0"/>
              <a:t>Tasks:</a:t>
            </a:r>
            <a:endParaRPr lang="en-US" sz="2000" dirty="0"/>
          </a:p>
          <a:p>
            <a:pPr lvl="1"/>
            <a:r>
              <a:rPr lang="en-US" sz="2000" dirty="0"/>
              <a:t>Launch pilot program in select cities to test platform with real users.</a:t>
            </a:r>
          </a:p>
          <a:p>
            <a:pPr lvl="1"/>
            <a:r>
              <a:rPr lang="en-US" sz="2000" dirty="0"/>
              <a:t>Partner with local hubs and onboard initial travelers.</a:t>
            </a:r>
          </a:p>
          <a:p>
            <a:pPr lvl="1"/>
            <a:r>
              <a:rPr lang="en-US" sz="2000" dirty="0"/>
              <a:t>Track key metrics like delivery times, user satisfaction, and cost savings.</a:t>
            </a:r>
          </a:p>
          <a:p>
            <a:r>
              <a:rPr lang="en-US" sz="2000" b="1" dirty="0"/>
              <a:t>Deliverables:</a:t>
            </a:r>
            <a:r>
              <a:rPr lang="en-US" sz="2000" dirty="0"/>
              <a:t> Pilot program performance report, customer feedback analysis.</a:t>
            </a:r>
          </a:p>
          <a:p>
            <a:endParaRPr lang="en-US" sz="2000" dirty="0" smtClean="0"/>
          </a:p>
          <a:p>
            <a:pPr marL="228600" lvl="0" indent="-228600" algn="ctr" rtl="0">
              <a:lnSpc>
                <a:spcPct val="100000"/>
              </a:lnSpc>
              <a:spcBef>
                <a:spcPts val="0"/>
              </a:spcBef>
              <a:spcAft>
                <a:spcPts val="0"/>
              </a:spcAft>
              <a:buSzPts val="1800"/>
              <a:buNone/>
            </a:pPr>
            <a:endParaRPr sz="2000" dirty="0"/>
          </a:p>
        </p:txBody>
      </p:sp>
      <p:pic>
        <p:nvPicPr>
          <p:cNvPr id="322" name="Google Shape;322;p11"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1"/>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Work Plan and Go-to-Market</a:t>
            </a:r>
            <a:endParaRPr sz="2800" b="1" dirty="0">
              <a:latin typeface="Tahoma"/>
              <a:ea typeface="Tahoma"/>
              <a:cs typeface="Tahoma"/>
              <a:sym typeface="Tahoma"/>
            </a:endParaRPr>
          </a:p>
        </p:txBody>
      </p:sp>
      <p:pic>
        <p:nvPicPr>
          <p:cNvPr id="320" name="Google Shape;320;p11"/>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21" name="Google Shape;321;p11"/>
          <p:cNvSpPr txBox="1">
            <a:spLocks noGrp="1"/>
          </p:cNvSpPr>
          <p:nvPr>
            <p:ph type="subTitle" idx="1"/>
          </p:nvPr>
        </p:nvSpPr>
        <p:spPr>
          <a:xfrm>
            <a:off x="753817" y="1524000"/>
            <a:ext cx="10469880" cy="4323058"/>
          </a:xfrm>
          <a:prstGeom prst="rect">
            <a:avLst/>
          </a:prstGeom>
          <a:noFill/>
          <a:ln>
            <a:noFill/>
          </a:ln>
        </p:spPr>
        <p:txBody>
          <a:bodyPr spcFirstLastPara="1" wrap="square" lIns="91425" tIns="91425" rIns="91425" bIns="91425" anchor="t" anchorCtr="0">
            <a:noAutofit/>
          </a:bodyPr>
          <a:lstStyle/>
          <a:p>
            <a:r>
              <a:rPr lang="en-US" sz="2000" b="1" dirty="0" smtClean="0"/>
              <a:t>Phase 5: Full-Scale Development</a:t>
            </a:r>
            <a:endParaRPr lang="en-US" sz="2000" dirty="0" smtClean="0"/>
          </a:p>
          <a:p>
            <a:r>
              <a:rPr lang="en-US" sz="2000" b="1" dirty="0" smtClean="0"/>
              <a:t>Timeline:</a:t>
            </a:r>
            <a:r>
              <a:rPr lang="en-US" sz="2000" dirty="0" smtClean="0"/>
              <a:t> Months 7-9</a:t>
            </a:r>
          </a:p>
          <a:p>
            <a:r>
              <a:rPr lang="en-US" sz="2000" b="1" dirty="0" smtClean="0"/>
              <a:t>Tasks:</a:t>
            </a:r>
            <a:endParaRPr lang="en-US" sz="2000" dirty="0" smtClean="0"/>
          </a:p>
          <a:p>
            <a:pPr lvl="1"/>
            <a:r>
              <a:rPr lang="en-US" sz="2000" dirty="0" smtClean="0"/>
              <a:t>Refine platform based on pilot feedback, adding scalability for larger user base.</a:t>
            </a:r>
          </a:p>
          <a:p>
            <a:pPr lvl="1"/>
            <a:r>
              <a:rPr lang="en-US" sz="2000" dirty="0" smtClean="0"/>
              <a:t>Strengthen backend infrastructure and improve app reliability.</a:t>
            </a:r>
          </a:p>
          <a:p>
            <a:pPr lvl="1"/>
            <a:r>
              <a:rPr lang="en-US" sz="2000" dirty="0" smtClean="0"/>
              <a:t>Expand feature set, including insurance options and enhanced tracking accuracy.</a:t>
            </a:r>
          </a:p>
          <a:p>
            <a:r>
              <a:rPr lang="en-US" sz="2000" b="1" dirty="0" smtClean="0"/>
              <a:t>Deliverables:</a:t>
            </a:r>
            <a:r>
              <a:rPr lang="en-US" sz="2000" dirty="0" smtClean="0"/>
              <a:t> Ready-to-launch platform, comprehensive system test results.</a:t>
            </a:r>
          </a:p>
          <a:p>
            <a:endParaRPr lang="en-US" sz="2000" dirty="0"/>
          </a:p>
          <a:p>
            <a:r>
              <a:rPr lang="en-US" sz="2000" b="1" dirty="0"/>
              <a:t>Phase 6: Go-to-Market (</a:t>
            </a:r>
            <a:r>
              <a:rPr lang="en-US" sz="2000" b="1" dirty="0" err="1"/>
              <a:t>GtM</a:t>
            </a:r>
            <a:r>
              <a:rPr lang="en-US" sz="2000" b="1" dirty="0"/>
              <a:t>) Strategy</a:t>
            </a:r>
            <a:endParaRPr lang="en-US" sz="2000" dirty="0"/>
          </a:p>
          <a:p>
            <a:r>
              <a:rPr lang="en-US" sz="2000" b="1" dirty="0"/>
              <a:t>Timeline:</a:t>
            </a:r>
            <a:r>
              <a:rPr lang="en-US" sz="2000" dirty="0"/>
              <a:t> Months 10-12</a:t>
            </a:r>
          </a:p>
          <a:p>
            <a:r>
              <a:rPr lang="en-US" sz="2000" b="1" dirty="0"/>
              <a:t>Tasks:</a:t>
            </a:r>
            <a:endParaRPr lang="en-US" sz="2000" dirty="0"/>
          </a:p>
          <a:p>
            <a:pPr lvl="1"/>
            <a:r>
              <a:rPr lang="en-US" sz="2000" dirty="0"/>
              <a:t>Finalize branding, marketing materials, and digital campaigns.</a:t>
            </a:r>
          </a:p>
          <a:p>
            <a:pPr lvl="1"/>
            <a:r>
              <a:rPr lang="en-US" sz="2000" dirty="0"/>
              <a:t>Partner with local and regional businesses for initial growth.</a:t>
            </a:r>
          </a:p>
          <a:p>
            <a:pPr lvl="1"/>
            <a:r>
              <a:rPr lang="en-US" sz="2000" dirty="0"/>
              <a:t>Launch PR campaigns targeting media and social channels to raise awareness.</a:t>
            </a:r>
          </a:p>
          <a:p>
            <a:r>
              <a:rPr lang="en-US" sz="2000" b="1" dirty="0"/>
              <a:t>Deliverables:</a:t>
            </a:r>
            <a:r>
              <a:rPr lang="en-US" sz="2000" dirty="0"/>
              <a:t> Brand assets, partnership agreements, live campaigns.</a:t>
            </a:r>
          </a:p>
          <a:p>
            <a:endParaRPr lang="en-US" sz="2000" dirty="0" smtClean="0"/>
          </a:p>
          <a:p>
            <a:pPr marL="228600" lvl="0" indent="-228600" algn="ctr" rtl="0">
              <a:lnSpc>
                <a:spcPct val="100000"/>
              </a:lnSpc>
              <a:spcBef>
                <a:spcPts val="0"/>
              </a:spcBef>
              <a:spcAft>
                <a:spcPts val="0"/>
              </a:spcAft>
              <a:buSzPts val="1800"/>
              <a:buNone/>
            </a:pPr>
            <a:endParaRPr sz="2000" dirty="0"/>
          </a:p>
        </p:txBody>
      </p:sp>
      <p:pic>
        <p:nvPicPr>
          <p:cNvPr id="322" name="Google Shape;322;p11"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1"/>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Work Plan and Go-to-Market</a:t>
            </a:r>
            <a:endParaRPr sz="2800" b="1" dirty="0">
              <a:latin typeface="Tahoma"/>
              <a:ea typeface="Tahoma"/>
              <a:cs typeface="Tahoma"/>
              <a:sym typeface="Tahoma"/>
            </a:endParaRPr>
          </a:p>
        </p:txBody>
      </p:sp>
      <p:pic>
        <p:nvPicPr>
          <p:cNvPr id="320" name="Google Shape;320;p11"/>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21" name="Google Shape;321;p11"/>
          <p:cNvSpPr txBox="1">
            <a:spLocks noGrp="1"/>
          </p:cNvSpPr>
          <p:nvPr>
            <p:ph type="subTitle" idx="1"/>
          </p:nvPr>
        </p:nvSpPr>
        <p:spPr>
          <a:xfrm>
            <a:off x="838200" y="1828800"/>
            <a:ext cx="10469880" cy="4323058"/>
          </a:xfrm>
          <a:prstGeom prst="rect">
            <a:avLst/>
          </a:prstGeom>
          <a:noFill/>
          <a:ln>
            <a:noFill/>
          </a:ln>
        </p:spPr>
        <p:txBody>
          <a:bodyPr spcFirstLastPara="1" wrap="square" lIns="91425" tIns="91425" rIns="91425" bIns="91425" anchor="t" anchorCtr="0">
            <a:noAutofit/>
          </a:bodyPr>
          <a:lstStyle/>
          <a:p>
            <a:r>
              <a:rPr lang="en-US" sz="2000" b="1" dirty="0" smtClean="0"/>
              <a:t>Phase 7: Commercial Launch &amp; Growth Phase</a:t>
            </a:r>
            <a:endParaRPr lang="en-US" sz="2000" dirty="0" smtClean="0"/>
          </a:p>
          <a:p>
            <a:r>
              <a:rPr lang="en-US" sz="2000" b="1" dirty="0" smtClean="0"/>
              <a:t>Timeline:</a:t>
            </a:r>
            <a:r>
              <a:rPr lang="en-US" sz="2000" dirty="0" smtClean="0"/>
              <a:t> Month 12+</a:t>
            </a:r>
          </a:p>
          <a:p>
            <a:r>
              <a:rPr lang="en-US" sz="2000" b="1" dirty="0" smtClean="0"/>
              <a:t>Tasks:</a:t>
            </a:r>
            <a:endParaRPr lang="en-US" sz="2000" dirty="0" smtClean="0"/>
          </a:p>
          <a:p>
            <a:pPr lvl="1"/>
            <a:r>
              <a:rPr lang="en-US" sz="2000" dirty="0" smtClean="0"/>
              <a:t>Officially launch Dropizi in initial markets.</a:t>
            </a:r>
          </a:p>
          <a:p>
            <a:pPr lvl="1"/>
            <a:r>
              <a:rPr lang="en-US" sz="2000" dirty="0" smtClean="0"/>
              <a:t>Monitor KPIs for growth, customer acquisition, and feedback.</a:t>
            </a:r>
          </a:p>
          <a:p>
            <a:pPr lvl="1"/>
            <a:r>
              <a:rPr lang="en-US" sz="2000" dirty="0" smtClean="0"/>
              <a:t>Expand Dropizi to additional regions and onboard new partners (e.g., </a:t>
            </a:r>
            <a:r>
              <a:rPr lang="en-US" sz="2000" dirty="0" smtClean="0"/>
              <a:t>e-commerce</a:t>
            </a:r>
          </a:p>
          <a:p>
            <a:pPr lvl="1"/>
            <a:r>
              <a:rPr lang="en-US" sz="2000" dirty="0" smtClean="0"/>
              <a:t>companies</a:t>
            </a:r>
            <a:r>
              <a:rPr lang="en-US" sz="2000" dirty="0" smtClean="0"/>
              <a:t>).</a:t>
            </a:r>
          </a:p>
          <a:p>
            <a:r>
              <a:rPr lang="en-US" sz="2000" b="1" dirty="0" smtClean="0"/>
              <a:t>Deliverables:</a:t>
            </a:r>
            <a:r>
              <a:rPr lang="en-US" sz="2000" dirty="0" smtClean="0"/>
              <a:t> Performance analytics, expansion plan, customer success stories.</a:t>
            </a:r>
          </a:p>
          <a:p>
            <a:pPr marL="228600" lvl="0" indent="-228600" algn="ctr" rtl="0">
              <a:lnSpc>
                <a:spcPct val="100000"/>
              </a:lnSpc>
              <a:spcBef>
                <a:spcPts val="0"/>
              </a:spcBef>
              <a:spcAft>
                <a:spcPts val="0"/>
              </a:spcAft>
              <a:buSzPts val="1800"/>
              <a:buNone/>
            </a:pPr>
            <a:endParaRPr sz="2000" dirty="0"/>
          </a:p>
        </p:txBody>
      </p:sp>
      <p:pic>
        <p:nvPicPr>
          <p:cNvPr id="322" name="Google Shape;322;p11"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1"/>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Work Plan and Go-to-Market</a:t>
            </a:r>
            <a:endParaRPr sz="2800" b="1" dirty="0">
              <a:latin typeface="Tahoma"/>
              <a:ea typeface="Tahoma"/>
              <a:cs typeface="Tahoma"/>
              <a:sym typeface="Tahoma"/>
            </a:endParaRPr>
          </a:p>
        </p:txBody>
      </p:sp>
      <p:pic>
        <p:nvPicPr>
          <p:cNvPr id="320" name="Google Shape;320;p11"/>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321" name="Google Shape;321;p11"/>
          <p:cNvSpPr txBox="1">
            <a:spLocks noGrp="1"/>
          </p:cNvSpPr>
          <p:nvPr>
            <p:ph type="subTitle" idx="1"/>
          </p:nvPr>
        </p:nvSpPr>
        <p:spPr>
          <a:xfrm>
            <a:off x="838200" y="1524000"/>
            <a:ext cx="10469880" cy="4800600"/>
          </a:xfrm>
          <a:prstGeom prst="rect">
            <a:avLst/>
          </a:prstGeom>
          <a:noFill/>
          <a:ln>
            <a:noFill/>
          </a:ln>
        </p:spPr>
        <p:txBody>
          <a:bodyPr spcFirstLastPara="1" wrap="square" lIns="91425" tIns="91425" rIns="91425" bIns="91425" anchor="t" anchorCtr="0">
            <a:noAutofit/>
          </a:bodyPr>
          <a:lstStyle/>
          <a:p>
            <a:r>
              <a:rPr lang="en-US" sz="2000" b="1" dirty="0" smtClean="0"/>
              <a:t>Go-to-Market (</a:t>
            </a:r>
            <a:r>
              <a:rPr lang="en-US" sz="2000" b="1" dirty="0" err="1" smtClean="0"/>
              <a:t>GtM</a:t>
            </a:r>
            <a:r>
              <a:rPr lang="en-US" sz="2000" b="1" dirty="0" smtClean="0"/>
              <a:t>) Plan</a:t>
            </a:r>
          </a:p>
          <a:p>
            <a:endParaRPr lang="en-US" sz="2000" b="1" dirty="0" smtClean="0"/>
          </a:p>
          <a:p>
            <a:r>
              <a:rPr lang="en-US" sz="2000" b="1" dirty="0" smtClean="0"/>
              <a:t>Target Audience:</a:t>
            </a:r>
            <a:r>
              <a:rPr lang="en-US" sz="2000" dirty="0" smtClean="0"/>
              <a:t> Individual users for personal deliveries, SMEs looking for reliable logistics, frequent travelers.</a:t>
            </a:r>
          </a:p>
          <a:p>
            <a:endParaRPr lang="en-US" sz="2000" dirty="0" smtClean="0"/>
          </a:p>
          <a:p>
            <a:r>
              <a:rPr lang="en-US" sz="2000" b="1" dirty="0" smtClean="0"/>
              <a:t>Marketing Channels:</a:t>
            </a:r>
            <a:r>
              <a:rPr lang="en-US" sz="2000" dirty="0" smtClean="0"/>
              <a:t> Social media, digital advertising, influencer partnerships, and in-app referrals.</a:t>
            </a:r>
          </a:p>
          <a:p>
            <a:endParaRPr lang="en-US" sz="2000" dirty="0" smtClean="0"/>
          </a:p>
          <a:p>
            <a:r>
              <a:rPr lang="en-US" sz="2000" b="1" dirty="0" smtClean="0"/>
              <a:t>Sales Strategy:</a:t>
            </a:r>
            <a:r>
              <a:rPr lang="en-US" sz="2000" dirty="0" smtClean="0"/>
              <a:t> Engage local businesses as early adopters and use word-of-mouth referrals.</a:t>
            </a:r>
          </a:p>
          <a:p>
            <a:endParaRPr lang="en-US" sz="2000" b="1" dirty="0"/>
          </a:p>
          <a:p>
            <a:r>
              <a:rPr lang="en-US" sz="2000" b="1" dirty="0" smtClean="0"/>
              <a:t>Customer Retention:</a:t>
            </a:r>
            <a:r>
              <a:rPr lang="en-US" sz="2000" dirty="0" smtClean="0"/>
              <a:t> Regular feature updates, customer support, and loyalty incentives for frequent users.</a:t>
            </a:r>
          </a:p>
          <a:p>
            <a:endParaRPr lang="en-US" sz="2000" dirty="0" smtClean="0"/>
          </a:p>
          <a:p>
            <a:r>
              <a:rPr lang="en-US" sz="2000" b="1" dirty="0" smtClean="0"/>
              <a:t>Expansion Plans:</a:t>
            </a:r>
            <a:r>
              <a:rPr lang="en-US" sz="2000" dirty="0" smtClean="0"/>
              <a:t> Gradually partner with e-commerce companies like Amazon and </a:t>
            </a:r>
            <a:r>
              <a:rPr lang="en-US" sz="2000" dirty="0" err="1" smtClean="0"/>
              <a:t>Flipkart</a:t>
            </a:r>
            <a:r>
              <a:rPr lang="en-US" sz="2000" dirty="0" smtClean="0"/>
              <a:t> to broaden reach.</a:t>
            </a:r>
          </a:p>
          <a:p>
            <a:pPr marL="228600" lvl="0" indent="-228600" algn="ctr" rtl="0">
              <a:lnSpc>
                <a:spcPct val="100000"/>
              </a:lnSpc>
              <a:spcBef>
                <a:spcPts val="0"/>
              </a:spcBef>
              <a:spcAft>
                <a:spcPts val="0"/>
              </a:spcAft>
              <a:buSzPts val="1800"/>
              <a:buNone/>
            </a:pPr>
            <a:endParaRPr sz="2000" b="1" dirty="0"/>
          </a:p>
        </p:txBody>
      </p:sp>
      <p:pic>
        <p:nvPicPr>
          <p:cNvPr id="322" name="Google Shape;322;p11"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2"/>
          <p:cNvSpPr txBox="1">
            <a:spLocks noGrp="1"/>
          </p:cNvSpPr>
          <p:nvPr>
            <p:ph type="ctrTitle"/>
          </p:nvPr>
        </p:nvSpPr>
        <p:spPr>
          <a:xfrm>
            <a:off x="1828800" y="69386"/>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Competitive Landscape</a:t>
            </a:r>
            <a:endParaRPr sz="2800" dirty="0"/>
          </a:p>
        </p:txBody>
      </p:sp>
      <p:pic>
        <p:nvPicPr>
          <p:cNvPr id="328" name="Google Shape;328;p12"/>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29" name="Google Shape;329;p12"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7" name="Rectangle 6"/>
          <p:cNvSpPr/>
          <p:nvPr/>
        </p:nvSpPr>
        <p:spPr>
          <a:xfrm>
            <a:off x="753817" y="1305571"/>
            <a:ext cx="5029200" cy="5324535"/>
          </a:xfrm>
          <a:prstGeom prst="rect">
            <a:avLst/>
          </a:prstGeom>
          <a:solidFill>
            <a:schemeClr val="accent3">
              <a:lumMod val="40000"/>
              <a:lumOff val="60000"/>
            </a:schemeClr>
          </a:solid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1. </a:t>
            </a:r>
            <a:r>
              <a:rPr lang="en-US" sz="2000" b="1" dirty="0">
                <a:latin typeface="Calibri" panose="020F0502020204030204" pitchFamily="34" charset="0"/>
                <a:ea typeface="Calibri" panose="020F0502020204030204" pitchFamily="34" charset="0"/>
                <a:cs typeface="Calibri" panose="020F0502020204030204" pitchFamily="34" charset="0"/>
              </a:rPr>
              <a:t>DHL, FedEx, and UPS</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Strengths: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Extensive global network and infrastructure for fast international and domestic deliveries.</a:t>
            </a:r>
          </a:p>
          <a:p>
            <a:pPr lvl="1"/>
            <a:r>
              <a:rPr lang="en-US" sz="2000" dirty="0">
                <a:latin typeface="Calibri" panose="020F0502020204030204" pitchFamily="34" charset="0"/>
                <a:ea typeface="Calibri" panose="020F0502020204030204" pitchFamily="34" charset="0"/>
                <a:cs typeface="Calibri" panose="020F0502020204030204" pitchFamily="34" charset="0"/>
              </a:rPr>
              <a:t>Strong brand reputation, high reliability, and established customer trust.</a:t>
            </a:r>
          </a:p>
          <a:p>
            <a:pPr lvl="1"/>
            <a:r>
              <a:rPr lang="en-US" sz="2000" dirty="0">
                <a:latin typeface="Calibri" panose="020F0502020204030204" pitchFamily="34" charset="0"/>
                <a:ea typeface="Calibri" panose="020F0502020204030204" pitchFamily="34" charset="0"/>
                <a:cs typeface="Calibri" panose="020F0502020204030204" pitchFamily="34" charset="0"/>
              </a:rPr>
              <a:t>Advanced tracking systems and guaranteed delivery times, appealing to business clients</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Weaknesses: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High operational costs, leading to higher customer pricing.</a:t>
            </a:r>
          </a:p>
          <a:p>
            <a:pPr lvl="1"/>
            <a:r>
              <a:rPr lang="en-US" sz="2000" dirty="0">
                <a:latin typeface="Calibri" panose="020F0502020204030204" pitchFamily="34" charset="0"/>
                <a:ea typeface="Calibri" panose="020F0502020204030204" pitchFamily="34" charset="0"/>
                <a:cs typeface="Calibri" panose="020F0502020204030204" pitchFamily="34" charset="0"/>
              </a:rPr>
              <a:t>Limited flexibility for personalized deliveries, especially for individual and casual users.</a:t>
            </a:r>
          </a:p>
          <a:p>
            <a:pPr lvl="1"/>
            <a:r>
              <a:rPr lang="en-US" sz="2000" dirty="0">
                <a:latin typeface="Calibri" panose="020F0502020204030204" pitchFamily="34" charset="0"/>
                <a:ea typeface="Calibri" panose="020F0502020204030204" pitchFamily="34" charset="0"/>
                <a:cs typeface="Calibri" panose="020F0502020204030204" pitchFamily="34" charset="0"/>
              </a:rPr>
              <a:t>Often lack adaptability for smaller-scale, personal deliveries, which makes </a:t>
            </a:r>
            <a:r>
              <a:rPr lang="en-US" sz="2000" dirty="0" err="1">
                <a:latin typeface="Calibri" panose="020F0502020204030204" pitchFamily="34" charset="0"/>
                <a:ea typeface="Calibri" panose="020F0502020204030204" pitchFamily="34" charset="0"/>
                <a:cs typeface="Calibri" panose="020F0502020204030204" pitchFamily="34" charset="0"/>
              </a:rPr>
              <a:t>Dropizi’s</a:t>
            </a:r>
            <a:r>
              <a:rPr lang="en-US" sz="2000" dirty="0">
                <a:latin typeface="Calibri" panose="020F0502020204030204" pitchFamily="34" charset="0"/>
                <a:ea typeface="Calibri" panose="020F0502020204030204" pitchFamily="34" charset="0"/>
                <a:cs typeface="Calibri" panose="020F0502020204030204" pitchFamily="34" charset="0"/>
              </a:rPr>
              <a:t> individual delivery focus a unique differentiator</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smtClean="0">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6172200" y="1305571"/>
            <a:ext cx="5029200" cy="5324535"/>
          </a:xfrm>
          <a:prstGeom prst="rect">
            <a:avLst/>
          </a:prstGeom>
          <a:solidFill>
            <a:schemeClr val="accent3">
              <a:lumMod val="40000"/>
              <a:lumOff val="60000"/>
            </a:schemeClr>
          </a:solid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2. India Post</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Strengths: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Broadest network in India, even reaching remote rural areas.</a:t>
            </a:r>
          </a:p>
          <a:p>
            <a:pPr lvl="1"/>
            <a:r>
              <a:rPr lang="en-US" sz="2000" dirty="0">
                <a:latin typeface="Calibri" panose="020F0502020204030204" pitchFamily="34" charset="0"/>
                <a:ea typeface="Calibri" panose="020F0502020204030204" pitchFamily="34" charset="0"/>
                <a:cs typeface="Calibri" panose="020F0502020204030204" pitchFamily="34" charset="0"/>
              </a:rPr>
              <a:t>Affordable pricing options, making it appealing to budget-conscious customers.</a:t>
            </a:r>
          </a:p>
          <a:p>
            <a:pPr lvl="1"/>
            <a:r>
              <a:rPr lang="en-US" sz="2000" dirty="0">
                <a:latin typeface="Calibri" panose="020F0502020204030204" pitchFamily="34" charset="0"/>
                <a:ea typeface="Calibri" panose="020F0502020204030204" pitchFamily="34" charset="0"/>
                <a:cs typeface="Calibri" panose="020F0502020204030204" pitchFamily="34" charset="0"/>
              </a:rPr>
              <a:t>Government-backed, ensuring high trust and extensive customer base in India.</a:t>
            </a:r>
          </a:p>
          <a:p>
            <a:r>
              <a:rPr lang="en-US" sz="2000" b="1" dirty="0">
                <a:latin typeface="Calibri" panose="020F0502020204030204" pitchFamily="34" charset="0"/>
                <a:ea typeface="Calibri" panose="020F0502020204030204" pitchFamily="34" charset="0"/>
                <a:cs typeface="Calibri" panose="020F0502020204030204" pitchFamily="34" charset="0"/>
              </a:rPr>
              <a:t>Weaknesses: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Limited technology integration, leading to slower parcel tracking updates.</a:t>
            </a:r>
          </a:p>
          <a:p>
            <a:pPr lvl="1"/>
            <a:r>
              <a:rPr lang="en-US" sz="2000" dirty="0">
                <a:latin typeface="Calibri" panose="020F0502020204030204" pitchFamily="34" charset="0"/>
                <a:ea typeface="Calibri" panose="020F0502020204030204" pitchFamily="34" charset="0"/>
                <a:cs typeface="Calibri" panose="020F0502020204030204" pitchFamily="34" charset="0"/>
              </a:rPr>
              <a:t>Often faces delays and reliability issues, especially in urban and fast-paced delivery </a:t>
            </a:r>
            <a:r>
              <a:rPr lang="en-US" sz="2000" dirty="0" err="1" smtClean="0">
                <a:latin typeface="Calibri" panose="020F0502020204030204" pitchFamily="34" charset="0"/>
                <a:ea typeface="Calibri" panose="020F0502020204030204" pitchFamily="34" charset="0"/>
                <a:cs typeface="Calibri" panose="020F0502020204030204" pitchFamily="34" charset="0"/>
              </a:rPr>
              <a:t>contexts.Fewer</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options for real-time support and customized delivery, which Dropizi can leverage with real-time tracking and personalized options</a:t>
            </a:r>
            <a:r>
              <a:rPr lang="en-US" sz="2000" dirty="0" smtClean="0">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2"/>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Competitive Landscape</a:t>
            </a:r>
            <a:endParaRPr sz="2800" dirty="0"/>
          </a:p>
        </p:txBody>
      </p:sp>
      <p:pic>
        <p:nvPicPr>
          <p:cNvPr id="328" name="Google Shape;328;p12"/>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29" name="Google Shape;329;p12"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6" name="Rectangle 5"/>
          <p:cNvSpPr/>
          <p:nvPr/>
        </p:nvSpPr>
        <p:spPr>
          <a:xfrm>
            <a:off x="737252" y="1279067"/>
            <a:ext cx="5257800" cy="5324535"/>
          </a:xfrm>
          <a:prstGeom prst="rect">
            <a:avLst/>
          </a:prstGeom>
          <a:solidFill>
            <a:schemeClr val="accent3">
              <a:lumMod val="40000"/>
              <a:lumOff val="60000"/>
            </a:schemeClr>
          </a:solid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3. </a:t>
            </a:r>
            <a:r>
              <a:rPr lang="en-US" sz="2000" b="1" dirty="0" err="1">
                <a:latin typeface="Calibri" panose="020F0502020204030204" pitchFamily="34" charset="0"/>
                <a:ea typeface="Calibri" panose="020F0502020204030204" pitchFamily="34" charset="0"/>
                <a:cs typeface="Calibri" panose="020F0502020204030204" pitchFamily="34" charset="0"/>
              </a:rPr>
              <a:t>Dunzo</a:t>
            </a:r>
            <a:r>
              <a:rPr lang="en-US" sz="2000" b="1" dirty="0">
                <a:latin typeface="Calibri" panose="020F0502020204030204" pitchFamily="34" charset="0"/>
                <a:ea typeface="Calibri" panose="020F0502020204030204" pitchFamily="34" charset="0"/>
                <a:cs typeface="Calibri" panose="020F0502020204030204" pitchFamily="34" charset="0"/>
              </a:rPr>
              <a:t> and </a:t>
            </a:r>
            <a:r>
              <a:rPr lang="en-US" sz="2000" b="1" dirty="0" err="1">
                <a:latin typeface="Calibri" panose="020F0502020204030204" pitchFamily="34" charset="0"/>
                <a:ea typeface="Calibri" panose="020F0502020204030204" pitchFamily="34" charset="0"/>
                <a:cs typeface="Calibri" panose="020F0502020204030204" pitchFamily="34" charset="0"/>
              </a:rPr>
              <a:t>Swiggy</a:t>
            </a:r>
            <a:r>
              <a:rPr lang="en-US" sz="2000" b="1" dirty="0">
                <a:latin typeface="Calibri" panose="020F0502020204030204" pitchFamily="34" charset="0"/>
                <a:ea typeface="Calibri" panose="020F0502020204030204" pitchFamily="34" charset="0"/>
                <a:cs typeface="Calibri" panose="020F0502020204030204" pitchFamily="34" charset="0"/>
              </a:rPr>
              <a:t> Genie</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Strengths: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Focused on intra-city, fast, and convenient deliveries, making them ideal for same-day and last-mile deliveries.</a:t>
            </a:r>
          </a:p>
          <a:p>
            <a:pPr lvl="1"/>
            <a:r>
              <a:rPr lang="en-US" sz="2000" dirty="0">
                <a:latin typeface="Calibri" panose="020F0502020204030204" pitchFamily="34" charset="0"/>
                <a:ea typeface="Calibri" panose="020F0502020204030204" pitchFamily="34" charset="0"/>
                <a:cs typeface="Calibri" panose="020F0502020204030204" pitchFamily="34" charset="0"/>
              </a:rPr>
              <a:t>Strong technology integration with user-friendly apps and real-time tracking.</a:t>
            </a:r>
          </a:p>
          <a:p>
            <a:pPr lvl="1"/>
            <a:r>
              <a:rPr lang="en-US" sz="2000" dirty="0">
                <a:latin typeface="Calibri" panose="020F0502020204030204" pitchFamily="34" charset="0"/>
                <a:ea typeface="Calibri" panose="020F0502020204030204" pitchFamily="34" charset="0"/>
                <a:cs typeface="Calibri" panose="020F0502020204030204" pitchFamily="34" charset="0"/>
              </a:rPr>
              <a:t>Large, established customer base in urban areas</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Weaknesses: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Limited to major cities, which restricts scalability to regional and inter-city delivery.</a:t>
            </a:r>
          </a:p>
          <a:p>
            <a:pPr lvl="1"/>
            <a:r>
              <a:rPr lang="en-US" sz="2000" dirty="0">
                <a:latin typeface="Calibri" panose="020F0502020204030204" pitchFamily="34" charset="0"/>
                <a:ea typeface="Calibri" panose="020F0502020204030204" pitchFamily="34" charset="0"/>
                <a:cs typeface="Calibri" panose="020F0502020204030204" pitchFamily="34" charset="0"/>
              </a:rPr>
              <a:t>Often high pricing for larger or long-distance parcels.</a:t>
            </a:r>
          </a:p>
          <a:p>
            <a:pPr lvl="1"/>
            <a:r>
              <a:rPr lang="en-US" sz="2000" dirty="0">
                <a:latin typeface="Calibri" panose="020F0502020204030204" pitchFamily="34" charset="0"/>
                <a:ea typeface="Calibri" panose="020F0502020204030204" pitchFamily="34" charset="0"/>
                <a:cs typeface="Calibri" panose="020F0502020204030204" pitchFamily="34" charset="0"/>
              </a:rPr>
              <a:t>Service model is not geared towards connecting travelers, which </a:t>
            </a:r>
            <a:r>
              <a:rPr lang="en-US" sz="2000" dirty="0" err="1">
                <a:latin typeface="Calibri" panose="020F0502020204030204" pitchFamily="34" charset="0"/>
                <a:ea typeface="Calibri" panose="020F0502020204030204" pitchFamily="34" charset="0"/>
                <a:cs typeface="Calibri" panose="020F0502020204030204" pitchFamily="34" charset="0"/>
              </a:rPr>
              <a:t>Dropizi’s</a:t>
            </a:r>
            <a:r>
              <a:rPr lang="en-US" sz="2000" dirty="0">
                <a:latin typeface="Calibri" panose="020F0502020204030204" pitchFamily="34" charset="0"/>
                <a:ea typeface="Calibri" panose="020F0502020204030204" pitchFamily="34" charset="0"/>
                <a:cs typeface="Calibri" panose="020F0502020204030204" pitchFamily="34" charset="0"/>
              </a:rPr>
              <a:t> community-driven, travel-based model can offer for cost-saving and reach</a:t>
            </a:r>
            <a:r>
              <a:rPr lang="en-US" sz="2000" dirty="0" smtClean="0">
                <a:latin typeface="Calibri" panose="020F0502020204030204" pitchFamily="34" charset="0"/>
                <a:ea typeface="Calibri" panose="020F0502020204030204" pitchFamily="34" charset="0"/>
                <a:cs typeface="Calibri" panose="020F0502020204030204" pitchFamily="34" charset="0"/>
              </a:rPr>
              <a:t>.</a:t>
            </a:r>
          </a:p>
        </p:txBody>
      </p:sp>
      <p:sp>
        <p:nvSpPr>
          <p:cNvPr id="8" name="Rectangle 7"/>
          <p:cNvSpPr/>
          <p:nvPr/>
        </p:nvSpPr>
        <p:spPr>
          <a:xfrm>
            <a:off x="6392403" y="1279067"/>
            <a:ext cx="5200515" cy="5262979"/>
          </a:xfrm>
          <a:prstGeom prst="rect">
            <a:avLst/>
          </a:prstGeom>
          <a:solidFill>
            <a:schemeClr val="accent3">
              <a:lumMod val="40000"/>
              <a:lumOff val="60000"/>
            </a:schemeClr>
          </a:solid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4. Porter and </a:t>
            </a:r>
            <a:r>
              <a:rPr lang="en-US" sz="2000" b="1" dirty="0" smtClean="0">
                <a:latin typeface="Calibri" panose="020F0502020204030204" pitchFamily="34" charset="0"/>
                <a:ea typeface="Calibri" panose="020F0502020204030204" pitchFamily="34" charset="0"/>
                <a:cs typeface="Calibri" panose="020F0502020204030204" pitchFamily="34" charset="0"/>
              </a:rPr>
              <a:t>Delivery</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Strengths: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Wide reach across India, capable of handling large volumes of parcels for SMEs and businesses.</a:t>
            </a:r>
          </a:p>
          <a:p>
            <a:pPr lvl="1"/>
            <a:r>
              <a:rPr lang="en-US" sz="2000" dirty="0">
                <a:latin typeface="Calibri" panose="020F0502020204030204" pitchFamily="34" charset="0"/>
                <a:ea typeface="Calibri" panose="020F0502020204030204" pitchFamily="34" charset="0"/>
                <a:cs typeface="Calibri" panose="020F0502020204030204" pitchFamily="34" charset="0"/>
              </a:rPr>
              <a:t>Well-developed logistics infrastructure, often used by e-commerce companies.</a:t>
            </a:r>
          </a:p>
          <a:p>
            <a:pPr lvl="1"/>
            <a:r>
              <a:rPr lang="en-US" sz="2000" dirty="0">
                <a:latin typeface="Calibri" panose="020F0502020204030204" pitchFamily="34" charset="0"/>
                <a:ea typeface="Calibri" panose="020F0502020204030204" pitchFamily="34" charset="0"/>
                <a:cs typeface="Calibri" panose="020F0502020204030204" pitchFamily="34" charset="0"/>
              </a:rPr>
              <a:t>Reliable for large and bulk deliveries with competitive pricing options</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Weaknesses:</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Primarily business-focused, with fewer options for personal or casual deliveries.</a:t>
            </a:r>
          </a:p>
          <a:p>
            <a:pPr lvl="1"/>
            <a:r>
              <a:rPr lang="en-US" sz="2000" dirty="0">
                <a:latin typeface="Calibri" panose="020F0502020204030204" pitchFamily="34" charset="0"/>
                <a:ea typeface="Calibri" panose="020F0502020204030204" pitchFamily="34" charset="0"/>
                <a:cs typeface="Calibri" panose="020F0502020204030204" pitchFamily="34" charset="0"/>
              </a:rPr>
              <a:t>Service experience can lack personalization for individual users, especially when compared with </a:t>
            </a:r>
            <a:r>
              <a:rPr lang="en-US" sz="2000" dirty="0" err="1">
                <a:latin typeface="Calibri" panose="020F0502020204030204" pitchFamily="34" charset="0"/>
                <a:ea typeface="Calibri" panose="020F0502020204030204" pitchFamily="34" charset="0"/>
                <a:cs typeface="Calibri" panose="020F0502020204030204" pitchFamily="34" charset="0"/>
              </a:rPr>
              <a:t>Dropizi’s</a:t>
            </a:r>
            <a:r>
              <a:rPr lang="en-US" sz="2000" dirty="0">
                <a:latin typeface="Calibri" panose="020F0502020204030204" pitchFamily="34" charset="0"/>
                <a:ea typeface="Calibri" panose="020F0502020204030204" pitchFamily="34" charset="0"/>
                <a:cs typeface="Calibri" panose="020F0502020204030204" pitchFamily="34" charset="0"/>
              </a:rPr>
              <a:t> traveler-based model</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lvl="1"/>
            <a:endParaRPr lang="en-US" sz="1800" dirty="0" smtClean="0">
              <a:latin typeface="+mn-lt"/>
            </a:endParaRPr>
          </a:p>
          <a:p>
            <a:pPr lvl="1"/>
            <a:endParaRPr lang="en-US" sz="1800" dirty="0">
              <a:latin typeface="+mn-lt"/>
            </a:endParaRPr>
          </a:p>
        </p:txBody>
      </p:sp>
    </p:spTree>
    <p:extLst>
      <p:ext uri="{BB962C8B-B14F-4D97-AF65-F5344CB8AC3E}">
        <p14:creationId xmlns:p14="http://schemas.microsoft.com/office/powerpoint/2010/main" val="36007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2"/>
          <p:cNvSpPr txBox="1">
            <a:spLocks noGrp="1"/>
          </p:cNvSpPr>
          <p:nvPr>
            <p:ph type="ctrTitle"/>
          </p:nvPr>
        </p:nvSpPr>
        <p:spPr>
          <a:xfrm>
            <a:off x="1752600" y="69386"/>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Competitive Landscape</a:t>
            </a:r>
            <a:endParaRPr sz="2800" dirty="0"/>
          </a:p>
        </p:txBody>
      </p:sp>
      <p:pic>
        <p:nvPicPr>
          <p:cNvPr id="328" name="Google Shape;328;p12"/>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29" name="Google Shape;329;p12"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11" name="Rectangle 10"/>
          <p:cNvSpPr/>
          <p:nvPr/>
        </p:nvSpPr>
        <p:spPr>
          <a:xfrm>
            <a:off x="609600" y="735794"/>
            <a:ext cx="10058400" cy="615553"/>
          </a:xfrm>
          <a:prstGeom prst="rect">
            <a:avLst/>
          </a:prstGeom>
        </p:spPr>
        <p:txBody>
          <a:bodyPr wrap="square">
            <a:spAutoFit/>
          </a:bodyPr>
          <a:lstStyle/>
          <a:p>
            <a:r>
              <a:rPr lang="en-US" sz="2000" b="1" dirty="0" smtClean="0">
                <a:latin typeface="Calibri" panose="020F0502020204030204" pitchFamily="34" charset="0"/>
                <a:ea typeface="Calibri" panose="020F0502020204030204" pitchFamily="34" charset="0"/>
                <a:cs typeface="Calibri" panose="020F0502020204030204" pitchFamily="34" charset="0"/>
              </a:rPr>
              <a:t>			Differentiators </a:t>
            </a:r>
            <a:r>
              <a:rPr lang="en-US" sz="2000" b="1" dirty="0" smtClean="0">
                <a:latin typeface="Calibri" panose="020F0502020204030204" pitchFamily="34" charset="0"/>
                <a:ea typeface="Calibri" panose="020F0502020204030204" pitchFamily="34" charset="0"/>
                <a:cs typeface="Calibri" panose="020F0502020204030204" pitchFamily="34" charset="0"/>
              </a:rPr>
              <a:t>and Competitive Edge of Dropizi</a:t>
            </a:r>
          </a:p>
          <a:p>
            <a:endParaRPr lang="en-US" dirty="0"/>
          </a:p>
        </p:txBody>
      </p:sp>
      <p:sp>
        <p:nvSpPr>
          <p:cNvPr id="9" name="Rectangle 8"/>
          <p:cNvSpPr/>
          <p:nvPr/>
        </p:nvSpPr>
        <p:spPr>
          <a:xfrm>
            <a:off x="743878" y="1351347"/>
            <a:ext cx="5105400" cy="5355312"/>
          </a:xfrm>
          <a:prstGeom prst="rect">
            <a:avLst/>
          </a:prstGeom>
          <a:solidFill>
            <a:schemeClr val="accent3">
              <a:lumMod val="40000"/>
              <a:lumOff val="60000"/>
            </a:schemeClr>
          </a:solidFill>
        </p:spPr>
        <p:txBody>
          <a:bodyPr wrap="square">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Traveler-Based Delivery Model:</a:t>
            </a:r>
            <a:r>
              <a:rPr lang="en-US" sz="1800" dirty="0">
                <a:latin typeface="Calibri" panose="020F0502020204030204" pitchFamily="34" charset="0"/>
                <a:ea typeface="Calibri" panose="020F0502020204030204" pitchFamily="34" charset="0"/>
                <a:cs typeface="Calibri" panose="020F0502020204030204" pitchFamily="34" charset="0"/>
              </a:rPr>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err="1">
                <a:latin typeface="Calibri" panose="020F0502020204030204" pitchFamily="34" charset="0"/>
                <a:ea typeface="Calibri" panose="020F0502020204030204" pitchFamily="34" charset="0"/>
                <a:cs typeface="Calibri" panose="020F0502020204030204" pitchFamily="34" charset="0"/>
              </a:rPr>
              <a:t>Dropizi’s</a:t>
            </a:r>
            <a:r>
              <a:rPr lang="en-US" sz="1800" dirty="0">
                <a:latin typeface="Calibri" panose="020F0502020204030204" pitchFamily="34" charset="0"/>
                <a:ea typeface="Calibri" panose="020F0502020204030204" pitchFamily="34" charset="0"/>
                <a:cs typeface="Calibri" panose="020F0502020204030204" pitchFamily="34" charset="0"/>
              </a:rPr>
              <a:t> model allows individuals already traveling in a certain direction to deliver parcels along their routes. This community-driven approach reduces logistical costs, offers more flexible delivery times, and encourages a faster, more sustainable delivery method. By connecting senders directly with verified travelers, Dropizi ensures a unique level of personalized service not commonly found in traditional courier systems</a:t>
            </a:r>
            <a:r>
              <a:rPr lang="en-US" sz="1800" dirty="0" smtClean="0">
                <a:latin typeface="Calibri" panose="020F0502020204030204" pitchFamily="34" charset="0"/>
                <a:ea typeface="Calibri" panose="020F0502020204030204" pitchFamily="34" charset="0"/>
                <a:cs typeface="Calibri" panose="020F0502020204030204" pitchFamily="34" charset="0"/>
              </a:rPr>
              <a:t>.</a:t>
            </a: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Cost Efficiency and Customizable Pricing:</a:t>
            </a:r>
            <a:r>
              <a:rPr lang="en-US" sz="1800" dirty="0">
                <a:latin typeface="Calibri" panose="020F0502020204030204" pitchFamily="34" charset="0"/>
                <a:ea typeface="Calibri" panose="020F0502020204030204" pitchFamily="34" charset="0"/>
                <a:cs typeface="Calibri" panose="020F0502020204030204" pitchFamily="34" charset="0"/>
              </a:rPr>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err="1">
                <a:latin typeface="Calibri" panose="020F0502020204030204" pitchFamily="34" charset="0"/>
                <a:ea typeface="Calibri" panose="020F0502020204030204" pitchFamily="34" charset="0"/>
                <a:cs typeface="Calibri" panose="020F0502020204030204" pitchFamily="34" charset="0"/>
              </a:rPr>
              <a:t>Dropizi</a:t>
            </a:r>
            <a:r>
              <a:rPr lang="en-US" sz="1800" dirty="0">
                <a:latin typeface="Calibri" panose="020F0502020204030204" pitchFamily="34" charset="0"/>
                <a:ea typeface="Calibri" panose="020F0502020204030204" pitchFamily="34" charset="0"/>
                <a:cs typeface="Calibri" panose="020F0502020204030204" pitchFamily="34" charset="0"/>
              </a:rPr>
              <a:t> offers affordable, tiered pricing tailored to parcel size, weight, and delivery distance. Unlike competitors, who often have fixed or high costs for personalized service, </a:t>
            </a:r>
            <a:r>
              <a:rPr lang="en-US" sz="1800" dirty="0" err="1">
                <a:latin typeface="Calibri" panose="020F0502020204030204" pitchFamily="34" charset="0"/>
                <a:ea typeface="Calibri" panose="020F0502020204030204" pitchFamily="34" charset="0"/>
                <a:cs typeface="Calibri" panose="020F0502020204030204" pitchFamily="34" charset="0"/>
              </a:rPr>
              <a:t>Dropizi’s</a:t>
            </a:r>
            <a:r>
              <a:rPr lang="en-US" sz="1800" dirty="0">
                <a:latin typeface="Calibri" panose="020F0502020204030204" pitchFamily="34" charset="0"/>
                <a:ea typeface="Calibri" panose="020F0502020204030204" pitchFamily="34" charset="0"/>
                <a:cs typeface="Calibri" panose="020F0502020204030204" pitchFamily="34" charset="0"/>
              </a:rPr>
              <a:t> pricing flexibility appeals to individuals and small businesses looking for cost-effective logistics solutions without sacrificing speed or security</a:t>
            </a:r>
            <a:r>
              <a:rPr lang="en-US" sz="1800" dirty="0" smtClean="0">
                <a:latin typeface="Calibri" panose="020F0502020204030204" pitchFamily="34" charset="0"/>
                <a:ea typeface="Calibri" panose="020F0502020204030204" pitchFamily="34" charset="0"/>
                <a:cs typeface="Calibri" panose="020F0502020204030204" pitchFamily="34" charset="0"/>
              </a:rPr>
              <a:t>.</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p:cNvSpPr/>
          <p:nvPr/>
        </p:nvSpPr>
        <p:spPr>
          <a:xfrm>
            <a:off x="6152905" y="1356053"/>
            <a:ext cx="5181600" cy="5355312"/>
          </a:xfrm>
          <a:prstGeom prst="rect">
            <a:avLst/>
          </a:prstGeom>
          <a:solidFill>
            <a:schemeClr val="accent3">
              <a:lumMod val="40000"/>
              <a:lumOff val="60000"/>
            </a:schemeClr>
          </a:solidFill>
        </p:spPr>
        <p:txBody>
          <a:bodyPr wrap="square">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Hub-Based Delivery Network for Improved Reach:</a:t>
            </a:r>
            <a:r>
              <a:rPr lang="en-US" sz="1800" dirty="0">
                <a:latin typeface="Calibri" panose="020F0502020204030204" pitchFamily="34" charset="0"/>
                <a:ea typeface="Calibri" panose="020F0502020204030204" pitchFamily="34" charset="0"/>
                <a:cs typeface="Calibri" panose="020F0502020204030204" pitchFamily="34" charset="0"/>
              </a:rPr>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With a growing network of local hubs, Dropizi strategically leverages pickup and drop-off points, making it easier to handle last-mile delivery while minimizing travel requirements for both senders and travelers. This adds scalability and provides a localized presence that competitors often lack, especially in semi-urban and rural areas</a:t>
            </a:r>
            <a:r>
              <a:rPr lang="en-US" sz="1800" dirty="0" smtClean="0">
                <a:latin typeface="Calibri" panose="020F0502020204030204" pitchFamily="34" charset="0"/>
                <a:ea typeface="Calibri" panose="020F0502020204030204" pitchFamily="34" charset="0"/>
                <a:cs typeface="Calibri" panose="020F0502020204030204" pitchFamily="34" charset="0"/>
              </a:rPr>
              <a:t>.</a:t>
            </a:r>
          </a:p>
          <a:p>
            <a:endParaRPr lang="en-US" sz="1800" dirty="0" smtClean="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Real-Time Tracking and Communication</a:t>
            </a:r>
            <a:r>
              <a:rPr lang="en-US" sz="1800" dirty="0">
                <a:latin typeface="Calibri" panose="020F0502020204030204" pitchFamily="34" charset="0"/>
                <a:ea typeface="Calibri" panose="020F0502020204030204" pitchFamily="34" charset="0"/>
                <a:cs typeface="Calibri" panose="020F0502020204030204" pitchFamily="34" charset="0"/>
              </a:rPr>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Through </a:t>
            </a:r>
            <a:r>
              <a:rPr lang="en-US" sz="1800" dirty="0" err="1">
                <a:latin typeface="Calibri" panose="020F0502020204030204" pitchFamily="34" charset="0"/>
                <a:ea typeface="Calibri" panose="020F0502020204030204" pitchFamily="34" charset="0"/>
                <a:cs typeface="Calibri" panose="020F0502020204030204" pitchFamily="34" charset="0"/>
              </a:rPr>
              <a:t>Dropizi’s</a:t>
            </a:r>
            <a:r>
              <a:rPr lang="en-US" sz="1800" dirty="0">
                <a:latin typeface="Calibri" panose="020F0502020204030204" pitchFamily="34" charset="0"/>
                <a:ea typeface="Calibri" panose="020F0502020204030204" pitchFamily="34" charset="0"/>
                <a:cs typeface="Calibri" panose="020F0502020204030204" pitchFamily="34" charset="0"/>
              </a:rPr>
              <a:t> integrated tracking and communication tools, senders can receive live updates on their parcel status and contact the traveler directly. This creates a transparent, user-friendly experience that instills trust and enhances convenience, providing an edge over many traditional courier services.</a:t>
            </a:r>
          </a:p>
          <a:p>
            <a:endParaRPr lang="en-US" sz="1800" dirty="0" smtClean="0">
              <a:latin typeface="+mn-lt"/>
            </a:endParaRPr>
          </a:p>
          <a:p>
            <a:endParaRPr lang="en-US" sz="1800" dirty="0"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
          <p:cNvSpPr txBox="1">
            <a:spLocks noGrp="1"/>
          </p:cNvSpPr>
          <p:nvPr>
            <p:ph type="ctrTitle"/>
          </p:nvPr>
        </p:nvSpPr>
        <p:spPr>
          <a:xfrm>
            <a:off x="1448016" y="562501"/>
            <a:ext cx="938099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Brief description of </a:t>
            </a:r>
            <a:r>
              <a:rPr lang="en-US" sz="2800" b="1" dirty="0" smtClean="0">
                <a:latin typeface="Tahoma"/>
                <a:ea typeface="Tahoma"/>
                <a:cs typeface="Tahoma"/>
                <a:sym typeface="Tahoma"/>
              </a:rPr>
              <a:t>Project</a:t>
            </a:r>
            <a:endParaRPr dirty="0"/>
          </a:p>
        </p:txBody>
      </p:sp>
      <p:pic>
        <p:nvPicPr>
          <p:cNvPr id="256" name="Google Shape;256;p3"/>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257" name="Google Shape;257;p3"/>
          <p:cNvSpPr txBox="1">
            <a:spLocks noGrp="1"/>
          </p:cNvSpPr>
          <p:nvPr>
            <p:ph type="subTitle" idx="1"/>
          </p:nvPr>
        </p:nvSpPr>
        <p:spPr>
          <a:xfrm>
            <a:off x="873636" y="1626675"/>
            <a:ext cx="10540382" cy="3604649"/>
          </a:xfrm>
          <a:prstGeom prst="rect">
            <a:avLst/>
          </a:prstGeom>
          <a:noFill/>
          <a:ln>
            <a:noFill/>
          </a:ln>
        </p:spPr>
        <p:txBody>
          <a:bodyPr spcFirstLastPara="1" wrap="square" lIns="91425" tIns="91425" rIns="91425" bIns="91425" anchor="t" anchorCtr="0">
            <a:noAutofit/>
          </a:bodyPr>
          <a:lstStyle/>
          <a:p>
            <a:pPr marL="228600" lvl="0" indent="-228600" algn="just"/>
            <a:r>
              <a:rPr lang="en-US" sz="2000" dirty="0" smtClean="0"/>
              <a:t>Dropizi is a modern parcel delivery service connecting users who need to send items with travelers</a:t>
            </a:r>
          </a:p>
          <a:p>
            <a:pPr marL="228600" lvl="0" indent="-228600" algn="just"/>
            <a:r>
              <a:rPr lang="en-US" sz="2000" dirty="0" smtClean="0"/>
              <a:t>heading in the same direction, using real-world travel routes for efficient, cost-effective deliveries.</a:t>
            </a:r>
          </a:p>
          <a:p>
            <a:pPr marL="228600" lvl="0" indent="-228600" algn="just"/>
            <a:r>
              <a:rPr lang="en-US" sz="2000" dirty="0" smtClean="0"/>
              <a:t>It offers an easy-to-use interface for scheduling pickups, real-time shipment tracking, and tailored</a:t>
            </a:r>
          </a:p>
          <a:p>
            <a:pPr marL="228600" lvl="0" indent="-228600" algn="just"/>
            <a:r>
              <a:rPr lang="en-US" sz="2000" dirty="0" smtClean="0"/>
              <a:t>pricing, ensuring a smooth experience</a:t>
            </a:r>
            <a:r>
              <a:rPr lang="en-US" sz="2000" dirty="0" smtClean="0"/>
              <a:t>. </a:t>
            </a:r>
            <a:r>
              <a:rPr lang="en-US" sz="2000" dirty="0" err="1" smtClean="0"/>
              <a:t>Dropizi</a:t>
            </a:r>
            <a:r>
              <a:rPr lang="en-US" sz="2000" dirty="0" smtClean="0"/>
              <a:t> </a:t>
            </a:r>
            <a:r>
              <a:rPr lang="en-US" sz="2000" dirty="0" smtClean="0"/>
              <a:t>solves key problems faced by traditional courier</a:t>
            </a:r>
          </a:p>
          <a:p>
            <a:pPr marL="228600" lvl="0" indent="-228600" algn="just"/>
            <a:r>
              <a:rPr lang="en-US" sz="2000" dirty="0" smtClean="0"/>
              <a:t>services like DHL and </a:t>
            </a:r>
            <a:r>
              <a:rPr lang="en-US" sz="2000" dirty="0" err="1" smtClean="0"/>
              <a:t>Ekart</a:t>
            </a:r>
            <a:r>
              <a:rPr lang="en-US" sz="2000" dirty="0" smtClean="0"/>
              <a:t>, such as delays</a:t>
            </a:r>
            <a:r>
              <a:rPr lang="en-US" sz="2000" dirty="0" smtClean="0"/>
              <a:t>, high </a:t>
            </a:r>
            <a:r>
              <a:rPr lang="en-US" sz="2000" dirty="0" smtClean="0"/>
              <a:t>costs, mishandling, and security breaches. By</a:t>
            </a:r>
          </a:p>
          <a:p>
            <a:pPr marL="228600" lvl="0" indent="-228600" algn="just"/>
            <a:r>
              <a:rPr lang="en-US" sz="2000" dirty="0" smtClean="0"/>
              <a:t>utilizing shared travel routes, it provides a faster</a:t>
            </a:r>
            <a:r>
              <a:rPr lang="en-US" sz="2000" dirty="0" smtClean="0"/>
              <a:t>, more </a:t>
            </a:r>
            <a:r>
              <a:rPr lang="en-US" sz="2000" dirty="0" smtClean="0"/>
              <a:t>secure, and affordable alternative</a:t>
            </a:r>
          </a:p>
          <a:p>
            <a:pPr marL="228600" lvl="0" indent="-228600" algn="just"/>
            <a:r>
              <a:rPr lang="en-US" sz="2000" dirty="0" smtClean="0"/>
              <a:t>Additionally, its LLM-based </a:t>
            </a:r>
            <a:r>
              <a:rPr lang="en-US" sz="2000" dirty="0" err="1" smtClean="0"/>
              <a:t>chatbot</a:t>
            </a:r>
            <a:r>
              <a:rPr lang="en-US" sz="2000" dirty="0" smtClean="0"/>
              <a:t> offers real-time support, enhancing user experience. Dropizi</a:t>
            </a:r>
          </a:p>
          <a:p>
            <a:pPr marL="228600" lvl="0" indent="-228600" algn="just"/>
            <a:r>
              <a:rPr lang="en-US" sz="2000" dirty="0" smtClean="0"/>
              <a:t>aims to replace traditional courier partners, </a:t>
            </a:r>
            <a:r>
              <a:rPr lang="en-US" sz="2000" dirty="0" smtClean="0"/>
              <a:t>promoting sustainability </a:t>
            </a:r>
            <a:r>
              <a:rPr lang="en-US" sz="2000" dirty="0" smtClean="0"/>
              <a:t>and efficiency in </a:t>
            </a:r>
            <a:r>
              <a:rPr lang="en-US" sz="2000" dirty="0" smtClean="0"/>
              <a:t>parcel</a:t>
            </a:r>
          </a:p>
          <a:p>
            <a:pPr marL="228600" lvl="0" indent="-228600" algn="just"/>
            <a:r>
              <a:rPr lang="en-US" sz="2000" dirty="0" smtClean="0"/>
              <a:t>delivery</a:t>
            </a:r>
            <a:r>
              <a:rPr lang="en-US" sz="2000" dirty="0" smtClean="0"/>
              <a:t>.</a:t>
            </a:r>
            <a:endParaRPr sz="2000" dirty="0"/>
          </a:p>
        </p:txBody>
      </p:sp>
      <p:pic>
        <p:nvPicPr>
          <p:cNvPr id="258" name="Google Shape;258;p3"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2"/>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Competitive Landscape</a:t>
            </a:r>
            <a:endParaRPr sz="2800" dirty="0"/>
          </a:p>
        </p:txBody>
      </p:sp>
      <p:pic>
        <p:nvPicPr>
          <p:cNvPr id="328" name="Google Shape;328;p12"/>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29" name="Google Shape;329;p12"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9" name="Rectangle 8"/>
          <p:cNvSpPr/>
          <p:nvPr/>
        </p:nvSpPr>
        <p:spPr>
          <a:xfrm>
            <a:off x="838200" y="1600200"/>
            <a:ext cx="5105400" cy="2831544"/>
          </a:xfrm>
          <a:prstGeom prst="rect">
            <a:avLst/>
          </a:prstGeom>
          <a:solidFill>
            <a:schemeClr val="accent3">
              <a:lumMod val="40000"/>
              <a:lumOff val="60000"/>
            </a:schemeClr>
          </a:solid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Unique Focus on Personal Deliveries:</a:t>
            </a:r>
            <a:r>
              <a:rPr lang="en-US" sz="2000" dirty="0">
                <a:latin typeface="Calibri" panose="020F0502020204030204" pitchFamily="34" charset="0"/>
                <a:ea typeface="Calibri" panose="020F0502020204030204" pitchFamily="34" charset="0"/>
                <a:cs typeface="Calibri" panose="020F0502020204030204" pitchFamily="34" charset="0"/>
              </a:rPr>
              <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Dropizi fills a market gap by catering to personal delivery needs, making it ideal for individuals sending gifts, sensitive items, or urgent documents. Traditional services often prioritize business shipments, whereas Dropizi centers on individual users, providing a more personalized and secure approach</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endParaRPr lang="en-US" sz="1800" dirty="0">
              <a:latin typeface="+mn-lt"/>
            </a:endParaRPr>
          </a:p>
        </p:txBody>
      </p:sp>
      <p:sp>
        <p:nvSpPr>
          <p:cNvPr id="10" name="Rectangle 9"/>
          <p:cNvSpPr/>
          <p:nvPr/>
        </p:nvSpPr>
        <p:spPr>
          <a:xfrm>
            <a:off x="6172200" y="1600199"/>
            <a:ext cx="5334000" cy="2831544"/>
          </a:xfrm>
          <a:prstGeom prst="rect">
            <a:avLst/>
          </a:prstGeom>
          <a:solidFill>
            <a:schemeClr val="accent3">
              <a:lumMod val="40000"/>
              <a:lumOff val="60000"/>
            </a:schemeClr>
          </a:solid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Scalable Partnerships with E-Commerce:</a:t>
            </a:r>
            <a:r>
              <a:rPr lang="en-US" sz="2000" dirty="0">
                <a:latin typeface="Calibri" panose="020F0502020204030204" pitchFamily="34" charset="0"/>
                <a:ea typeface="Calibri" panose="020F0502020204030204" pitchFamily="34" charset="0"/>
                <a:cs typeface="Calibri" panose="020F0502020204030204" pitchFamily="34" charset="0"/>
              </a:rPr>
              <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Dropizi aims to partner with online shopping giants like Amazon and Flipkart, enabling quick, cost-effective delivery solutions for e-commerce businesses. This enhances the platform’s scalability, creating a significant competitive edge by extending its reach into the rapidly growing e-commerce sector</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endParaRPr 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3"/>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Funding Details from Other Investors</a:t>
            </a:r>
            <a:endParaRPr sz="2800" dirty="0"/>
          </a:p>
        </p:txBody>
      </p:sp>
      <p:pic>
        <p:nvPicPr>
          <p:cNvPr id="336" name="Google Shape;336;p13"/>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38" name="Google Shape;338;p13"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2" name="Rectangle 1"/>
          <p:cNvSpPr/>
          <p:nvPr/>
        </p:nvSpPr>
        <p:spPr>
          <a:xfrm>
            <a:off x="1900781" y="3275112"/>
            <a:ext cx="8081419" cy="1323439"/>
          </a:xfrm>
          <a:prstGeom prst="rect">
            <a:avLst/>
          </a:prstGeom>
        </p:spPr>
        <p:txBody>
          <a:bodyPr wrap="square">
            <a:spAutoFit/>
          </a:bodyPr>
          <a:lstStyle/>
          <a:p>
            <a:pPr marL="228600" lvl="0" indent="-228600" algn="ctr">
              <a:buSzPts val="1800"/>
            </a:pPr>
            <a:r>
              <a:rPr lang="en-US" sz="4000" dirty="0"/>
              <a:t>There are no investors in our project till </a:t>
            </a:r>
            <a:r>
              <a:rPr lang="en-US" sz="4000" dirty="0" smtClean="0"/>
              <a:t>now.</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4"/>
          <p:cNvSpPr txBox="1">
            <a:spLocks noGrp="1"/>
          </p:cNvSpPr>
          <p:nvPr>
            <p:ph type="ctrTitle"/>
          </p:nvPr>
        </p:nvSpPr>
        <p:spPr>
          <a:xfrm>
            <a:off x="1897200" y="350741"/>
            <a:ext cx="8397600" cy="709600"/>
          </a:xfrm>
          <a:prstGeom prst="rect">
            <a:avLst/>
          </a:prstGeom>
          <a:noFill/>
          <a:ln>
            <a:noFill/>
          </a:ln>
        </p:spPr>
        <p:txBody>
          <a:bodyPr spcFirstLastPara="1" wrap="square" lIns="91425" tIns="91425" rIns="91425" bIns="91425" anchor="ctr" anchorCtr="0">
            <a:noAutofit/>
          </a:bodyPr>
          <a:lstStyle/>
          <a:p>
            <a:pPr lvl="0" algn="ctr"/>
            <a:r>
              <a:rPr lang="en-US" sz="2800" b="1" dirty="0">
                <a:latin typeface="Tahoma"/>
                <a:ea typeface="Tahoma"/>
                <a:cs typeface="Tahoma"/>
                <a:sym typeface="Tahoma"/>
              </a:rPr>
              <a:t>Ask from IIT </a:t>
            </a:r>
            <a:r>
              <a:rPr lang="en-US" sz="2800" b="1" dirty="0" err="1">
                <a:latin typeface="Tahoma"/>
                <a:ea typeface="Tahoma"/>
                <a:cs typeface="Tahoma"/>
                <a:sym typeface="Tahoma"/>
              </a:rPr>
              <a:t>Mandi</a:t>
            </a:r>
            <a:r>
              <a:rPr lang="en-US" sz="2800" b="1" dirty="0">
                <a:latin typeface="Tahoma"/>
                <a:ea typeface="Tahoma"/>
                <a:cs typeface="Tahoma"/>
                <a:sym typeface="Tahoma"/>
              </a:rPr>
              <a:t> </a:t>
            </a:r>
            <a:r>
              <a:rPr lang="en-US" sz="2800" b="1" dirty="0" err="1">
                <a:latin typeface="Tahoma"/>
                <a:ea typeface="Tahoma"/>
                <a:cs typeface="Tahoma"/>
                <a:sym typeface="Tahoma"/>
              </a:rPr>
              <a:t>iHub</a:t>
            </a:r>
            <a:endParaRPr sz="2800" b="1" dirty="0">
              <a:latin typeface="Tahoma"/>
              <a:ea typeface="Tahoma"/>
              <a:cs typeface="Tahoma"/>
              <a:sym typeface="Tahoma"/>
            </a:endParaRPr>
          </a:p>
        </p:txBody>
      </p:sp>
      <p:sp>
        <p:nvSpPr>
          <p:cNvPr id="346" name="Google Shape;346;p14"/>
          <p:cNvSpPr txBox="1">
            <a:spLocks noGrp="1"/>
          </p:cNvSpPr>
          <p:nvPr>
            <p:ph type="subTitle" idx="1"/>
          </p:nvPr>
        </p:nvSpPr>
        <p:spPr>
          <a:xfrm>
            <a:off x="860425" y="1592143"/>
            <a:ext cx="10471150" cy="80962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Arial"/>
                <a:ea typeface="Arial"/>
                <a:cs typeface="Arial"/>
                <a:sym typeface="Arial"/>
              </a:rPr>
              <a:t>Funding Requirements</a:t>
            </a:r>
            <a:r>
              <a:rPr lang="en-US" sz="1800" b="0" i="0" u="none" strike="noStrike" cap="none" dirty="0">
                <a:solidFill>
                  <a:schemeClr val="dk1"/>
                </a:solidFill>
                <a:latin typeface="Arial"/>
                <a:ea typeface="Arial"/>
                <a:cs typeface="Arial"/>
                <a:sym typeface="Arial"/>
              </a:rPr>
              <a:t>: Specify how much funding you are seeking.</a:t>
            </a:r>
            <a:endParaRPr/>
          </a:p>
          <a:p>
            <a:pPr marL="0" marR="0" lvl="0" indent="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Arial"/>
                <a:ea typeface="Arial"/>
                <a:cs typeface="Arial"/>
                <a:sym typeface="Arial"/>
              </a:rPr>
              <a:t>Use of Funds</a:t>
            </a:r>
            <a:r>
              <a:rPr lang="en-US" sz="1800" b="0" i="0" u="none" strike="noStrike" cap="none" dirty="0">
                <a:solidFill>
                  <a:schemeClr val="dk1"/>
                </a:solidFill>
                <a:latin typeface="Arial"/>
                <a:ea typeface="Arial"/>
                <a:cs typeface="Arial"/>
                <a:sym typeface="Arial"/>
              </a:rPr>
              <a:t>: Explain how you will allocate the capital (e.g., product development, marketing, hiring).</a:t>
            </a:r>
            <a:endParaRPr/>
          </a:p>
          <a:p>
            <a:pPr marL="0" marR="0" lvl="0" indent="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Arial"/>
                <a:ea typeface="Arial"/>
                <a:cs typeface="Arial"/>
                <a:sym typeface="Arial"/>
              </a:rPr>
              <a:t>Investment Terms</a:t>
            </a:r>
            <a:r>
              <a:rPr lang="en-US" sz="1800" b="0" i="0" u="none" strike="noStrike" cap="none" dirty="0">
                <a:solidFill>
                  <a:schemeClr val="dk1"/>
                </a:solidFill>
                <a:latin typeface="Arial"/>
                <a:ea typeface="Arial"/>
                <a:cs typeface="Arial"/>
                <a:sym typeface="Arial"/>
              </a:rPr>
              <a:t>: If applicable, outline the terms of the investment. </a:t>
            </a:r>
            <a:endParaRPr/>
          </a:p>
        </p:txBody>
      </p:sp>
      <p:pic>
        <p:nvPicPr>
          <p:cNvPr id="344" name="Google Shape;344;p14"/>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45" name="Google Shape;345;p14"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1875071624"/>
              </p:ext>
            </p:extLst>
          </p:nvPr>
        </p:nvGraphicFramePr>
        <p:xfrm>
          <a:off x="59618" y="1305573"/>
          <a:ext cx="12132380" cy="5476226"/>
        </p:xfrm>
        <a:graphic>
          <a:graphicData uri="http://schemas.openxmlformats.org/drawingml/2006/table">
            <a:tbl>
              <a:tblPr firstRow="1" bandRow="1">
                <a:tableStyleId>{5C22544A-7EE6-4342-B048-85BDC9FD1C3A}</a:tableStyleId>
              </a:tblPr>
              <a:tblGrid>
                <a:gridCol w="3033095">
                  <a:extLst>
                    <a:ext uri="{9D8B030D-6E8A-4147-A177-3AD203B41FA5}">
                      <a16:colId xmlns:a16="http://schemas.microsoft.com/office/drawing/2014/main" val="20000"/>
                    </a:ext>
                  </a:extLst>
                </a:gridCol>
                <a:gridCol w="3033095">
                  <a:extLst>
                    <a:ext uri="{9D8B030D-6E8A-4147-A177-3AD203B41FA5}">
                      <a16:colId xmlns:a16="http://schemas.microsoft.com/office/drawing/2014/main" val="20001"/>
                    </a:ext>
                  </a:extLst>
                </a:gridCol>
                <a:gridCol w="3033095">
                  <a:extLst>
                    <a:ext uri="{9D8B030D-6E8A-4147-A177-3AD203B41FA5}">
                      <a16:colId xmlns:a16="http://schemas.microsoft.com/office/drawing/2014/main" val="20002"/>
                    </a:ext>
                  </a:extLst>
                </a:gridCol>
                <a:gridCol w="3033095">
                  <a:extLst>
                    <a:ext uri="{9D8B030D-6E8A-4147-A177-3AD203B41FA5}">
                      <a16:colId xmlns:a16="http://schemas.microsoft.com/office/drawing/2014/main" val="20003"/>
                    </a:ext>
                  </a:extLst>
                </a:gridCol>
              </a:tblGrid>
              <a:tr h="367415">
                <a:tc>
                  <a:txBody>
                    <a:bodyPr/>
                    <a:lstStyle/>
                    <a:p>
                      <a:r>
                        <a:rPr lang="en-US" b="1" dirty="0"/>
                        <a:t>Phase</a:t>
                      </a:r>
                      <a:endParaRPr lang="en-US" dirty="0"/>
                    </a:p>
                  </a:txBody>
                  <a:tcPr anchor="ctr"/>
                </a:tc>
                <a:tc>
                  <a:txBody>
                    <a:bodyPr/>
                    <a:lstStyle/>
                    <a:p>
                      <a:r>
                        <a:rPr lang="en-US" b="1"/>
                        <a:t>Budget Item</a:t>
                      </a:r>
                      <a:endParaRPr lang="en-US"/>
                    </a:p>
                  </a:txBody>
                  <a:tcPr anchor="ctr"/>
                </a:tc>
                <a:tc>
                  <a:txBody>
                    <a:bodyPr/>
                    <a:lstStyle/>
                    <a:p>
                      <a:r>
                        <a:rPr lang="en-US" b="1"/>
                        <a:t>Cost (₹)</a:t>
                      </a:r>
                      <a:endParaRPr lang="en-US"/>
                    </a:p>
                  </a:txBody>
                  <a:tcPr anchor="ctr"/>
                </a:tc>
                <a:tc>
                  <a:txBody>
                    <a:bodyPr/>
                    <a:lstStyle/>
                    <a:p>
                      <a:r>
                        <a:rPr lang="en-US" b="1" dirty="0"/>
                        <a:t>Justification</a:t>
                      </a:r>
                      <a:endParaRPr lang="en-US" dirty="0"/>
                    </a:p>
                  </a:txBody>
                  <a:tcPr anchor="ctr"/>
                </a:tc>
                <a:extLst>
                  <a:ext uri="{0D108BD9-81ED-4DB2-BD59-A6C34878D82A}">
                    <a16:rowId xmlns:a16="http://schemas.microsoft.com/office/drawing/2014/main" val="10000"/>
                  </a:ext>
                </a:extLst>
              </a:tr>
              <a:tr h="1088763">
                <a:tc>
                  <a:txBody>
                    <a:bodyPr/>
                    <a:lstStyle/>
                    <a:p>
                      <a:r>
                        <a:rPr lang="en-US" b="1" dirty="0"/>
                        <a:t>Phase 1: Market Research &amp; Validation</a:t>
                      </a:r>
                      <a:endParaRPr lang="en-US" dirty="0"/>
                    </a:p>
                  </a:txBody>
                  <a:tcPr anchor="ctr"/>
                </a:tc>
                <a:tc>
                  <a:txBody>
                    <a:bodyPr/>
                    <a:lstStyle/>
                    <a:p>
                      <a:r>
                        <a:rPr lang="en-US"/>
                        <a:t>Market Research</a:t>
                      </a:r>
                    </a:p>
                  </a:txBody>
                  <a:tcPr anchor="ctr"/>
                </a:tc>
                <a:tc>
                  <a:txBody>
                    <a:bodyPr/>
                    <a:lstStyle/>
                    <a:p>
                      <a:r>
                        <a:rPr lang="en-US"/>
                        <a:t>50,000</a:t>
                      </a:r>
                    </a:p>
                  </a:txBody>
                  <a:tcPr anchor="ctr"/>
                </a:tc>
                <a:tc>
                  <a:txBody>
                    <a:bodyPr/>
                    <a:lstStyle/>
                    <a:p>
                      <a:r>
                        <a:rPr lang="en-US" dirty="0"/>
                        <a:t>Funds for conducting surveys, focus groups, and competitive analysis to understand market needs.</a:t>
                      </a:r>
                    </a:p>
                  </a:txBody>
                  <a:tcPr anchor="ctr"/>
                </a:tc>
                <a:extLst>
                  <a:ext uri="{0D108BD9-81ED-4DB2-BD59-A6C34878D82A}">
                    <a16:rowId xmlns:a16="http://schemas.microsoft.com/office/drawing/2014/main" val="10001"/>
                  </a:ext>
                </a:extLst>
              </a:tr>
              <a:tr h="837510">
                <a:tc>
                  <a:txBody>
                    <a:bodyPr/>
                    <a:lstStyle/>
                    <a:p>
                      <a:endParaRPr lang="en-US" dirty="0"/>
                    </a:p>
                  </a:txBody>
                  <a:tcPr anchor="ctr"/>
                </a:tc>
                <a:tc>
                  <a:txBody>
                    <a:bodyPr/>
                    <a:lstStyle/>
                    <a:p>
                      <a:r>
                        <a:rPr lang="en-US" dirty="0"/>
                        <a:t>Problem Validation Report</a:t>
                      </a:r>
                    </a:p>
                  </a:txBody>
                  <a:tcPr anchor="ctr"/>
                </a:tc>
                <a:tc>
                  <a:txBody>
                    <a:bodyPr/>
                    <a:lstStyle/>
                    <a:p>
                      <a:r>
                        <a:rPr lang="en-US" dirty="0"/>
                        <a:t>20,000</a:t>
                      </a:r>
                    </a:p>
                  </a:txBody>
                  <a:tcPr anchor="ctr"/>
                </a:tc>
                <a:tc>
                  <a:txBody>
                    <a:bodyPr/>
                    <a:lstStyle/>
                    <a:p>
                      <a:r>
                        <a:rPr lang="en-US" dirty="0"/>
                        <a:t>Preparation of in-depth report on market gaps and validation of the problem statement.</a:t>
                      </a:r>
                    </a:p>
                  </a:txBody>
                  <a:tcPr anchor="ctr"/>
                </a:tc>
                <a:extLst>
                  <a:ext uri="{0D108BD9-81ED-4DB2-BD59-A6C34878D82A}">
                    <a16:rowId xmlns:a16="http://schemas.microsoft.com/office/drawing/2014/main" val="10002"/>
                  </a:ext>
                </a:extLst>
              </a:tr>
              <a:tr h="335004">
                <a:tc>
                  <a:txBody>
                    <a:bodyPr/>
                    <a:lstStyle/>
                    <a:p>
                      <a:r>
                        <a:rPr lang="en-US" b="1" dirty="0"/>
                        <a:t>Subtotal</a:t>
                      </a:r>
                      <a:endParaRPr lang="en-US" dirty="0"/>
                    </a:p>
                  </a:txBody>
                  <a:tcPr anchor="ctr"/>
                </a:tc>
                <a:tc>
                  <a:txBody>
                    <a:bodyPr/>
                    <a:lstStyle/>
                    <a:p>
                      <a:endParaRPr lang="en-US" dirty="0"/>
                    </a:p>
                  </a:txBody>
                  <a:tcPr/>
                </a:tc>
                <a:tc>
                  <a:txBody>
                    <a:bodyPr/>
                    <a:lstStyle/>
                    <a:p>
                      <a:r>
                        <a:rPr lang="en-US" b="1" dirty="0"/>
                        <a:t>70,000</a:t>
                      </a:r>
                      <a:endParaRPr lang="en-US" dirty="0"/>
                    </a:p>
                  </a:txBody>
                  <a:tcPr anchor="ctr"/>
                </a:tc>
                <a:tc>
                  <a:txBody>
                    <a:bodyPr/>
                    <a:lstStyle/>
                    <a:p>
                      <a:endParaRPr lang="en-US" dirty="0"/>
                    </a:p>
                  </a:txBody>
                  <a:tcPr/>
                </a:tc>
                <a:extLst>
                  <a:ext uri="{0D108BD9-81ED-4DB2-BD59-A6C34878D82A}">
                    <a16:rowId xmlns:a16="http://schemas.microsoft.com/office/drawing/2014/main" val="10003"/>
                  </a:ext>
                </a:extLst>
              </a:tr>
              <a:tr h="837510">
                <a:tc>
                  <a:txBody>
                    <a:bodyPr/>
                    <a:lstStyle/>
                    <a:p>
                      <a:r>
                        <a:rPr lang="en-US" b="1" dirty="0"/>
                        <a:t>Phase 2: Product Concept &amp; Prototype</a:t>
                      </a:r>
                      <a:endParaRPr lang="en-US" dirty="0"/>
                    </a:p>
                  </a:txBody>
                  <a:tcPr anchor="ctr"/>
                </a:tc>
                <a:tc>
                  <a:txBody>
                    <a:bodyPr/>
                    <a:lstStyle/>
                    <a:p>
                      <a:r>
                        <a:rPr lang="en-US"/>
                        <a:t>UI/UX Design</a:t>
                      </a:r>
                    </a:p>
                  </a:txBody>
                  <a:tcPr anchor="ctr"/>
                </a:tc>
                <a:tc>
                  <a:txBody>
                    <a:bodyPr/>
                    <a:lstStyle/>
                    <a:p>
                      <a:r>
                        <a:rPr lang="en-US"/>
                        <a:t>60,000</a:t>
                      </a:r>
                    </a:p>
                  </a:txBody>
                  <a:tcPr anchor="ctr"/>
                </a:tc>
                <a:tc>
                  <a:txBody>
                    <a:bodyPr/>
                    <a:lstStyle/>
                    <a:p>
                      <a:r>
                        <a:rPr lang="en-US"/>
                        <a:t>Engaging a designer to develop wireframes and initial interface concepts.</a:t>
                      </a:r>
                    </a:p>
                  </a:txBody>
                  <a:tcPr anchor="ctr"/>
                </a:tc>
                <a:extLst>
                  <a:ext uri="{0D108BD9-81ED-4DB2-BD59-A6C34878D82A}">
                    <a16:rowId xmlns:a16="http://schemas.microsoft.com/office/drawing/2014/main" val="10004"/>
                  </a:ext>
                </a:extLst>
              </a:tr>
              <a:tr h="837510">
                <a:tc>
                  <a:txBody>
                    <a:bodyPr/>
                    <a:lstStyle/>
                    <a:p>
                      <a:endParaRPr lang="en-US" dirty="0"/>
                    </a:p>
                  </a:txBody>
                  <a:tcPr anchor="ctr"/>
                </a:tc>
                <a:tc>
                  <a:txBody>
                    <a:bodyPr/>
                    <a:lstStyle/>
                    <a:p>
                      <a:r>
                        <a:rPr lang="en-US" dirty="0"/>
                        <a:t>Prototype Development</a:t>
                      </a:r>
                    </a:p>
                  </a:txBody>
                  <a:tcPr anchor="ctr"/>
                </a:tc>
                <a:tc>
                  <a:txBody>
                    <a:bodyPr/>
                    <a:lstStyle/>
                    <a:p>
                      <a:r>
                        <a:rPr lang="en-US"/>
                        <a:t>1,50,000</a:t>
                      </a:r>
                    </a:p>
                  </a:txBody>
                  <a:tcPr anchor="ctr"/>
                </a:tc>
                <a:tc>
                  <a:txBody>
                    <a:bodyPr/>
                    <a:lstStyle/>
                    <a:p>
                      <a:r>
                        <a:rPr lang="en-US"/>
                        <a:t>Basic app prototype with core features like traveler matching and cost estimation.</a:t>
                      </a:r>
                    </a:p>
                  </a:txBody>
                  <a:tcPr anchor="ctr"/>
                </a:tc>
                <a:extLst>
                  <a:ext uri="{0D108BD9-81ED-4DB2-BD59-A6C34878D82A}">
                    <a16:rowId xmlns:a16="http://schemas.microsoft.com/office/drawing/2014/main" val="10005"/>
                  </a:ext>
                </a:extLst>
              </a:tr>
              <a:tr h="837510">
                <a:tc>
                  <a:txBody>
                    <a:bodyPr/>
                    <a:lstStyle/>
                    <a:p>
                      <a:endParaRPr lang="en-US" dirty="0"/>
                    </a:p>
                  </a:txBody>
                  <a:tcPr anchor="ctr"/>
                </a:tc>
                <a:tc>
                  <a:txBody>
                    <a:bodyPr/>
                    <a:lstStyle/>
                    <a:p>
                      <a:r>
                        <a:rPr lang="en-US" dirty="0"/>
                        <a:t>Testing and User Journey Maps</a:t>
                      </a:r>
                    </a:p>
                  </a:txBody>
                  <a:tcPr anchor="ctr"/>
                </a:tc>
                <a:tc>
                  <a:txBody>
                    <a:bodyPr/>
                    <a:lstStyle/>
                    <a:p>
                      <a:r>
                        <a:rPr lang="en-US" dirty="0"/>
                        <a:t>30,000</a:t>
                      </a:r>
                    </a:p>
                  </a:txBody>
                  <a:tcPr anchor="ctr"/>
                </a:tc>
                <a:tc>
                  <a:txBody>
                    <a:bodyPr/>
                    <a:lstStyle/>
                    <a:p>
                      <a:r>
                        <a:rPr lang="en-US" dirty="0"/>
                        <a:t>Cost for initial user testing, refining journey maps, and collecting feedback.</a:t>
                      </a:r>
                    </a:p>
                  </a:txBody>
                  <a:tcPr anchor="ctr"/>
                </a:tc>
                <a:extLst>
                  <a:ext uri="{0D108BD9-81ED-4DB2-BD59-A6C34878D82A}">
                    <a16:rowId xmlns:a16="http://schemas.microsoft.com/office/drawing/2014/main" val="10006"/>
                  </a:ext>
                </a:extLst>
              </a:tr>
              <a:tr h="335004">
                <a:tc>
                  <a:txBody>
                    <a:bodyPr/>
                    <a:lstStyle/>
                    <a:p>
                      <a:r>
                        <a:rPr lang="en-US" b="1" dirty="0"/>
                        <a:t>Subtotal</a:t>
                      </a:r>
                      <a:endParaRPr lang="en-US" dirty="0"/>
                    </a:p>
                  </a:txBody>
                  <a:tcPr anchor="ctr"/>
                </a:tc>
                <a:tc>
                  <a:txBody>
                    <a:bodyPr/>
                    <a:lstStyle/>
                    <a:p>
                      <a:endParaRPr lang="en-US" dirty="0"/>
                    </a:p>
                  </a:txBody>
                  <a:tcPr anchor="ctr"/>
                </a:tc>
                <a:tc>
                  <a:txBody>
                    <a:bodyPr/>
                    <a:lstStyle/>
                    <a:p>
                      <a:r>
                        <a:rPr lang="en-US" dirty="0" smtClean="0"/>
                        <a:t>2,40,000</a:t>
                      </a:r>
                      <a:endParaRPr lang="en-US" dirty="0"/>
                    </a:p>
                  </a:txBody>
                  <a:tcPr anchor="ctr"/>
                </a:tc>
                <a:tc>
                  <a:txBody>
                    <a:bodyPr/>
                    <a:lstStyle/>
                    <a:p>
                      <a:endParaRPr lang="en-US"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7457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4" name="Google Shape;344;p14"/>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45" name="Google Shape;345;p14"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1485514404"/>
              </p:ext>
            </p:extLst>
          </p:nvPr>
        </p:nvGraphicFramePr>
        <p:xfrm>
          <a:off x="-2" y="1305572"/>
          <a:ext cx="12192000" cy="547622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581654">
                <a:tc>
                  <a:txBody>
                    <a:bodyPr/>
                    <a:lstStyle/>
                    <a:p>
                      <a:r>
                        <a:rPr lang="en-US" b="1" dirty="0"/>
                        <a:t>Phase</a:t>
                      </a:r>
                      <a:endParaRPr lang="en-US" dirty="0"/>
                    </a:p>
                  </a:txBody>
                  <a:tcPr anchor="ctr"/>
                </a:tc>
                <a:tc>
                  <a:txBody>
                    <a:bodyPr/>
                    <a:lstStyle/>
                    <a:p>
                      <a:r>
                        <a:rPr lang="en-US" b="1" dirty="0"/>
                        <a:t>Budget Item</a:t>
                      </a:r>
                      <a:endParaRPr lang="en-US" dirty="0"/>
                    </a:p>
                  </a:txBody>
                  <a:tcPr anchor="ctr"/>
                </a:tc>
                <a:tc>
                  <a:txBody>
                    <a:bodyPr/>
                    <a:lstStyle/>
                    <a:p>
                      <a:r>
                        <a:rPr lang="en-US" b="1" dirty="0"/>
                        <a:t>Cost (₹)</a:t>
                      </a:r>
                      <a:endParaRPr lang="en-US" dirty="0"/>
                    </a:p>
                  </a:txBody>
                  <a:tcPr anchor="ctr"/>
                </a:tc>
                <a:tc>
                  <a:txBody>
                    <a:bodyPr/>
                    <a:lstStyle/>
                    <a:p>
                      <a:r>
                        <a:rPr lang="en-US" b="1" dirty="0"/>
                        <a:t>Justification</a:t>
                      </a:r>
                      <a:endParaRPr lang="en-US" dirty="0"/>
                    </a:p>
                  </a:txBody>
                  <a:tcPr anchor="ctr"/>
                </a:tc>
                <a:extLst>
                  <a:ext uri="{0D108BD9-81ED-4DB2-BD59-A6C34878D82A}">
                    <a16:rowId xmlns:a16="http://schemas.microsoft.com/office/drawing/2014/main" val="10000"/>
                  </a:ext>
                </a:extLst>
              </a:tr>
              <a:tr h="684171">
                <a:tc>
                  <a:txBody>
                    <a:bodyPr/>
                    <a:lstStyle/>
                    <a:p>
                      <a:r>
                        <a:rPr lang="en-US" b="1" dirty="0"/>
                        <a:t>Phase 3: Testing, Iteration &amp; Patent</a:t>
                      </a:r>
                      <a:endParaRPr lang="en-US" dirty="0"/>
                    </a:p>
                  </a:txBody>
                  <a:tcPr anchor="ctr"/>
                </a:tc>
                <a:tc>
                  <a:txBody>
                    <a:bodyPr/>
                    <a:lstStyle/>
                    <a:p>
                      <a:r>
                        <a:rPr lang="en-US"/>
                        <a:t>User Testing</a:t>
                      </a:r>
                    </a:p>
                  </a:txBody>
                  <a:tcPr anchor="ctr"/>
                </a:tc>
                <a:tc>
                  <a:txBody>
                    <a:bodyPr/>
                    <a:lstStyle/>
                    <a:p>
                      <a:r>
                        <a:rPr lang="en-US"/>
                        <a:t>50,000</a:t>
                      </a:r>
                    </a:p>
                  </a:txBody>
                  <a:tcPr anchor="ctr"/>
                </a:tc>
                <a:tc>
                  <a:txBody>
                    <a:bodyPr/>
                    <a:lstStyle/>
                    <a:p>
                      <a:r>
                        <a:rPr lang="en-US" dirty="0"/>
                        <a:t>Conducting rigorous testing for bugs, usability, and performance.</a:t>
                      </a:r>
                    </a:p>
                  </a:txBody>
                  <a:tcPr anchor="ctr"/>
                </a:tc>
                <a:extLst>
                  <a:ext uri="{0D108BD9-81ED-4DB2-BD59-A6C34878D82A}">
                    <a16:rowId xmlns:a16="http://schemas.microsoft.com/office/drawing/2014/main" val="10001"/>
                  </a:ext>
                </a:extLst>
              </a:tr>
              <a:tr h="684171">
                <a:tc>
                  <a:txBody>
                    <a:bodyPr/>
                    <a:lstStyle/>
                    <a:p>
                      <a:endParaRPr lang="en-US" dirty="0"/>
                    </a:p>
                  </a:txBody>
                  <a:tcPr anchor="ctr"/>
                </a:tc>
                <a:tc>
                  <a:txBody>
                    <a:bodyPr/>
                    <a:lstStyle/>
                    <a:p>
                      <a:r>
                        <a:rPr lang="en-US"/>
                        <a:t>Patent Filing</a:t>
                      </a:r>
                    </a:p>
                  </a:txBody>
                  <a:tcPr anchor="ctr"/>
                </a:tc>
                <a:tc>
                  <a:txBody>
                    <a:bodyPr/>
                    <a:lstStyle/>
                    <a:p>
                      <a:r>
                        <a:rPr lang="en-US"/>
                        <a:t>80,000</a:t>
                      </a:r>
                    </a:p>
                  </a:txBody>
                  <a:tcPr anchor="ctr"/>
                </a:tc>
                <a:tc>
                  <a:txBody>
                    <a:bodyPr/>
                    <a:lstStyle/>
                    <a:p>
                      <a:r>
                        <a:rPr lang="en-US"/>
                        <a:t>Legal fees for filing patents to protect Dropizi’s unique features.</a:t>
                      </a:r>
                    </a:p>
                  </a:txBody>
                  <a:tcPr anchor="ctr"/>
                </a:tc>
                <a:extLst>
                  <a:ext uri="{0D108BD9-81ED-4DB2-BD59-A6C34878D82A}">
                    <a16:rowId xmlns:a16="http://schemas.microsoft.com/office/drawing/2014/main" val="10002"/>
                  </a:ext>
                </a:extLst>
              </a:tr>
              <a:tr h="684171">
                <a:tc>
                  <a:txBody>
                    <a:bodyPr/>
                    <a:lstStyle/>
                    <a:p>
                      <a:endParaRPr lang="en-US"/>
                    </a:p>
                  </a:txBody>
                  <a:tcPr anchor="ctr"/>
                </a:tc>
                <a:tc>
                  <a:txBody>
                    <a:bodyPr/>
                    <a:lstStyle/>
                    <a:p>
                      <a:r>
                        <a:rPr lang="en-US"/>
                        <a:t>Platform Iterations</a:t>
                      </a:r>
                    </a:p>
                  </a:txBody>
                  <a:tcPr anchor="ctr"/>
                </a:tc>
                <a:tc>
                  <a:txBody>
                    <a:bodyPr/>
                    <a:lstStyle/>
                    <a:p>
                      <a:r>
                        <a:rPr lang="en-US"/>
                        <a:t>1,00,000</a:t>
                      </a:r>
                    </a:p>
                  </a:txBody>
                  <a:tcPr anchor="ctr"/>
                </a:tc>
                <a:tc>
                  <a:txBody>
                    <a:bodyPr/>
                    <a:lstStyle/>
                    <a:p>
                      <a:r>
                        <a:rPr lang="en-US"/>
                        <a:t>Iterative development costs based on user feedback.</a:t>
                      </a:r>
                    </a:p>
                  </a:txBody>
                  <a:tcPr anchor="ctr"/>
                </a:tc>
                <a:extLst>
                  <a:ext uri="{0D108BD9-81ED-4DB2-BD59-A6C34878D82A}">
                    <a16:rowId xmlns:a16="http://schemas.microsoft.com/office/drawing/2014/main" val="10003"/>
                  </a:ext>
                </a:extLst>
              </a:tr>
              <a:tr h="324806">
                <a:tc>
                  <a:txBody>
                    <a:bodyPr/>
                    <a:lstStyle/>
                    <a:p>
                      <a:r>
                        <a:rPr lang="en-US" b="1" dirty="0"/>
                        <a:t>Subtotal</a:t>
                      </a:r>
                      <a:endParaRPr lang="en-US" dirty="0"/>
                    </a:p>
                  </a:txBody>
                  <a:tcPr anchor="ctr"/>
                </a:tc>
                <a:tc>
                  <a:txBody>
                    <a:bodyPr/>
                    <a:lstStyle/>
                    <a:p>
                      <a:endParaRPr lang="en-US" dirty="0"/>
                    </a:p>
                  </a:txBody>
                  <a:tcPr anchor="ctr"/>
                </a:tc>
                <a:tc>
                  <a:txBody>
                    <a:bodyPr/>
                    <a:lstStyle/>
                    <a:p>
                      <a:r>
                        <a:rPr lang="en-US" dirty="0" smtClean="0"/>
                        <a:t>2,30,000</a:t>
                      </a:r>
                      <a:endParaRPr lang="en-US" dirty="0"/>
                    </a:p>
                  </a:txBody>
                  <a:tcPr anchor="ctr"/>
                </a:tc>
                <a:tc>
                  <a:txBody>
                    <a:bodyPr/>
                    <a:lstStyle/>
                    <a:p>
                      <a:endParaRPr lang="en-US" dirty="0"/>
                    </a:p>
                  </a:txBody>
                  <a:tcPr anchor="ctr"/>
                </a:tc>
                <a:extLst>
                  <a:ext uri="{0D108BD9-81ED-4DB2-BD59-A6C34878D82A}">
                    <a16:rowId xmlns:a16="http://schemas.microsoft.com/office/drawing/2014/main" val="10004"/>
                  </a:ext>
                </a:extLst>
              </a:tr>
              <a:tr h="1055624">
                <a:tc>
                  <a:txBody>
                    <a:bodyPr/>
                    <a:lstStyle/>
                    <a:p>
                      <a:r>
                        <a:rPr lang="en-US" b="1"/>
                        <a:t>Phase 4: Pilot Launch</a:t>
                      </a:r>
                      <a:endParaRPr lang="en-US"/>
                    </a:p>
                  </a:txBody>
                  <a:tcPr anchor="ctr"/>
                </a:tc>
                <a:tc>
                  <a:txBody>
                    <a:bodyPr/>
                    <a:lstStyle/>
                    <a:p>
                      <a:r>
                        <a:rPr lang="en-US"/>
                        <a:t>Marketing &amp; Outreach</a:t>
                      </a:r>
                    </a:p>
                  </a:txBody>
                  <a:tcPr anchor="ctr"/>
                </a:tc>
                <a:tc>
                  <a:txBody>
                    <a:bodyPr/>
                    <a:lstStyle/>
                    <a:p>
                      <a:r>
                        <a:rPr lang="en-US"/>
                        <a:t>1,00,000</a:t>
                      </a:r>
                    </a:p>
                  </a:txBody>
                  <a:tcPr anchor="ctr"/>
                </a:tc>
                <a:tc>
                  <a:txBody>
                    <a:bodyPr/>
                    <a:lstStyle/>
                    <a:p>
                      <a:r>
                        <a:rPr lang="en-US" dirty="0"/>
                        <a:t>Advertising and promotional campaigns in pilot cities to build brand awareness and attract early users.</a:t>
                      </a:r>
                    </a:p>
                  </a:txBody>
                  <a:tcPr anchor="ctr"/>
                </a:tc>
                <a:extLst>
                  <a:ext uri="{0D108BD9-81ED-4DB2-BD59-A6C34878D82A}">
                    <a16:rowId xmlns:a16="http://schemas.microsoft.com/office/drawing/2014/main" val="10005"/>
                  </a:ext>
                </a:extLst>
              </a:tr>
              <a:tr h="568412">
                <a:tc>
                  <a:txBody>
                    <a:bodyPr/>
                    <a:lstStyle/>
                    <a:p>
                      <a:endParaRPr lang="en-US" dirty="0"/>
                    </a:p>
                  </a:txBody>
                  <a:tcPr anchor="ctr"/>
                </a:tc>
                <a:tc>
                  <a:txBody>
                    <a:bodyPr/>
                    <a:lstStyle/>
                    <a:p>
                      <a:r>
                        <a:rPr lang="en-US"/>
                        <a:t>Hub Partnerships</a:t>
                      </a:r>
                    </a:p>
                  </a:txBody>
                  <a:tcPr anchor="ctr"/>
                </a:tc>
                <a:tc>
                  <a:txBody>
                    <a:bodyPr/>
                    <a:lstStyle/>
                    <a:p>
                      <a:r>
                        <a:rPr lang="en-US"/>
                        <a:t>50,000</a:t>
                      </a:r>
                    </a:p>
                  </a:txBody>
                  <a:tcPr anchor="ctr"/>
                </a:tc>
                <a:tc>
                  <a:txBody>
                    <a:bodyPr/>
                    <a:lstStyle/>
                    <a:p>
                      <a:r>
                        <a:rPr lang="en-US"/>
                        <a:t>Engaging with and onboarding local hub partners in pilot areas.</a:t>
                      </a:r>
                    </a:p>
                  </a:txBody>
                  <a:tcPr anchor="ctr"/>
                </a:tc>
                <a:extLst>
                  <a:ext uri="{0D108BD9-81ED-4DB2-BD59-A6C34878D82A}">
                    <a16:rowId xmlns:a16="http://schemas.microsoft.com/office/drawing/2014/main" val="10006"/>
                  </a:ext>
                </a:extLst>
              </a:tr>
              <a:tr h="568412">
                <a:tc>
                  <a:txBody>
                    <a:bodyPr/>
                    <a:lstStyle/>
                    <a:p>
                      <a:endParaRPr lang="en-US" dirty="0"/>
                    </a:p>
                  </a:txBody>
                  <a:tcPr anchor="ctr"/>
                </a:tc>
                <a:tc>
                  <a:txBody>
                    <a:bodyPr/>
                    <a:lstStyle/>
                    <a:p>
                      <a:r>
                        <a:rPr lang="en-US"/>
                        <a:t>Data Analytics</a:t>
                      </a:r>
                    </a:p>
                  </a:txBody>
                  <a:tcPr anchor="ctr"/>
                </a:tc>
                <a:tc>
                  <a:txBody>
                    <a:bodyPr/>
                    <a:lstStyle/>
                    <a:p>
                      <a:r>
                        <a:rPr lang="en-US" dirty="0" smtClean="0"/>
                        <a:t>40,000</a:t>
                      </a:r>
                      <a:endParaRPr lang="en-US" dirty="0"/>
                    </a:p>
                  </a:txBody>
                  <a:tcPr anchor="ctr"/>
                </a:tc>
                <a:tc>
                  <a:txBody>
                    <a:bodyPr/>
                    <a:lstStyle/>
                    <a:p>
                      <a:r>
                        <a:rPr lang="en-US" dirty="0"/>
                        <a:t>Tracking metrics like delivery times, costs, and satisfaction.</a:t>
                      </a:r>
                    </a:p>
                  </a:txBody>
                  <a:tcPr anchor="ctr"/>
                </a:tc>
                <a:extLst>
                  <a:ext uri="{0D108BD9-81ED-4DB2-BD59-A6C34878D82A}">
                    <a16:rowId xmlns:a16="http://schemas.microsoft.com/office/drawing/2014/main" val="10007"/>
                  </a:ext>
                </a:extLst>
              </a:tr>
              <a:tr h="324806">
                <a:tc>
                  <a:txBody>
                    <a:bodyPr/>
                    <a:lstStyle/>
                    <a:p>
                      <a:r>
                        <a:rPr lang="en-US" b="1" dirty="0"/>
                        <a:t>Subtotal</a:t>
                      </a:r>
                      <a:endParaRPr lang="en-US" dirty="0"/>
                    </a:p>
                  </a:txBody>
                  <a:tcPr anchor="ctr"/>
                </a:tc>
                <a:tc>
                  <a:txBody>
                    <a:bodyPr/>
                    <a:lstStyle/>
                    <a:p>
                      <a:endParaRPr lang="en-US" dirty="0"/>
                    </a:p>
                  </a:txBody>
                  <a:tcPr anchor="ctr"/>
                </a:tc>
                <a:tc>
                  <a:txBody>
                    <a:bodyPr/>
                    <a:lstStyle/>
                    <a:p>
                      <a:r>
                        <a:rPr lang="en-US" dirty="0" smtClean="0"/>
                        <a:t>1,90,000</a:t>
                      </a:r>
                      <a:endParaRPr lang="en-US" dirty="0"/>
                    </a:p>
                  </a:txBody>
                  <a:tcPr anchor="ctr"/>
                </a:tc>
                <a:tc>
                  <a:txBody>
                    <a:bodyPr/>
                    <a:lstStyle/>
                    <a:p>
                      <a:endParaRPr lang="en-US" dirty="0"/>
                    </a:p>
                  </a:txBody>
                  <a:tcPr anchor="ctr"/>
                </a:tc>
                <a:extLst>
                  <a:ext uri="{0D108BD9-81ED-4DB2-BD59-A6C34878D82A}">
                    <a16:rowId xmlns:a16="http://schemas.microsoft.com/office/drawing/2014/main" val="10008"/>
                  </a:ext>
                </a:extLst>
              </a:tr>
            </a:tbl>
          </a:graphicData>
        </a:graphic>
      </p:graphicFrame>
      <p:sp>
        <p:nvSpPr>
          <p:cNvPr id="7" name="Google Shape;343;p14"/>
          <p:cNvSpPr txBox="1">
            <a:spLocks noGrp="1"/>
          </p:cNvSpPr>
          <p:nvPr>
            <p:ph type="ctrTitle"/>
          </p:nvPr>
        </p:nvSpPr>
        <p:spPr>
          <a:xfrm>
            <a:off x="1897200" y="350741"/>
            <a:ext cx="8397600" cy="709600"/>
          </a:xfrm>
          <a:prstGeom prst="rect">
            <a:avLst/>
          </a:prstGeom>
          <a:noFill/>
          <a:ln>
            <a:noFill/>
          </a:ln>
        </p:spPr>
        <p:txBody>
          <a:bodyPr spcFirstLastPara="1" wrap="square" lIns="91425" tIns="91425" rIns="91425" bIns="91425" anchor="ctr" anchorCtr="0">
            <a:noAutofit/>
          </a:bodyPr>
          <a:lstStyle/>
          <a:p>
            <a:pPr lvl="0" algn="ctr"/>
            <a:r>
              <a:rPr lang="en-US" sz="2800" b="1" dirty="0">
                <a:latin typeface="Tahoma"/>
                <a:ea typeface="Tahoma"/>
                <a:cs typeface="Tahoma"/>
                <a:sym typeface="Tahoma"/>
              </a:rPr>
              <a:t>Ask from IIT </a:t>
            </a:r>
            <a:r>
              <a:rPr lang="en-US" sz="2800" b="1" dirty="0" err="1">
                <a:latin typeface="Tahoma"/>
                <a:ea typeface="Tahoma"/>
                <a:cs typeface="Tahoma"/>
                <a:sym typeface="Tahoma"/>
              </a:rPr>
              <a:t>Mandi</a:t>
            </a:r>
            <a:r>
              <a:rPr lang="en-US" sz="2800" b="1" dirty="0">
                <a:latin typeface="Tahoma"/>
                <a:ea typeface="Tahoma"/>
                <a:cs typeface="Tahoma"/>
                <a:sym typeface="Tahoma"/>
              </a:rPr>
              <a:t> </a:t>
            </a:r>
            <a:r>
              <a:rPr lang="en-US" sz="2800" b="1" dirty="0" err="1">
                <a:latin typeface="Tahoma"/>
                <a:ea typeface="Tahoma"/>
                <a:cs typeface="Tahoma"/>
                <a:sym typeface="Tahoma"/>
              </a:rPr>
              <a:t>iHub</a:t>
            </a:r>
            <a:endParaRPr sz="2800" b="1" dirty="0">
              <a:latin typeface="Tahoma"/>
              <a:ea typeface="Tahoma"/>
              <a:cs typeface="Tahoma"/>
              <a:sym typeface="Tahoma"/>
            </a:endParaRPr>
          </a:p>
        </p:txBody>
      </p:sp>
    </p:spTree>
    <p:extLst>
      <p:ext uri="{BB962C8B-B14F-4D97-AF65-F5344CB8AC3E}">
        <p14:creationId xmlns:p14="http://schemas.microsoft.com/office/powerpoint/2010/main" val="20704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4" name="Google Shape;344;p14"/>
          <p:cNvPicPr preferRelativeResize="0"/>
          <p:nvPr/>
        </p:nvPicPr>
        <p:blipFill rotWithShape="1">
          <a:blip r:embed="rId3">
            <a:alphaModFix/>
          </a:blip>
          <a:srcRect/>
          <a:stretch/>
        </p:blipFill>
        <p:spPr>
          <a:xfrm>
            <a:off x="59619" y="69386"/>
            <a:ext cx="1388397" cy="1236185"/>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2912714624"/>
              </p:ext>
            </p:extLst>
          </p:nvPr>
        </p:nvGraphicFramePr>
        <p:xfrm>
          <a:off x="38100" y="1305570"/>
          <a:ext cx="12115800" cy="5552430"/>
        </p:xfrm>
        <a:graphic>
          <a:graphicData uri="http://schemas.openxmlformats.org/drawingml/2006/table">
            <a:tbl>
              <a:tblPr firstRow="1" bandRow="1">
                <a:tableStyleId>{5C22544A-7EE6-4342-B048-85BDC9FD1C3A}</a:tableStyleId>
              </a:tblPr>
              <a:tblGrid>
                <a:gridCol w="302895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0002"/>
                    </a:ext>
                  </a:extLst>
                </a:gridCol>
                <a:gridCol w="3028950">
                  <a:extLst>
                    <a:ext uri="{9D8B030D-6E8A-4147-A177-3AD203B41FA5}">
                      <a16:colId xmlns:a16="http://schemas.microsoft.com/office/drawing/2014/main" val="20003"/>
                    </a:ext>
                  </a:extLst>
                </a:gridCol>
              </a:tblGrid>
              <a:tr h="333771">
                <a:tc>
                  <a:txBody>
                    <a:bodyPr/>
                    <a:lstStyle/>
                    <a:p>
                      <a:r>
                        <a:rPr lang="en-US" b="1" dirty="0"/>
                        <a:t>Phase</a:t>
                      </a:r>
                      <a:endParaRPr lang="en-US" dirty="0"/>
                    </a:p>
                  </a:txBody>
                  <a:tcPr anchor="ctr"/>
                </a:tc>
                <a:tc>
                  <a:txBody>
                    <a:bodyPr/>
                    <a:lstStyle/>
                    <a:p>
                      <a:r>
                        <a:rPr lang="en-US" b="1" dirty="0"/>
                        <a:t>Budget Item</a:t>
                      </a:r>
                      <a:endParaRPr lang="en-US" dirty="0"/>
                    </a:p>
                  </a:txBody>
                  <a:tcPr anchor="ctr"/>
                </a:tc>
                <a:tc>
                  <a:txBody>
                    <a:bodyPr/>
                    <a:lstStyle/>
                    <a:p>
                      <a:r>
                        <a:rPr lang="en-US" b="1"/>
                        <a:t>Cost (₹)</a:t>
                      </a:r>
                      <a:endParaRPr lang="en-US"/>
                    </a:p>
                  </a:txBody>
                  <a:tcPr anchor="ctr"/>
                </a:tc>
                <a:tc>
                  <a:txBody>
                    <a:bodyPr/>
                    <a:lstStyle/>
                    <a:p>
                      <a:r>
                        <a:rPr lang="en-US" b="1" dirty="0"/>
                        <a:t>Justification</a:t>
                      </a:r>
                      <a:endParaRPr lang="en-US" dirty="0"/>
                    </a:p>
                  </a:txBody>
                  <a:tcPr anchor="ctr"/>
                </a:tc>
                <a:extLst>
                  <a:ext uri="{0D108BD9-81ED-4DB2-BD59-A6C34878D82A}">
                    <a16:rowId xmlns:a16="http://schemas.microsoft.com/office/drawing/2014/main" val="10000"/>
                  </a:ext>
                </a:extLst>
              </a:tr>
              <a:tr h="801050">
                <a:tc>
                  <a:txBody>
                    <a:bodyPr/>
                    <a:lstStyle/>
                    <a:p>
                      <a:r>
                        <a:rPr lang="en-US" b="1" dirty="0"/>
                        <a:t>Phase 5: Full-Scale Development</a:t>
                      </a:r>
                      <a:endParaRPr lang="en-US" dirty="0"/>
                    </a:p>
                  </a:txBody>
                  <a:tcPr anchor="ctr"/>
                </a:tc>
                <a:tc>
                  <a:txBody>
                    <a:bodyPr/>
                    <a:lstStyle/>
                    <a:p>
                      <a:r>
                        <a:rPr lang="en-US" dirty="0"/>
                        <a:t>Feature Expansion</a:t>
                      </a:r>
                    </a:p>
                  </a:txBody>
                  <a:tcPr anchor="ctr"/>
                </a:tc>
                <a:tc>
                  <a:txBody>
                    <a:bodyPr/>
                    <a:lstStyle/>
                    <a:p>
                      <a:r>
                        <a:rPr lang="en-US" dirty="0"/>
                        <a:t>1,20,000</a:t>
                      </a:r>
                    </a:p>
                  </a:txBody>
                  <a:tcPr anchor="ctr"/>
                </a:tc>
                <a:tc>
                  <a:txBody>
                    <a:bodyPr/>
                    <a:lstStyle/>
                    <a:p>
                      <a:r>
                        <a:rPr lang="en-US"/>
                        <a:t>Adding insurance options, enhanced tracking, and backend scalability features.</a:t>
                      </a:r>
                    </a:p>
                  </a:txBody>
                  <a:tcPr anchor="ctr"/>
                </a:tc>
                <a:extLst>
                  <a:ext uri="{0D108BD9-81ED-4DB2-BD59-A6C34878D82A}">
                    <a16:rowId xmlns:a16="http://schemas.microsoft.com/office/drawing/2014/main" val="10001"/>
                  </a:ext>
                </a:extLst>
              </a:tr>
              <a:tr h="581742">
                <a:tc>
                  <a:txBody>
                    <a:bodyPr/>
                    <a:lstStyle/>
                    <a:p>
                      <a:endParaRPr lang="en-US" dirty="0"/>
                    </a:p>
                  </a:txBody>
                  <a:tcPr anchor="ctr"/>
                </a:tc>
                <a:tc>
                  <a:txBody>
                    <a:bodyPr/>
                    <a:lstStyle/>
                    <a:p>
                      <a:r>
                        <a:rPr lang="en-US" dirty="0"/>
                        <a:t>Backend &amp; Infrastructure Scaling</a:t>
                      </a:r>
                    </a:p>
                  </a:txBody>
                  <a:tcPr anchor="ctr"/>
                </a:tc>
                <a:tc>
                  <a:txBody>
                    <a:bodyPr/>
                    <a:lstStyle/>
                    <a:p>
                      <a:r>
                        <a:rPr lang="en-US" dirty="0"/>
                        <a:t>2,00,000</a:t>
                      </a:r>
                    </a:p>
                  </a:txBody>
                  <a:tcPr anchor="ctr"/>
                </a:tc>
                <a:tc>
                  <a:txBody>
                    <a:bodyPr/>
                    <a:lstStyle/>
                    <a:p>
                      <a:r>
                        <a:rPr lang="en-US" dirty="0"/>
                        <a:t>Ensuring app stability, security, and performance as user base grows.</a:t>
                      </a:r>
                    </a:p>
                  </a:txBody>
                  <a:tcPr anchor="ctr"/>
                </a:tc>
                <a:extLst>
                  <a:ext uri="{0D108BD9-81ED-4DB2-BD59-A6C34878D82A}">
                    <a16:rowId xmlns:a16="http://schemas.microsoft.com/office/drawing/2014/main" val="10002"/>
                  </a:ext>
                </a:extLst>
              </a:tr>
              <a:tr h="801050">
                <a:tc>
                  <a:txBody>
                    <a:bodyPr/>
                    <a:lstStyle/>
                    <a:p>
                      <a:endParaRPr lang="en-US" dirty="0"/>
                    </a:p>
                  </a:txBody>
                  <a:tcPr anchor="ctr"/>
                </a:tc>
                <a:tc>
                  <a:txBody>
                    <a:bodyPr/>
                    <a:lstStyle/>
                    <a:p>
                      <a:r>
                        <a:rPr lang="en-US" dirty="0"/>
                        <a:t>Comprehensive System Testing</a:t>
                      </a:r>
                    </a:p>
                  </a:txBody>
                  <a:tcPr anchor="ctr"/>
                </a:tc>
                <a:tc>
                  <a:txBody>
                    <a:bodyPr/>
                    <a:lstStyle/>
                    <a:p>
                      <a:r>
                        <a:rPr lang="en-US" dirty="0"/>
                        <a:t>1,00,000</a:t>
                      </a:r>
                    </a:p>
                  </a:txBody>
                  <a:tcPr anchor="ctr"/>
                </a:tc>
                <a:tc>
                  <a:txBody>
                    <a:bodyPr/>
                    <a:lstStyle/>
                    <a:p>
                      <a:r>
                        <a:rPr lang="en-US" dirty="0"/>
                        <a:t>Full testing to ensure robustness and reliability before commercial launch.</a:t>
                      </a:r>
                    </a:p>
                  </a:txBody>
                  <a:tcPr anchor="ctr"/>
                </a:tc>
                <a:extLst>
                  <a:ext uri="{0D108BD9-81ED-4DB2-BD59-A6C34878D82A}">
                    <a16:rowId xmlns:a16="http://schemas.microsoft.com/office/drawing/2014/main" val="10003"/>
                  </a:ext>
                </a:extLst>
              </a:tr>
              <a:tr h="333771">
                <a:tc>
                  <a:txBody>
                    <a:bodyPr/>
                    <a:lstStyle/>
                    <a:p>
                      <a:r>
                        <a:rPr lang="en-US" b="1" dirty="0"/>
                        <a:t>Subtotal</a:t>
                      </a:r>
                      <a:endParaRPr lang="en-US" dirty="0"/>
                    </a:p>
                  </a:txBody>
                  <a:tcPr anchor="ctr"/>
                </a:tc>
                <a:tc>
                  <a:txBody>
                    <a:bodyPr/>
                    <a:lstStyle/>
                    <a:p>
                      <a:endParaRPr lang="en-US" dirty="0"/>
                    </a:p>
                  </a:txBody>
                  <a:tcPr anchor="ctr"/>
                </a:tc>
                <a:tc>
                  <a:txBody>
                    <a:bodyPr/>
                    <a:lstStyle/>
                    <a:p>
                      <a:r>
                        <a:rPr lang="en-US" dirty="0" smtClean="0"/>
                        <a:t>4,20,000</a:t>
                      </a:r>
                      <a:endParaRPr lang="en-US" dirty="0"/>
                    </a:p>
                  </a:txBody>
                  <a:tcPr anchor="ctr"/>
                </a:tc>
                <a:tc>
                  <a:txBody>
                    <a:bodyPr/>
                    <a:lstStyle/>
                    <a:p>
                      <a:endParaRPr lang="en-US" dirty="0"/>
                    </a:p>
                  </a:txBody>
                  <a:tcPr anchor="ctr"/>
                </a:tc>
                <a:extLst>
                  <a:ext uri="{0D108BD9-81ED-4DB2-BD59-A6C34878D82A}">
                    <a16:rowId xmlns:a16="http://schemas.microsoft.com/office/drawing/2014/main" val="10004"/>
                  </a:ext>
                </a:extLst>
              </a:tr>
              <a:tr h="850237">
                <a:tc>
                  <a:txBody>
                    <a:bodyPr/>
                    <a:lstStyle/>
                    <a:p>
                      <a:r>
                        <a:rPr lang="en-US" b="1" dirty="0"/>
                        <a:t>Phase 6: Go-to-Market (</a:t>
                      </a:r>
                      <a:r>
                        <a:rPr lang="en-US" b="1" dirty="0" err="1"/>
                        <a:t>GtM</a:t>
                      </a:r>
                      <a:r>
                        <a:rPr lang="en-US" b="1" dirty="0"/>
                        <a:t>)</a:t>
                      </a:r>
                      <a:endParaRPr lang="en-US" dirty="0"/>
                    </a:p>
                  </a:txBody>
                  <a:tcPr anchor="ctr"/>
                </a:tc>
                <a:tc>
                  <a:txBody>
                    <a:bodyPr/>
                    <a:lstStyle/>
                    <a:p>
                      <a:r>
                        <a:rPr lang="en-US"/>
                        <a:t>Branding &amp; Digital Marketing</a:t>
                      </a:r>
                    </a:p>
                  </a:txBody>
                  <a:tcPr anchor="ctr"/>
                </a:tc>
                <a:tc>
                  <a:txBody>
                    <a:bodyPr/>
                    <a:lstStyle/>
                    <a:p>
                      <a:r>
                        <a:rPr lang="en-US"/>
                        <a:t>1,50,000</a:t>
                      </a:r>
                    </a:p>
                  </a:txBody>
                  <a:tcPr anchor="ctr"/>
                </a:tc>
                <a:tc>
                  <a:txBody>
                    <a:bodyPr/>
                    <a:lstStyle/>
                    <a:p>
                      <a:r>
                        <a:rPr lang="en-US"/>
                        <a:t>Finalizing brand assets, executing targeted digital campaigns, and influencer marketing.</a:t>
                      </a:r>
                    </a:p>
                  </a:txBody>
                  <a:tcPr anchor="ctr"/>
                </a:tc>
                <a:extLst>
                  <a:ext uri="{0D108BD9-81ED-4DB2-BD59-A6C34878D82A}">
                    <a16:rowId xmlns:a16="http://schemas.microsoft.com/office/drawing/2014/main" val="10005"/>
                  </a:ext>
                </a:extLst>
              </a:tr>
              <a:tr h="801050">
                <a:tc>
                  <a:txBody>
                    <a:bodyPr/>
                    <a:lstStyle/>
                    <a:p>
                      <a:endParaRPr lang="en-US" dirty="0"/>
                    </a:p>
                  </a:txBody>
                  <a:tcPr anchor="ctr"/>
                </a:tc>
                <a:tc>
                  <a:txBody>
                    <a:bodyPr/>
                    <a:lstStyle/>
                    <a:p>
                      <a:r>
                        <a:rPr lang="en-US"/>
                        <a:t>Partnership Outreach</a:t>
                      </a:r>
                    </a:p>
                  </a:txBody>
                  <a:tcPr anchor="ctr"/>
                </a:tc>
                <a:tc>
                  <a:txBody>
                    <a:bodyPr/>
                    <a:lstStyle/>
                    <a:p>
                      <a:r>
                        <a:rPr lang="en-US"/>
                        <a:t>80,000</a:t>
                      </a:r>
                    </a:p>
                  </a:txBody>
                  <a:tcPr anchor="ctr"/>
                </a:tc>
                <a:tc>
                  <a:txBody>
                    <a:bodyPr/>
                    <a:lstStyle/>
                    <a:p>
                      <a:r>
                        <a:rPr lang="en-US"/>
                        <a:t>Building relationships with SMEs and local businesses for initial traction.</a:t>
                      </a:r>
                    </a:p>
                  </a:txBody>
                  <a:tcPr anchor="ctr"/>
                </a:tc>
                <a:extLst>
                  <a:ext uri="{0D108BD9-81ED-4DB2-BD59-A6C34878D82A}">
                    <a16:rowId xmlns:a16="http://schemas.microsoft.com/office/drawing/2014/main" val="10006"/>
                  </a:ext>
                </a:extLst>
              </a:tr>
              <a:tr h="715988">
                <a:tc>
                  <a:txBody>
                    <a:bodyPr/>
                    <a:lstStyle/>
                    <a:p>
                      <a:endParaRPr lang="en-US" dirty="0"/>
                    </a:p>
                  </a:txBody>
                  <a:tcPr anchor="ctr"/>
                </a:tc>
                <a:tc>
                  <a:txBody>
                    <a:bodyPr/>
                    <a:lstStyle/>
                    <a:p>
                      <a:r>
                        <a:rPr lang="en-US"/>
                        <a:t>Customer Support &amp; Onboarding</a:t>
                      </a:r>
                    </a:p>
                  </a:txBody>
                  <a:tcPr anchor="ctr"/>
                </a:tc>
                <a:tc>
                  <a:txBody>
                    <a:bodyPr/>
                    <a:lstStyle/>
                    <a:p>
                      <a:r>
                        <a:rPr lang="en-US"/>
                        <a:t>60,000</a:t>
                      </a:r>
                    </a:p>
                  </a:txBody>
                  <a:tcPr anchor="ctr"/>
                </a:tc>
                <a:tc>
                  <a:txBody>
                    <a:bodyPr/>
                    <a:lstStyle/>
                    <a:p>
                      <a:r>
                        <a:rPr lang="en-US"/>
                        <a:t>Costs for initial customer support setup and onboarding materials.</a:t>
                      </a:r>
                    </a:p>
                  </a:txBody>
                  <a:tcPr anchor="ctr"/>
                </a:tc>
                <a:extLst>
                  <a:ext uri="{0D108BD9-81ED-4DB2-BD59-A6C34878D82A}">
                    <a16:rowId xmlns:a16="http://schemas.microsoft.com/office/drawing/2014/main" val="10007"/>
                  </a:ext>
                </a:extLst>
              </a:tr>
              <a:tr h="333771">
                <a:tc>
                  <a:txBody>
                    <a:bodyPr/>
                    <a:lstStyle/>
                    <a:p>
                      <a:r>
                        <a:rPr lang="en-US" b="1" dirty="0" smtClean="0"/>
                        <a:t>Subtotal</a:t>
                      </a:r>
                      <a:endParaRPr lang="en-US" dirty="0"/>
                    </a:p>
                  </a:txBody>
                  <a:tcPr anchor="ctr"/>
                </a:tc>
                <a:tc>
                  <a:txBody>
                    <a:bodyPr/>
                    <a:lstStyle/>
                    <a:p>
                      <a:endParaRPr lang="en-US" dirty="0"/>
                    </a:p>
                  </a:txBody>
                  <a:tcPr anchor="ctr"/>
                </a:tc>
                <a:tc>
                  <a:txBody>
                    <a:bodyPr/>
                    <a:lstStyle/>
                    <a:p>
                      <a:r>
                        <a:rPr lang="en-US" dirty="0" smtClean="0"/>
                        <a:t>2,90,000</a:t>
                      </a:r>
                      <a:endParaRPr lang="en-US" dirty="0"/>
                    </a:p>
                  </a:txBody>
                  <a:tcPr anchor="ctr"/>
                </a:tc>
                <a:tc>
                  <a:txBody>
                    <a:bodyPr/>
                    <a:lstStyle/>
                    <a:p>
                      <a:endParaRPr lang="en-US" dirty="0"/>
                    </a:p>
                  </a:txBody>
                  <a:tcPr anchor="ctr"/>
                </a:tc>
                <a:extLst>
                  <a:ext uri="{0D108BD9-81ED-4DB2-BD59-A6C34878D82A}">
                    <a16:rowId xmlns:a16="http://schemas.microsoft.com/office/drawing/2014/main" val="10008"/>
                  </a:ext>
                </a:extLst>
              </a:tr>
            </a:tbl>
          </a:graphicData>
        </a:graphic>
      </p:graphicFrame>
      <p:pic>
        <p:nvPicPr>
          <p:cNvPr id="345" name="Google Shape;345;p14"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5" name="Google Shape;343;p14"/>
          <p:cNvSpPr txBox="1">
            <a:spLocks noGrp="1"/>
          </p:cNvSpPr>
          <p:nvPr>
            <p:ph type="ctrTitle"/>
          </p:nvPr>
        </p:nvSpPr>
        <p:spPr>
          <a:xfrm>
            <a:off x="1897200" y="350741"/>
            <a:ext cx="8397600" cy="709600"/>
          </a:xfrm>
          <a:prstGeom prst="rect">
            <a:avLst/>
          </a:prstGeom>
          <a:noFill/>
          <a:ln>
            <a:noFill/>
          </a:ln>
        </p:spPr>
        <p:txBody>
          <a:bodyPr spcFirstLastPara="1" wrap="square" lIns="91425" tIns="91425" rIns="91425" bIns="91425" anchor="ctr" anchorCtr="0">
            <a:noAutofit/>
          </a:bodyPr>
          <a:lstStyle/>
          <a:p>
            <a:pPr lvl="0" algn="ctr"/>
            <a:r>
              <a:rPr lang="en-US" sz="2800" b="1" dirty="0">
                <a:latin typeface="Tahoma"/>
                <a:ea typeface="Tahoma"/>
                <a:cs typeface="Tahoma"/>
                <a:sym typeface="Tahoma"/>
              </a:rPr>
              <a:t>Ask from IIT </a:t>
            </a:r>
            <a:r>
              <a:rPr lang="en-US" sz="2800" b="1" dirty="0" err="1">
                <a:latin typeface="Tahoma"/>
                <a:ea typeface="Tahoma"/>
                <a:cs typeface="Tahoma"/>
                <a:sym typeface="Tahoma"/>
              </a:rPr>
              <a:t>Mandi</a:t>
            </a:r>
            <a:r>
              <a:rPr lang="en-US" sz="2800" b="1" dirty="0">
                <a:latin typeface="Tahoma"/>
                <a:ea typeface="Tahoma"/>
                <a:cs typeface="Tahoma"/>
                <a:sym typeface="Tahoma"/>
              </a:rPr>
              <a:t> </a:t>
            </a:r>
            <a:r>
              <a:rPr lang="en-US" sz="2800" b="1" dirty="0" err="1">
                <a:latin typeface="Tahoma"/>
                <a:ea typeface="Tahoma"/>
                <a:cs typeface="Tahoma"/>
                <a:sym typeface="Tahoma"/>
              </a:rPr>
              <a:t>iHub</a:t>
            </a:r>
            <a:endParaRPr sz="2800" b="1" dirty="0">
              <a:latin typeface="Tahoma"/>
              <a:ea typeface="Tahoma"/>
              <a:cs typeface="Tahoma"/>
              <a:sym typeface="Tahoma"/>
            </a:endParaRPr>
          </a:p>
        </p:txBody>
      </p:sp>
    </p:spTree>
    <p:extLst>
      <p:ext uri="{BB962C8B-B14F-4D97-AF65-F5344CB8AC3E}">
        <p14:creationId xmlns:p14="http://schemas.microsoft.com/office/powerpoint/2010/main" val="139745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4" name="Google Shape;344;p14"/>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345" name="Google Shape;345;p14"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1392745666"/>
              </p:ext>
            </p:extLst>
          </p:nvPr>
        </p:nvGraphicFramePr>
        <p:xfrm>
          <a:off x="-1" y="1318972"/>
          <a:ext cx="12192000" cy="553902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366015">
                <a:tc>
                  <a:txBody>
                    <a:bodyPr/>
                    <a:lstStyle/>
                    <a:p>
                      <a:r>
                        <a:rPr lang="en-US" b="1" dirty="0"/>
                        <a:t>Phase</a:t>
                      </a:r>
                      <a:endParaRPr lang="en-US" dirty="0"/>
                    </a:p>
                  </a:txBody>
                  <a:tcPr anchor="ctr"/>
                </a:tc>
                <a:tc>
                  <a:txBody>
                    <a:bodyPr/>
                    <a:lstStyle/>
                    <a:p>
                      <a:r>
                        <a:rPr lang="en-US" b="1" dirty="0"/>
                        <a:t>Budget Item</a:t>
                      </a:r>
                      <a:endParaRPr lang="en-US" dirty="0"/>
                    </a:p>
                  </a:txBody>
                  <a:tcPr anchor="ctr"/>
                </a:tc>
                <a:tc>
                  <a:txBody>
                    <a:bodyPr/>
                    <a:lstStyle/>
                    <a:p>
                      <a:r>
                        <a:rPr lang="en-US" b="1"/>
                        <a:t>Cost (₹)</a:t>
                      </a:r>
                      <a:endParaRPr lang="en-US"/>
                    </a:p>
                  </a:txBody>
                  <a:tcPr anchor="ctr"/>
                </a:tc>
                <a:tc>
                  <a:txBody>
                    <a:bodyPr/>
                    <a:lstStyle/>
                    <a:p>
                      <a:r>
                        <a:rPr lang="en-US" b="1" dirty="0"/>
                        <a:t>Justification</a:t>
                      </a:r>
                      <a:endParaRPr lang="en-US" dirty="0"/>
                    </a:p>
                  </a:txBody>
                  <a:tcPr anchor="ctr"/>
                </a:tc>
                <a:extLst>
                  <a:ext uri="{0D108BD9-81ED-4DB2-BD59-A6C34878D82A}">
                    <a16:rowId xmlns:a16="http://schemas.microsoft.com/office/drawing/2014/main" val="10000"/>
                  </a:ext>
                </a:extLst>
              </a:tr>
              <a:tr h="1073644">
                <a:tc>
                  <a:txBody>
                    <a:bodyPr/>
                    <a:lstStyle/>
                    <a:p>
                      <a:r>
                        <a:rPr lang="en-US" b="1"/>
                        <a:t>Phase 7: Commercial Launch &amp; Growth</a:t>
                      </a:r>
                      <a:endParaRPr lang="en-US"/>
                    </a:p>
                  </a:txBody>
                  <a:tcPr anchor="ctr"/>
                </a:tc>
                <a:tc>
                  <a:txBody>
                    <a:bodyPr/>
                    <a:lstStyle/>
                    <a:p>
                      <a:r>
                        <a:rPr lang="en-US"/>
                        <a:t>Post-Launch Operations</a:t>
                      </a:r>
                    </a:p>
                  </a:txBody>
                  <a:tcPr anchor="ctr"/>
                </a:tc>
                <a:tc>
                  <a:txBody>
                    <a:bodyPr/>
                    <a:lstStyle/>
                    <a:p>
                      <a:r>
                        <a:rPr lang="en-US"/>
                        <a:t>1,00,000</a:t>
                      </a:r>
                    </a:p>
                  </a:txBody>
                  <a:tcPr anchor="ctr"/>
                </a:tc>
                <a:tc>
                  <a:txBody>
                    <a:bodyPr/>
                    <a:lstStyle/>
                    <a:p>
                      <a:r>
                        <a:rPr lang="en-US"/>
                        <a:t>Ongoing expenses for customer service, server maintenance, and support staff.</a:t>
                      </a:r>
                    </a:p>
                  </a:txBody>
                  <a:tcPr anchor="ctr"/>
                </a:tc>
                <a:extLst>
                  <a:ext uri="{0D108BD9-81ED-4DB2-BD59-A6C34878D82A}">
                    <a16:rowId xmlns:a16="http://schemas.microsoft.com/office/drawing/2014/main" val="10001"/>
                  </a:ext>
                </a:extLst>
              </a:tr>
              <a:tr h="878436">
                <a:tc>
                  <a:txBody>
                    <a:bodyPr/>
                    <a:lstStyle/>
                    <a:p>
                      <a:endParaRPr lang="en-US" dirty="0"/>
                    </a:p>
                  </a:txBody>
                  <a:tcPr anchor="ctr"/>
                </a:tc>
                <a:tc>
                  <a:txBody>
                    <a:bodyPr/>
                    <a:lstStyle/>
                    <a:p>
                      <a:r>
                        <a:rPr lang="en-US"/>
                        <a:t>Expansion to New Markets</a:t>
                      </a:r>
                    </a:p>
                  </a:txBody>
                  <a:tcPr anchor="ctr"/>
                </a:tc>
                <a:tc>
                  <a:txBody>
                    <a:bodyPr/>
                    <a:lstStyle/>
                    <a:p>
                      <a:r>
                        <a:rPr lang="en-US"/>
                        <a:t>1,50,000</a:t>
                      </a:r>
                    </a:p>
                  </a:txBody>
                  <a:tcPr anchor="ctr"/>
                </a:tc>
                <a:tc>
                  <a:txBody>
                    <a:bodyPr/>
                    <a:lstStyle/>
                    <a:p>
                      <a:r>
                        <a:rPr lang="en-US"/>
                        <a:t>Costs for expanding Dropizi to other regions, onboarding new hubs, and partnerships.</a:t>
                      </a:r>
                    </a:p>
                  </a:txBody>
                  <a:tcPr anchor="ctr"/>
                </a:tc>
                <a:extLst>
                  <a:ext uri="{0D108BD9-81ED-4DB2-BD59-A6C34878D82A}">
                    <a16:rowId xmlns:a16="http://schemas.microsoft.com/office/drawing/2014/main" val="10002"/>
                  </a:ext>
                </a:extLst>
              </a:tr>
              <a:tr h="872336">
                <a:tc>
                  <a:txBody>
                    <a:bodyPr/>
                    <a:lstStyle/>
                    <a:p>
                      <a:endParaRPr lang="en-US" dirty="0"/>
                    </a:p>
                  </a:txBody>
                  <a:tcPr anchor="ctr"/>
                </a:tc>
                <a:tc>
                  <a:txBody>
                    <a:bodyPr/>
                    <a:lstStyle/>
                    <a:p>
                      <a:r>
                        <a:rPr lang="en-US"/>
                        <a:t>Continuous Improvement &amp; R&amp;D</a:t>
                      </a:r>
                    </a:p>
                  </a:txBody>
                  <a:tcPr anchor="ctr"/>
                </a:tc>
                <a:tc>
                  <a:txBody>
                    <a:bodyPr/>
                    <a:lstStyle/>
                    <a:p>
                      <a:r>
                        <a:rPr lang="en-US"/>
                        <a:t>50,000</a:t>
                      </a:r>
                    </a:p>
                  </a:txBody>
                  <a:tcPr anchor="ctr"/>
                </a:tc>
                <a:tc>
                  <a:txBody>
                    <a:bodyPr/>
                    <a:lstStyle/>
                    <a:p>
                      <a:r>
                        <a:rPr lang="en-US"/>
                        <a:t>Continuous feature enhancements and technology upgrades.</a:t>
                      </a:r>
                    </a:p>
                  </a:txBody>
                  <a:tcPr anchor="ctr"/>
                </a:tc>
                <a:extLst>
                  <a:ext uri="{0D108BD9-81ED-4DB2-BD59-A6C34878D82A}">
                    <a16:rowId xmlns:a16="http://schemas.microsoft.com/office/drawing/2014/main" val="10003"/>
                  </a:ext>
                </a:extLst>
              </a:tr>
              <a:tr h="1274952">
                <a:tc>
                  <a:txBody>
                    <a:bodyPr/>
                    <a:lstStyle/>
                    <a:p>
                      <a:r>
                        <a:rPr lang="en-US" b="1" dirty="0"/>
                        <a:t>Subtotal</a:t>
                      </a:r>
                      <a:endParaRPr lang="en-US" dirty="0"/>
                    </a:p>
                  </a:txBody>
                  <a:tcPr anchor="ctr"/>
                </a:tc>
                <a:tc>
                  <a:txBody>
                    <a:bodyPr/>
                    <a:lstStyle/>
                    <a:p>
                      <a:endParaRPr lang="en-US" dirty="0"/>
                    </a:p>
                  </a:txBody>
                  <a:tcPr anchor="ctr"/>
                </a:tc>
                <a:tc>
                  <a:txBody>
                    <a:bodyPr/>
                    <a:lstStyle/>
                    <a:p>
                      <a:r>
                        <a:rPr lang="en-US" b="1"/>
                        <a:t>3,00,000</a:t>
                      </a:r>
                      <a:endParaRPr lang="en-US"/>
                    </a:p>
                  </a:txBody>
                  <a:tcPr anchor="ctr"/>
                </a:tc>
                <a:tc>
                  <a:txBody>
                    <a:bodyPr/>
                    <a:lstStyle/>
                    <a:p>
                      <a:endParaRPr lang="en-US" dirty="0"/>
                    </a:p>
                  </a:txBody>
                  <a:tcPr anchor="ctr"/>
                </a:tc>
                <a:extLst>
                  <a:ext uri="{0D108BD9-81ED-4DB2-BD59-A6C34878D82A}">
                    <a16:rowId xmlns:a16="http://schemas.microsoft.com/office/drawing/2014/main" val="10004"/>
                  </a:ext>
                </a:extLst>
              </a:tr>
              <a:tr h="1073644">
                <a:tc>
                  <a:txBody>
                    <a:bodyPr/>
                    <a:lstStyle/>
                    <a:p>
                      <a:r>
                        <a:rPr lang="en-US" b="1" dirty="0"/>
                        <a:t>Total Budget</a:t>
                      </a:r>
                      <a:endParaRPr lang="en-US" dirty="0"/>
                    </a:p>
                  </a:txBody>
                  <a:tcPr anchor="ctr"/>
                </a:tc>
                <a:tc>
                  <a:txBody>
                    <a:bodyPr/>
                    <a:lstStyle/>
                    <a:p>
                      <a:endParaRPr lang="en-US"/>
                    </a:p>
                  </a:txBody>
                  <a:tcPr anchor="ctr"/>
                </a:tc>
                <a:tc>
                  <a:txBody>
                    <a:bodyPr/>
                    <a:lstStyle/>
                    <a:p>
                      <a:r>
                        <a:rPr lang="en-US" b="1" dirty="0"/>
                        <a:t>₹17,40,000</a:t>
                      </a:r>
                      <a:endParaRPr lang="en-US" dirty="0"/>
                    </a:p>
                  </a:txBody>
                  <a:tcPr anchor="ctr"/>
                </a:tc>
                <a:tc>
                  <a:txBody>
                    <a:bodyPr/>
                    <a:lstStyle/>
                    <a:p>
                      <a:endParaRPr lang="en-US" dirty="0"/>
                    </a:p>
                  </a:txBody>
                  <a:tcPr anchor="ctr"/>
                </a:tc>
                <a:extLst>
                  <a:ext uri="{0D108BD9-81ED-4DB2-BD59-A6C34878D82A}">
                    <a16:rowId xmlns:a16="http://schemas.microsoft.com/office/drawing/2014/main" val="10005"/>
                  </a:ext>
                </a:extLst>
              </a:tr>
            </a:tbl>
          </a:graphicData>
        </a:graphic>
      </p:graphicFrame>
      <p:sp>
        <p:nvSpPr>
          <p:cNvPr id="5" name="Google Shape;343;p14"/>
          <p:cNvSpPr txBox="1">
            <a:spLocks noGrp="1"/>
          </p:cNvSpPr>
          <p:nvPr>
            <p:ph type="ctrTitle"/>
          </p:nvPr>
        </p:nvSpPr>
        <p:spPr>
          <a:xfrm>
            <a:off x="1897200" y="350741"/>
            <a:ext cx="8397600" cy="709600"/>
          </a:xfrm>
          <a:prstGeom prst="rect">
            <a:avLst/>
          </a:prstGeom>
          <a:noFill/>
          <a:ln>
            <a:noFill/>
          </a:ln>
        </p:spPr>
        <p:txBody>
          <a:bodyPr spcFirstLastPara="1" wrap="square" lIns="91425" tIns="91425" rIns="91425" bIns="91425" anchor="ctr" anchorCtr="0">
            <a:noAutofit/>
          </a:bodyPr>
          <a:lstStyle/>
          <a:p>
            <a:pPr lvl="0" algn="ctr"/>
            <a:r>
              <a:rPr lang="en-US" sz="2800" b="1" dirty="0">
                <a:latin typeface="Tahoma"/>
                <a:ea typeface="Tahoma"/>
                <a:cs typeface="Tahoma"/>
                <a:sym typeface="Tahoma"/>
              </a:rPr>
              <a:t>Ask from IIT </a:t>
            </a:r>
            <a:r>
              <a:rPr lang="en-US" sz="2800" b="1" dirty="0" err="1">
                <a:latin typeface="Tahoma"/>
                <a:ea typeface="Tahoma"/>
                <a:cs typeface="Tahoma"/>
                <a:sym typeface="Tahoma"/>
              </a:rPr>
              <a:t>Mandi</a:t>
            </a:r>
            <a:r>
              <a:rPr lang="en-US" sz="2800" b="1" dirty="0">
                <a:latin typeface="Tahoma"/>
                <a:ea typeface="Tahoma"/>
                <a:cs typeface="Tahoma"/>
                <a:sym typeface="Tahoma"/>
              </a:rPr>
              <a:t> </a:t>
            </a:r>
            <a:r>
              <a:rPr lang="en-US" sz="2800" b="1" dirty="0" err="1">
                <a:latin typeface="Tahoma"/>
                <a:ea typeface="Tahoma"/>
                <a:cs typeface="Tahoma"/>
                <a:sym typeface="Tahoma"/>
              </a:rPr>
              <a:t>iHub</a:t>
            </a:r>
            <a:endParaRPr sz="2800" b="1" dirty="0">
              <a:latin typeface="Tahoma"/>
              <a:ea typeface="Tahoma"/>
              <a:cs typeface="Tahoma"/>
              <a:sym typeface="Tahoma"/>
            </a:endParaRPr>
          </a:p>
        </p:txBody>
      </p:sp>
    </p:spTree>
    <p:extLst>
      <p:ext uri="{BB962C8B-B14F-4D97-AF65-F5344CB8AC3E}">
        <p14:creationId xmlns:p14="http://schemas.microsoft.com/office/powerpoint/2010/main" val="275868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5"/>
          <p:cNvSpPr txBox="1">
            <a:spLocks noGrp="1"/>
          </p:cNvSpPr>
          <p:nvPr>
            <p:ph type="ctrTitle"/>
          </p:nvPr>
        </p:nvSpPr>
        <p:spPr>
          <a:xfrm>
            <a:off x="1897200" y="1979000"/>
            <a:ext cx="8397600" cy="207864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6000" b="1">
                <a:latin typeface="Tahoma"/>
                <a:ea typeface="Tahoma"/>
                <a:cs typeface="Tahoma"/>
                <a:sym typeface="Tahoma"/>
              </a:rPr>
              <a:t>Thank You!</a:t>
            </a:r>
            <a:r>
              <a:rPr lang="en-US" sz="3866" b="1">
                <a:latin typeface="Tahoma"/>
                <a:ea typeface="Tahoma"/>
                <a:cs typeface="Tahoma"/>
                <a:sym typeface="Tahoma"/>
              </a:rPr>
              <a:t/>
            </a:r>
            <a:br>
              <a:rPr lang="en-US" sz="3866" b="1">
                <a:latin typeface="Tahoma"/>
                <a:ea typeface="Tahoma"/>
                <a:cs typeface="Tahoma"/>
                <a:sym typeface="Tahoma"/>
              </a:rPr>
            </a:br>
            <a:r>
              <a:rPr lang="en-US" sz="2400" b="1">
                <a:latin typeface="Tahoma"/>
                <a:ea typeface="Tahoma"/>
                <a:cs typeface="Tahoma"/>
                <a:sym typeface="Tahoma"/>
              </a:rPr>
              <a:t>For any queries, contact: Mr. Ankush Pathania at </a:t>
            </a:r>
            <a:r>
              <a:rPr lang="en-US" sz="2400" b="1" u="sng">
                <a:solidFill>
                  <a:schemeClr val="hlink"/>
                </a:solidFill>
                <a:latin typeface="Tahoma"/>
                <a:ea typeface="Tahoma"/>
                <a:cs typeface="Tahoma"/>
                <a:sym typeface="Tahoma"/>
                <a:hlinkClick r:id="rId3"/>
              </a:rPr>
              <a:t>ankush@ihubiitmandi.in</a:t>
            </a:r>
            <a:r>
              <a:rPr lang="en-US" sz="2400" b="1">
                <a:latin typeface="Tahoma"/>
                <a:ea typeface="Tahoma"/>
                <a:cs typeface="Tahoma"/>
                <a:sym typeface="Tahoma"/>
              </a:rPr>
              <a:t> or call at 7018242838</a:t>
            </a:r>
            <a:endParaRPr/>
          </a:p>
        </p:txBody>
      </p:sp>
      <p:pic>
        <p:nvPicPr>
          <p:cNvPr id="352" name="Google Shape;352;p15"/>
          <p:cNvPicPr preferRelativeResize="0"/>
          <p:nvPr/>
        </p:nvPicPr>
        <p:blipFill rotWithShape="1">
          <a:blip r:embed="rId4">
            <a:alphaModFix/>
          </a:blip>
          <a:srcRect/>
          <a:stretch/>
        </p:blipFill>
        <p:spPr>
          <a:xfrm>
            <a:off x="59619" y="69386"/>
            <a:ext cx="1388397" cy="1236185"/>
          </a:xfrm>
          <a:prstGeom prst="rect">
            <a:avLst/>
          </a:prstGeom>
          <a:noFill/>
          <a:ln>
            <a:noFill/>
          </a:ln>
        </p:spPr>
      </p:pic>
      <p:pic>
        <p:nvPicPr>
          <p:cNvPr id="353" name="Google Shape;353;p15" descr="A logo with a head and lines and dots&#10;&#10;Description automatically generated"/>
          <p:cNvPicPr preferRelativeResize="0"/>
          <p:nvPr/>
        </p:nvPicPr>
        <p:blipFill rotWithShape="1">
          <a:blip r:embed="rId5">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
          <p:cNvSpPr txBox="1">
            <a:spLocks noGrp="1"/>
          </p:cNvSpPr>
          <p:nvPr>
            <p:ph type="ctrTitle"/>
          </p:nvPr>
        </p:nvSpPr>
        <p:spPr>
          <a:xfrm>
            <a:off x="1832115" y="59597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Context/Background</a:t>
            </a:r>
            <a:endParaRPr sz="2800" b="1" dirty="0">
              <a:latin typeface="Tahoma"/>
              <a:ea typeface="Tahoma"/>
              <a:cs typeface="Tahoma"/>
              <a:sym typeface="Tahoma"/>
            </a:endParaRPr>
          </a:p>
        </p:txBody>
      </p:sp>
      <p:pic>
        <p:nvPicPr>
          <p:cNvPr id="264" name="Google Shape;264;p4"/>
          <p:cNvPicPr preferRelativeResize="0"/>
          <p:nvPr/>
        </p:nvPicPr>
        <p:blipFill rotWithShape="1">
          <a:blip r:embed="rId3">
            <a:alphaModFix/>
          </a:blip>
          <a:srcRect/>
          <a:stretch/>
        </p:blipFill>
        <p:spPr>
          <a:xfrm>
            <a:off x="144072" y="88047"/>
            <a:ext cx="1388397" cy="1236185"/>
          </a:xfrm>
          <a:prstGeom prst="rect">
            <a:avLst/>
          </a:prstGeom>
          <a:noFill/>
          <a:ln>
            <a:noFill/>
          </a:ln>
        </p:spPr>
      </p:pic>
      <p:sp>
        <p:nvSpPr>
          <p:cNvPr id="265" name="Google Shape;265;p4"/>
          <p:cNvSpPr txBox="1">
            <a:spLocks noGrp="1"/>
          </p:cNvSpPr>
          <p:nvPr>
            <p:ph type="subTitle" idx="1"/>
          </p:nvPr>
        </p:nvSpPr>
        <p:spPr>
          <a:xfrm>
            <a:off x="999703" y="1441695"/>
            <a:ext cx="10192594" cy="2901705"/>
          </a:xfrm>
          <a:prstGeom prst="rect">
            <a:avLst/>
          </a:prstGeom>
          <a:noFill/>
          <a:ln>
            <a:noFill/>
          </a:ln>
        </p:spPr>
        <p:txBody>
          <a:bodyPr spcFirstLastPara="1" wrap="square" lIns="91425" tIns="91425" rIns="91425" bIns="91425" anchor="t" anchorCtr="0">
            <a:noAutofit/>
          </a:bodyPr>
          <a:lstStyle/>
          <a:p>
            <a:pPr marL="228600" lvl="0" indent="-228600" algn="just"/>
            <a:r>
              <a:rPr lang="en-US" sz="2000" dirty="0" smtClean="0"/>
              <a:t>The Dropizi proposal fits into the Human-Computer Interaction (HCI) domain by focusing on</a:t>
            </a:r>
          </a:p>
          <a:p>
            <a:pPr marL="228600" lvl="0" indent="-228600" algn="just"/>
            <a:r>
              <a:rPr lang="en-US" sz="2000" dirty="0" smtClean="0"/>
              <a:t>user-centered design, intuitive interaction, and accessibility. It offers a simple interface for</a:t>
            </a:r>
          </a:p>
          <a:p>
            <a:pPr marL="228600" lvl="0" indent="-228600" algn="just"/>
            <a:r>
              <a:rPr lang="en-US" sz="2000" dirty="0" smtClean="0"/>
              <a:t>scheduling and tracking deliveries, utilizing </a:t>
            </a:r>
            <a:r>
              <a:rPr lang="en-US" sz="2000" dirty="0" err="1" smtClean="0"/>
              <a:t>geolocation</a:t>
            </a:r>
            <a:r>
              <a:rPr lang="en-US" sz="2000" dirty="0" smtClean="0"/>
              <a:t>-based services to suggest nearby hubs</a:t>
            </a:r>
          </a:p>
          <a:p>
            <a:pPr marL="228600" lvl="0" indent="-228600" algn="just"/>
            <a:r>
              <a:rPr lang="en-US" sz="2000" dirty="0" smtClean="0"/>
              <a:t>and optimize routes. Dropizi enhances user experience through its LLM-based </a:t>
            </a:r>
            <a:r>
              <a:rPr lang="en-US" sz="2000" dirty="0" err="1" smtClean="0"/>
              <a:t>chatbot</a:t>
            </a:r>
            <a:r>
              <a:rPr lang="en-US" sz="2000" dirty="0" smtClean="0"/>
              <a:t>,</a:t>
            </a:r>
          </a:p>
          <a:p>
            <a:pPr marL="228600" lvl="0" indent="-228600" algn="just"/>
            <a:r>
              <a:rPr lang="en-US" sz="2000" dirty="0" smtClean="0"/>
              <a:t>providing real-time support and reducing the need for human assistance. The platform</a:t>
            </a:r>
          </a:p>
          <a:p>
            <a:pPr marL="228600" lvl="0" indent="-228600" algn="just"/>
            <a:r>
              <a:rPr lang="en-US" sz="2000" dirty="0" smtClean="0"/>
              <a:t>emphasizes responsive design, ensuring usability across devices. By promoting sustainable</a:t>
            </a:r>
          </a:p>
          <a:p>
            <a:pPr marL="228600" lvl="0" indent="-228600" algn="just"/>
            <a:r>
              <a:rPr lang="en-US" sz="2000" dirty="0" smtClean="0"/>
              <a:t>delivery practices and maintaining transparency in data usage, Dropizi aligns with key HCI</a:t>
            </a:r>
          </a:p>
          <a:p>
            <a:pPr marL="228600" lvl="0" indent="-228600" algn="just"/>
            <a:r>
              <a:rPr lang="en-US" sz="2000" dirty="0" smtClean="0"/>
              <a:t>principles of usability, accessibility, and ethical design</a:t>
            </a:r>
            <a:r>
              <a:rPr lang="en-US" sz="2000" dirty="0" smtClean="0"/>
              <a:t>.</a:t>
            </a:r>
          </a:p>
          <a:p>
            <a:pPr marL="228600" lvl="0" indent="-228600" algn="just"/>
            <a:endParaRPr sz="2000" dirty="0"/>
          </a:p>
        </p:txBody>
      </p:sp>
      <p:pic>
        <p:nvPicPr>
          <p:cNvPr id="266" name="Google Shape;266;p4"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2" name="AutoShape 2" descr="DALL·E 2024-10-25 23.05.49 - A modern, user-friendly interface for a parcel delivery platform called 'Dropizi,' adhering to Human-Computer Interaction (HCI) principles. The interf.webp (1024×102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
          <p:cNvSpPr txBox="1">
            <a:spLocks noGrp="1"/>
          </p:cNvSpPr>
          <p:nvPr>
            <p:ph type="ctrTitle"/>
          </p:nvPr>
        </p:nvSpPr>
        <p:spPr>
          <a:xfrm>
            <a:off x="1828800" y="348111"/>
            <a:ext cx="8397600" cy="7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smtClean="0">
                <a:latin typeface="Tahoma"/>
                <a:ea typeface="Tahoma"/>
                <a:cs typeface="Tahoma"/>
                <a:sym typeface="Tahoma"/>
              </a:rPr>
              <a:t>Problem Statement</a:t>
            </a:r>
            <a:endParaRPr sz="2800" b="1" dirty="0">
              <a:latin typeface="Tahoma"/>
              <a:ea typeface="Tahoma"/>
              <a:cs typeface="Tahoma"/>
              <a:sym typeface="Tahoma"/>
            </a:endParaRPr>
          </a:p>
        </p:txBody>
      </p:sp>
      <p:pic>
        <p:nvPicPr>
          <p:cNvPr id="264" name="Google Shape;264;p4"/>
          <p:cNvPicPr preferRelativeResize="0"/>
          <p:nvPr/>
        </p:nvPicPr>
        <p:blipFill rotWithShape="1">
          <a:blip r:embed="rId3">
            <a:alphaModFix/>
          </a:blip>
          <a:srcRect/>
          <a:stretch/>
        </p:blipFill>
        <p:spPr>
          <a:xfrm>
            <a:off x="144072" y="88047"/>
            <a:ext cx="1388397" cy="1236185"/>
          </a:xfrm>
          <a:prstGeom prst="rect">
            <a:avLst/>
          </a:prstGeom>
          <a:noFill/>
          <a:ln>
            <a:noFill/>
          </a:ln>
        </p:spPr>
      </p:pic>
      <p:sp>
        <p:nvSpPr>
          <p:cNvPr id="265" name="Google Shape;265;p4"/>
          <p:cNvSpPr txBox="1">
            <a:spLocks noGrp="1"/>
          </p:cNvSpPr>
          <p:nvPr>
            <p:ph type="subTitle" idx="1"/>
          </p:nvPr>
        </p:nvSpPr>
        <p:spPr>
          <a:xfrm>
            <a:off x="460375" y="1324232"/>
            <a:ext cx="11274424" cy="5416305"/>
          </a:xfrm>
          <a:prstGeom prst="rect">
            <a:avLst/>
          </a:prstGeom>
          <a:noFill/>
          <a:ln>
            <a:noFill/>
          </a:ln>
        </p:spPr>
        <p:txBody>
          <a:bodyPr spcFirstLastPara="1" wrap="square" lIns="91425" tIns="91425" rIns="91425" bIns="91425" anchor="t" anchorCtr="0">
            <a:noAutofit/>
          </a:bodyPr>
          <a:lstStyle/>
          <a:p>
            <a:pPr marL="228600" lvl="0" indent="-228600" algn="just"/>
            <a:r>
              <a:rPr lang="en-US" sz="2000" dirty="0"/>
              <a:t>In the current courier industry, the focus is largely on large-scale, bulk deliveries, catering primarily </a:t>
            </a:r>
            <a:r>
              <a:rPr lang="en-US" sz="2000" dirty="0" smtClean="0"/>
              <a:t>to</a:t>
            </a:r>
          </a:p>
          <a:p>
            <a:pPr marL="228600" lvl="0" indent="-228600" algn="just"/>
            <a:r>
              <a:rPr lang="en-US" sz="2000" dirty="0" smtClean="0"/>
              <a:t>businesses </a:t>
            </a:r>
            <a:r>
              <a:rPr lang="en-US" sz="2000" dirty="0"/>
              <a:t>with substantial shipping needs. While this model works well for high-volume shipments, </a:t>
            </a:r>
            <a:r>
              <a:rPr lang="en-US" sz="2000" dirty="0" smtClean="0"/>
              <a:t>it</a:t>
            </a:r>
          </a:p>
          <a:p>
            <a:pPr marL="228600" lvl="0" indent="-228600" algn="just"/>
            <a:r>
              <a:rPr lang="en-US" sz="2000" dirty="0" smtClean="0"/>
              <a:t>leaves </a:t>
            </a:r>
            <a:r>
              <a:rPr lang="en-US" sz="2000" dirty="0"/>
              <a:t>a substantial gap in addressing the needs of individuals and small businesses that require </a:t>
            </a:r>
            <a:r>
              <a:rPr lang="en-US" sz="2000" dirty="0" smtClean="0"/>
              <a:t>smaller,</a:t>
            </a:r>
          </a:p>
          <a:p>
            <a:pPr marL="228600" lvl="0" indent="-228600" algn="just"/>
            <a:r>
              <a:rPr lang="en-US" sz="2000" dirty="0" smtClean="0"/>
              <a:t>more </a:t>
            </a:r>
            <a:r>
              <a:rPr lang="en-US" sz="2000" dirty="0"/>
              <a:t>personalized deliveries. These smaller shipments often come with unique </a:t>
            </a:r>
            <a:r>
              <a:rPr lang="en-US" sz="2000" dirty="0" smtClean="0"/>
              <a:t>requirements—whether</a:t>
            </a:r>
          </a:p>
          <a:p>
            <a:pPr marL="228600" lvl="0" indent="-228600" algn="just"/>
            <a:r>
              <a:rPr lang="en-US" sz="2000" dirty="0" smtClean="0"/>
              <a:t>it’s </a:t>
            </a:r>
            <a:r>
              <a:rPr lang="en-US" sz="2000" dirty="0"/>
              <a:t>a need for timely, dedicated delivery or simply a more affordable service option</a:t>
            </a:r>
            <a:r>
              <a:rPr lang="en-US" sz="2000" dirty="0" smtClean="0"/>
              <a:t>. Traditional courier</a:t>
            </a:r>
          </a:p>
          <a:p>
            <a:pPr marL="228600" lvl="0" indent="-228600" algn="just"/>
            <a:r>
              <a:rPr lang="en-US" sz="2000" dirty="0" smtClean="0"/>
              <a:t>services </a:t>
            </a:r>
            <a:r>
              <a:rPr lang="en-US" sz="2000" dirty="0"/>
              <a:t>typically operate on a centralized model, where parcels are collected at a central location, </a:t>
            </a:r>
            <a:r>
              <a:rPr lang="en-US" sz="2000" dirty="0" smtClean="0"/>
              <a:t>sorted,</a:t>
            </a:r>
          </a:p>
          <a:p>
            <a:pPr marL="228600" lvl="0" indent="-228600" algn="just"/>
            <a:r>
              <a:rPr lang="en-US" sz="2000" dirty="0" smtClean="0"/>
              <a:t>and then dispatched in bulk to various destinations. This system is cost-effective for large shipments, but it</a:t>
            </a:r>
          </a:p>
          <a:p>
            <a:pPr marL="228600" lvl="0" indent="-228600" algn="just"/>
            <a:r>
              <a:rPr lang="en-US" sz="2000" dirty="0" smtClean="0"/>
              <a:t>can </a:t>
            </a:r>
            <a:r>
              <a:rPr lang="en-US" sz="2000" dirty="0"/>
              <a:t>lead to high costs, limited route flexibility, and longer delivery times for smaller, individualized </a:t>
            </a:r>
            <a:r>
              <a:rPr lang="en-US" sz="2000" dirty="0" smtClean="0"/>
              <a:t>parcels.</a:t>
            </a:r>
          </a:p>
          <a:p>
            <a:pPr marL="228600" lvl="0" indent="-228600" algn="just"/>
            <a:r>
              <a:rPr lang="en-US" sz="2000" dirty="0" smtClean="0"/>
              <a:t>Consequently</a:t>
            </a:r>
            <a:r>
              <a:rPr lang="en-US" sz="2000" dirty="0"/>
              <a:t>, individuals who need quick, low-cost delivery for a single parcel, or small businesses </a:t>
            </a:r>
            <a:r>
              <a:rPr lang="en-US" sz="2000" dirty="0" smtClean="0"/>
              <a:t>looking</a:t>
            </a:r>
          </a:p>
          <a:p>
            <a:pPr marL="228600" lvl="0" indent="-228600" algn="just"/>
            <a:r>
              <a:rPr lang="en-US" sz="2000" dirty="0" smtClean="0"/>
              <a:t>to </a:t>
            </a:r>
            <a:r>
              <a:rPr lang="en-US" sz="2000" dirty="0"/>
              <a:t>deliver to customers on a personalized basis, find themselves underserved and often face </a:t>
            </a:r>
            <a:r>
              <a:rPr lang="en-US" sz="2000" dirty="0" smtClean="0"/>
              <a:t>prohibitively</a:t>
            </a:r>
          </a:p>
          <a:p>
            <a:pPr marL="228600" lvl="0" indent="-228600" algn="just"/>
            <a:r>
              <a:rPr lang="en-US" sz="2000" dirty="0" smtClean="0"/>
              <a:t>high </a:t>
            </a:r>
            <a:r>
              <a:rPr lang="en-US" sz="2000" dirty="0"/>
              <a:t>shipping </a:t>
            </a:r>
            <a:r>
              <a:rPr lang="en-US" sz="2000" dirty="0" err="1"/>
              <a:t>costs.This</a:t>
            </a:r>
            <a:r>
              <a:rPr lang="en-US" sz="2000" dirty="0"/>
              <a:t> gap results in a pressing need for a courier solution that is flexible, responsive, </a:t>
            </a:r>
            <a:r>
              <a:rPr lang="en-US" sz="2000" dirty="0" smtClean="0"/>
              <a:t>and</a:t>
            </a:r>
          </a:p>
          <a:p>
            <a:pPr marL="228600" lvl="0" indent="-228600" algn="just"/>
            <a:r>
              <a:rPr lang="en-US" sz="2000" dirty="0" smtClean="0"/>
              <a:t>economically </a:t>
            </a:r>
            <a:r>
              <a:rPr lang="en-US" sz="2000" dirty="0"/>
              <a:t>viable for single-package deliveries. This solution should cater to individual senders, </a:t>
            </a:r>
            <a:r>
              <a:rPr lang="en-US" sz="2000" dirty="0" smtClean="0"/>
              <a:t>small</a:t>
            </a:r>
          </a:p>
          <a:p>
            <a:pPr marL="228600" lvl="0" indent="-228600" algn="just"/>
            <a:r>
              <a:rPr lang="en-US" sz="2000" dirty="0" smtClean="0"/>
              <a:t>businesses</a:t>
            </a:r>
            <a:r>
              <a:rPr lang="en-US" sz="2000" dirty="0"/>
              <a:t>, and ad-hoc shipments with a model that prioritizes efficiency, cost-effectiveness, </a:t>
            </a:r>
            <a:r>
              <a:rPr lang="en-US" sz="2000" dirty="0" smtClean="0"/>
              <a:t>and</a:t>
            </a:r>
          </a:p>
          <a:p>
            <a:pPr marL="228600" lvl="0" indent="-228600" algn="just"/>
            <a:r>
              <a:rPr lang="en-US" sz="2000" dirty="0" smtClean="0"/>
              <a:t>accessibility </a:t>
            </a:r>
            <a:r>
              <a:rPr lang="en-US" sz="2000" dirty="0"/>
              <a:t>for single parcels without the operational overhead associated with bulk deliveries. </a:t>
            </a:r>
            <a:r>
              <a:rPr lang="en-US" sz="2000" dirty="0" smtClean="0"/>
              <a:t>As</a:t>
            </a:r>
          </a:p>
          <a:p>
            <a:pPr marL="228600" lvl="0" indent="-228600" algn="just"/>
            <a:r>
              <a:rPr lang="en-US" sz="2000" dirty="0" smtClean="0"/>
              <a:t>urbanization </a:t>
            </a:r>
            <a:r>
              <a:rPr lang="en-US" sz="2000" dirty="0"/>
              <a:t>and e-commerce continue to grow, the demand for flexible, quick, and affordable </a:t>
            </a:r>
            <a:r>
              <a:rPr lang="en-US" sz="2000" dirty="0" smtClean="0"/>
              <a:t>delivery</a:t>
            </a:r>
          </a:p>
          <a:p>
            <a:pPr marL="228600" lvl="0" indent="-228600" algn="just"/>
            <a:r>
              <a:rPr lang="en-US" sz="2000" dirty="0" smtClean="0"/>
              <a:t>solutions </a:t>
            </a:r>
            <a:r>
              <a:rPr lang="en-US" sz="2000" dirty="0"/>
              <a:t>for small shipments will only increase, making it crucial to reimagine the courier service model </a:t>
            </a:r>
            <a:r>
              <a:rPr lang="en-US" sz="2000" dirty="0" smtClean="0"/>
              <a:t>to</a:t>
            </a:r>
          </a:p>
          <a:p>
            <a:pPr marL="228600" lvl="0" indent="-228600" algn="just"/>
            <a:r>
              <a:rPr lang="en-US" sz="2000" dirty="0" smtClean="0"/>
              <a:t>address </a:t>
            </a:r>
            <a:r>
              <a:rPr lang="en-US" sz="2000" dirty="0"/>
              <a:t>these challenges.</a:t>
            </a:r>
            <a:endParaRPr sz="2000" dirty="0"/>
          </a:p>
        </p:txBody>
      </p:sp>
      <p:pic>
        <p:nvPicPr>
          <p:cNvPr id="266" name="Google Shape;266;p4"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2" name="AutoShape 2" descr="DALL·E 2024-10-25 23.05.49 - A modern, user-friendly interface for a parcel delivery platform called 'Dropizi,' adhering to Human-Computer Interaction (HCI) principles. The interf.webp (1024×102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2886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
          <p:cNvSpPr txBox="1">
            <a:spLocks noGrp="1"/>
          </p:cNvSpPr>
          <p:nvPr>
            <p:ph type="ctrTitle"/>
          </p:nvPr>
        </p:nvSpPr>
        <p:spPr>
          <a:xfrm>
            <a:off x="1832115" y="595971"/>
            <a:ext cx="8397600" cy="84421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smtClean="0">
                <a:latin typeface="Tahoma"/>
                <a:ea typeface="Tahoma"/>
                <a:cs typeface="Tahoma"/>
                <a:sym typeface="Tahoma"/>
              </a:rPr>
              <a:t>Proposed Solution</a:t>
            </a:r>
            <a:endParaRPr sz="2800" b="1" dirty="0">
              <a:latin typeface="Tahoma"/>
              <a:ea typeface="Tahoma"/>
              <a:cs typeface="Tahoma"/>
              <a:sym typeface="Tahoma"/>
            </a:endParaRPr>
          </a:p>
        </p:txBody>
      </p:sp>
      <p:pic>
        <p:nvPicPr>
          <p:cNvPr id="280" name="Google Shape;280;p6"/>
          <p:cNvPicPr preferRelativeResize="0"/>
          <p:nvPr/>
        </p:nvPicPr>
        <p:blipFill rotWithShape="1">
          <a:blip r:embed="rId3">
            <a:alphaModFix/>
          </a:blip>
          <a:srcRect/>
          <a:stretch/>
        </p:blipFill>
        <p:spPr>
          <a:xfrm>
            <a:off x="59619" y="69386"/>
            <a:ext cx="1388397" cy="1236185"/>
          </a:xfrm>
          <a:prstGeom prst="rect">
            <a:avLst/>
          </a:prstGeom>
          <a:noFill/>
          <a:ln>
            <a:noFill/>
          </a:ln>
        </p:spPr>
      </p:pic>
      <p:sp>
        <p:nvSpPr>
          <p:cNvPr id="281" name="Google Shape;281;p6"/>
          <p:cNvSpPr txBox="1">
            <a:spLocks noGrp="1"/>
          </p:cNvSpPr>
          <p:nvPr>
            <p:ph type="subTitle" idx="1"/>
          </p:nvPr>
        </p:nvSpPr>
        <p:spPr>
          <a:xfrm>
            <a:off x="914400" y="1440181"/>
            <a:ext cx="10668000" cy="470800"/>
          </a:xfrm>
          <a:prstGeom prst="rect">
            <a:avLst/>
          </a:prstGeom>
          <a:noFill/>
          <a:ln>
            <a:noFill/>
          </a:ln>
        </p:spPr>
        <p:txBody>
          <a:bodyPr spcFirstLastPara="1" wrap="square" lIns="91425" tIns="91425" rIns="91425" bIns="91425" anchor="t" anchorCtr="0">
            <a:noAutofit/>
          </a:bodyPr>
          <a:lstStyle/>
          <a:p>
            <a:pPr marL="228600" lvl="0" indent="-228600" algn="just"/>
            <a:r>
              <a:rPr lang="en-US" sz="2000" dirty="0" smtClean="0"/>
              <a:t>Dropizi offers a modern parcel delivery service designed to overcome the challenges faced by</a:t>
            </a:r>
          </a:p>
          <a:p>
            <a:pPr marL="228600" lvl="0" indent="-228600" algn="just"/>
            <a:r>
              <a:rPr lang="en-US" sz="2000" dirty="0" smtClean="0"/>
              <a:t>traditional couriers. By connecting senders with travelers using real-world travel routes, Dropizi</a:t>
            </a:r>
          </a:p>
          <a:p>
            <a:pPr marL="228600" lvl="0" indent="-228600" algn="just"/>
            <a:r>
              <a:rPr lang="en-US" sz="2000" dirty="0" smtClean="0"/>
              <a:t>ensures faster and more effective deliveries. The platform utilizes a hub-based system to</a:t>
            </a:r>
          </a:p>
          <a:p>
            <a:pPr marL="228600" lvl="0" indent="-228600" algn="just"/>
            <a:r>
              <a:rPr lang="en-US" sz="2000" dirty="0" smtClean="0"/>
              <a:t>facilitate secure handling of parcels, minimizing the risk of mishandling and damage during transit.</a:t>
            </a:r>
          </a:p>
          <a:p>
            <a:pPr marL="228600" lvl="0" indent="-228600" algn="just"/>
            <a:endParaRPr lang="en-US" sz="2000" dirty="0" smtClean="0"/>
          </a:p>
          <a:p>
            <a:pPr marL="228600" lvl="0" indent="-228600" algn="just"/>
            <a:r>
              <a:rPr lang="en-US" sz="2000" dirty="0" smtClean="0"/>
              <a:t>To enhance security, Dropizi provides real-time tracking, allowing users to monitor their shipments</a:t>
            </a:r>
          </a:p>
          <a:p>
            <a:pPr marL="228600" lvl="0" indent="-228600" algn="just"/>
            <a:r>
              <a:rPr lang="en-US" sz="2000" dirty="0" smtClean="0"/>
              <a:t>and address any concerns about loss or theft. Additionally, the integration of an LLM-based</a:t>
            </a:r>
          </a:p>
          <a:p>
            <a:pPr marL="228600" lvl="0" indent="-228600" algn="just"/>
            <a:r>
              <a:rPr lang="en-US" sz="2000" dirty="0" err="1" smtClean="0"/>
              <a:t>chatbot</a:t>
            </a:r>
            <a:r>
              <a:rPr lang="en-US" sz="2000" dirty="0" smtClean="0"/>
              <a:t> offers 24/7 support, ensuring users can access information and assistance regarding their</a:t>
            </a:r>
          </a:p>
          <a:p>
            <a:pPr marL="228600" lvl="0" indent="-228600" algn="just"/>
            <a:r>
              <a:rPr lang="en-US" sz="2000" dirty="0" smtClean="0"/>
              <a:t>deliveries at any time.</a:t>
            </a:r>
          </a:p>
          <a:p>
            <a:pPr marL="228600" lvl="0" indent="-228600" algn="just"/>
            <a:endParaRPr lang="en-US" sz="2000" dirty="0" smtClean="0"/>
          </a:p>
          <a:p>
            <a:pPr marL="228600" lvl="0" indent="-228600" algn="just"/>
            <a:r>
              <a:rPr lang="en-US" sz="2000" dirty="0" smtClean="0"/>
              <a:t>With a focus on efficiency, security, and user engagement, Dropizi stands as a reliable and</a:t>
            </a:r>
          </a:p>
          <a:p>
            <a:pPr marL="228600" lvl="0" indent="-228600" algn="just"/>
            <a:r>
              <a:rPr lang="en-US" sz="2000" dirty="0" smtClean="0"/>
              <a:t>sustainable alternative to traditional courier services, addressing key pain points while promoting</a:t>
            </a:r>
          </a:p>
          <a:p>
            <a:pPr marL="228600" lvl="0" indent="-228600" algn="just"/>
            <a:r>
              <a:rPr lang="en-US" sz="2000" dirty="0" smtClean="0"/>
              <a:t>eco-friendly practices in parcel delivery.</a:t>
            </a:r>
            <a:endParaRPr sz="2000" dirty="0"/>
          </a:p>
        </p:txBody>
      </p:sp>
      <p:pic>
        <p:nvPicPr>
          <p:cNvPr id="282" name="Google Shape;282;p6"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7"/>
          <p:cNvSpPr txBox="1">
            <a:spLocks noGrp="1"/>
          </p:cNvSpPr>
          <p:nvPr>
            <p:ph type="ctrTitle"/>
          </p:nvPr>
        </p:nvSpPr>
        <p:spPr>
          <a:xfrm>
            <a:off x="1743626" y="244017"/>
            <a:ext cx="8397600" cy="84421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Team</a:t>
            </a:r>
            <a:endParaRPr sz="2800" b="1" dirty="0">
              <a:latin typeface="Tahoma"/>
              <a:ea typeface="Tahoma"/>
              <a:cs typeface="Tahoma"/>
              <a:sym typeface="Tahoma"/>
            </a:endParaRPr>
          </a:p>
        </p:txBody>
      </p:sp>
      <p:pic>
        <p:nvPicPr>
          <p:cNvPr id="288" name="Google Shape;288;p7"/>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290" name="Google Shape;290;p7"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11" name="Google Shape;289;p7"/>
          <p:cNvSpPr txBox="1">
            <a:spLocks noGrp="1"/>
          </p:cNvSpPr>
          <p:nvPr>
            <p:ph type="subTitle" idx="1"/>
          </p:nvPr>
        </p:nvSpPr>
        <p:spPr>
          <a:xfrm>
            <a:off x="1424825" y="1154782"/>
            <a:ext cx="4800600" cy="5660810"/>
          </a:xfrm>
          <a:prstGeom prst="rect">
            <a:avLst/>
          </a:prstGeom>
          <a:solidFill>
            <a:schemeClr val="tx2">
              <a:lumMod val="40000"/>
              <a:lumOff val="60000"/>
            </a:schemeClr>
          </a:solidFill>
          <a:ln>
            <a:noFill/>
          </a:ln>
        </p:spPr>
        <p:txBody>
          <a:bodyPr spcFirstLastPara="1" wrap="square" lIns="91425" tIns="91425" rIns="91425" bIns="91425" anchor="t" anchorCtr="0">
            <a:noAutofit/>
          </a:bodyPr>
          <a:lstStyle/>
          <a:p>
            <a:pPr marL="228600" lvl="0" indent="-228600" algn="just"/>
            <a:r>
              <a:rPr lang="en-US" sz="2000" b="1" dirty="0">
                <a:cs typeface="Times New Roman" panose="02020603050405020304" pitchFamily="18" charset="0"/>
              </a:rPr>
              <a:t>	Mr Kamal Kumar Gola</a:t>
            </a:r>
          </a:p>
          <a:p>
            <a:pPr marL="228600" lvl="0" indent="-228600" algn="just"/>
            <a:r>
              <a:rPr lang="en-US" sz="2000" i="1" dirty="0">
                <a:cs typeface="Times New Roman" panose="02020603050405020304" pitchFamily="18" charset="0"/>
              </a:rPr>
              <a:t>	</a:t>
            </a:r>
            <a:r>
              <a:rPr lang="en-US" sz="2000" i="1" dirty="0">
                <a:latin typeface="+mj-lt"/>
                <a:cs typeface="Times New Roman" panose="02020603050405020304" pitchFamily="18" charset="0"/>
              </a:rPr>
              <a:t>Project Supervisor</a:t>
            </a:r>
          </a:p>
          <a:p>
            <a:pPr marL="228600" lvl="0" indent="-228600" algn="just"/>
            <a:r>
              <a:rPr lang="en-US" sz="2000" b="1" dirty="0">
                <a:cs typeface="Times New Roman" panose="02020603050405020304" pitchFamily="18" charset="0"/>
              </a:rPr>
              <a:t>	Institute:</a:t>
            </a:r>
            <a:r>
              <a:rPr lang="en-US" sz="2000" dirty="0">
                <a:cs typeface="Times New Roman" panose="02020603050405020304" pitchFamily="18" charset="0"/>
              </a:rPr>
              <a:t> </a:t>
            </a:r>
            <a:r>
              <a:rPr lang="en-US" sz="2000" dirty="0">
                <a:latin typeface="+mj-lt"/>
                <a:cs typeface="Times New Roman" panose="02020603050405020304" pitchFamily="18" charset="0"/>
              </a:rPr>
              <a:t>IIT Jodhpur, Rajasthan</a:t>
            </a:r>
          </a:p>
          <a:p>
            <a:pPr marL="228600" lvl="0" indent="-228600" algn="just"/>
            <a:r>
              <a:rPr lang="en-US" sz="1800" dirty="0">
                <a:cs typeface="Times New Roman" panose="02020603050405020304" pitchFamily="18" charset="0"/>
              </a:rPr>
              <a:t>   </a:t>
            </a:r>
            <a:r>
              <a:rPr lang="en-US" sz="1800" dirty="0" smtClean="0">
                <a:cs typeface="Times New Roman" panose="02020603050405020304" pitchFamily="18" charset="0"/>
              </a:rPr>
              <a:t> Kamal Kumar </a:t>
            </a:r>
            <a:r>
              <a:rPr lang="en-US" sz="1800" dirty="0" smtClean="0">
                <a:cs typeface="Times New Roman" panose="02020603050405020304" pitchFamily="18" charset="0"/>
              </a:rPr>
              <a:t>Gola is an assistant professor at COER University, Roorkee, and also pursuing a </a:t>
            </a:r>
            <a:r>
              <a:rPr lang="en-US" sz="1800" dirty="0" err="1" smtClean="0">
                <a:cs typeface="Times New Roman" panose="02020603050405020304" pitchFamily="18" charset="0"/>
              </a:rPr>
              <a:t>Ph.D</a:t>
            </a:r>
            <a:r>
              <a:rPr lang="en-US" sz="1800" dirty="0" smtClean="0">
                <a:cs typeface="Times New Roman" panose="02020603050405020304" pitchFamily="18" charset="0"/>
              </a:rPr>
              <a:t> in Computer Science and Engineering from IIT, Jodhpur. His main research interest lie in Underwater Acoustic Sensor Networks, </a:t>
            </a:r>
            <a:r>
              <a:rPr lang="en-US" sz="1800" dirty="0" err="1" smtClean="0">
                <a:cs typeface="Times New Roman" panose="02020603050405020304" pitchFamily="18" charset="0"/>
              </a:rPr>
              <a:t>Alogorithm</a:t>
            </a:r>
            <a:r>
              <a:rPr lang="en-US" sz="1800" dirty="0" smtClean="0">
                <a:cs typeface="Times New Roman" panose="02020603050405020304" pitchFamily="18" charset="0"/>
              </a:rPr>
              <a:t> and Security.</a:t>
            </a:r>
          </a:p>
          <a:p>
            <a:pPr marL="228600" lvl="0" indent="-228600" algn="just"/>
            <a:endParaRPr lang="en-US" sz="2000" dirty="0">
              <a:cs typeface="Times New Roman" panose="02020603050405020304" pitchFamily="18" charset="0"/>
            </a:endParaRPr>
          </a:p>
          <a:p>
            <a:pPr marL="228600" lvl="0" indent="-228600" algn="just"/>
            <a:r>
              <a:rPr lang="en-US" sz="2000" b="1" dirty="0">
                <a:cs typeface="Times New Roman" panose="02020603050405020304" pitchFamily="18" charset="0"/>
              </a:rPr>
              <a:t>	Bittu Verma</a:t>
            </a:r>
          </a:p>
          <a:p>
            <a:pPr marL="228600" lvl="0" indent="-228600" algn="just"/>
            <a:r>
              <a:rPr lang="en-US" sz="2000" i="1" dirty="0">
                <a:cs typeface="Times New Roman" panose="02020603050405020304" pitchFamily="18" charset="0"/>
              </a:rPr>
              <a:t>	</a:t>
            </a:r>
            <a:r>
              <a:rPr lang="en-US" sz="2000" i="1" dirty="0">
                <a:latin typeface="+mj-lt"/>
                <a:cs typeface="Times New Roman" panose="02020603050405020304" pitchFamily="18" charset="0"/>
              </a:rPr>
              <a:t>Project Lead &amp; Software Developer</a:t>
            </a:r>
          </a:p>
          <a:p>
            <a:pPr marL="228600" lvl="0" indent="-228600" algn="just"/>
            <a:r>
              <a:rPr lang="en-US" sz="2000" b="1" dirty="0">
                <a:cs typeface="Times New Roman" panose="02020603050405020304" pitchFamily="18" charset="0"/>
              </a:rPr>
              <a:t>	Institute:</a:t>
            </a:r>
            <a:r>
              <a:rPr lang="en-US" sz="2000" dirty="0">
                <a:cs typeface="Times New Roman" panose="02020603050405020304" pitchFamily="18" charset="0"/>
              </a:rPr>
              <a:t> </a:t>
            </a:r>
            <a:r>
              <a:rPr lang="en-US" sz="2000" dirty="0">
                <a:latin typeface="+mj-lt"/>
                <a:cs typeface="Times New Roman" panose="02020603050405020304" pitchFamily="18" charset="0"/>
              </a:rPr>
              <a:t>COER University</a:t>
            </a:r>
          </a:p>
          <a:p>
            <a:pPr marL="228600" lvl="0" indent="-228600" algn="just"/>
            <a:r>
              <a:rPr lang="en-US" sz="1800" dirty="0">
                <a:cs typeface="Times New Roman" panose="02020603050405020304" pitchFamily="18" charset="0"/>
              </a:rPr>
              <a:t>    Bittu is a Junior Software Developer with expertise in web technologies, including PHP, HTML, CSS, and JavaScript. He oversees the overall development of Dropizi, ensuring a user-centered design and smooth functionality across the platform</a:t>
            </a:r>
            <a:r>
              <a:rPr lang="en-US" sz="2000" dirty="0">
                <a:cs typeface="Times New Roman" panose="02020603050405020304" pitchFamily="18" charset="0"/>
              </a:rPr>
              <a:t>.</a:t>
            </a:r>
          </a:p>
        </p:txBody>
      </p:sp>
      <p:sp>
        <p:nvSpPr>
          <p:cNvPr id="12" name="Google Shape;289;p7">
            <a:extLst>
              <a:ext uri="{FF2B5EF4-FFF2-40B4-BE49-F238E27FC236}">
                <a16:creationId xmlns:a16="http://schemas.microsoft.com/office/drawing/2014/main" id="{6F61CB09-49DA-44D5-8A7A-D675799E9335}"/>
              </a:ext>
            </a:extLst>
          </p:cNvPr>
          <p:cNvSpPr txBox="1">
            <a:spLocks/>
          </p:cNvSpPr>
          <p:nvPr/>
        </p:nvSpPr>
        <p:spPr>
          <a:xfrm>
            <a:off x="6324600" y="1154782"/>
            <a:ext cx="4800600" cy="5660810"/>
          </a:xfrm>
          <a:prstGeom prst="rect">
            <a:avLst/>
          </a:prstGeom>
          <a:solidFill>
            <a:schemeClr val="tx2">
              <a:lumMod val="40000"/>
              <a:lumOff val="60000"/>
            </a:schemeClr>
          </a:solidFill>
          <a:ln>
            <a:noFill/>
          </a:ln>
        </p:spPr>
        <p:txBody>
          <a:bodyPr spcFirstLastPara="1" wrap="square" lIns="91425" tIns="91425" rIns="91425" bIns="91425" anchor="t" anchorCtr="0">
            <a:noAutofit/>
          </a:bodyPr>
          <a:lstStyle>
            <a:lvl1pPr marL="274320" lvl="0" indent="-274320" algn="l" rtl="0" eaLnBrk="1" latinLnBrk="0" hangingPunct="1">
              <a:lnSpc>
                <a:spcPct val="100000"/>
              </a:lnSpc>
              <a:spcBef>
                <a:spcPts val="0"/>
              </a:spcBef>
              <a:spcAft>
                <a:spcPts val="0"/>
              </a:spcAft>
              <a:buClr>
                <a:schemeClr val="dk1"/>
              </a:buClr>
              <a:buSzPts val="1800"/>
              <a:buFont typeface="Wingdings 2"/>
              <a:buNone/>
              <a:defRPr kumimoji="0" sz="2400" kern="1200">
                <a:solidFill>
                  <a:schemeClr val="tx1"/>
                </a:solidFill>
                <a:latin typeface="+mn-lt"/>
                <a:ea typeface="+mn-ea"/>
                <a:cs typeface="+mn-cs"/>
              </a:defRPr>
            </a:lvl1pPr>
            <a:lvl2pPr marL="548640" lvl="1" indent="-228600" algn="l" rtl="0" eaLnBrk="1" latinLnBrk="0" hangingPunct="1">
              <a:lnSpc>
                <a:spcPct val="100000"/>
              </a:lnSpc>
              <a:spcBef>
                <a:spcPts val="0"/>
              </a:spcBef>
              <a:spcAft>
                <a:spcPts val="0"/>
              </a:spcAft>
              <a:buClr>
                <a:schemeClr val="dk1"/>
              </a:buClr>
              <a:buSzPts val="1800"/>
              <a:buFont typeface="Wingdings 2"/>
              <a:buNone/>
              <a:defRPr kumimoji="0" sz="2400" kern="1200">
                <a:solidFill>
                  <a:schemeClr val="tx1"/>
                </a:solidFill>
                <a:latin typeface="+mn-lt"/>
                <a:ea typeface="+mn-ea"/>
                <a:cs typeface="+mn-cs"/>
              </a:defRPr>
            </a:lvl2pPr>
            <a:lvl3pPr marL="822960" lvl="2" indent="-228600" algn="l" rtl="0" eaLnBrk="1" latinLnBrk="0" hangingPunct="1">
              <a:lnSpc>
                <a:spcPct val="100000"/>
              </a:lnSpc>
              <a:spcBef>
                <a:spcPts val="0"/>
              </a:spcBef>
              <a:spcAft>
                <a:spcPts val="0"/>
              </a:spcAft>
              <a:buClr>
                <a:schemeClr val="dk1"/>
              </a:buClr>
              <a:buSzPts val="1800"/>
              <a:buFont typeface="Wingdings 2"/>
              <a:buNone/>
              <a:defRPr kumimoji="0" sz="2400" kern="1200">
                <a:solidFill>
                  <a:schemeClr val="tx1"/>
                </a:solidFill>
                <a:latin typeface="+mn-lt"/>
                <a:ea typeface="+mn-ea"/>
                <a:cs typeface="+mn-cs"/>
              </a:defRPr>
            </a:lvl3pPr>
            <a:lvl4pPr marL="1097280" lvl="3" indent="-228600" algn="l" rtl="0" eaLnBrk="1" latinLnBrk="0" hangingPunct="1">
              <a:lnSpc>
                <a:spcPct val="100000"/>
              </a:lnSpc>
              <a:spcBef>
                <a:spcPts val="0"/>
              </a:spcBef>
              <a:spcAft>
                <a:spcPts val="0"/>
              </a:spcAft>
              <a:buClr>
                <a:schemeClr val="dk1"/>
              </a:buClr>
              <a:buSzPts val="2400"/>
              <a:buFont typeface="Wingdings 2"/>
              <a:buNone/>
              <a:defRPr kumimoji="0" sz="2000" kern="1200">
                <a:solidFill>
                  <a:schemeClr val="tx1"/>
                </a:solidFill>
                <a:latin typeface="+mn-lt"/>
                <a:ea typeface="+mn-ea"/>
                <a:cs typeface="+mn-cs"/>
              </a:defRPr>
            </a:lvl4pPr>
            <a:lvl5pPr marL="1371600" lvl="4" indent="-228600" algn="l" rtl="0" eaLnBrk="1" latinLnBrk="0" hangingPunct="1">
              <a:lnSpc>
                <a:spcPct val="100000"/>
              </a:lnSpc>
              <a:spcBef>
                <a:spcPts val="0"/>
              </a:spcBef>
              <a:spcAft>
                <a:spcPts val="0"/>
              </a:spcAft>
              <a:buClr>
                <a:schemeClr val="dk1"/>
              </a:buClr>
              <a:buSzPts val="2400"/>
              <a:buFontTx/>
              <a:buNone/>
              <a:defRPr kumimoji="0" sz="2000" kern="1200">
                <a:solidFill>
                  <a:schemeClr val="tx1"/>
                </a:solidFill>
                <a:latin typeface="+mn-lt"/>
                <a:ea typeface="+mn-ea"/>
                <a:cs typeface="+mn-cs"/>
              </a:defRPr>
            </a:lvl5pPr>
            <a:lvl6pPr marL="1645920" lvl="5" indent="-228600" algn="l" rtl="0" eaLnBrk="1" latinLnBrk="0" hangingPunct="1">
              <a:lnSpc>
                <a:spcPct val="100000"/>
              </a:lnSpc>
              <a:spcBef>
                <a:spcPts val="0"/>
              </a:spcBef>
              <a:spcAft>
                <a:spcPts val="0"/>
              </a:spcAft>
              <a:buClr>
                <a:schemeClr val="dk1"/>
              </a:buClr>
              <a:buSzPts val="2400"/>
              <a:buNone/>
              <a:defRPr kumimoji="0" sz="1800" kern="1200" baseline="0">
                <a:solidFill>
                  <a:schemeClr val="tx1"/>
                </a:solidFill>
                <a:latin typeface="+mn-lt"/>
                <a:ea typeface="+mn-ea"/>
                <a:cs typeface="+mn-cs"/>
              </a:defRPr>
            </a:lvl6pPr>
            <a:lvl7pPr marL="1920240" lvl="6" indent="-228600" algn="l" rtl="0" eaLnBrk="1" latinLnBrk="0" hangingPunct="1">
              <a:lnSpc>
                <a:spcPct val="100000"/>
              </a:lnSpc>
              <a:spcBef>
                <a:spcPts val="0"/>
              </a:spcBef>
              <a:spcAft>
                <a:spcPts val="0"/>
              </a:spcAft>
              <a:buClr>
                <a:schemeClr val="dk1"/>
              </a:buClr>
              <a:buSzPts val="2400"/>
              <a:buNone/>
              <a:defRPr kumimoji="0" sz="1800" kern="1200">
                <a:solidFill>
                  <a:schemeClr val="tx1"/>
                </a:solidFill>
                <a:latin typeface="+mn-lt"/>
                <a:ea typeface="+mn-ea"/>
                <a:cs typeface="+mn-cs"/>
              </a:defRPr>
            </a:lvl7pPr>
            <a:lvl8pPr marL="2194560" lvl="7" indent="-228600" algn="l" rtl="0" eaLnBrk="1" latinLnBrk="0" hangingPunct="1">
              <a:lnSpc>
                <a:spcPct val="100000"/>
              </a:lnSpc>
              <a:spcBef>
                <a:spcPts val="0"/>
              </a:spcBef>
              <a:spcAft>
                <a:spcPts val="0"/>
              </a:spcAft>
              <a:buClr>
                <a:schemeClr val="dk1"/>
              </a:buClr>
              <a:buSzPts val="2400"/>
              <a:buNone/>
              <a:defRPr kumimoji="0" sz="1800" kern="1200">
                <a:solidFill>
                  <a:schemeClr val="tx1"/>
                </a:solidFill>
                <a:latin typeface="+mn-lt"/>
                <a:ea typeface="+mn-ea"/>
                <a:cs typeface="+mn-cs"/>
              </a:defRPr>
            </a:lvl8pPr>
            <a:lvl9pPr marL="2468880" lvl="8" indent="-228600" algn="l" rtl="0" eaLnBrk="1" latinLnBrk="0" hangingPunct="1">
              <a:lnSpc>
                <a:spcPct val="100000"/>
              </a:lnSpc>
              <a:spcBef>
                <a:spcPts val="0"/>
              </a:spcBef>
              <a:spcAft>
                <a:spcPts val="0"/>
              </a:spcAft>
              <a:buClr>
                <a:schemeClr val="dk1"/>
              </a:buClr>
              <a:buSzPts val="2400"/>
              <a:buNone/>
              <a:defRPr kumimoji="0" sz="1800" kern="1200">
                <a:solidFill>
                  <a:schemeClr val="tx1"/>
                </a:solidFill>
                <a:latin typeface="+mn-lt"/>
                <a:ea typeface="+mn-ea"/>
                <a:cs typeface="+mn-cs"/>
              </a:defRPr>
            </a:lvl9pPr>
          </a:lstStyle>
          <a:p>
            <a:pPr marL="228600" lvl="0" indent="-228600" algn="just"/>
            <a:r>
              <a:rPr lang="en-US" sz="2000" b="1" dirty="0">
                <a:cs typeface="Times New Roman" panose="02020603050405020304" pitchFamily="18" charset="0"/>
              </a:rPr>
              <a:t>   	Shiva Sharma</a:t>
            </a:r>
          </a:p>
          <a:p>
            <a:pPr marL="228600" lvl="0" indent="-228600" algn="just"/>
            <a:r>
              <a:rPr lang="en-US" sz="2000" i="1" dirty="0">
                <a:cs typeface="Times New Roman" panose="02020603050405020304" pitchFamily="18" charset="0"/>
              </a:rPr>
              <a:t>	Frontend Developer</a:t>
            </a:r>
          </a:p>
          <a:p>
            <a:pPr marL="228600" lvl="0" indent="-228600" algn="just"/>
            <a:r>
              <a:rPr lang="en-US" sz="2000" b="1" dirty="0">
                <a:cs typeface="Times New Roman" panose="02020603050405020304" pitchFamily="18" charset="0"/>
              </a:rPr>
              <a:t>	Institute:</a:t>
            </a:r>
            <a:r>
              <a:rPr lang="en-US" sz="2000" dirty="0">
                <a:cs typeface="Times New Roman" panose="02020603050405020304" pitchFamily="18" charset="0"/>
              </a:rPr>
              <a:t> COER University</a:t>
            </a:r>
          </a:p>
          <a:p>
            <a:pPr marL="228600" lvl="0" indent="-228600" algn="just"/>
            <a:r>
              <a:rPr lang="en-US" sz="2000" dirty="0">
                <a:cs typeface="Times New Roman" panose="02020603050405020304" pitchFamily="18" charset="0"/>
              </a:rPr>
              <a:t>    </a:t>
            </a:r>
            <a:r>
              <a:rPr lang="en-US" sz="1800" dirty="0">
                <a:cs typeface="Times New Roman" panose="02020603050405020304" pitchFamily="18" charset="0"/>
              </a:rPr>
              <a:t>Shiva is dedicated to crafting an engaging user interface for Dropizi. With skills in responsive design and modern frontend frameworks, he ensures that the platform is visually appealing and accessible on all devices.</a:t>
            </a:r>
          </a:p>
          <a:p>
            <a:pPr marL="228600" lvl="0" indent="-228600" algn="just"/>
            <a:endParaRPr lang="en-US" sz="2000" dirty="0">
              <a:cs typeface="Times New Roman" panose="02020603050405020304" pitchFamily="18" charset="0"/>
            </a:endParaRPr>
          </a:p>
          <a:p>
            <a:pPr marL="228600" lvl="0" indent="-228600" algn="just"/>
            <a:r>
              <a:rPr lang="en-US" sz="2000" b="1" dirty="0">
                <a:cs typeface="Times New Roman" panose="02020603050405020304" pitchFamily="18" charset="0"/>
              </a:rPr>
              <a:t>	Himanshu Singh Bisht</a:t>
            </a:r>
          </a:p>
          <a:p>
            <a:pPr marL="228600" lvl="0" indent="-228600" algn="just"/>
            <a:r>
              <a:rPr lang="en-US" sz="2000" i="1" dirty="0">
                <a:cs typeface="Times New Roman" panose="02020603050405020304" pitchFamily="18" charset="0"/>
              </a:rPr>
              <a:t>	Backend Developer</a:t>
            </a:r>
          </a:p>
          <a:p>
            <a:pPr marL="228600" lvl="0" indent="-228600" algn="just"/>
            <a:r>
              <a:rPr lang="en-US" sz="2000" b="1" dirty="0">
                <a:cs typeface="Times New Roman" panose="02020603050405020304" pitchFamily="18" charset="0"/>
              </a:rPr>
              <a:t>	Institute:</a:t>
            </a:r>
            <a:r>
              <a:rPr lang="en-US" sz="2000" dirty="0">
                <a:cs typeface="Times New Roman" panose="02020603050405020304" pitchFamily="18" charset="0"/>
              </a:rPr>
              <a:t> COER University</a:t>
            </a:r>
          </a:p>
          <a:p>
            <a:pPr marL="228600" indent="-228600" algn="just"/>
            <a:r>
              <a:rPr lang="en-US" sz="2000" dirty="0">
                <a:cs typeface="Times New Roman" panose="02020603050405020304" pitchFamily="18" charset="0"/>
              </a:rPr>
              <a:t>    </a:t>
            </a:r>
            <a:r>
              <a:rPr lang="en-US" sz="1800" dirty="0">
                <a:cs typeface="Times New Roman" panose="02020603050405020304" pitchFamily="18" charset="0"/>
              </a:rPr>
              <a:t>Himanshu Singh Bisht specializes in server-side programming and database management. They are responsible for developing the backend infrastructure of Dropizi, focusing on efficient data handling and secure APIs.</a:t>
            </a:r>
            <a:endParaRPr lang="en-US" sz="2000"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8"/>
          <p:cNvSpPr txBox="1">
            <a:spLocks noGrp="1"/>
          </p:cNvSpPr>
          <p:nvPr>
            <p:ph type="ctrTitle"/>
          </p:nvPr>
        </p:nvSpPr>
        <p:spPr>
          <a:xfrm>
            <a:off x="1828800" y="318556"/>
            <a:ext cx="8397600" cy="84421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b="1" dirty="0">
                <a:latin typeface="Tahoma"/>
                <a:ea typeface="Tahoma"/>
                <a:cs typeface="Tahoma"/>
                <a:sym typeface="Tahoma"/>
              </a:rPr>
              <a:t>Product</a:t>
            </a:r>
            <a:endParaRPr sz="2800" b="1" dirty="0">
              <a:latin typeface="Tahoma"/>
              <a:ea typeface="Tahoma"/>
              <a:cs typeface="Tahoma"/>
              <a:sym typeface="Tahoma"/>
            </a:endParaRPr>
          </a:p>
        </p:txBody>
      </p:sp>
      <p:pic>
        <p:nvPicPr>
          <p:cNvPr id="296" name="Google Shape;296;p8"/>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297" name="Google Shape;297;p8"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sp>
        <p:nvSpPr>
          <p:cNvPr id="298" name="Google Shape;298;p8"/>
          <p:cNvSpPr txBox="1">
            <a:spLocks noGrp="1"/>
          </p:cNvSpPr>
          <p:nvPr>
            <p:ph type="subTitle" idx="1"/>
          </p:nvPr>
        </p:nvSpPr>
        <p:spPr>
          <a:xfrm>
            <a:off x="762000" y="1463259"/>
            <a:ext cx="10668000" cy="4708941"/>
          </a:xfrm>
          <a:prstGeom prst="rect">
            <a:avLst/>
          </a:prstGeom>
          <a:noFill/>
          <a:ln>
            <a:noFill/>
          </a:ln>
        </p:spPr>
        <p:txBody>
          <a:bodyPr spcFirstLastPara="1" wrap="square" lIns="91425" tIns="45700" rIns="91425" bIns="45700" anchor="ctr" anchorCtr="0">
            <a:spAutoFit/>
          </a:bodyPr>
          <a:lstStyle/>
          <a:p>
            <a:pPr marL="0" lvl="0" indent="0" algn="just"/>
            <a:r>
              <a:rPr lang="en-US" sz="2000" b="1" dirty="0" smtClean="0"/>
              <a:t>Product Description</a:t>
            </a:r>
            <a:endParaRPr lang="en-US" sz="2000" dirty="0" smtClean="0"/>
          </a:p>
          <a:p>
            <a:pPr marL="0" lvl="0" indent="0" algn="just"/>
            <a:r>
              <a:rPr lang="en-US" sz="2000" dirty="0" smtClean="0"/>
              <a:t>Dropizi is an innovative parcel delivery service that connects individuals who need to send items with travelers already heading in the same direction. By utilizing real-world travel routes, Dropizi ensures faster, more cost-effective deliveries compared to traditional courier services.</a:t>
            </a:r>
          </a:p>
          <a:p>
            <a:pPr marL="0" lvl="0" indent="0" algn="just"/>
            <a:endParaRPr lang="en-US" sz="2000" dirty="0" smtClean="0"/>
          </a:p>
          <a:p>
            <a:pPr marL="0" lvl="0" indent="0" algn="just"/>
            <a:r>
              <a:rPr lang="en-US" sz="2000" b="1" dirty="0" smtClean="0"/>
              <a:t>User-Friendly Interface: </a:t>
            </a:r>
            <a:r>
              <a:rPr lang="en-US" sz="2000" dirty="0" smtClean="0"/>
              <a:t>Our platform offers an intuitive interface for users to easily schedule pickups and manage deliveries.</a:t>
            </a:r>
          </a:p>
          <a:p>
            <a:pPr marL="0" lvl="0" indent="0" algn="just"/>
            <a:r>
              <a:rPr lang="en-US" sz="2000" b="1" dirty="0" smtClean="0"/>
              <a:t>Real-Time Tracking: </a:t>
            </a:r>
            <a:r>
              <a:rPr lang="en-US" sz="2000" dirty="0" smtClean="0"/>
              <a:t>Users can monitor their parcels throughout the delivery process, providing peace of mind and transparency.</a:t>
            </a:r>
          </a:p>
          <a:p>
            <a:pPr marL="0" lvl="0" indent="0" algn="just"/>
            <a:r>
              <a:rPr lang="en-US" sz="2000" b="1" dirty="0" smtClean="0"/>
              <a:t>Tailored Pricing</a:t>
            </a:r>
            <a:r>
              <a:rPr lang="en-US" sz="2000" dirty="0" smtClean="0"/>
              <a:t>: Dropizi employs a dynamic pricing model based on distance and travel routes, making it an affordable option for users.</a:t>
            </a:r>
          </a:p>
          <a:p>
            <a:pPr marL="0" lvl="0" indent="0" algn="just"/>
            <a:r>
              <a:rPr lang="en-US" sz="2000" b="1" dirty="0" smtClean="0"/>
              <a:t>Secure Handling: </a:t>
            </a:r>
            <a:r>
              <a:rPr lang="en-US" sz="2000" dirty="0" smtClean="0"/>
              <a:t>The hub-based system minimizes the risk of mishandling and ensures parcels are securely transferred.</a:t>
            </a:r>
          </a:p>
          <a:p>
            <a:pPr marL="0" lvl="0" indent="0" algn="just"/>
            <a:r>
              <a:rPr lang="en-US" sz="2000" dirty="0" smtClean="0"/>
              <a:t>24/7 Support: An integrated LLM-based </a:t>
            </a:r>
            <a:r>
              <a:rPr lang="en-US" sz="2000" dirty="0" err="1" smtClean="0"/>
              <a:t>chatbot</a:t>
            </a:r>
            <a:r>
              <a:rPr lang="en-US" sz="2000" dirty="0" smtClean="0"/>
              <a:t> provides real-time assistance, answering queries and enhancing the overall user experience.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8"/>
          <p:cNvSpPr txBox="1">
            <a:spLocks noGrp="1"/>
          </p:cNvSpPr>
          <p:nvPr>
            <p:ph type="ctrTitle"/>
          </p:nvPr>
        </p:nvSpPr>
        <p:spPr>
          <a:xfrm>
            <a:off x="1815902" y="646896"/>
            <a:ext cx="8397600" cy="844210"/>
          </a:xfrm>
          <a:prstGeom prst="rect">
            <a:avLst/>
          </a:prstGeom>
          <a:noFill/>
          <a:ln>
            <a:noFill/>
          </a:ln>
        </p:spPr>
        <p:txBody>
          <a:bodyPr spcFirstLastPara="1" wrap="square" lIns="91425" tIns="91425" rIns="91425" bIns="91425" anchor="ctr" anchorCtr="0">
            <a:noAutofit/>
          </a:bodyPr>
          <a:lstStyle/>
          <a:p>
            <a:pPr algn="ctr"/>
            <a:r>
              <a:rPr lang="en-US" sz="2800" b="1" dirty="0" smtClean="0">
                <a:latin typeface="Tahoma"/>
                <a:ea typeface="Tahoma"/>
                <a:cs typeface="Tahoma"/>
                <a:sym typeface="Tahoma"/>
              </a:rPr>
              <a:t>Product</a:t>
            </a:r>
            <a:r>
              <a:rPr lang="en-US" sz="2800" b="1" dirty="0">
                <a:latin typeface="Tahoma"/>
                <a:ea typeface="Tahoma"/>
                <a:cs typeface="Tahoma"/>
                <a:sym typeface="Tahoma"/>
              </a:rPr>
              <a:t/>
            </a:r>
            <a:br>
              <a:rPr lang="en-US" sz="2800" b="1" dirty="0">
                <a:latin typeface="Tahoma"/>
                <a:ea typeface="Tahoma"/>
                <a:cs typeface="Tahoma"/>
                <a:sym typeface="Tahoma"/>
              </a:rPr>
            </a:br>
            <a:r>
              <a:rPr lang="en-US" sz="2800" b="1" dirty="0" smtClean="0">
                <a:latin typeface="Tahoma"/>
                <a:ea typeface="Tahoma"/>
                <a:cs typeface="Tahoma"/>
                <a:sym typeface="Tahoma"/>
              </a:rPr>
              <a:t/>
            </a:r>
            <a:br>
              <a:rPr lang="en-US" sz="2800" b="1" dirty="0" smtClean="0">
                <a:latin typeface="Tahoma"/>
                <a:ea typeface="Tahoma"/>
                <a:cs typeface="Tahoma"/>
                <a:sym typeface="Tahoma"/>
              </a:rPr>
            </a:br>
            <a:r>
              <a:rPr lang="en-US" sz="2800" b="1" dirty="0" smtClean="0"/>
              <a:t>Development </a:t>
            </a:r>
            <a:r>
              <a:rPr lang="en-US" sz="2800" b="1" dirty="0"/>
              <a:t>Roadmap</a:t>
            </a:r>
            <a:br>
              <a:rPr lang="en-US" sz="2800" b="1" dirty="0"/>
            </a:br>
            <a:endParaRPr sz="2800" b="1" dirty="0">
              <a:latin typeface="Tahoma"/>
              <a:ea typeface="Tahoma"/>
              <a:cs typeface="Tahoma"/>
              <a:sym typeface="Tahoma"/>
            </a:endParaRPr>
          </a:p>
        </p:txBody>
      </p:sp>
      <p:pic>
        <p:nvPicPr>
          <p:cNvPr id="296" name="Google Shape;296;p8"/>
          <p:cNvPicPr preferRelativeResize="0"/>
          <p:nvPr/>
        </p:nvPicPr>
        <p:blipFill rotWithShape="1">
          <a:blip r:embed="rId3">
            <a:alphaModFix/>
          </a:blip>
          <a:srcRect/>
          <a:stretch/>
        </p:blipFill>
        <p:spPr>
          <a:xfrm>
            <a:off x="59619" y="69386"/>
            <a:ext cx="1388397" cy="1236185"/>
          </a:xfrm>
          <a:prstGeom prst="rect">
            <a:avLst/>
          </a:prstGeom>
          <a:noFill/>
          <a:ln>
            <a:noFill/>
          </a:ln>
        </p:spPr>
      </p:pic>
      <p:pic>
        <p:nvPicPr>
          <p:cNvPr id="297" name="Google Shape;297;p8" descr="A logo with a head and lines and dots&#10;&#10;Description automatically generated"/>
          <p:cNvPicPr preferRelativeResize="0"/>
          <p:nvPr/>
        </p:nvPicPr>
        <p:blipFill rotWithShape="1">
          <a:blip r:embed="rId4">
            <a:alphaModFix/>
          </a:blip>
          <a:srcRect/>
          <a:stretch/>
        </p:blipFill>
        <p:spPr>
          <a:xfrm>
            <a:off x="10829006" y="287454"/>
            <a:ext cx="1170024" cy="757336"/>
          </a:xfrm>
          <a:prstGeom prst="rect">
            <a:avLst/>
          </a:prstGeom>
          <a:noFill/>
          <a:ln>
            <a:noFill/>
          </a:ln>
        </p:spPr>
      </p:pic>
      <p:grpSp>
        <p:nvGrpSpPr>
          <p:cNvPr id="30" name="Group 29"/>
          <p:cNvGrpSpPr/>
          <p:nvPr/>
        </p:nvGrpSpPr>
        <p:grpSpPr>
          <a:xfrm>
            <a:off x="27008" y="2244344"/>
            <a:ext cx="12107044" cy="3845030"/>
            <a:chOff x="43221" y="1632079"/>
            <a:chExt cx="12107044" cy="3845030"/>
          </a:xfrm>
        </p:grpSpPr>
        <p:grpSp>
          <p:nvGrpSpPr>
            <p:cNvPr id="29" name="Group 28"/>
            <p:cNvGrpSpPr/>
            <p:nvPr/>
          </p:nvGrpSpPr>
          <p:grpSpPr>
            <a:xfrm>
              <a:off x="10564657" y="2600674"/>
              <a:ext cx="1585608" cy="1356271"/>
              <a:chOff x="10952307" y="1845618"/>
              <a:chExt cx="1050008" cy="1049986"/>
            </a:xfrm>
          </p:grpSpPr>
          <p:sp>
            <p:nvSpPr>
              <p:cNvPr id="5" name="Oval 4"/>
              <p:cNvSpPr/>
              <p:nvPr/>
            </p:nvSpPr>
            <p:spPr>
              <a:xfrm>
                <a:off x="10952307" y="1845618"/>
                <a:ext cx="1050008" cy="1049986"/>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Freeform 5"/>
              <p:cNvSpPr/>
              <p:nvPr/>
            </p:nvSpPr>
            <p:spPr>
              <a:xfrm>
                <a:off x="10983557" y="1869046"/>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defTabSz="355600">
                  <a:lnSpc>
                    <a:spcPct val="90000"/>
                  </a:lnSpc>
                  <a:spcBef>
                    <a:spcPct val="0"/>
                  </a:spcBef>
                  <a:spcAft>
                    <a:spcPct val="35000"/>
                  </a:spcAft>
                </a:pPr>
                <a:r>
                  <a:rPr lang="en-US" sz="1700" kern="1200" dirty="0" smtClean="0"/>
                  <a:t>Regular Updates  </a:t>
                </a:r>
                <a:endParaRPr lang="en-US" sz="1700" kern="1200" dirty="0"/>
              </a:p>
            </p:txBody>
          </p:sp>
        </p:grpSp>
        <p:grpSp>
          <p:nvGrpSpPr>
            <p:cNvPr id="27" name="Group 26"/>
            <p:cNvGrpSpPr/>
            <p:nvPr/>
          </p:nvGrpSpPr>
          <p:grpSpPr>
            <a:xfrm>
              <a:off x="43221" y="1689683"/>
              <a:ext cx="1726030" cy="1771347"/>
              <a:chOff x="102612" y="1657653"/>
              <a:chExt cx="1050038" cy="1050038"/>
            </a:xfrm>
          </p:grpSpPr>
          <p:sp>
            <p:nvSpPr>
              <p:cNvPr id="25" name="Teardrop 24"/>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Freeform 25"/>
              <p:cNvSpPr/>
              <p:nvPr/>
            </p:nvSpPr>
            <p:spPr>
              <a:xfrm>
                <a:off x="13253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defTabSz="355600">
                  <a:lnSpc>
                    <a:spcPct val="90000"/>
                  </a:lnSpc>
                  <a:spcBef>
                    <a:spcPct val="0"/>
                  </a:spcBef>
                  <a:spcAft>
                    <a:spcPct val="35000"/>
                  </a:spcAft>
                </a:pPr>
                <a:r>
                  <a:rPr lang="en-US" sz="1700" kern="1200" dirty="0" smtClean="0"/>
                  <a:t>Research &amp; Planning </a:t>
                </a:r>
                <a:endParaRPr lang="en-US" sz="1700" kern="1200" dirty="0"/>
              </a:p>
            </p:txBody>
          </p:sp>
        </p:grpSp>
        <p:grpSp>
          <p:nvGrpSpPr>
            <p:cNvPr id="34" name="Group 33"/>
            <p:cNvGrpSpPr/>
            <p:nvPr/>
          </p:nvGrpSpPr>
          <p:grpSpPr>
            <a:xfrm>
              <a:off x="559469" y="3680445"/>
              <a:ext cx="1726030" cy="1771347"/>
              <a:chOff x="102612" y="1657653"/>
              <a:chExt cx="1050038" cy="1050038"/>
            </a:xfrm>
          </p:grpSpPr>
          <p:sp>
            <p:nvSpPr>
              <p:cNvPr id="35" name="Teardrop 34"/>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Freeform 35"/>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a:t>Prototype Design </a:t>
                </a:r>
              </a:p>
            </p:txBody>
          </p:sp>
        </p:grpSp>
        <p:grpSp>
          <p:nvGrpSpPr>
            <p:cNvPr id="37" name="Group 36"/>
            <p:cNvGrpSpPr/>
            <p:nvPr/>
          </p:nvGrpSpPr>
          <p:grpSpPr>
            <a:xfrm>
              <a:off x="2227809" y="1632079"/>
              <a:ext cx="1726030" cy="1771347"/>
              <a:chOff x="102612" y="1657653"/>
              <a:chExt cx="1050038" cy="1050038"/>
            </a:xfrm>
          </p:grpSpPr>
          <p:sp>
            <p:nvSpPr>
              <p:cNvPr id="38" name="Teardrop 37"/>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9" name="Freeform 38"/>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a:t>Backend Development </a:t>
                </a:r>
              </a:p>
            </p:txBody>
          </p:sp>
        </p:grpSp>
        <p:grpSp>
          <p:nvGrpSpPr>
            <p:cNvPr id="40" name="Group 39"/>
            <p:cNvGrpSpPr/>
            <p:nvPr/>
          </p:nvGrpSpPr>
          <p:grpSpPr>
            <a:xfrm>
              <a:off x="2716925" y="3705762"/>
              <a:ext cx="1726030" cy="1771347"/>
              <a:chOff x="102612" y="1657653"/>
              <a:chExt cx="1050038" cy="1050038"/>
            </a:xfrm>
          </p:grpSpPr>
          <p:sp>
            <p:nvSpPr>
              <p:cNvPr id="41" name="Teardrop 40"/>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2" name="Freeform 41"/>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a:t>MVP Launch  </a:t>
                </a:r>
                <a:endParaRPr lang="en-IN" sz="1700" dirty="0"/>
              </a:p>
            </p:txBody>
          </p:sp>
        </p:grpSp>
        <p:grpSp>
          <p:nvGrpSpPr>
            <p:cNvPr id="43" name="Group 42"/>
            <p:cNvGrpSpPr/>
            <p:nvPr/>
          </p:nvGrpSpPr>
          <p:grpSpPr>
            <a:xfrm>
              <a:off x="4388924" y="1649191"/>
              <a:ext cx="1726030" cy="1771347"/>
              <a:chOff x="102612" y="1657653"/>
              <a:chExt cx="1050038" cy="1050038"/>
            </a:xfrm>
          </p:grpSpPr>
          <p:sp>
            <p:nvSpPr>
              <p:cNvPr id="44" name="Teardrop 43"/>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5" name="Freeform 44"/>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a:t>User Feedback Collection  </a:t>
                </a:r>
              </a:p>
            </p:txBody>
          </p:sp>
        </p:grpSp>
        <p:grpSp>
          <p:nvGrpSpPr>
            <p:cNvPr id="46" name="Group 45"/>
            <p:cNvGrpSpPr/>
            <p:nvPr/>
          </p:nvGrpSpPr>
          <p:grpSpPr>
            <a:xfrm>
              <a:off x="4932059" y="3680184"/>
              <a:ext cx="1726030" cy="1771347"/>
              <a:chOff x="102612" y="1657653"/>
              <a:chExt cx="1050038" cy="1050038"/>
            </a:xfrm>
          </p:grpSpPr>
          <p:sp>
            <p:nvSpPr>
              <p:cNvPr id="47" name="Teardrop 46"/>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8" name="Freeform 47"/>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smtClean="0"/>
                  <a:t>Iterative</a:t>
                </a:r>
              </a:p>
              <a:p>
                <a:pPr lvl="0" algn="ctr"/>
                <a:r>
                  <a:rPr lang="en-US" sz="1700" dirty="0" smtClean="0"/>
                  <a:t>Improvement </a:t>
                </a:r>
                <a:endParaRPr lang="en-US" sz="1700" dirty="0"/>
              </a:p>
            </p:txBody>
          </p:sp>
        </p:grpSp>
        <p:grpSp>
          <p:nvGrpSpPr>
            <p:cNvPr id="49" name="Group 48"/>
            <p:cNvGrpSpPr/>
            <p:nvPr/>
          </p:nvGrpSpPr>
          <p:grpSpPr>
            <a:xfrm>
              <a:off x="6586907" y="1674508"/>
              <a:ext cx="1726030" cy="1771347"/>
              <a:chOff x="102612" y="1657653"/>
              <a:chExt cx="1050038" cy="1050038"/>
            </a:xfrm>
          </p:grpSpPr>
          <p:sp>
            <p:nvSpPr>
              <p:cNvPr id="50" name="Teardrop 49"/>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1" name="Freeform 50"/>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a:t>Official Launch</a:t>
                </a:r>
              </a:p>
            </p:txBody>
          </p:sp>
        </p:grpSp>
        <p:grpSp>
          <p:nvGrpSpPr>
            <p:cNvPr id="53" name="Group 52"/>
            <p:cNvGrpSpPr/>
            <p:nvPr/>
          </p:nvGrpSpPr>
          <p:grpSpPr>
            <a:xfrm>
              <a:off x="9366700" y="3680184"/>
              <a:ext cx="1726030" cy="1771347"/>
              <a:chOff x="102612" y="1657653"/>
              <a:chExt cx="1050038" cy="1050038"/>
            </a:xfrm>
          </p:grpSpPr>
          <p:sp>
            <p:nvSpPr>
              <p:cNvPr id="54" name="Teardrop 53"/>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5" name="Freeform 54"/>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a:t>Partnership Development  </a:t>
                </a:r>
              </a:p>
            </p:txBody>
          </p:sp>
        </p:grpSp>
        <p:grpSp>
          <p:nvGrpSpPr>
            <p:cNvPr id="56" name="Group 55"/>
            <p:cNvGrpSpPr/>
            <p:nvPr/>
          </p:nvGrpSpPr>
          <p:grpSpPr>
            <a:xfrm>
              <a:off x="8745082" y="1674508"/>
              <a:ext cx="1726030" cy="1771347"/>
              <a:chOff x="102612" y="1657653"/>
              <a:chExt cx="1050038" cy="1050038"/>
            </a:xfrm>
          </p:grpSpPr>
          <p:sp>
            <p:nvSpPr>
              <p:cNvPr id="57" name="Teardrop 56"/>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Freeform 57"/>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a:t>Introduce New Features  </a:t>
                </a:r>
              </a:p>
            </p:txBody>
          </p:sp>
        </p:grpSp>
        <p:grpSp>
          <p:nvGrpSpPr>
            <p:cNvPr id="59" name="Group 58"/>
            <p:cNvGrpSpPr/>
            <p:nvPr/>
          </p:nvGrpSpPr>
          <p:grpSpPr>
            <a:xfrm>
              <a:off x="7154375" y="3703392"/>
              <a:ext cx="1726030" cy="1771347"/>
              <a:chOff x="102612" y="1657653"/>
              <a:chExt cx="1050038" cy="1050038"/>
            </a:xfrm>
          </p:grpSpPr>
          <p:sp>
            <p:nvSpPr>
              <p:cNvPr id="60" name="Teardrop 59"/>
              <p:cNvSpPr/>
              <p:nvPr/>
            </p:nvSpPr>
            <p:spPr>
              <a:xfrm rot="2700000">
                <a:off x="102612" y="1657653"/>
                <a:ext cx="1050038" cy="1050038"/>
              </a:xfrm>
              <a:prstGeom prst="teardrop">
                <a:avLst>
                  <a:gd name="adj" fmla="val 1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Freeform 60"/>
              <p:cNvSpPr/>
              <p:nvPr/>
            </p:nvSpPr>
            <p:spPr>
              <a:xfrm>
                <a:off x="137708" y="1707693"/>
                <a:ext cx="979846" cy="979975"/>
              </a:xfrm>
              <a:custGeom>
                <a:avLst/>
                <a:gdLst>
                  <a:gd name="connsiteX0" fmla="*/ 0 w 979846"/>
                  <a:gd name="connsiteY0" fmla="*/ 489988 h 979975"/>
                  <a:gd name="connsiteX1" fmla="*/ 489923 w 979846"/>
                  <a:gd name="connsiteY1" fmla="*/ 0 h 979975"/>
                  <a:gd name="connsiteX2" fmla="*/ 979846 w 979846"/>
                  <a:gd name="connsiteY2" fmla="*/ 489988 h 979975"/>
                  <a:gd name="connsiteX3" fmla="*/ 489923 w 979846"/>
                  <a:gd name="connsiteY3" fmla="*/ 979976 h 979975"/>
                  <a:gd name="connsiteX4" fmla="*/ 0 w 979846"/>
                  <a:gd name="connsiteY4" fmla="*/ 489988 h 979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846" h="979975">
                    <a:moveTo>
                      <a:pt x="0" y="489988"/>
                    </a:moveTo>
                    <a:cubicBezTo>
                      <a:pt x="0" y="219375"/>
                      <a:pt x="219346" y="0"/>
                      <a:pt x="489923" y="0"/>
                    </a:cubicBezTo>
                    <a:cubicBezTo>
                      <a:pt x="760500" y="0"/>
                      <a:pt x="979846" y="219375"/>
                      <a:pt x="979846" y="489988"/>
                    </a:cubicBezTo>
                    <a:cubicBezTo>
                      <a:pt x="979846" y="760601"/>
                      <a:pt x="760500" y="979976"/>
                      <a:pt x="489923" y="979976"/>
                    </a:cubicBezTo>
                    <a:cubicBezTo>
                      <a:pt x="219346" y="979976"/>
                      <a:pt x="0" y="760601"/>
                      <a:pt x="0" y="48998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0484" tIns="150182" rIns="149274" bIns="150184" numCol="1" spcCol="1270" anchor="ctr" anchorCtr="0">
                <a:noAutofit/>
              </a:bodyPr>
              <a:lstStyle/>
              <a:p>
                <a:pPr lvl="0" algn="ctr"/>
                <a:r>
                  <a:rPr lang="en-US" sz="1700" dirty="0" smtClean="0"/>
                  <a:t>Performance </a:t>
                </a:r>
                <a:r>
                  <a:rPr lang="en-US" sz="1700" dirty="0"/>
                  <a:t>Monitoring</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3489</TotalTime>
  <Words>4388</Words>
  <Application>Microsoft Office PowerPoint</Application>
  <PresentationFormat>Widescreen</PresentationFormat>
  <Paragraphs>544</Paragraphs>
  <Slides>36</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Arial</vt:lpstr>
      <vt:lpstr>Quicksand</vt:lpstr>
      <vt:lpstr>Times New Roman</vt:lpstr>
      <vt:lpstr>Tahoma</vt:lpstr>
      <vt:lpstr>Wingdings 2</vt:lpstr>
      <vt:lpstr>Office Theme</vt:lpstr>
      <vt:lpstr>PowerPoint Presentation</vt:lpstr>
      <vt:lpstr>PowerPoint Presentation</vt:lpstr>
      <vt:lpstr>Brief description of Project</vt:lpstr>
      <vt:lpstr>Context/Background</vt:lpstr>
      <vt:lpstr>Problem Statement</vt:lpstr>
      <vt:lpstr>Proposed Solution</vt:lpstr>
      <vt:lpstr>Team</vt:lpstr>
      <vt:lpstr>Product</vt:lpstr>
      <vt:lpstr>Product  Development Roadmap </vt:lpstr>
      <vt:lpstr>Product</vt:lpstr>
      <vt:lpstr>Product</vt:lpstr>
      <vt:lpstr>Product Working Flow Model</vt:lpstr>
      <vt:lpstr> Product Working Flow Model</vt:lpstr>
      <vt:lpstr>Target Market</vt:lpstr>
      <vt:lpstr>Target Market</vt:lpstr>
      <vt:lpstr>Target Market</vt:lpstr>
      <vt:lpstr>Target Market</vt:lpstr>
      <vt:lpstr>Business Model</vt:lpstr>
      <vt:lpstr>Business Model</vt:lpstr>
      <vt:lpstr>Business Model</vt:lpstr>
      <vt:lpstr>Work Plan and Go-to-Market</vt:lpstr>
      <vt:lpstr>Work Plan and Go-to-Market</vt:lpstr>
      <vt:lpstr>Work Plan and Go-to-Market</vt:lpstr>
      <vt:lpstr>Work Plan and Go-to-Market</vt:lpstr>
      <vt:lpstr>Work Plan and Go-to-Market</vt:lpstr>
      <vt:lpstr>Work Plan and Go-to-Market</vt:lpstr>
      <vt:lpstr>Competitive Landscape</vt:lpstr>
      <vt:lpstr>Competitive Landscape</vt:lpstr>
      <vt:lpstr>Competitive Landscape</vt:lpstr>
      <vt:lpstr>Competitive Landscape</vt:lpstr>
      <vt:lpstr>Funding Details from Other Investors</vt:lpstr>
      <vt:lpstr>Ask from IIT Mandi iHub</vt:lpstr>
      <vt:lpstr>Ask from IIT Mandi iHub</vt:lpstr>
      <vt:lpstr>Ask from IIT Mandi iHub</vt:lpstr>
      <vt:lpstr>Ask from IIT Mandi iHub</vt:lpstr>
      <vt:lpstr>Thank You! For any queries, contact: Mr. Ankush Pathania at ankush@ihubiitmandi.in or call at 7018242838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shiva sharma</cp:lastModifiedBy>
  <cp:revision>110</cp:revision>
  <dcterms:modified xsi:type="dcterms:W3CDTF">2024-10-30T17:47:04Z</dcterms:modified>
</cp:coreProperties>
</file>