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2.jpeg" ContentType="image/jpeg"/>
  <Override PartName="/ppt/media/image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0.jpeg" ContentType="image/jpe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D954B2-44C9-4FEF-B485-831E297944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AB406B-717A-440B-A0EC-F598B72F93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73455-2998-42DE-83A7-16CC257FBA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6D0767-EE50-43C7-913F-0EBC61BEA2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EC8001-3027-4666-B91C-5236778AFB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596D85-CC5A-4C19-964B-260EF539D7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9B1C37-60E0-4E24-AAAD-D3C9704508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1A8B6A-855F-4DEC-A678-6B27E0C086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26C17A-EAF5-42F5-A586-E2CF3E7A70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443A72-5144-441B-BB9B-20627C7F8E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1030DD-9C58-4F49-A9B8-245D862A96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4479F-1809-4F73-BF1F-013F9C46B6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6E4475-D1DD-42CF-A9D5-DDD369BE1C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0C50C4-408F-4FFE-AB21-B84AC2EA1F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5F8A74-8905-4146-95C9-DE6C03A25E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2127B6-9AB7-446D-B65F-0A1F63D6AB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52F849-FBED-4B1B-8793-803953E4E1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8ED504-4B6D-4248-BE89-2C7B47E974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2AC6EE-F0C3-40DC-8569-FECFD6220B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C548FB-9233-4C32-A1A4-CC1D4FF9AD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88CC75-C475-4198-8992-0E9BA9A4CE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45DC78-A242-4295-82B0-33CDDC00F5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F4CB73-1DDA-44BC-AEE7-2B974F1B86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C6BAE1-8B9A-45D7-A067-5DF99A0874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7459920" y="14400"/>
            <a:ext cx="4731840" cy="6843240"/>
          </a:xfrm>
          <a:custGeom>
            <a:avLst/>
            <a:gd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noFill/>
          <a:ln w="9525">
            <a:solidFill>
              <a:srgbClr val="5fc9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/>
          <p:cNvSpPr/>
          <p:nvPr/>
        </p:nvSpPr>
        <p:spPr>
          <a:xfrm>
            <a:off x="9601200" y="0"/>
            <a:ext cx="2590200" cy="6857280"/>
          </a:xfrm>
          <a:custGeom>
            <a:avLst/>
            <a:gd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bg object 19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bg object 20"/>
          <p:cNvSpPr/>
          <p:nvPr/>
        </p:nvSpPr>
        <p:spPr>
          <a:xfrm>
            <a:off x="9334440" y="0"/>
            <a:ext cx="2856960" cy="6857280"/>
          </a:xfrm>
          <a:custGeom>
            <a:avLst/>
            <a:gd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bg object 21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bg object 22"/>
          <p:cNvSpPr/>
          <p:nvPr/>
        </p:nvSpPr>
        <p:spPr>
          <a:xfrm>
            <a:off x="10934640" y="0"/>
            <a:ext cx="1256760" cy="6857280"/>
          </a:xfrm>
          <a:custGeom>
            <a:avLst/>
            <a:gd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bg object 23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bg object 24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11286000" y="6475680"/>
            <a:ext cx="24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B55A3C0-E8A9-4683-B625-D0A3AA77D336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g object 16"/>
          <p:cNvSpPr/>
          <p:nvPr/>
        </p:nvSpPr>
        <p:spPr>
          <a:xfrm>
            <a:off x="7459920" y="14400"/>
            <a:ext cx="4731840" cy="6843240"/>
          </a:xfrm>
          <a:custGeom>
            <a:avLst/>
            <a:gd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noFill/>
          <a:ln w="9525">
            <a:solidFill>
              <a:srgbClr val="5fc9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bg object 17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bg object 18"/>
          <p:cNvSpPr/>
          <p:nvPr/>
        </p:nvSpPr>
        <p:spPr>
          <a:xfrm>
            <a:off x="9601200" y="0"/>
            <a:ext cx="2590200" cy="6857280"/>
          </a:xfrm>
          <a:custGeom>
            <a:avLst/>
            <a:gd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bg object 19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bg object 20"/>
          <p:cNvSpPr/>
          <p:nvPr/>
        </p:nvSpPr>
        <p:spPr>
          <a:xfrm>
            <a:off x="9334440" y="0"/>
            <a:ext cx="2856960" cy="6857280"/>
          </a:xfrm>
          <a:custGeom>
            <a:avLst/>
            <a:gd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bg object 21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bg object 22"/>
          <p:cNvSpPr/>
          <p:nvPr/>
        </p:nvSpPr>
        <p:spPr>
          <a:xfrm>
            <a:off x="10934640" y="0"/>
            <a:ext cx="1256760" cy="6857280"/>
          </a:xfrm>
          <a:custGeom>
            <a:avLst/>
            <a:gd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bg object 23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bg object 24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5"/>
          </p:nvPr>
        </p:nvSpPr>
        <p:spPr>
          <a:xfrm>
            <a:off x="11286000" y="6475680"/>
            <a:ext cx="24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AE0720E-9901-4072-9FF2-6401CC97E5EC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object 2"/>
          <p:cNvGrpSpPr/>
          <p:nvPr/>
        </p:nvGrpSpPr>
        <p:grpSpPr>
          <a:xfrm>
            <a:off x="743040" y="1104840"/>
            <a:ext cx="1742040" cy="1332720"/>
            <a:chOff x="743040" y="1104840"/>
            <a:chExt cx="1742040" cy="1332720"/>
          </a:xfrm>
        </p:grpSpPr>
        <p:sp>
          <p:nvSpPr>
            <p:cNvPr id="101" name="object 3"/>
            <p:cNvSpPr/>
            <p:nvPr/>
          </p:nvSpPr>
          <p:spPr>
            <a:xfrm>
              <a:off x="743040" y="138096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object 4"/>
            <p:cNvSpPr/>
            <p:nvPr/>
          </p:nvSpPr>
          <p:spPr>
            <a:xfrm>
              <a:off x="1838160" y="110484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object 5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object 6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object 7"/>
          <p:cNvSpPr/>
          <p:nvPr/>
        </p:nvSpPr>
        <p:spPr>
          <a:xfrm>
            <a:off x="6225840" y="1260000"/>
            <a:ext cx="3493800" cy="10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Shi</a:t>
            </a:r>
            <a:r>
              <a:rPr b="0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vas A.</a:t>
            </a:r>
            <a:endParaRPr b="0" lang="en-IN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821721104054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6" name="object 8"/>
          <p:cNvSpPr/>
          <p:nvPr/>
        </p:nvSpPr>
        <p:spPr>
          <a:xfrm>
            <a:off x="6486480" y="2816280"/>
            <a:ext cx="18511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400" spc="-1" strike="noStrike">
                <a:solidFill>
                  <a:srgbClr val="2c926b"/>
                </a:solidFill>
                <a:latin typeface="Trebuchet MS"/>
                <a:ea typeface="DejaVu Sans"/>
              </a:rPr>
              <a:t>Final</a:t>
            </a:r>
            <a:r>
              <a:rPr b="1" lang="en-IN" sz="2400" spc="-100" strike="noStrike">
                <a:solidFill>
                  <a:srgbClr val="2c926b"/>
                </a:solidFill>
                <a:latin typeface="Trebuchet MS"/>
                <a:ea typeface="DejaVu Sans"/>
              </a:rPr>
              <a:t> </a:t>
            </a:r>
            <a:r>
              <a:rPr b="1" lang="en-IN" sz="2400" spc="-12" strike="noStrike">
                <a:solidFill>
                  <a:srgbClr val="2c926b"/>
                </a:solidFill>
                <a:latin typeface="Trebuchet MS"/>
                <a:ea typeface="DejaVu Sans"/>
              </a:rPr>
              <a:t>Project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7" name="object 9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sldNum" idx="7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D95D39C-37BC-4B01-B038-C7BAD9EDC0F8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object 3"/>
          <p:cNvSpPr/>
          <p:nvPr/>
        </p:nvSpPr>
        <p:spPr>
          <a:xfrm>
            <a:off x="11386440" y="3600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object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object 5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80360"/>
          </a:xfrm>
          <a:prstGeom prst="rect">
            <a:avLst/>
          </a:prstGeom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37280" y="367200"/>
            <a:ext cx="3897720" cy="1158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808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4800" spc="-75" strike="noStrike">
                <a:solidFill>
                  <a:srgbClr val="000000"/>
                </a:solidFill>
                <a:latin typeface="Trebuchet MS"/>
              </a:rPr>
              <a:t>RESULTS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1" name="object 7"/>
          <p:cNvSpPr/>
          <p:nvPr/>
        </p:nvSpPr>
        <p:spPr>
          <a:xfrm>
            <a:off x="762480" y="1585440"/>
            <a:ext cx="2270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4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IN" sz="18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Prediction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Num" idx="16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C083AF4E-D07C-4762-BEDA-48F09074D9BE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4225320" y="586800"/>
            <a:ext cx="5314680" cy="19332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124200" y="3060000"/>
            <a:ext cx="5635800" cy="333648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5940000" y="3103200"/>
            <a:ext cx="5760000" cy="34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2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" name="object 3"/>
          <p:cNvGrpSpPr/>
          <p:nvPr/>
        </p:nvGrpSpPr>
        <p:grpSpPr>
          <a:xfrm>
            <a:off x="7459920" y="0"/>
            <a:ext cx="4731840" cy="6857640"/>
            <a:chOff x="7459920" y="0"/>
            <a:chExt cx="4731840" cy="6857640"/>
          </a:xfrm>
        </p:grpSpPr>
        <p:sp>
          <p:nvSpPr>
            <p:cNvPr id="111" name="object 4"/>
            <p:cNvSpPr/>
            <p:nvPr/>
          </p:nvSpPr>
          <p:spPr>
            <a:xfrm>
              <a:off x="7459920" y="14400"/>
              <a:ext cx="4731840" cy="6843240"/>
            </a:xfrm>
            <a:custGeom>
              <a:avLst/>
              <a:gdLst/>
              <a:ah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noFill/>
            <a:ln w="9525">
              <a:solidFill>
                <a:srgbClr val="5fc9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object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object 6"/>
            <p:cNvSpPr/>
            <p:nvPr/>
          </p:nvSpPr>
          <p:spPr>
            <a:xfrm>
              <a:off x="9601200" y="0"/>
              <a:ext cx="2590200" cy="6857280"/>
            </a:xfrm>
            <a:custGeom>
              <a:avLst/>
              <a:gdLst/>
              <a:ah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object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object 8"/>
            <p:cNvSpPr/>
            <p:nvPr/>
          </p:nvSpPr>
          <p:spPr>
            <a:xfrm>
              <a:off x="9334440" y="0"/>
              <a:ext cx="2856960" cy="6857280"/>
            </a:xfrm>
            <a:custGeom>
              <a:avLst/>
              <a:gdLst/>
              <a:ah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object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object 10"/>
            <p:cNvSpPr/>
            <p:nvPr/>
          </p:nvSpPr>
          <p:spPr>
            <a:xfrm>
              <a:off x="10934640" y="0"/>
              <a:ext cx="1256760" cy="6857280"/>
            </a:xfrm>
            <a:custGeom>
              <a:avLst/>
              <a:gdLst/>
              <a:ah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object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object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object 13"/>
          <p:cNvSpPr/>
          <p:nvPr/>
        </p:nvSpPr>
        <p:spPr>
          <a:xfrm>
            <a:off x="9803160" y="6231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object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object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object 17"/>
          <p:cNvSpPr/>
          <p:nvPr/>
        </p:nvSpPr>
        <p:spPr>
          <a:xfrm>
            <a:off x="180000" y="720000"/>
            <a:ext cx="8409960" cy="92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  <a:tabLst>
                <a:tab algn="l" pos="6237000"/>
              </a:tabLst>
            </a:pPr>
            <a:r>
              <a:rPr b="0" lang="en-IN" sz="6000" spc="-542" strike="noStrike">
                <a:solidFill>
                  <a:srgbClr val="4f81bc"/>
                </a:solidFill>
                <a:latin typeface="Times New Roman"/>
                <a:ea typeface="DejaVu Sans"/>
              </a:rPr>
              <a:t>W</a:t>
            </a:r>
            <a:r>
              <a:rPr b="0" lang="en-IN" sz="6000" spc="60" strike="noStrike">
                <a:solidFill>
                  <a:srgbClr val="4f81bc"/>
                </a:solidFill>
                <a:latin typeface="Times New Roman"/>
                <a:ea typeface="DejaVu Sans"/>
              </a:rPr>
              <a:t>ea</a:t>
            </a:r>
            <a:r>
              <a:rPr b="0" lang="en-IN" sz="6000" spc="9" strike="noStrike">
                <a:solidFill>
                  <a:srgbClr val="4f81bc"/>
                </a:solidFill>
                <a:latin typeface="Times New Roman"/>
                <a:ea typeface="DejaVu Sans"/>
              </a:rPr>
              <a:t>t</a:t>
            </a:r>
            <a:r>
              <a:rPr b="0" lang="en-IN" sz="6000" spc="29" strike="noStrike">
                <a:solidFill>
                  <a:srgbClr val="4f81bc"/>
                </a:solidFill>
                <a:latin typeface="Times New Roman"/>
                <a:ea typeface="DejaVu Sans"/>
              </a:rPr>
              <a:t>h</a:t>
            </a:r>
            <a:r>
              <a:rPr b="0" lang="en-IN" sz="6000" spc="49" strike="noStrike">
                <a:solidFill>
                  <a:srgbClr val="4f81bc"/>
                </a:solidFill>
                <a:latin typeface="Times New Roman"/>
                <a:ea typeface="DejaVu Sans"/>
              </a:rPr>
              <a:t>e</a:t>
            </a:r>
            <a:r>
              <a:rPr b="0" lang="en-IN" sz="6000" spc="29" strike="noStrike">
                <a:solidFill>
                  <a:srgbClr val="4f81bc"/>
                </a:solidFill>
                <a:latin typeface="Times New Roman"/>
                <a:ea typeface="DejaVu Sans"/>
              </a:rPr>
              <a:t>r</a:t>
            </a:r>
            <a:r>
              <a:rPr b="0" lang="en-IN" sz="6000" spc="-316" strike="noStrike">
                <a:solidFill>
                  <a:srgbClr val="4f81bc"/>
                </a:solidFill>
                <a:latin typeface="Times New Roman"/>
                <a:ea typeface="DejaVu Sans"/>
              </a:rPr>
              <a:t> </a:t>
            </a:r>
            <a:r>
              <a:rPr b="0" lang="en-IN" sz="6000" spc="-12" strike="noStrike">
                <a:solidFill>
                  <a:srgbClr val="4f81bc"/>
                </a:solidFill>
                <a:latin typeface="Times New Roman"/>
                <a:ea typeface="DejaVu Sans"/>
              </a:rPr>
              <a:t>Prediction</a:t>
            </a:r>
            <a:r>
              <a:rPr b="0" lang="en-IN" sz="6000" spc="-1" strike="noStrike">
                <a:solidFill>
                  <a:srgbClr val="4f81bc"/>
                </a:solidFill>
                <a:latin typeface="Times New Roman"/>
                <a:ea typeface="DejaVu Sans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IN" sz="6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Rnn</a:t>
            </a:r>
            <a:r>
              <a:rPr b="0" lang="en-IN" sz="60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60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sldNum" idx="8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D911B50-15A2-40A1-896E-B98DF23222E2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80000" y="2340000"/>
            <a:ext cx="8886240" cy="4250160"/>
          </a:xfrm>
          <a:prstGeom prst="rect">
            <a:avLst/>
          </a:prstGeom>
          <a:ln w="0">
            <a:solidFill>
              <a:srgbClr val="355269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7" name="object 3"/>
          <p:cNvGrpSpPr/>
          <p:nvPr/>
        </p:nvGrpSpPr>
        <p:grpSpPr>
          <a:xfrm>
            <a:off x="7459920" y="0"/>
            <a:ext cx="4731840" cy="6857640"/>
            <a:chOff x="7459920" y="0"/>
            <a:chExt cx="4731840" cy="6857640"/>
          </a:xfrm>
        </p:grpSpPr>
        <p:sp>
          <p:nvSpPr>
            <p:cNvPr id="128" name="object 4"/>
            <p:cNvSpPr/>
            <p:nvPr/>
          </p:nvSpPr>
          <p:spPr>
            <a:xfrm>
              <a:off x="7459920" y="14400"/>
              <a:ext cx="4731840" cy="6843240"/>
            </a:xfrm>
            <a:custGeom>
              <a:avLst/>
              <a:gdLst/>
              <a:ah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noFill/>
            <a:ln w="9525">
              <a:solidFill>
                <a:srgbClr val="5fc9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object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object 6"/>
            <p:cNvSpPr/>
            <p:nvPr/>
          </p:nvSpPr>
          <p:spPr>
            <a:xfrm>
              <a:off x="9601200" y="0"/>
              <a:ext cx="2590200" cy="6857280"/>
            </a:xfrm>
            <a:custGeom>
              <a:avLst/>
              <a:gdLst/>
              <a:ah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object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object 8"/>
            <p:cNvSpPr/>
            <p:nvPr/>
          </p:nvSpPr>
          <p:spPr>
            <a:xfrm>
              <a:off x="9334440" y="0"/>
              <a:ext cx="2856960" cy="6857280"/>
            </a:xfrm>
            <a:custGeom>
              <a:avLst/>
              <a:gdLst/>
              <a:ah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object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object 10"/>
            <p:cNvSpPr/>
            <p:nvPr/>
          </p:nvSpPr>
          <p:spPr>
            <a:xfrm>
              <a:off x="10934640" y="0"/>
              <a:ext cx="1256760" cy="6857280"/>
            </a:xfrm>
            <a:custGeom>
              <a:avLst/>
              <a:gdLst/>
              <a:ah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object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object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object 13"/>
          <p:cNvSpPr/>
          <p:nvPr/>
        </p:nvSpPr>
        <p:spPr>
          <a:xfrm>
            <a:off x="753120" y="6494040"/>
            <a:ext cx="1779840" cy="3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81"/>
              </a:lnSpc>
              <a:buNone/>
            </a:pPr>
            <a:r>
              <a:rPr b="0" lang="en-IN" sz="1100" spc="15" strike="noStrike">
                <a:solidFill>
                  <a:srgbClr val="2c83c3"/>
                </a:solidFill>
                <a:latin typeface="Trebuchet MS"/>
                <a:ea typeface="DejaVu Sans"/>
              </a:rPr>
              <a:t>3/21/2024</a:t>
            </a:r>
            <a:r>
              <a:rPr b="0" lang="en-IN" sz="1100" spc="109" strike="noStrike">
                <a:solidFill>
                  <a:srgbClr val="2c83c3"/>
                </a:solidFill>
                <a:latin typeface="Trebuchet MS"/>
                <a:ea typeface="DejaVu Sans"/>
              </a:rPr>
              <a:t>  </a:t>
            </a:r>
            <a:r>
              <a:rPr b="1" lang="en-IN" sz="1100" spc="15" strike="noStrike">
                <a:solidFill>
                  <a:srgbClr val="2c83c3"/>
                </a:solidFill>
                <a:latin typeface="Trebuchet MS"/>
                <a:ea typeface="DejaVu Sans"/>
              </a:rPr>
              <a:t>Annual</a:t>
            </a:r>
            <a:r>
              <a:rPr b="1" lang="en-IN" sz="1100" spc="-211" strike="noStrike">
                <a:solidFill>
                  <a:srgbClr val="2c83c3"/>
                </a:solidFill>
                <a:latin typeface="Trebuchet MS"/>
                <a:ea typeface="DejaVu Sans"/>
              </a:rPr>
              <a:t> </a:t>
            </a:r>
            <a:r>
              <a:rPr b="1" lang="en-IN" sz="1100" spc="7" strike="noStrike">
                <a:solidFill>
                  <a:srgbClr val="2c83c3"/>
                </a:solidFill>
                <a:latin typeface="Trebuchet MS"/>
                <a:ea typeface="DejaVu Sans"/>
              </a:rPr>
              <a:t>Rev</a:t>
            </a:r>
            <a:r>
              <a:rPr b="1" lang="en-IN" sz="1100" spc="-165" strike="noStrike">
                <a:solidFill>
                  <a:srgbClr val="2c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26" strike="noStrike">
                <a:solidFill>
                  <a:srgbClr val="2c83c3"/>
                </a:solidFill>
                <a:latin typeface="Trebuchet MS"/>
                <a:ea typeface="DejaVu Sans"/>
              </a:rPr>
              <a:t>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8" name="object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object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object 16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 w="0">
            <a:noFill/>
          </a:ln>
        </p:spPr>
      </p:pic>
      <p:grpSp>
        <p:nvGrpSpPr>
          <p:cNvPr id="141" name="object 17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2" name="object 18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object 19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37280" y="427320"/>
            <a:ext cx="376236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4800" spc="-12" strike="noStrike">
                <a:solidFill>
                  <a:srgbClr val="000000"/>
                </a:solidFill>
                <a:latin typeface="Trebuchet MS"/>
              </a:rPr>
              <a:t>AGENDA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9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CD10F689-C638-4810-A1E2-02253EF412B5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46" name="object 21"/>
          <p:cNvSpPr/>
          <p:nvPr/>
        </p:nvSpPr>
        <p:spPr>
          <a:xfrm>
            <a:off x="1909080" y="1304640"/>
            <a:ext cx="7504920" cy="48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"Utilizing</a:t>
            </a:r>
            <a:r>
              <a:rPr b="0" lang="en-IN" sz="1800" spc="20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Recurrent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Neural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Networks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5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Prediction"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involves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data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acquisition,</a:t>
            </a:r>
            <a:r>
              <a:rPr b="0" lang="en-IN" sz="18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preprocessing,</a:t>
            </a:r>
            <a:r>
              <a:rPr b="0" lang="en-IN" sz="18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RNN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architecture</a:t>
            </a:r>
            <a:r>
              <a:rPr b="0" lang="en-IN" sz="18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design.</a:t>
            </a:r>
            <a:r>
              <a:rPr b="0" lang="en-IN" sz="18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training</a:t>
            </a:r>
            <a:r>
              <a:rPr b="0" lang="en-IN" sz="18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includes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hyperparameter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tuning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preventing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overfitting,</a:t>
            </a:r>
            <a:r>
              <a:rPr b="0" lang="en-IN" sz="1800" spc="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while</a:t>
            </a:r>
            <a:r>
              <a:rPr b="0" lang="en-IN" sz="18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evaluation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metrics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like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MAE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RMSE</a:t>
            </a:r>
            <a:r>
              <a:rPr b="0" lang="en-IN" sz="18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assess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performance.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RNNs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involves</a:t>
            </a:r>
            <a:r>
              <a:rPr b="0" lang="en-IN" sz="1800" spc="49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generating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visualizing</a:t>
            </a:r>
            <a:r>
              <a:rPr b="0" lang="en-IN" sz="1800" spc="1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predictions. Challenges</a:t>
            </a:r>
            <a:r>
              <a:rPr b="0" lang="en-IN" sz="1800" spc="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include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complexity,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necessitating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ongoing</a:t>
            </a:r>
            <a:r>
              <a:rPr b="0" lang="en-IN" sz="18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research</a:t>
            </a:r>
            <a:r>
              <a:rPr b="0" lang="en-IN" sz="18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accuracy</a:t>
            </a:r>
            <a:r>
              <a:rPr b="0" lang="en-IN" sz="1800" spc="-15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improvements.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Future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directions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may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explore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additional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integration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hybrid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models.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Ethical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considerations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encompass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impact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inaccurate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forecasts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decision-making.</a:t>
            </a:r>
            <a:endParaRPr b="0" lang="en-IN" sz="1800" spc="-1" strike="noStrike">
              <a:latin typeface="Arial"/>
            </a:endParaRPr>
          </a:p>
          <a:p>
            <a:pPr marL="1363320" indent="-228600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136332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 b="0" lang="en-IN" sz="1800" spc="-1" strike="noStrike">
              <a:latin typeface="Arial"/>
            </a:endParaRPr>
          </a:p>
          <a:p>
            <a:pPr marL="1363320" indent="-2286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13633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r>
              <a:rPr b="0" lang="en-IN" sz="1800" spc="-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</a:t>
            </a:r>
            <a:r>
              <a:rPr b="0" lang="en-IN" sz="1800" spc="-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lang="en-IN" sz="1800" spc="4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en-IN" sz="1800" spc="-1" strike="noStrike">
              <a:latin typeface="Arial"/>
            </a:endParaRPr>
          </a:p>
          <a:p>
            <a:pPr marL="1363320" indent="-228600">
              <a:lnSpc>
                <a:spcPts val="2129"/>
              </a:lnSpc>
              <a:spcBef>
                <a:spcPts val="1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13633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RNN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Design</a:t>
            </a:r>
            <a:endParaRPr b="0" lang="en-IN" sz="1800" spc="-1" strike="noStrike">
              <a:latin typeface="Arial"/>
            </a:endParaRPr>
          </a:p>
          <a:p>
            <a:pPr marL="1363320" indent="-228600">
              <a:lnSpc>
                <a:spcPts val="2129"/>
              </a:lnSpc>
              <a:buClr>
                <a:srgbClr val="000000"/>
              </a:buClr>
              <a:buFont typeface="StarSymbol"/>
              <a:buAutoNum type="arabicPeriod"/>
              <a:tabLst>
                <a:tab algn="l" pos="13633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r>
              <a:rPr b="0" lang="en-IN" sz="18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Training</a:t>
            </a:r>
            <a:endParaRPr b="0" lang="en-IN" sz="1800" spc="-1" strike="noStrike">
              <a:latin typeface="Arial"/>
            </a:endParaRPr>
          </a:p>
          <a:p>
            <a:pPr marL="1363320" indent="-2286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13633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r>
              <a:rPr b="0" lang="en-IN" sz="18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Evaluation</a:t>
            </a:r>
            <a:endParaRPr b="0" lang="en-IN" sz="1800" spc="-1" strike="noStrike">
              <a:latin typeface="Arial"/>
            </a:endParaRPr>
          </a:p>
          <a:p>
            <a:pPr marL="1363320" indent="-228600">
              <a:lnSpc>
                <a:spcPct val="100000"/>
              </a:lnSpc>
              <a:spcBef>
                <a:spcPts val="1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136332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Forecasting</a:t>
            </a:r>
            <a:endParaRPr b="0" lang="en-IN" sz="1800" spc="-1" strike="noStrike">
              <a:latin typeface="Arial"/>
            </a:endParaRPr>
          </a:p>
          <a:p>
            <a:pPr marL="1363320" indent="-2286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13633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Challenges</a:t>
            </a:r>
            <a:r>
              <a:rPr b="0" lang="en-IN" sz="1800" spc="-17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lang="en-IN" sz="1800" spc="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Future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Directions</a:t>
            </a:r>
            <a:endParaRPr b="0" lang="en-IN" sz="1800" spc="-1" strike="noStrike">
              <a:latin typeface="Arial"/>
            </a:endParaRPr>
          </a:p>
          <a:p>
            <a:pPr marL="1363320" indent="-228600">
              <a:lnSpc>
                <a:spcPts val="2129"/>
              </a:lnSpc>
              <a:spcBef>
                <a:spcPts val="2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136332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Conclusion</a:t>
            </a:r>
            <a:endParaRPr b="0" lang="en-IN" sz="1800" spc="-1" strike="noStrike">
              <a:latin typeface="Arial"/>
            </a:endParaRPr>
          </a:p>
          <a:p>
            <a:pPr marL="1363320" indent="-228600">
              <a:lnSpc>
                <a:spcPts val="2129"/>
              </a:lnSpc>
              <a:buClr>
                <a:srgbClr val="000000"/>
              </a:buClr>
              <a:buFont typeface="StarSymbol"/>
              <a:buAutoNum type="arabicPeriod"/>
              <a:tabLst>
                <a:tab algn="l" pos="136332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8" name="object 3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149" name="object 4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0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1" name="object 6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1600" y="560880"/>
            <a:ext cx="563868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2729160"/>
              </a:tabLst>
            </a:pPr>
            <a:r>
              <a:rPr b="1" lang="en-IN" sz="4250" spc="-12" strike="noStrike">
                <a:solidFill>
                  <a:srgbClr val="000000"/>
                </a:solidFill>
                <a:latin typeface="Trebuchet MS"/>
              </a:rPr>
              <a:t>PROBLEM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4250" spc="-75" strike="noStrike">
                <a:solidFill>
                  <a:srgbClr val="000000"/>
                </a:solidFill>
                <a:latin typeface="Trebuchet MS"/>
              </a:rPr>
              <a:t>STATEMENT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53" name="object 8" descr="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154" name="object 9"/>
          <p:cNvSpPr/>
          <p:nvPr/>
        </p:nvSpPr>
        <p:spPr>
          <a:xfrm>
            <a:off x="506880" y="2327040"/>
            <a:ext cx="7057800" cy="27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forecasting, the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complex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dynamic</a:t>
            </a:r>
            <a:r>
              <a:rPr b="0" lang="en-IN" sz="18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nature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atmospheric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phenomena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poses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challenges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accurate</a:t>
            </a:r>
            <a:r>
              <a:rPr b="0" lang="en-IN" sz="18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predictions.</a:t>
            </a:r>
            <a:r>
              <a:rPr b="0" lang="en-IN" sz="18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Leveraging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Recurrent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Neural</a:t>
            </a:r>
            <a:r>
              <a:rPr b="0" lang="en-IN" sz="18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Networks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(RNNs)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offers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potential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solutions</a:t>
            </a:r>
            <a:r>
              <a:rPr b="0" lang="en-IN" sz="1800" spc="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due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their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ability</a:t>
            </a:r>
            <a:r>
              <a:rPr b="0" lang="en-IN" sz="1800" spc="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handle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sequential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data.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However,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deploying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RNNs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effectively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requires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addressing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preprocessing,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architecture</a:t>
            </a:r>
            <a:r>
              <a:rPr b="0" lang="en-IN" sz="18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design,</a:t>
            </a:r>
            <a:r>
              <a:rPr b="0" lang="en-IN" sz="1800" spc="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training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  <a:buNone/>
            </a:pP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optimization,</a:t>
            </a:r>
            <a:r>
              <a:rPr b="0" lang="en-IN" sz="18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evaluation.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study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aims</a:t>
            </a:r>
            <a:r>
              <a:rPr b="0" lang="en-IN" sz="1800" spc="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explore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RNNs’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</a:t>
            </a:r>
            <a:r>
              <a:rPr b="0" lang="en-IN" sz="1800" spc="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develop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robust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framework.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improving</a:t>
            </a:r>
            <a:r>
              <a:rPr b="0" lang="en-IN" sz="1800" spc="10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accuracy,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framework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aims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enhance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decision-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making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IN" sz="1800" spc="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sectors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reliant</a:t>
            </a:r>
            <a:r>
              <a:rPr b="0" lang="en-IN" sz="1800" spc="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data,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such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agriculture,</a:t>
            </a:r>
            <a:r>
              <a:rPr b="0" lang="en-IN" sz="1800" spc="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transportation,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disaster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management.”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0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CC14648-AB41-43CB-B371-049EB19B989C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7" name="object 3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58" name="object 4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9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0" name="object 6"/>
          <p:cNvSpPr/>
          <p:nvPr/>
        </p:nvSpPr>
        <p:spPr>
          <a:xfrm>
            <a:off x="7740000" y="93636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37280" y="308520"/>
            <a:ext cx="528192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2642760"/>
              </a:tabLst>
            </a:pPr>
            <a:r>
              <a:rPr b="1" lang="en-IN" sz="4250" spc="-12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4250" spc="-12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2" name="object 8" descr="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163" name="object 9"/>
          <p:cNvSpPr/>
          <p:nvPr/>
        </p:nvSpPr>
        <p:spPr>
          <a:xfrm>
            <a:off x="755640" y="1720800"/>
            <a:ext cx="649548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5724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Utilize</a:t>
            </a:r>
            <a:r>
              <a:rPr b="0" lang="en-IN" sz="1800" spc="18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Recurrent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Neural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Networks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(RNNs)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enhance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weather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accuracy.</a:t>
            </a:r>
            <a:r>
              <a:rPr b="0" lang="en-IN" sz="1800" spc="-15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analyzing</a:t>
            </a:r>
            <a:r>
              <a:rPr b="0" lang="en-IN" sz="1800" spc="12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historical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training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RNN models,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aims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develop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robust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forecasting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framework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capable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generating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more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precise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predictions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various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parameters,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benefiting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decision-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making</a:t>
            </a:r>
            <a:r>
              <a:rPr b="0" lang="en-IN" sz="18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multiple</a:t>
            </a:r>
            <a:r>
              <a:rPr b="0" lang="en-IN" sz="1800" spc="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sectors.</a:t>
            </a:r>
            <a:endParaRPr b="0" lang="en-IN" sz="1800" spc="-1" strike="noStrike">
              <a:latin typeface="Arial"/>
            </a:endParaRPr>
          </a:p>
          <a:p>
            <a:pPr marL="12600" indent="57240">
              <a:lnSpc>
                <a:spcPct val="100000"/>
              </a:lnSpc>
              <a:spcBef>
                <a:spcPts val="805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76320" indent="572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</a:t>
            </a:r>
            <a:r>
              <a:rPr b="0" lang="en-IN" sz="18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seeks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boost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accuracy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through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Recurrent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Neural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Networks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(RNNs).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analyzing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historical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weather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training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RNN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models,</a:t>
            </a:r>
            <a:r>
              <a:rPr b="0" lang="en-IN" sz="1800" spc="4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aim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reliable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</a:t>
            </a:r>
            <a:r>
              <a:rPr b="0" lang="en-IN" sz="18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</a:t>
            </a:r>
            <a:r>
              <a:rPr b="0" lang="en-IN" sz="18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providing</a:t>
            </a:r>
            <a:r>
              <a:rPr b="0" lang="en-IN" sz="18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precise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predictions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various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weather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parameters,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benefiting</a:t>
            </a:r>
            <a:r>
              <a:rPr b="0" lang="en-IN" sz="18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sectors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reliant</a:t>
            </a:r>
            <a:r>
              <a:rPr b="0" lang="en-IN" sz="1800" spc="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information.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11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DF88BB33-2FC7-47FB-96D1-AB778BABFCE7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65" name="object 1"/>
          <p:cNvSpPr/>
          <p:nvPr/>
        </p:nvSpPr>
        <p:spPr>
          <a:xfrm>
            <a:off x="8344440" y="489636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object 23"/>
          <p:cNvSpPr/>
          <p:nvPr/>
        </p:nvSpPr>
        <p:spPr>
          <a:xfrm>
            <a:off x="1440000" y="59400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object 3"/>
          <p:cNvSpPr/>
          <p:nvPr/>
        </p:nvSpPr>
        <p:spPr>
          <a:xfrm>
            <a:off x="7560000" y="126252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object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0000" y="-180000"/>
            <a:ext cx="9748440" cy="1765800"/>
          </a:xfrm>
          <a:prstGeom prst="rect">
            <a:avLst/>
          </a:prstGeom>
          <a:noFill/>
          <a:ln w="0">
            <a:noFill/>
          </a:ln>
        </p:spPr>
        <p:txBody>
          <a:bodyPr lIns="0" rIns="0" tIns="621000" bIns="0" anchor="t">
            <a:noAutofit/>
          </a:bodyPr>
          <a:p>
            <a:pPr marL="15444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WHO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</a:rPr>
              <a:t>ARE</a:t>
            </a:r>
            <a:r>
              <a:rPr b="1" lang="en-IN" sz="3200" spc="-13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3200" spc="-5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</a:rPr>
              <a:t>END</a:t>
            </a:r>
            <a:r>
              <a:rPr b="1" lang="en-IN" sz="3200" spc="-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USERS?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12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9CE111C-71B3-41E4-AB78-E6C43D4116BF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72" name="object 6"/>
          <p:cNvSpPr/>
          <p:nvPr/>
        </p:nvSpPr>
        <p:spPr>
          <a:xfrm>
            <a:off x="592920" y="1872000"/>
            <a:ext cx="8323560" cy="38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0000"/>
              </a:lnSpc>
              <a:spcBef>
                <a:spcPts val="85"/>
              </a:spcBef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users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enhanced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Recurrent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Neural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Networks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(RNNs)</a:t>
            </a:r>
            <a:r>
              <a:rPr b="0" lang="en-IN" sz="18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include</a:t>
            </a:r>
            <a:r>
              <a:rPr b="0" lang="en-IN" sz="1800" spc="4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various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stakeholders</a:t>
            </a:r>
            <a:r>
              <a:rPr b="0" lang="en-IN" sz="18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across</a:t>
            </a:r>
            <a:r>
              <a:rPr b="0" lang="en-IN" sz="18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different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sectors,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such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as: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4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2600" indent="218520">
              <a:lnSpc>
                <a:spcPts val="21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2311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Agriculture: Farmers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rely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accurate</a:t>
            </a:r>
            <a:r>
              <a:rPr b="0" lang="en-IN" sz="1800" spc="-13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forecasts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plan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planting,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irrigation,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harvesting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activities.</a:t>
            </a:r>
            <a:endParaRPr b="0" lang="en-IN" sz="1800" spc="-1" strike="noStrike">
              <a:latin typeface="Arial"/>
            </a:endParaRPr>
          </a:p>
          <a:p>
            <a:pPr marL="12600" indent="228600">
              <a:lnSpc>
                <a:spcPts val="2180"/>
              </a:lnSpc>
              <a:spcBef>
                <a:spcPts val="1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24120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Transportation:</a:t>
            </a:r>
            <a:r>
              <a:rPr b="0" lang="en-IN" sz="1800" spc="-14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Airlines,</a:t>
            </a:r>
            <a:r>
              <a:rPr b="0" lang="en-IN" sz="18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shipping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companies,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logistics</a:t>
            </a:r>
            <a:r>
              <a:rPr b="0" lang="en-IN" sz="1800" spc="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firms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forecasts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optimize</a:t>
            </a:r>
            <a:r>
              <a:rPr b="0" lang="en-IN" sz="1800" spc="1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routes,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schedules,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fuel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consumption.</a:t>
            </a:r>
            <a:endParaRPr b="0" lang="en-IN" sz="1800" spc="-1" strike="noStrike">
              <a:latin typeface="Arial"/>
            </a:endParaRPr>
          </a:p>
          <a:p>
            <a:pPr marL="241200" indent="-228600">
              <a:lnSpc>
                <a:spcPts val="21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Energy: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Energy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providers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weather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predictions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anticipate demand,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manage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energy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2129"/>
              </a:lnSpc>
              <a:spcBef>
                <a:spcPts val="20"/>
              </a:spcBef>
              <a:buNone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production,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optimize</a:t>
            </a:r>
            <a:r>
              <a:rPr b="0" lang="en-IN" sz="1800" spc="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renewable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energy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sources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like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solar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wind.</a:t>
            </a:r>
            <a:endParaRPr b="0" lang="en-IN" sz="1800" spc="-1" strike="noStrike">
              <a:latin typeface="Arial"/>
            </a:endParaRPr>
          </a:p>
          <a:p>
            <a:pPr marL="12600" indent="228600">
              <a:lnSpc>
                <a:spcPts val="2180"/>
              </a:lnSpc>
              <a:spcBef>
                <a:spcPts val="31"/>
              </a:spcBef>
              <a:buClr>
                <a:srgbClr val="000000"/>
              </a:buClr>
              <a:buFont typeface="StarSymbol"/>
              <a:buAutoNum type="arabicPeriod" startAt="4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Emergency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Management: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Government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agencies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disaster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response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teams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utilize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forecasts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prepare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respond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natural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disasters</a:t>
            </a:r>
            <a:r>
              <a:rPr b="0" lang="en-IN" sz="18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such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hurricanes,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floods,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wildfires.</a:t>
            </a:r>
            <a:endParaRPr b="0" lang="en-IN" sz="1800" spc="-1" strike="noStrike">
              <a:latin typeface="Arial"/>
            </a:endParaRPr>
          </a:p>
          <a:p>
            <a:pPr marL="241200" indent="-228600">
              <a:lnSpc>
                <a:spcPts val="2095"/>
              </a:lnSpc>
              <a:buClr>
                <a:srgbClr val="000000"/>
              </a:buClr>
              <a:buFont typeface="StarSymbol"/>
              <a:buAutoNum type="arabicPeriod" startAt="4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Construction: Construction companies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depend on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forecasts</a:t>
            </a:r>
            <a:r>
              <a:rPr b="0" lang="en-IN" sz="18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schedule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outdoor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  <a:buNone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activities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11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mitigate</a:t>
            </a:r>
            <a:r>
              <a:rPr b="0" lang="en-IN" sz="1800" spc="10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risks associated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adverse</a:t>
            </a:r>
            <a:r>
              <a:rPr b="0" lang="en-IN" sz="18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conditions.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 w="0">
            <a:noFill/>
          </a:ln>
        </p:spPr>
      </p:pic>
      <p:sp>
        <p:nvSpPr>
          <p:cNvPr id="174" name="object 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object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11200" y="-180000"/>
            <a:ext cx="9748440" cy="1735200"/>
          </a:xfrm>
          <a:prstGeom prst="rect">
            <a:avLst/>
          </a:prstGeom>
          <a:noFill/>
          <a:ln w="0">
            <a:noFill/>
          </a:ln>
        </p:spPr>
        <p:txBody>
          <a:bodyPr lIns="0" rIns="0" tIns="59040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IN" sz="36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SOLUTION</a:t>
            </a:r>
            <a:r>
              <a:rPr b="1" lang="en-IN" sz="3600" spc="-4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3600" spc="-9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ITS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VALUE</a:t>
            </a:r>
            <a:r>
              <a:rPr b="1" lang="en-IN" sz="3600" spc="-19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12" strike="noStrike">
                <a:solidFill>
                  <a:srgbClr val="000000"/>
                </a:solidFill>
                <a:latin typeface="Trebuchet MS"/>
              </a:rPr>
              <a:t>PROPOSITION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78" name="object 7" descr="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179" name="object 8"/>
          <p:cNvSpPr/>
          <p:nvPr/>
        </p:nvSpPr>
        <p:spPr>
          <a:xfrm>
            <a:off x="2900520" y="2304720"/>
            <a:ext cx="6610320" cy="37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solution</a:t>
            </a:r>
            <a:r>
              <a:rPr b="0" lang="en-IN" sz="18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leverages</a:t>
            </a:r>
            <a:r>
              <a:rPr b="0" lang="en-IN" sz="18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Recurrent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Neural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Networks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(RNNs)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enhance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accuracy,</a:t>
            </a:r>
            <a:r>
              <a:rPr b="0" lang="en-IN" sz="1800" spc="-15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delivering</a:t>
            </a:r>
            <a:r>
              <a:rPr b="0" lang="en-IN" sz="18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timely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reliable</a:t>
            </a:r>
            <a:r>
              <a:rPr b="0" lang="en-IN" sz="1800" spc="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predictions.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improves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decision-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making</a:t>
            </a:r>
            <a:r>
              <a:rPr b="0" lang="en-IN" sz="18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across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sectors,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optimizing</a:t>
            </a:r>
            <a:r>
              <a:rPr b="0" lang="en-IN" sz="1800" spc="1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resource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allocation and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reducing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weather-related</a:t>
            </a:r>
            <a:r>
              <a:rPr b="0" lang="en-IN" sz="1800" spc="-15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disruptions.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adaptability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scalability,</a:t>
            </a:r>
            <a:r>
              <a:rPr b="0" lang="en-IN" sz="1800" spc="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solution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offers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tailored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forecasts</a:t>
            </a:r>
            <a:r>
              <a:rPr b="0" lang="en-IN" sz="1800" spc="-11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meet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specific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needs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efficiently.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38"/>
              </a:spcBef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incorporating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Recurrent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Neural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Networks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(RNNs)</a:t>
            </a:r>
            <a:r>
              <a:rPr b="0" lang="en-IN" sz="1800" spc="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into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2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forecasting,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solution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ensures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superior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accuracy,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enabling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precise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decision-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making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diverse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users.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99000"/>
              </a:lnSpc>
              <a:spcBef>
                <a:spcPts val="26"/>
              </a:spcBef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scalable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customizable</a:t>
            </a:r>
            <a:r>
              <a:rPr b="0" lang="en-IN" sz="18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features,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optimizes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resource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allocation</a:t>
            </a:r>
            <a:r>
              <a:rPr b="0" lang="en-IN" sz="1800" spc="4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reduces</a:t>
            </a:r>
            <a:r>
              <a:rPr b="0" lang="en-IN" sz="1800" spc="-11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operational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risks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associated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 adverse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conditions,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fostering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resilience</a:t>
            </a:r>
            <a:r>
              <a:rPr b="0" lang="en-IN" sz="18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efficiency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across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various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sectors.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3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47413A6A-6038-419C-BC69-AC5992AB714A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bject 2"/>
          <p:cNvSpPr/>
          <p:nvPr/>
        </p:nvSpPr>
        <p:spPr>
          <a:xfrm>
            <a:off x="753120" y="6494040"/>
            <a:ext cx="1779840" cy="3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81"/>
              </a:lnSpc>
              <a:buNone/>
            </a:pPr>
            <a:r>
              <a:rPr b="0" lang="en-IN" sz="1100" spc="15" strike="noStrike">
                <a:solidFill>
                  <a:srgbClr val="2c83c3"/>
                </a:solidFill>
                <a:latin typeface="Trebuchet MS"/>
                <a:ea typeface="DejaVu Sans"/>
              </a:rPr>
              <a:t>3/21/2024</a:t>
            </a:r>
            <a:r>
              <a:rPr b="0" lang="en-IN" sz="1100" spc="109" strike="noStrike">
                <a:solidFill>
                  <a:srgbClr val="2c83c3"/>
                </a:solidFill>
                <a:latin typeface="Trebuchet MS"/>
                <a:ea typeface="DejaVu Sans"/>
              </a:rPr>
              <a:t>  </a:t>
            </a:r>
            <a:r>
              <a:rPr b="1" lang="en-IN" sz="1100" spc="15" strike="noStrike">
                <a:solidFill>
                  <a:srgbClr val="2c83c3"/>
                </a:solidFill>
                <a:latin typeface="Trebuchet MS"/>
                <a:ea typeface="DejaVu Sans"/>
              </a:rPr>
              <a:t>Annual</a:t>
            </a:r>
            <a:r>
              <a:rPr b="1" lang="en-IN" sz="1100" spc="-211" strike="noStrike">
                <a:solidFill>
                  <a:srgbClr val="2c83c3"/>
                </a:solidFill>
                <a:latin typeface="Trebuchet MS"/>
                <a:ea typeface="DejaVu Sans"/>
              </a:rPr>
              <a:t> </a:t>
            </a:r>
            <a:r>
              <a:rPr b="1" lang="en-IN" sz="1100" spc="7" strike="noStrike">
                <a:solidFill>
                  <a:srgbClr val="2c83c3"/>
                </a:solidFill>
                <a:latin typeface="Trebuchet MS"/>
                <a:ea typeface="DejaVu Sans"/>
              </a:rPr>
              <a:t>Rev</a:t>
            </a:r>
            <a:r>
              <a:rPr b="1" lang="en-IN" sz="1100" spc="-165" strike="noStrike">
                <a:solidFill>
                  <a:srgbClr val="2c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26" strike="noStrike">
                <a:solidFill>
                  <a:srgbClr val="2c83c3"/>
                </a:solidFill>
                <a:latin typeface="Trebuchet MS"/>
                <a:ea typeface="DejaVu Sans"/>
              </a:rPr>
              <a:t>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2" name="object 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object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55480" y="273240"/>
            <a:ext cx="9748440" cy="1528920"/>
          </a:xfrm>
          <a:prstGeom prst="rect">
            <a:avLst/>
          </a:prstGeom>
          <a:noFill/>
          <a:ln w="0">
            <a:noFill/>
          </a:ln>
        </p:spPr>
        <p:txBody>
          <a:bodyPr lIns="0" rIns="0" tIns="384120" bIns="0" anchor="t">
            <a:noAutofit/>
          </a:bodyPr>
          <a:p>
            <a:pPr marL="1944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425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</a:rPr>
              <a:t>WOW</a:t>
            </a:r>
            <a:r>
              <a:rPr b="1" lang="en-IN" sz="4250" spc="10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lang="en-IN" sz="425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IN" sz="4250" spc="-7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-12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Num" idx="14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87232080-E5B4-49B8-9704-F5B7C7DA843C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88" name="object 8"/>
          <p:cNvSpPr/>
          <p:nvPr/>
        </p:nvSpPr>
        <p:spPr>
          <a:xfrm>
            <a:off x="546480" y="2001600"/>
            <a:ext cx="8448120" cy="373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“wow”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factor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IN" sz="1800" spc="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solution</a:t>
            </a:r>
            <a:r>
              <a:rPr b="0" lang="en-IN" sz="1800" spc="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lies</a:t>
            </a:r>
            <a:r>
              <a:rPr b="0" lang="en-IN" sz="18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its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ability</a:t>
            </a:r>
            <a:r>
              <a:rPr b="0" lang="en-IN" sz="1800" spc="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harness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power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Recurrent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Neural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Networks</a:t>
            </a:r>
            <a:r>
              <a:rPr b="0" lang="en-IN" sz="1800" spc="-12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(RNNs)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revolutionize</a:t>
            </a:r>
            <a:r>
              <a:rPr b="0" lang="en-IN" sz="1800" spc="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forecasting.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seamlessly</a:t>
            </a:r>
            <a:r>
              <a:rPr b="0" lang="en-IN" sz="18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integrating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advanced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learning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techniques,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elevate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accuracy</a:t>
            </a:r>
            <a:r>
              <a:rPr b="0" lang="en-IN" sz="1800" spc="-15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heights,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providing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timely</a:t>
            </a:r>
            <a:r>
              <a:rPr b="0" lang="en-IN" sz="1800" spc="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reliable</a:t>
            </a:r>
            <a:r>
              <a:rPr b="0" lang="en-IN" sz="18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predictions that</a:t>
            </a:r>
            <a:r>
              <a:rPr b="0" lang="en-IN" sz="18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empower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users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informed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decisions and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navigate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unpredictable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confidence.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19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2198880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solution’s</a:t>
            </a:r>
            <a:r>
              <a:rPr b="0" lang="en-IN" sz="1800" spc="12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“wow”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factor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extends</a:t>
            </a:r>
            <a:r>
              <a:rPr b="0" lang="en-IN" sz="18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beyond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traditional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forecasting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methods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 offering a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cutting-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edge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approach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with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Recurrent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Neural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Networks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(RNNs).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Through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innovative technology,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unlock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unparalleled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accuracy,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delivering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forecasts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that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transcend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expectations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empower</a:t>
            </a:r>
            <a:r>
              <a:rPr b="0" lang="en-IN" sz="18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users</a:t>
            </a:r>
            <a:r>
              <a:rPr b="0" lang="en-IN" sz="18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with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actionable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insights,</a:t>
            </a:r>
            <a:r>
              <a:rPr b="0" lang="en-IN" sz="1800" spc="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ultimately</a:t>
            </a:r>
            <a:r>
              <a:rPr b="0" lang="en-IN" sz="1800" spc="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transforming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</a:t>
            </a:r>
            <a:r>
              <a:rPr b="0" lang="en-IN" sz="180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they</a:t>
            </a:r>
            <a:r>
              <a:rPr b="0" lang="en-IN" sz="1800" spc="-1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navigate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respond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weather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dynamics.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bject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object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object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object 5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8036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564840" y="1268640"/>
            <a:ext cx="6094800" cy="5031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2988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06" strike="noStrike">
                <a:solidFill>
                  <a:srgbClr val="000000"/>
                </a:solidFill>
                <a:latin typeface="Trebuchet MS"/>
              </a:rPr>
              <a:t>Teams</a:t>
            </a:r>
            <a:r>
              <a:rPr b="0" lang="en-IN" sz="18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</a:rPr>
              <a:t>cam</a:t>
            </a:r>
            <a:r>
              <a:rPr b="0" lang="en-IN" sz="1800" spc="-9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</a:rPr>
              <a:t>add</a:t>
            </a:r>
            <a:r>
              <a:rPr b="0" lang="en-IN" sz="18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rebuchet MS"/>
              </a:rPr>
              <a:t>wireframes</a:t>
            </a:r>
            <a:endParaRPr b="0" lang="en-IN" sz="1800" spc="-1" strike="noStrike">
              <a:latin typeface="Arial"/>
            </a:endParaRPr>
          </a:p>
          <a:p>
            <a:pPr marL="29880">
              <a:lnSpc>
                <a:spcPct val="100000"/>
              </a:lnSpc>
              <a:spcBef>
                <a:spcPts val="136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weather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prediction</a:t>
            </a:r>
            <a:r>
              <a:rPr b="0" lang="en-IN" sz="1800" spc="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0" lang="en-IN" sz="1800" spc="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Recurrent</a:t>
            </a:r>
            <a:r>
              <a:rPr b="0" lang="en-IN" sz="18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Neural</a:t>
            </a:r>
            <a:r>
              <a:rPr b="0" lang="en-IN" sz="1800" spc="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Networks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(RNNs):</a:t>
            </a:r>
            <a:endParaRPr b="0" lang="en-IN" sz="18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Collect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historical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weather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data.</a:t>
            </a:r>
            <a:endParaRPr b="0" lang="en-IN" sz="18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Preprocess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data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(clean,</a:t>
            </a:r>
            <a:r>
              <a:rPr b="0" lang="en-IN" sz="1800" spc="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normalize).</a:t>
            </a:r>
            <a:endParaRPr b="0" lang="en-IN" sz="1800" spc="-1" strike="noStrike">
              <a:latin typeface="Arial"/>
            </a:endParaRPr>
          </a:p>
          <a:p>
            <a:pPr marL="241200" indent="-228600">
              <a:lnSpc>
                <a:spcPts val="2129"/>
              </a:lnSpc>
              <a:spcBef>
                <a:spcPts val="2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Design</a:t>
            </a:r>
            <a:r>
              <a:rPr b="0" lang="en-IN" sz="1800" spc="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RNN</a:t>
            </a:r>
            <a:r>
              <a:rPr b="0" lang="en-IN" sz="180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b="0" lang="en-IN" sz="18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(e.g.,</a:t>
            </a:r>
            <a:r>
              <a:rPr b="0" lang="en-IN" sz="1800" spc="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LSTM).</a:t>
            </a:r>
            <a:endParaRPr b="0" lang="en-IN" sz="1800" spc="-1" strike="noStrike">
              <a:latin typeface="Arial"/>
            </a:endParaRPr>
          </a:p>
          <a:p>
            <a:pPr marL="241200" indent="-228600">
              <a:lnSpc>
                <a:spcPts val="2129"/>
              </a:lnSpc>
              <a:buClr>
                <a:srgbClr val="000000"/>
              </a:buClr>
              <a:buFont typeface="StarSymbol"/>
              <a:buAutoNum type="arabicPeriod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Train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IN" sz="18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18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training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data.</a:t>
            </a:r>
            <a:endParaRPr b="0" lang="en-IN" sz="18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Evaluate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IN" sz="1800" spc="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performance.</a:t>
            </a:r>
            <a:endParaRPr b="0" lang="en-IN" sz="1800" spc="-1" strike="noStrike">
              <a:latin typeface="Arial"/>
            </a:endParaRPr>
          </a:p>
          <a:p>
            <a:pPr marL="241200" indent="-228600">
              <a:lnSpc>
                <a:spcPts val="2129"/>
              </a:lnSpc>
              <a:spcBef>
                <a:spcPts val="1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Make</a:t>
            </a:r>
            <a:r>
              <a:rPr b="0" lang="en-IN" sz="1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forecasts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1800" spc="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future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weather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conditions.</a:t>
            </a:r>
            <a:endParaRPr b="0" lang="en-IN" sz="1800" spc="-1" strike="noStrike">
              <a:latin typeface="Arial"/>
            </a:endParaRPr>
          </a:p>
          <a:p>
            <a:pPr marL="241200" indent="-228600">
              <a:lnSpc>
                <a:spcPts val="2129"/>
              </a:lnSpc>
              <a:buClr>
                <a:srgbClr val="000000"/>
              </a:buClr>
              <a:buFont typeface="StarSymbol"/>
              <a:buAutoNum type="arabicPeriod"/>
              <a:tabLst>
                <a:tab algn="l" pos="241200"/>
              </a:tabLst>
            </a:pPr>
            <a:r>
              <a:rPr b="0" lang="en-IN" sz="1800" spc="-26" strike="noStrike">
                <a:solidFill>
                  <a:srgbClr val="000000"/>
                </a:solidFill>
                <a:latin typeface="Times New Roman"/>
              </a:rPr>
              <a:t>Validate</a:t>
            </a:r>
            <a:r>
              <a:rPr b="0" lang="en-IN" sz="1800" spc="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deploy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1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practical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e.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36"/>
              </a:spcBef>
              <a:buNone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Incorporate</a:t>
            </a:r>
            <a:r>
              <a:rPr b="0" lang="en-IN" sz="18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advanced</a:t>
            </a:r>
            <a:r>
              <a:rPr b="0" lang="en-IN" sz="1800" spc="-14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RNN</a:t>
            </a:r>
            <a:r>
              <a:rPr b="0" lang="en-IN" sz="18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architectures</a:t>
            </a:r>
            <a:r>
              <a:rPr b="0" lang="en-IN" sz="18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like</a:t>
            </a:r>
            <a:r>
              <a:rPr b="0" lang="en-IN" sz="1800" spc="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LSTM</a:t>
            </a:r>
            <a:r>
              <a:rPr b="0" lang="en-IN" sz="1800" spc="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GRU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better</a:t>
            </a:r>
            <a:r>
              <a:rPr b="0" lang="en-IN" sz="180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temporal</a:t>
            </a:r>
            <a:r>
              <a:rPr b="0" lang="en-IN" sz="18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modeling.</a:t>
            </a:r>
            <a:r>
              <a:rPr b="0" lang="en-IN" sz="1800" spc="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Experiment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different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hyperparameters</a:t>
            </a:r>
            <a:r>
              <a:rPr b="0" lang="en-IN" sz="18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regularization</a:t>
            </a:r>
            <a:r>
              <a:rPr b="0" lang="en-IN" sz="1800" spc="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techniques</a:t>
            </a:r>
            <a:r>
              <a:rPr b="0" lang="en-IN" sz="18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optimize</a:t>
            </a:r>
            <a:r>
              <a:rPr b="0" lang="en-IN" sz="180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model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performance.</a:t>
            </a:r>
            <a:r>
              <a:rPr b="0" lang="en-IN" sz="1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imes New Roman"/>
              </a:rPr>
              <a:t>Visualize</a:t>
            </a:r>
            <a:r>
              <a:rPr b="0" lang="en-IN" sz="1800" spc="29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forecasted</a:t>
            </a:r>
            <a:r>
              <a:rPr b="0" lang="en-IN" sz="18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weather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patterns</a:t>
            </a:r>
            <a:r>
              <a:rPr b="0" lang="en-IN" sz="18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validate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predictions</a:t>
            </a:r>
            <a:r>
              <a:rPr b="0" lang="en-IN" sz="18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against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real-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world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observations.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Continuously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update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8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improve</a:t>
            </a:r>
            <a:r>
              <a:rPr b="0" lang="en-IN" sz="1800" spc="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8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maintain</a:t>
            </a:r>
            <a:r>
              <a:rPr b="0" lang="en-IN" sz="1800" spc="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accuracy</a:t>
            </a:r>
            <a:r>
              <a:rPr b="0" lang="en-IN" sz="1800" spc="-14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8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relevance</a:t>
            </a:r>
            <a:r>
              <a:rPr b="0" lang="en-IN" sz="18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dynamic</a:t>
            </a:r>
            <a:r>
              <a:rPr b="0" lang="en-IN" sz="1800" spc="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weather</a:t>
            </a:r>
            <a:r>
              <a:rPr b="0" lang="en-IN" sz="18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conditions.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5"/>
          </p:nvPr>
        </p:nvSpPr>
        <p:spPr>
          <a:xfrm>
            <a:off x="11286000" y="6475680"/>
            <a:ext cx="240480" cy="39841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b="0" lang="en-IN" sz="1100" spc="-26" strike="noStrike">
                <a:solidFill>
                  <a:srgbClr val="2c92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58E28108-4DAB-4638-9599-3104E0384F9B}" type="slidenum">
              <a:rPr b="0" lang="en-IN" sz="1100" spc="-26" strike="noStrike">
                <a:solidFill>
                  <a:srgbClr val="2c92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title"/>
          </p:nvPr>
        </p:nvSpPr>
        <p:spPr>
          <a:xfrm>
            <a:off x="737280" y="273240"/>
            <a:ext cx="520236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4800" spc="-12" strike="noStrike">
                <a:solidFill>
                  <a:srgbClr val="000000"/>
                </a:solidFill>
                <a:latin typeface="Trebuchet MS"/>
              </a:rPr>
              <a:t>MODELLING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2024-04-04T13:47:04Z</dcterms:created>
  <dc:creator/>
  <dc:description/>
  <dc:language>en-IN</dc:language>
  <cp:lastModifiedBy/>
  <dcterms:modified xsi:type="dcterms:W3CDTF">2024-04-05T05:29:31Z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LastSaved">
    <vt:filetime>2024-04-04T00:00:00Z</vt:filetime>
  </property>
  <property fmtid="{D5CDD505-2E9C-101B-9397-08002B2CF9AE}" pid="4" name="PresentationFormat">
    <vt:lpwstr>On-screen Show (4:3)</vt:lpwstr>
  </property>
</Properties>
</file>