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78" r:id="rId6"/>
    <p:sldId id="286" r:id="rId7"/>
    <p:sldId id="287" r:id="rId8"/>
    <p:sldId id="290" r:id="rId9"/>
    <p:sldId id="291" r:id="rId10"/>
    <p:sldId id="293" r:id="rId11"/>
    <p:sldId id="294" r:id="rId12"/>
    <p:sldId id="258" r:id="rId13"/>
    <p:sldId id="295" r:id="rId14"/>
    <p:sldId id="296" r:id="rId15"/>
    <p:sldId id="300" r:id="rId16"/>
    <p:sldId id="301" r:id="rId17"/>
    <p:sldId id="297" r:id="rId18"/>
    <p:sldId id="257" r:id="rId19"/>
    <p:sldId id="299" r:id="rId20"/>
    <p:sldId id="298" r:id="rId21"/>
    <p:sldId id="303" r:id="rId22"/>
    <p:sldId id="304" r:id="rId23"/>
    <p:sldId id="305" r:id="rId24"/>
    <p:sldId id="312" r:id="rId25"/>
    <p:sldId id="313" r:id="rId26"/>
    <p:sldId id="314" r:id="rId27"/>
    <p:sldId id="316"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15DA9-0D27-1B6C-1DE4-0D71C5DFE825}" v="443" dt="2024-12-09T02:30:27.990"/>
    <p1510:client id="{4ECB412F-C860-2F99-1E9E-753F81101031}" v="827" dt="2024-12-10T16:28:40.838"/>
    <p1510:client id="{7E1AD096-72B5-24FB-96AC-E86701EF6153}" v="151" dt="2024-12-10T22:03:09.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BBF74-3E8B-4140-8C23-479ED343C308}"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DD121D6B-245A-4F4A-8AB6-989E9E6F79FB}">
      <dgm:prSet/>
      <dgm:spPr/>
      <dgm:t>
        <a:bodyPr/>
        <a:lstStyle/>
        <a:p>
          <a:r>
            <a:rPr lang="en-US" b="1">
              <a:latin typeface="Calibri"/>
              <a:ea typeface="Calibri"/>
              <a:cs typeface="Calibri"/>
            </a:rPr>
            <a:t>Noise Removal</a:t>
          </a:r>
          <a:r>
            <a:rPr lang="en-US">
              <a:latin typeface="Calibri"/>
              <a:ea typeface="Calibri"/>
              <a:cs typeface="Calibri"/>
            </a:rPr>
            <a:t>:</a:t>
          </a:r>
        </a:p>
      </dgm:t>
    </dgm:pt>
    <dgm:pt modelId="{79F35270-6265-41D9-BEBE-92911C292CF2}" type="parTrans" cxnId="{809B3CFB-F9BB-4127-AC9A-2758DAFD948B}">
      <dgm:prSet/>
      <dgm:spPr/>
      <dgm:t>
        <a:bodyPr/>
        <a:lstStyle/>
        <a:p>
          <a:endParaRPr lang="en-US"/>
        </a:p>
      </dgm:t>
    </dgm:pt>
    <dgm:pt modelId="{3CA8A51E-0649-4EB2-9A8E-E3A075985160}" type="sibTrans" cxnId="{809B3CFB-F9BB-4127-AC9A-2758DAFD948B}">
      <dgm:prSet/>
      <dgm:spPr/>
      <dgm:t>
        <a:bodyPr/>
        <a:lstStyle/>
        <a:p>
          <a:endParaRPr lang="en-US"/>
        </a:p>
      </dgm:t>
    </dgm:pt>
    <dgm:pt modelId="{72CE2A02-7AD3-43DB-BD13-0EE26E85F91A}">
      <dgm:prSet/>
      <dgm:spPr/>
      <dgm:t>
        <a:bodyPr/>
        <a:lstStyle/>
        <a:p>
          <a:r>
            <a:rPr lang="en-US">
              <a:latin typeface="Calibri"/>
              <a:ea typeface="Calibri"/>
              <a:cs typeface="Calibri"/>
            </a:rPr>
            <a:t>Removed unnecessary formatting elements, such as HTML tags, special characters, and emojis, to retain only meaningful textual content.</a:t>
          </a:r>
        </a:p>
      </dgm:t>
    </dgm:pt>
    <dgm:pt modelId="{F2A80F85-3EA9-4338-990D-BE21020F581A}" type="parTrans" cxnId="{69E82F6E-1958-4DCD-8BEB-4DF6511E9948}">
      <dgm:prSet/>
      <dgm:spPr/>
      <dgm:t>
        <a:bodyPr/>
        <a:lstStyle/>
        <a:p>
          <a:endParaRPr lang="en-US"/>
        </a:p>
      </dgm:t>
    </dgm:pt>
    <dgm:pt modelId="{A55FF3AA-3819-4CD8-946A-24E57F827547}" type="sibTrans" cxnId="{69E82F6E-1958-4DCD-8BEB-4DF6511E9948}">
      <dgm:prSet/>
      <dgm:spPr/>
      <dgm:t>
        <a:bodyPr/>
        <a:lstStyle/>
        <a:p>
          <a:endParaRPr lang="en-US"/>
        </a:p>
      </dgm:t>
    </dgm:pt>
    <dgm:pt modelId="{86938AA9-800C-4B90-BA3D-3397E3167497}">
      <dgm:prSet/>
      <dgm:spPr/>
      <dgm:t>
        <a:bodyPr/>
        <a:lstStyle/>
        <a:p>
          <a:r>
            <a:rPr lang="en-US" b="1">
              <a:latin typeface="Calibri"/>
              <a:ea typeface="Calibri"/>
              <a:cs typeface="Calibri"/>
            </a:rPr>
            <a:t>Lowercasing</a:t>
          </a:r>
          <a:r>
            <a:rPr lang="en-US">
              <a:latin typeface="Calibri"/>
              <a:ea typeface="Calibri"/>
              <a:cs typeface="Calibri"/>
            </a:rPr>
            <a:t>:</a:t>
          </a:r>
        </a:p>
      </dgm:t>
    </dgm:pt>
    <dgm:pt modelId="{C393217D-9EBD-4191-A0B1-E47FF532A58C}" type="parTrans" cxnId="{364B9C91-06D1-4660-89B3-14FF04AFF744}">
      <dgm:prSet/>
      <dgm:spPr/>
      <dgm:t>
        <a:bodyPr/>
        <a:lstStyle/>
        <a:p>
          <a:endParaRPr lang="en-US"/>
        </a:p>
      </dgm:t>
    </dgm:pt>
    <dgm:pt modelId="{E5849103-8C34-48BF-A337-86370C30BC86}" type="sibTrans" cxnId="{364B9C91-06D1-4660-89B3-14FF04AFF744}">
      <dgm:prSet/>
      <dgm:spPr/>
      <dgm:t>
        <a:bodyPr/>
        <a:lstStyle/>
        <a:p>
          <a:endParaRPr lang="en-US"/>
        </a:p>
      </dgm:t>
    </dgm:pt>
    <dgm:pt modelId="{09800F05-5B5E-4105-8E5E-7C3080CAD7ED}">
      <dgm:prSet/>
      <dgm:spPr/>
      <dgm:t>
        <a:bodyPr/>
        <a:lstStyle/>
        <a:p>
          <a:r>
            <a:rPr lang="en-US">
              <a:latin typeface="Calibri"/>
              <a:ea typeface="Calibri"/>
              <a:cs typeface="Calibri"/>
            </a:rPr>
            <a:t>Standardized the text by converting all words to lowercase, ensuring that similar words like "Hello" and "hello" are treated identically.</a:t>
          </a:r>
        </a:p>
      </dgm:t>
    </dgm:pt>
    <dgm:pt modelId="{8728BC43-8B1D-45FB-BFF4-CD1922279E8B}" type="parTrans" cxnId="{0547227A-5C40-4872-B4AB-253D9009E938}">
      <dgm:prSet/>
      <dgm:spPr/>
      <dgm:t>
        <a:bodyPr/>
        <a:lstStyle/>
        <a:p>
          <a:endParaRPr lang="en-US"/>
        </a:p>
      </dgm:t>
    </dgm:pt>
    <dgm:pt modelId="{049778D0-46AD-461A-881B-8A2359F2E97A}" type="sibTrans" cxnId="{0547227A-5C40-4872-B4AB-253D9009E938}">
      <dgm:prSet/>
      <dgm:spPr/>
      <dgm:t>
        <a:bodyPr/>
        <a:lstStyle/>
        <a:p>
          <a:endParaRPr lang="en-US"/>
        </a:p>
      </dgm:t>
    </dgm:pt>
    <dgm:pt modelId="{56440317-2EEC-47A6-B288-9D02C8AFF645}">
      <dgm:prSet/>
      <dgm:spPr/>
      <dgm:t>
        <a:bodyPr/>
        <a:lstStyle/>
        <a:p>
          <a:r>
            <a:rPr lang="en-US" b="1">
              <a:latin typeface="Calibri"/>
              <a:ea typeface="Calibri"/>
              <a:cs typeface="Calibri"/>
            </a:rPr>
            <a:t>Punctuation Removal</a:t>
          </a:r>
          <a:r>
            <a:rPr lang="en-US">
              <a:latin typeface="Calibri"/>
              <a:ea typeface="Calibri"/>
              <a:cs typeface="Calibri"/>
            </a:rPr>
            <a:t>:</a:t>
          </a:r>
        </a:p>
      </dgm:t>
    </dgm:pt>
    <dgm:pt modelId="{C5D96CA1-A90E-41ED-90A3-24E2B9C21BF7}" type="parTrans" cxnId="{6632E5F7-DC20-43EF-AD6F-64FD7AC75B0E}">
      <dgm:prSet/>
      <dgm:spPr/>
      <dgm:t>
        <a:bodyPr/>
        <a:lstStyle/>
        <a:p>
          <a:endParaRPr lang="en-US"/>
        </a:p>
      </dgm:t>
    </dgm:pt>
    <dgm:pt modelId="{8CDEC80A-7D7D-4641-BF7C-CC73A62B29B6}" type="sibTrans" cxnId="{6632E5F7-DC20-43EF-AD6F-64FD7AC75B0E}">
      <dgm:prSet/>
      <dgm:spPr/>
      <dgm:t>
        <a:bodyPr/>
        <a:lstStyle/>
        <a:p>
          <a:endParaRPr lang="en-US"/>
        </a:p>
      </dgm:t>
    </dgm:pt>
    <dgm:pt modelId="{977C7640-D366-4E0A-80A7-42201B805AAF}">
      <dgm:prSet/>
      <dgm:spPr/>
      <dgm:t>
        <a:bodyPr/>
        <a:lstStyle/>
        <a:p>
          <a:r>
            <a:rPr lang="en-US">
              <a:latin typeface="Calibri"/>
              <a:ea typeface="Calibri"/>
              <a:cs typeface="Calibri"/>
            </a:rPr>
            <a:t>Discarded punctuation marks, as they generally do not contribute semantic meaning, simplifying the text for analysis.</a:t>
          </a:r>
        </a:p>
      </dgm:t>
    </dgm:pt>
    <dgm:pt modelId="{E4797CC7-B727-4018-8004-E9B490268741}" type="parTrans" cxnId="{78A2A739-9D07-4A12-B1D8-418DA4A56F8D}">
      <dgm:prSet/>
      <dgm:spPr/>
      <dgm:t>
        <a:bodyPr/>
        <a:lstStyle/>
        <a:p>
          <a:endParaRPr lang="en-US"/>
        </a:p>
      </dgm:t>
    </dgm:pt>
    <dgm:pt modelId="{F8239555-2AEA-4438-9ABE-6CCAD3B2155B}" type="sibTrans" cxnId="{78A2A739-9D07-4A12-B1D8-418DA4A56F8D}">
      <dgm:prSet/>
      <dgm:spPr/>
      <dgm:t>
        <a:bodyPr/>
        <a:lstStyle/>
        <a:p>
          <a:endParaRPr lang="en-US"/>
        </a:p>
      </dgm:t>
    </dgm:pt>
    <dgm:pt modelId="{E92C8A07-4AB5-4DEF-A05C-C6DFE6223233}">
      <dgm:prSet/>
      <dgm:spPr/>
      <dgm:t>
        <a:bodyPr/>
        <a:lstStyle/>
        <a:p>
          <a:pPr rtl="0"/>
          <a:r>
            <a:rPr lang="en-US" b="1">
              <a:latin typeface="Calibri"/>
              <a:ea typeface="Calibri"/>
              <a:cs typeface="Calibri"/>
            </a:rPr>
            <a:t>Stop words Removal</a:t>
          </a:r>
          <a:r>
            <a:rPr lang="en-US">
              <a:latin typeface="Calibri"/>
              <a:ea typeface="Calibri"/>
              <a:cs typeface="Calibri"/>
            </a:rPr>
            <a:t>:</a:t>
          </a:r>
        </a:p>
      </dgm:t>
    </dgm:pt>
    <dgm:pt modelId="{800678D5-556B-465A-A0E3-8DA890BA6C2D}" type="parTrans" cxnId="{69556548-39D7-4B52-9449-00F43ED5E6F8}">
      <dgm:prSet/>
      <dgm:spPr/>
      <dgm:t>
        <a:bodyPr/>
        <a:lstStyle/>
        <a:p>
          <a:endParaRPr lang="en-US"/>
        </a:p>
      </dgm:t>
    </dgm:pt>
    <dgm:pt modelId="{06FD1200-C5FF-4272-8BD5-4107F10FFD93}" type="sibTrans" cxnId="{69556548-39D7-4B52-9449-00F43ED5E6F8}">
      <dgm:prSet/>
      <dgm:spPr/>
      <dgm:t>
        <a:bodyPr/>
        <a:lstStyle/>
        <a:p>
          <a:endParaRPr lang="en-US"/>
        </a:p>
      </dgm:t>
    </dgm:pt>
    <dgm:pt modelId="{EB784B53-3748-4C5C-AEA1-14C51F331FCE}">
      <dgm:prSet/>
      <dgm:spPr/>
      <dgm:t>
        <a:bodyPr/>
        <a:lstStyle/>
        <a:p>
          <a:r>
            <a:rPr lang="en-US">
              <a:latin typeface="Calibri"/>
              <a:ea typeface="Calibri"/>
              <a:cs typeface="Calibri"/>
            </a:rPr>
            <a:t>Filtered out common words like "is," "and " "the," which are typically less informative and don’t aid in distinguishing between real and fake news.</a:t>
          </a:r>
        </a:p>
      </dgm:t>
    </dgm:pt>
    <dgm:pt modelId="{815F4C4F-6ABB-46F9-8BE0-0B784234400B}" type="parTrans" cxnId="{6E9B8417-3E27-46F8-8529-EEB9C3E6A43B}">
      <dgm:prSet/>
      <dgm:spPr/>
      <dgm:t>
        <a:bodyPr/>
        <a:lstStyle/>
        <a:p>
          <a:endParaRPr lang="en-US"/>
        </a:p>
      </dgm:t>
    </dgm:pt>
    <dgm:pt modelId="{6F7B30BC-C846-4C97-A90A-D3C4A462585E}" type="sibTrans" cxnId="{6E9B8417-3E27-46F8-8529-EEB9C3E6A43B}">
      <dgm:prSet/>
      <dgm:spPr/>
      <dgm:t>
        <a:bodyPr/>
        <a:lstStyle/>
        <a:p>
          <a:endParaRPr lang="en-US"/>
        </a:p>
      </dgm:t>
    </dgm:pt>
    <dgm:pt modelId="{990A68E0-62BF-4190-956A-2587F39B021E}">
      <dgm:prSet/>
      <dgm:spPr/>
      <dgm:t>
        <a:bodyPr/>
        <a:lstStyle/>
        <a:p>
          <a:r>
            <a:rPr lang="en-US" b="1">
              <a:latin typeface="Calibri"/>
              <a:ea typeface="Calibri"/>
              <a:cs typeface="Calibri"/>
            </a:rPr>
            <a:t>Numbers Removal</a:t>
          </a:r>
          <a:r>
            <a:rPr lang="en-US">
              <a:latin typeface="Calibri"/>
              <a:ea typeface="Calibri"/>
              <a:cs typeface="Calibri"/>
            </a:rPr>
            <a:t>:</a:t>
          </a:r>
        </a:p>
      </dgm:t>
    </dgm:pt>
    <dgm:pt modelId="{CF1624E1-4CFF-4125-AA20-23F510F2CC9D}" type="parTrans" cxnId="{0694C55F-1DBD-4CC1-BFC2-AB5981D9B394}">
      <dgm:prSet/>
      <dgm:spPr/>
      <dgm:t>
        <a:bodyPr/>
        <a:lstStyle/>
        <a:p>
          <a:endParaRPr lang="en-US"/>
        </a:p>
      </dgm:t>
    </dgm:pt>
    <dgm:pt modelId="{16D801A4-44C7-41FE-B14B-CB542E677A73}" type="sibTrans" cxnId="{0694C55F-1DBD-4CC1-BFC2-AB5981D9B394}">
      <dgm:prSet/>
      <dgm:spPr/>
      <dgm:t>
        <a:bodyPr/>
        <a:lstStyle/>
        <a:p>
          <a:endParaRPr lang="en-US"/>
        </a:p>
      </dgm:t>
    </dgm:pt>
    <dgm:pt modelId="{570A0994-7709-4265-8C56-6230264E389C}">
      <dgm:prSet/>
      <dgm:spPr/>
      <dgm:t>
        <a:bodyPr/>
        <a:lstStyle/>
        <a:p>
          <a:r>
            <a:rPr lang="en-US">
              <a:latin typeface="Calibri"/>
              <a:ea typeface="Calibri"/>
              <a:cs typeface="Calibri"/>
            </a:rPr>
            <a:t>Removed numerical values or converted them to words, focusing on linguistic content, as numbers may not add value to the analysis.</a:t>
          </a:r>
        </a:p>
      </dgm:t>
    </dgm:pt>
    <dgm:pt modelId="{321C90C8-B919-47B7-B4AA-D6BAC4E6B2BE}" type="parTrans" cxnId="{C228461A-A9B7-4FD0-8E02-E8CF92FE1060}">
      <dgm:prSet/>
      <dgm:spPr/>
      <dgm:t>
        <a:bodyPr/>
        <a:lstStyle/>
        <a:p>
          <a:endParaRPr lang="en-US"/>
        </a:p>
      </dgm:t>
    </dgm:pt>
    <dgm:pt modelId="{7CC28650-FBFB-45FF-A66D-08BD9FFDE3DD}" type="sibTrans" cxnId="{C228461A-A9B7-4FD0-8E02-E8CF92FE1060}">
      <dgm:prSet/>
      <dgm:spPr/>
      <dgm:t>
        <a:bodyPr/>
        <a:lstStyle/>
        <a:p>
          <a:endParaRPr lang="en-US"/>
        </a:p>
      </dgm:t>
    </dgm:pt>
    <dgm:pt modelId="{387D6FB5-B0EB-426A-AD57-E676979D1DFB}" type="pres">
      <dgm:prSet presAssocID="{8F1BBF74-3E8B-4140-8C23-479ED343C308}" presName="vert0" presStyleCnt="0">
        <dgm:presLayoutVars>
          <dgm:dir/>
          <dgm:animOne val="branch"/>
          <dgm:animLvl val="lvl"/>
        </dgm:presLayoutVars>
      </dgm:prSet>
      <dgm:spPr/>
    </dgm:pt>
    <dgm:pt modelId="{BBD58B77-EDBF-44CC-ACE4-6FF4BE442A23}" type="pres">
      <dgm:prSet presAssocID="{DD121D6B-245A-4F4A-8AB6-989E9E6F79FB}" presName="thickLine" presStyleLbl="alignNode1" presStyleIdx="0" presStyleCnt="5"/>
      <dgm:spPr/>
    </dgm:pt>
    <dgm:pt modelId="{587144A2-AE4A-4EE2-86A1-8886C46C59C4}" type="pres">
      <dgm:prSet presAssocID="{DD121D6B-245A-4F4A-8AB6-989E9E6F79FB}" presName="horz1" presStyleCnt="0"/>
      <dgm:spPr/>
    </dgm:pt>
    <dgm:pt modelId="{B431BA2A-1F41-4359-8333-E8214EF451A7}" type="pres">
      <dgm:prSet presAssocID="{DD121D6B-245A-4F4A-8AB6-989E9E6F79FB}" presName="tx1" presStyleLbl="revTx" presStyleIdx="0" presStyleCnt="10"/>
      <dgm:spPr/>
    </dgm:pt>
    <dgm:pt modelId="{F61D34DE-A2B4-4C66-ADBF-18720EF7D497}" type="pres">
      <dgm:prSet presAssocID="{DD121D6B-245A-4F4A-8AB6-989E9E6F79FB}" presName="vert1" presStyleCnt="0"/>
      <dgm:spPr/>
    </dgm:pt>
    <dgm:pt modelId="{2BAEFBF3-653F-4D5E-80D8-0C8406AC622C}" type="pres">
      <dgm:prSet presAssocID="{72CE2A02-7AD3-43DB-BD13-0EE26E85F91A}" presName="vertSpace2a" presStyleCnt="0"/>
      <dgm:spPr/>
    </dgm:pt>
    <dgm:pt modelId="{FB54510D-0251-4B29-BDFA-C2FB8887E460}" type="pres">
      <dgm:prSet presAssocID="{72CE2A02-7AD3-43DB-BD13-0EE26E85F91A}" presName="horz2" presStyleCnt="0"/>
      <dgm:spPr/>
    </dgm:pt>
    <dgm:pt modelId="{39D1A7EE-6982-4F8A-9C14-473D70B1E11A}" type="pres">
      <dgm:prSet presAssocID="{72CE2A02-7AD3-43DB-BD13-0EE26E85F91A}" presName="horzSpace2" presStyleCnt="0"/>
      <dgm:spPr/>
    </dgm:pt>
    <dgm:pt modelId="{8C0CAB8C-D36A-4F00-A208-E96690E37787}" type="pres">
      <dgm:prSet presAssocID="{72CE2A02-7AD3-43DB-BD13-0EE26E85F91A}" presName="tx2" presStyleLbl="revTx" presStyleIdx="1" presStyleCnt="10"/>
      <dgm:spPr/>
    </dgm:pt>
    <dgm:pt modelId="{54EA7597-05BB-43FF-B9C3-C70318B7DA25}" type="pres">
      <dgm:prSet presAssocID="{72CE2A02-7AD3-43DB-BD13-0EE26E85F91A}" presName="vert2" presStyleCnt="0"/>
      <dgm:spPr/>
    </dgm:pt>
    <dgm:pt modelId="{F75CE7DD-4874-4A56-BE47-19B3A623505D}" type="pres">
      <dgm:prSet presAssocID="{72CE2A02-7AD3-43DB-BD13-0EE26E85F91A}" presName="thinLine2b" presStyleLbl="callout" presStyleIdx="0" presStyleCnt="5"/>
      <dgm:spPr/>
    </dgm:pt>
    <dgm:pt modelId="{6587032C-B0A4-438A-9FA7-74E1E012F94A}" type="pres">
      <dgm:prSet presAssocID="{72CE2A02-7AD3-43DB-BD13-0EE26E85F91A}" presName="vertSpace2b" presStyleCnt="0"/>
      <dgm:spPr/>
    </dgm:pt>
    <dgm:pt modelId="{C3D45561-1BAA-4E32-9B20-7B16FEE2403C}" type="pres">
      <dgm:prSet presAssocID="{86938AA9-800C-4B90-BA3D-3397E3167497}" presName="thickLine" presStyleLbl="alignNode1" presStyleIdx="1" presStyleCnt="5"/>
      <dgm:spPr/>
    </dgm:pt>
    <dgm:pt modelId="{55AF57B1-31B9-46D3-B3FF-D964CBD50F25}" type="pres">
      <dgm:prSet presAssocID="{86938AA9-800C-4B90-BA3D-3397E3167497}" presName="horz1" presStyleCnt="0"/>
      <dgm:spPr/>
    </dgm:pt>
    <dgm:pt modelId="{792D3EE0-974E-428D-A228-8F80CC71F831}" type="pres">
      <dgm:prSet presAssocID="{86938AA9-800C-4B90-BA3D-3397E3167497}" presName="tx1" presStyleLbl="revTx" presStyleIdx="2" presStyleCnt="10"/>
      <dgm:spPr/>
    </dgm:pt>
    <dgm:pt modelId="{E409211A-A22C-4637-AFD8-4246634E2652}" type="pres">
      <dgm:prSet presAssocID="{86938AA9-800C-4B90-BA3D-3397E3167497}" presName="vert1" presStyleCnt="0"/>
      <dgm:spPr/>
    </dgm:pt>
    <dgm:pt modelId="{3617DF83-1E7D-4F4E-83F0-4367CA6375DA}" type="pres">
      <dgm:prSet presAssocID="{09800F05-5B5E-4105-8E5E-7C3080CAD7ED}" presName="vertSpace2a" presStyleCnt="0"/>
      <dgm:spPr/>
    </dgm:pt>
    <dgm:pt modelId="{690F5145-90AE-4B87-992B-D6A20E12D078}" type="pres">
      <dgm:prSet presAssocID="{09800F05-5B5E-4105-8E5E-7C3080CAD7ED}" presName="horz2" presStyleCnt="0"/>
      <dgm:spPr/>
    </dgm:pt>
    <dgm:pt modelId="{A9DBA88A-191B-4CD1-B2B9-D0FAB6096F74}" type="pres">
      <dgm:prSet presAssocID="{09800F05-5B5E-4105-8E5E-7C3080CAD7ED}" presName="horzSpace2" presStyleCnt="0"/>
      <dgm:spPr/>
    </dgm:pt>
    <dgm:pt modelId="{17E7D9D7-3E68-45F7-994F-6D3F18C06BD2}" type="pres">
      <dgm:prSet presAssocID="{09800F05-5B5E-4105-8E5E-7C3080CAD7ED}" presName="tx2" presStyleLbl="revTx" presStyleIdx="3" presStyleCnt="10"/>
      <dgm:spPr/>
    </dgm:pt>
    <dgm:pt modelId="{01746C74-13B2-40F4-A3B7-0BC70FEDA844}" type="pres">
      <dgm:prSet presAssocID="{09800F05-5B5E-4105-8E5E-7C3080CAD7ED}" presName="vert2" presStyleCnt="0"/>
      <dgm:spPr/>
    </dgm:pt>
    <dgm:pt modelId="{3E2E1576-B05F-4AE4-A3C5-07F148469912}" type="pres">
      <dgm:prSet presAssocID="{09800F05-5B5E-4105-8E5E-7C3080CAD7ED}" presName="thinLine2b" presStyleLbl="callout" presStyleIdx="1" presStyleCnt="5"/>
      <dgm:spPr/>
    </dgm:pt>
    <dgm:pt modelId="{92863B49-55B7-427F-A21C-20FDDA3538BF}" type="pres">
      <dgm:prSet presAssocID="{09800F05-5B5E-4105-8E5E-7C3080CAD7ED}" presName="vertSpace2b" presStyleCnt="0"/>
      <dgm:spPr/>
    </dgm:pt>
    <dgm:pt modelId="{D9033612-FF1E-425F-B96E-A02C527A604D}" type="pres">
      <dgm:prSet presAssocID="{56440317-2EEC-47A6-B288-9D02C8AFF645}" presName="thickLine" presStyleLbl="alignNode1" presStyleIdx="2" presStyleCnt="5"/>
      <dgm:spPr/>
    </dgm:pt>
    <dgm:pt modelId="{1BD610C9-3436-48E8-B1D1-D110CA5D2C35}" type="pres">
      <dgm:prSet presAssocID="{56440317-2EEC-47A6-B288-9D02C8AFF645}" presName="horz1" presStyleCnt="0"/>
      <dgm:spPr/>
    </dgm:pt>
    <dgm:pt modelId="{FC6FB475-5D80-4ECD-8D1F-01963E50427C}" type="pres">
      <dgm:prSet presAssocID="{56440317-2EEC-47A6-B288-9D02C8AFF645}" presName="tx1" presStyleLbl="revTx" presStyleIdx="4" presStyleCnt="10"/>
      <dgm:spPr/>
    </dgm:pt>
    <dgm:pt modelId="{7CF9E0B6-D342-4F7C-83D3-85136D5A093B}" type="pres">
      <dgm:prSet presAssocID="{56440317-2EEC-47A6-B288-9D02C8AFF645}" presName="vert1" presStyleCnt="0"/>
      <dgm:spPr/>
    </dgm:pt>
    <dgm:pt modelId="{40F4CF66-92DE-4851-824C-9EDF5C401A17}" type="pres">
      <dgm:prSet presAssocID="{977C7640-D366-4E0A-80A7-42201B805AAF}" presName="vertSpace2a" presStyleCnt="0"/>
      <dgm:spPr/>
    </dgm:pt>
    <dgm:pt modelId="{53BE0D57-2874-42C1-9DAE-5FD692A50863}" type="pres">
      <dgm:prSet presAssocID="{977C7640-D366-4E0A-80A7-42201B805AAF}" presName="horz2" presStyleCnt="0"/>
      <dgm:spPr/>
    </dgm:pt>
    <dgm:pt modelId="{9C0393EB-A3BF-4CC2-B1E2-D9DCDE13ECFF}" type="pres">
      <dgm:prSet presAssocID="{977C7640-D366-4E0A-80A7-42201B805AAF}" presName="horzSpace2" presStyleCnt="0"/>
      <dgm:spPr/>
    </dgm:pt>
    <dgm:pt modelId="{0D660C07-59F2-4E6A-9F7B-22BB575838BF}" type="pres">
      <dgm:prSet presAssocID="{977C7640-D366-4E0A-80A7-42201B805AAF}" presName="tx2" presStyleLbl="revTx" presStyleIdx="5" presStyleCnt="10"/>
      <dgm:spPr/>
    </dgm:pt>
    <dgm:pt modelId="{22861778-46D9-4731-8585-DDF582589C37}" type="pres">
      <dgm:prSet presAssocID="{977C7640-D366-4E0A-80A7-42201B805AAF}" presName="vert2" presStyleCnt="0"/>
      <dgm:spPr/>
    </dgm:pt>
    <dgm:pt modelId="{BD822414-3F1E-42AF-9716-980F15D6F8C1}" type="pres">
      <dgm:prSet presAssocID="{977C7640-D366-4E0A-80A7-42201B805AAF}" presName="thinLine2b" presStyleLbl="callout" presStyleIdx="2" presStyleCnt="5"/>
      <dgm:spPr/>
    </dgm:pt>
    <dgm:pt modelId="{FAB31C1A-2246-4FA1-BB77-39A5D9C93110}" type="pres">
      <dgm:prSet presAssocID="{977C7640-D366-4E0A-80A7-42201B805AAF}" presName="vertSpace2b" presStyleCnt="0"/>
      <dgm:spPr/>
    </dgm:pt>
    <dgm:pt modelId="{105D1AFC-A2C0-4B59-B2E0-C0DFEBFB294A}" type="pres">
      <dgm:prSet presAssocID="{E92C8A07-4AB5-4DEF-A05C-C6DFE6223233}" presName="thickLine" presStyleLbl="alignNode1" presStyleIdx="3" presStyleCnt="5"/>
      <dgm:spPr/>
    </dgm:pt>
    <dgm:pt modelId="{9B8A997D-E483-4366-A63C-8FF786A2E81A}" type="pres">
      <dgm:prSet presAssocID="{E92C8A07-4AB5-4DEF-A05C-C6DFE6223233}" presName="horz1" presStyleCnt="0"/>
      <dgm:spPr/>
    </dgm:pt>
    <dgm:pt modelId="{0A704496-842E-4FCC-AF98-2340157F3073}" type="pres">
      <dgm:prSet presAssocID="{E92C8A07-4AB5-4DEF-A05C-C6DFE6223233}" presName="tx1" presStyleLbl="revTx" presStyleIdx="6" presStyleCnt="10"/>
      <dgm:spPr/>
    </dgm:pt>
    <dgm:pt modelId="{3ECE3B04-5393-47BD-BC66-57173E2D0456}" type="pres">
      <dgm:prSet presAssocID="{E92C8A07-4AB5-4DEF-A05C-C6DFE6223233}" presName="vert1" presStyleCnt="0"/>
      <dgm:spPr/>
    </dgm:pt>
    <dgm:pt modelId="{4E2E10C4-38A9-47B8-8D45-CBD3941B9EA5}" type="pres">
      <dgm:prSet presAssocID="{EB784B53-3748-4C5C-AEA1-14C51F331FCE}" presName="vertSpace2a" presStyleCnt="0"/>
      <dgm:spPr/>
    </dgm:pt>
    <dgm:pt modelId="{52623277-5E18-4B26-BAE1-3C0225677E41}" type="pres">
      <dgm:prSet presAssocID="{EB784B53-3748-4C5C-AEA1-14C51F331FCE}" presName="horz2" presStyleCnt="0"/>
      <dgm:spPr/>
    </dgm:pt>
    <dgm:pt modelId="{E08BEC29-C674-4975-B087-C049E0C46C0E}" type="pres">
      <dgm:prSet presAssocID="{EB784B53-3748-4C5C-AEA1-14C51F331FCE}" presName="horzSpace2" presStyleCnt="0"/>
      <dgm:spPr/>
    </dgm:pt>
    <dgm:pt modelId="{E41E0D9D-DE69-4931-A3B2-880BCC679083}" type="pres">
      <dgm:prSet presAssocID="{EB784B53-3748-4C5C-AEA1-14C51F331FCE}" presName="tx2" presStyleLbl="revTx" presStyleIdx="7" presStyleCnt="10"/>
      <dgm:spPr/>
    </dgm:pt>
    <dgm:pt modelId="{4297C82F-6F01-427F-A6B8-8C176D983825}" type="pres">
      <dgm:prSet presAssocID="{EB784B53-3748-4C5C-AEA1-14C51F331FCE}" presName="vert2" presStyleCnt="0"/>
      <dgm:spPr/>
    </dgm:pt>
    <dgm:pt modelId="{064EAE1D-CDCA-4CAD-8DE7-AA3E75E54236}" type="pres">
      <dgm:prSet presAssocID="{EB784B53-3748-4C5C-AEA1-14C51F331FCE}" presName="thinLine2b" presStyleLbl="callout" presStyleIdx="3" presStyleCnt="5"/>
      <dgm:spPr/>
    </dgm:pt>
    <dgm:pt modelId="{D686675B-F65A-433C-AB69-101630EE4152}" type="pres">
      <dgm:prSet presAssocID="{EB784B53-3748-4C5C-AEA1-14C51F331FCE}" presName="vertSpace2b" presStyleCnt="0"/>
      <dgm:spPr/>
    </dgm:pt>
    <dgm:pt modelId="{DB0BE2EE-61E7-4677-B8F4-8252D057125C}" type="pres">
      <dgm:prSet presAssocID="{990A68E0-62BF-4190-956A-2587F39B021E}" presName="thickLine" presStyleLbl="alignNode1" presStyleIdx="4" presStyleCnt="5"/>
      <dgm:spPr/>
    </dgm:pt>
    <dgm:pt modelId="{CE92A1BC-4F7C-4012-A28D-4592BD5CEA9A}" type="pres">
      <dgm:prSet presAssocID="{990A68E0-62BF-4190-956A-2587F39B021E}" presName="horz1" presStyleCnt="0"/>
      <dgm:spPr/>
    </dgm:pt>
    <dgm:pt modelId="{4785DF58-4457-450A-BF2B-7F643E34E084}" type="pres">
      <dgm:prSet presAssocID="{990A68E0-62BF-4190-956A-2587F39B021E}" presName="tx1" presStyleLbl="revTx" presStyleIdx="8" presStyleCnt="10"/>
      <dgm:spPr/>
    </dgm:pt>
    <dgm:pt modelId="{2A98D18F-2952-4511-BF8D-7C53526DD425}" type="pres">
      <dgm:prSet presAssocID="{990A68E0-62BF-4190-956A-2587F39B021E}" presName="vert1" presStyleCnt="0"/>
      <dgm:spPr/>
    </dgm:pt>
    <dgm:pt modelId="{C41350CE-77C1-41F1-B21E-7B9453450DA9}" type="pres">
      <dgm:prSet presAssocID="{570A0994-7709-4265-8C56-6230264E389C}" presName="vertSpace2a" presStyleCnt="0"/>
      <dgm:spPr/>
    </dgm:pt>
    <dgm:pt modelId="{5DEF5172-8F10-44B4-BB8B-A8CD757F354B}" type="pres">
      <dgm:prSet presAssocID="{570A0994-7709-4265-8C56-6230264E389C}" presName="horz2" presStyleCnt="0"/>
      <dgm:spPr/>
    </dgm:pt>
    <dgm:pt modelId="{BAED5F88-573A-4786-9595-E3FB20A857BD}" type="pres">
      <dgm:prSet presAssocID="{570A0994-7709-4265-8C56-6230264E389C}" presName="horzSpace2" presStyleCnt="0"/>
      <dgm:spPr/>
    </dgm:pt>
    <dgm:pt modelId="{82D8BCF6-9313-4642-AE93-F426558F8588}" type="pres">
      <dgm:prSet presAssocID="{570A0994-7709-4265-8C56-6230264E389C}" presName="tx2" presStyleLbl="revTx" presStyleIdx="9" presStyleCnt="10"/>
      <dgm:spPr/>
    </dgm:pt>
    <dgm:pt modelId="{1C087A33-E3D1-4477-A0DA-8D20A1DD6C82}" type="pres">
      <dgm:prSet presAssocID="{570A0994-7709-4265-8C56-6230264E389C}" presName="vert2" presStyleCnt="0"/>
      <dgm:spPr/>
    </dgm:pt>
    <dgm:pt modelId="{0B80BD4C-CF31-44BC-9D5B-A8730A536036}" type="pres">
      <dgm:prSet presAssocID="{570A0994-7709-4265-8C56-6230264E389C}" presName="thinLine2b" presStyleLbl="callout" presStyleIdx="4" presStyleCnt="5"/>
      <dgm:spPr/>
    </dgm:pt>
    <dgm:pt modelId="{A9040C07-B995-4269-8FC9-7F183B37A3C3}" type="pres">
      <dgm:prSet presAssocID="{570A0994-7709-4265-8C56-6230264E389C}" presName="vertSpace2b" presStyleCnt="0"/>
      <dgm:spPr/>
    </dgm:pt>
  </dgm:ptLst>
  <dgm:cxnLst>
    <dgm:cxn modelId="{6E9B8417-3E27-46F8-8529-EEB9C3E6A43B}" srcId="{E92C8A07-4AB5-4DEF-A05C-C6DFE6223233}" destId="{EB784B53-3748-4C5C-AEA1-14C51F331FCE}" srcOrd="0" destOrd="0" parTransId="{815F4C4F-6ABB-46F9-8BE0-0B784234400B}" sibTransId="{6F7B30BC-C846-4C97-A90A-D3C4A462585E}"/>
    <dgm:cxn modelId="{C228461A-A9B7-4FD0-8E02-E8CF92FE1060}" srcId="{990A68E0-62BF-4190-956A-2587F39B021E}" destId="{570A0994-7709-4265-8C56-6230264E389C}" srcOrd="0" destOrd="0" parTransId="{321C90C8-B919-47B7-B4AA-D6BAC4E6B2BE}" sibTransId="{7CC28650-FBFB-45FF-A66D-08BD9FFDE3DD}"/>
    <dgm:cxn modelId="{2124111C-5BCB-4E1A-9B03-E83361F99C7F}" type="presOf" srcId="{990A68E0-62BF-4190-956A-2587F39B021E}" destId="{4785DF58-4457-450A-BF2B-7F643E34E084}" srcOrd="0" destOrd="0" presId="urn:microsoft.com/office/officeart/2008/layout/LinedList"/>
    <dgm:cxn modelId="{6B9EA51F-7001-4C60-968D-1741BA64BB05}" type="presOf" srcId="{86938AA9-800C-4B90-BA3D-3397E3167497}" destId="{792D3EE0-974E-428D-A228-8F80CC71F831}" srcOrd="0" destOrd="0" presId="urn:microsoft.com/office/officeart/2008/layout/LinedList"/>
    <dgm:cxn modelId="{78A2A739-9D07-4A12-B1D8-418DA4A56F8D}" srcId="{56440317-2EEC-47A6-B288-9D02C8AFF645}" destId="{977C7640-D366-4E0A-80A7-42201B805AAF}" srcOrd="0" destOrd="0" parTransId="{E4797CC7-B727-4018-8004-E9B490268741}" sibTransId="{F8239555-2AEA-4438-9ABE-6CCAD3B2155B}"/>
    <dgm:cxn modelId="{5DB5AC5B-1B26-4538-B242-0995898B5D7E}" type="presOf" srcId="{E92C8A07-4AB5-4DEF-A05C-C6DFE6223233}" destId="{0A704496-842E-4FCC-AF98-2340157F3073}" srcOrd="0" destOrd="0" presId="urn:microsoft.com/office/officeart/2008/layout/LinedList"/>
    <dgm:cxn modelId="{0694C55F-1DBD-4CC1-BFC2-AB5981D9B394}" srcId="{8F1BBF74-3E8B-4140-8C23-479ED343C308}" destId="{990A68E0-62BF-4190-956A-2587F39B021E}" srcOrd="4" destOrd="0" parTransId="{CF1624E1-4CFF-4125-AA20-23F510F2CC9D}" sibTransId="{16D801A4-44C7-41FE-B14B-CB542E677A73}"/>
    <dgm:cxn modelId="{69556548-39D7-4B52-9449-00F43ED5E6F8}" srcId="{8F1BBF74-3E8B-4140-8C23-479ED343C308}" destId="{E92C8A07-4AB5-4DEF-A05C-C6DFE6223233}" srcOrd="3" destOrd="0" parTransId="{800678D5-556B-465A-A0E3-8DA890BA6C2D}" sibTransId="{06FD1200-C5FF-4272-8BD5-4107F10FFD93}"/>
    <dgm:cxn modelId="{69E82F6E-1958-4DCD-8BEB-4DF6511E9948}" srcId="{DD121D6B-245A-4F4A-8AB6-989E9E6F79FB}" destId="{72CE2A02-7AD3-43DB-BD13-0EE26E85F91A}" srcOrd="0" destOrd="0" parTransId="{F2A80F85-3EA9-4338-990D-BE21020F581A}" sibTransId="{A55FF3AA-3819-4CD8-946A-24E57F827547}"/>
    <dgm:cxn modelId="{0D757050-83FD-434E-B006-EA10AC3890C4}" type="presOf" srcId="{72CE2A02-7AD3-43DB-BD13-0EE26E85F91A}" destId="{8C0CAB8C-D36A-4F00-A208-E96690E37787}" srcOrd="0" destOrd="0" presId="urn:microsoft.com/office/officeart/2008/layout/LinedList"/>
    <dgm:cxn modelId="{0547227A-5C40-4872-B4AB-253D9009E938}" srcId="{86938AA9-800C-4B90-BA3D-3397E3167497}" destId="{09800F05-5B5E-4105-8E5E-7C3080CAD7ED}" srcOrd="0" destOrd="0" parTransId="{8728BC43-8B1D-45FB-BFF4-CD1922279E8B}" sibTransId="{049778D0-46AD-461A-881B-8A2359F2E97A}"/>
    <dgm:cxn modelId="{2BA4E47D-5809-4907-B855-6A1253DA45A3}" type="presOf" srcId="{EB784B53-3748-4C5C-AEA1-14C51F331FCE}" destId="{E41E0D9D-DE69-4931-A3B2-880BCC679083}" srcOrd="0" destOrd="0" presId="urn:microsoft.com/office/officeart/2008/layout/LinedList"/>
    <dgm:cxn modelId="{364B9C91-06D1-4660-89B3-14FF04AFF744}" srcId="{8F1BBF74-3E8B-4140-8C23-479ED343C308}" destId="{86938AA9-800C-4B90-BA3D-3397E3167497}" srcOrd="1" destOrd="0" parTransId="{C393217D-9EBD-4191-A0B1-E47FF532A58C}" sibTransId="{E5849103-8C34-48BF-A337-86370C30BC86}"/>
    <dgm:cxn modelId="{006C9499-C114-4993-AF7F-5F5AF2CE5C33}" type="presOf" srcId="{DD121D6B-245A-4F4A-8AB6-989E9E6F79FB}" destId="{B431BA2A-1F41-4359-8333-E8214EF451A7}" srcOrd="0" destOrd="0" presId="urn:microsoft.com/office/officeart/2008/layout/LinedList"/>
    <dgm:cxn modelId="{FE2A29A5-D441-4AA0-88B5-D0CBD210BA96}" type="presOf" srcId="{977C7640-D366-4E0A-80A7-42201B805AAF}" destId="{0D660C07-59F2-4E6A-9F7B-22BB575838BF}" srcOrd="0" destOrd="0" presId="urn:microsoft.com/office/officeart/2008/layout/LinedList"/>
    <dgm:cxn modelId="{C534F5C0-2299-4DF9-BD2D-ACFC8FA897CF}" type="presOf" srcId="{56440317-2EEC-47A6-B288-9D02C8AFF645}" destId="{FC6FB475-5D80-4ECD-8D1F-01963E50427C}" srcOrd="0" destOrd="0" presId="urn:microsoft.com/office/officeart/2008/layout/LinedList"/>
    <dgm:cxn modelId="{912BFFD9-E9F9-41E2-9FC6-C5F10B6239B5}" type="presOf" srcId="{8F1BBF74-3E8B-4140-8C23-479ED343C308}" destId="{387D6FB5-B0EB-426A-AD57-E676979D1DFB}" srcOrd="0" destOrd="0" presId="urn:microsoft.com/office/officeart/2008/layout/LinedList"/>
    <dgm:cxn modelId="{16EF1AE3-8E6B-4504-A3D0-578A5EA86A32}" type="presOf" srcId="{570A0994-7709-4265-8C56-6230264E389C}" destId="{82D8BCF6-9313-4642-AE93-F426558F8588}" srcOrd="0" destOrd="0" presId="urn:microsoft.com/office/officeart/2008/layout/LinedList"/>
    <dgm:cxn modelId="{D9EB8FEA-E843-439B-8D1E-BD984551CD43}" type="presOf" srcId="{09800F05-5B5E-4105-8E5E-7C3080CAD7ED}" destId="{17E7D9D7-3E68-45F7-994F-6D3F18C06BD2}" srcOrd="0" destOrd="0" presId="urn:microsoft.com/office/officeart/2008/layout/LinedList"/>
    <dgm:cxn modelId="{6632E5F7-DC20-43EF-AD6F-64FD7AC75B0E}" srcId="{8F1BBF74-3E8B-4140-8C23-479ED343C308}" destId="{56440317-2EEC-47A6-B288-9D02C8AFF645}" srcOrd="2" destOrd="0" parTransId="{C5D96CA1-A90E-41ED-90A3-24E2B9C21BF7}" sibTransId="{8CDEC80A-7D7D-4641-BF7C-CC73A62B29B6}"/>
    <dgm:cxn modelId="{809B3CFB-F9BB-4127-AC9A-2758DAFD948B}" srcId="{8F1BBF74-3E8B-4140-8C23-479ED343C308}" destId="{DD121D6B-245A-4F4A-8AB6-989E9E6F79FB}" srcOrd="0" destOrd="0" parTransId="{79F35270-6265-41D9-BEBE-92911C292CF2}" sibTransId="{3CA8A51E-0649-4EB2-9A8E-E3A075985160}"/>
    <dgm:cxn modelId="{74FD50F5-B679-4A23-82D5-EE0F14CC0B29}" type="presParOf" srcId="{387D6FB5-B0EB-426A-AD57-E676979D1DFB}" destId="{BBD58B77-EDBF-44CC-ACE4-6FF4BE442A23}" srcOrd="0" destOrd="0" presId="urn:microsoft.com/office/officeart/2008/layout/LinedList"/>
    <dgm:cxn modelId="{9E13F3FE-EB70-4842-A9A5-87D95E5103BD}" type="presParOf" srcId="{387D6FB5-B0EB-426A-AD57-E676979D1DFB}" destId="{587144A2-AE4A-4EE2-86A1-8886C46C59C4}" srcOrd="1" destOrd="0" presId="urn:microsoft.com/office/officeart/2008/layout/LinedList"/>
    <dgm:cxn modelId="{C5B6B70A-55AE-4233-8571-70D109A11A4F}" type="presParOf" srcId="{587144A2-AE4A-4EE2-86A1-8886C46C59C4}" destId="{B431BA2A-1F41-4359-8333-E8214EF451A7}" srcOrd="0" destOrd="0" presId="urn:microsoft.com/office/officeart/2008/layout/LinedList"/>
    <dgm:cxn modelId="{5681D1B9-063F-4DA4-9E3C-7ACABC2DE891}" type="presParOf" srcId="{587144A2-AE4A-4EE2-86A1-8886C46C59C4}" destId="{F61D34DE-A2B4-4C66-ADBF-18720EF7D497}" srcOrd="1" destOrd="0" presId="urn:microsoft.com/office/officeart/2008/layout/LinedList"/>
    <dgm:cxn modelId="{CB5F3AD5-3BB9-4315-9CDA-40D7B6065CB8}" type="presParOf" srcId="{F61D34DE-A2B4-4C66-ADBF-18720EF7D497}" destId="{2BAEFBF3-653F-4D5E-80D8-0C8406AC622C}" srcOrd="0" destOrd="0" presId="urn:microsoft.com/office/officeart/2008/layout/LinedList"/>
    <dgm:cxn modelId="{B7BB761A-7F2E-4B9D-89A0-783FAC5B2CCC}" type="presParOf" srcId="{F61D34DE-A2B4-4C66-ADBF-18720EF7D497}" destId="{FB54510D-0251-4B29-BDFA-C2FB8887E460}" srcOrd="1" destOrd="0" presId="urn:microsoft.com/office/officeart/2008/layout/LinedList"/>
    <dgm:cxn modelId="{3B2A29A1-B18C-48A2-A640-DFEF9E64E200}" type="presParOf" srcId="{FB54510D-0251-4B29-BDFA-C2FB8887E460}" destId="{39D1A7EE-6982-4F8A-9C14-473D70B1E11A}" srcOrd="0" destOrd="0" presId="urn:microsoft.com/office/officeart/2008/layout/LinedList"/>
    <dgm:cxn modelId="{67BD992E-BC05-49B5-956A-B53EFE78DC5F}" type="presParOf" srcId="{FB54510D-0251-4B29-BDFA-C2FB8887E460}" destId="{8C0CAB8C-D36A-4F00-A208-E96690E37787}" srcOrd="1" destOrd="0" presId="urn:microsoft.com/office/officeart/2008/layout/LinedList"/>
    <dgm:cxn modelId="{8FBBC5CF-148A-46C4-ACF1-EE337EBB4506}" type="presParOf" srcId="{FB54510D-0251-4B29-BDFA-C2FB8887E460}" destId="{54EA7597-05BB-43FF-B9C3-C70318B7DA25}" srcOrd="2" destOrd="0" presId="urn:microsoft.com/office/officeart/2008/layout/LinedList"/>
    <dgm:cxn modelId="{797758E7-95DA-4BD3-B45F-ADC8ABB61B3B}" type="presParOf" srcId="{F61D34DE-A2B4-4C66-ADBF-18720EF7D497}" destId="{F75CE7DD-4874-4A56-BE47-19B3A623505D}" srcOrd="2" destOrd="0" presId="urn:microsoft.com/office/officeart/2008/layout/LinedList"/>
    <dgm:cxn modelId="{352494AE-CBEA-4534-B1BC-49CB4858A4FC}" type="presParOf" srcId="{F61D34DE-A2B4-4C66-ADBF-18720EF7D497}" destId="{6587032C-B0A4-438A-9FA7-74E1E012F94A}" srcOrd="3" destOrd="0" presId="urn:microsoft.com/office/officeart/2008/layout/LinedList"/>
    <dgm:cxn modelId="{92A8001E-5A1F-4B76-9D4F-4FD782538AB9}" type="presParOf" srcId="{387D6FB5-B0EB-426A-AD57-E676979D1DFB}" destId="{C3D45561-1BAA-4E32-9B20-7B16FEE2403C}" srcOrd="2" destOrd="0" presId="urn:microsoft.com/office/officeart/2008/layout/LinedList"/>
    <dgm:cxn modelId="{5C400917-48C3-40DC-9BEA-4A9488A3A62B}" type="presParOf" srcId="{387D6FB5-B0EB-426A-AD57-E676979D1DFB}" destId="{55AF57B1-31B9-46D3-B3FF-D964CBD50F25}" srcOrd="3" destOrd="0" presId="urn:microsoft.com/office/officeart/2008/layout/LinedList"/>
    <dgm:cxn modelId="{0A6D98C3-6B4E-412B-84B1-7F29494FB636}" type="presParOf" srcId="{55AF57B1-31B9-46D3-B3FF-D964CBD50F25}" destId="{792D3EE0-974E-428D-A228-8F80CC71F831}" srcOrd="0" destOrd="0" presId="urn:microsoft.com/office/officeart/2008/layout/LinedList"/>
    <dgm:cxn modelId="{1A2E6007-1FE7-47EB-9978-61F15F2430F0}" type="presParOf" srcId="{55AF57B1-31B9-46D3-B3FF-D964CBD50F25}" destId="{E409211A-A22C-4637-AFD8-4246634E2652}" srcOrd="1" destOrd="0" presId="urn:microsoft.com/office/officeart/2008/layout/LinedList"/>
    <dgm:cxn modelId="{4BA88900-2F03-477F-9375-C62B4AFC8A4F}" type="presParOf" srcId="{E409211A-A22C-4637-AFD8-4246634E2652}" destId="{3617DF83-1E7D-4F4E-83F0-4367CA6375DA}" srcOrd="0" destOrd="0" presId="urn:microsoft.com/office/officeart/2008/layout/LinedList"/>
    <dgm:cxn modelId="{C8B58924-B2E4-45D2-9008-C194926E6191}" type="presParOf" srcId="{E409211A-A22C-4637-AFD8-4246634E2652}" destId="{690F5145-90AE-4B87-992B-D6A20E12D078}" srcOrd="1" destOrd="0" presId="urn:microsoft.com/office/officeart/2008/layout/LinedList"/>
    <dgm:cxn modelId="{FBA4EB11-39C1-4AE7-91EA-C3C76EA9140B}" type="presParOf" srcId="{690F5145-90AE-4B87-992B-D6A20E12D078}" destId="{A9DBA88A-191B-4CD1-B2B9-D0FAB6096F74}" srcOrd="0" destOrd="0" presId="urn:microsoft.com/office/officeart/2008/layout/LinedList"/>
    <dgm:cxn modelId="{5568040F-DAB0-477F-8BDE-112CEE98D0AF}" type="presParOf" srcId="{690F5145-90AE-4B87-992B-D6A20E12D078}" destId="{17E7D9D7-3E68-45F7-994F-6D3F18C06BD2}" srcOrd="1" destOrd="0" presId="urn:microsoft.com/office/officeart/2008/layout/LinedList"/>
    <dgm:cxn modelId="{56B483D5-3600-4178-9666-613DBEBD381F}" type="presParOf" srcId="{690F5145-90AE-4B87-992B-D6A20E12D078}" destId="{01746C74-13B2-40F4-A3B7-0BC70FEDA844}" srcOrd="2" destOrd="0" presId="urn:microsoft.com/office/officeart/2008/layout/LinedList"/>
    <dgm:cxn modelId="{A6A6F7A5-2383-4BFC-B093-B1D6DBC6F63B}" type="presParOf" srcId="{E409211A-A22C-4637-AFD8-4246634E2652}" destId="{3E2E1576-B05F-4AE4-A3C5-07F148469912}" srcOrd="2" destOrd="0" presId="urn:microsoft.com/office/officeart/2008/layout/LinedList"/>
    <dgm:cxn modelId="{35CEED58-4F24-448D-B0E0-63C9526C37F1}" type="presParOf" srcId="{E409211A-A22C-4637-AFD8-4246634E2652}" destId="{92863B49-55B7-427F-A21C-20FDDA3538BF}" srcOrd="3" destOrd="0" presId="urn:microsoft.com/office/officeart/2008/layout/LinedList"/>
    <dgm:cxn modelId="{83FD2332-448A-4274-8C0F-2058FABCC9FB}" type="presParOf" srcId="{387D6FB5-B0EB-426A-AD57-E676979D1DFB}" destId="{D9033612-FF1E-425F-B96E-A02C527A604D}" srcOrd="4" destOrd="0" presId="urn:microsoft.com/office/officeart/2008/layout/LinedList"/>
    <dgm:cxn modelId="{1DC66CFA-AA70-4AC0-94DF-C8275BB6B9D3}" type="presParOf" srcId="{387D6FB5-B0EB-426A-AD57-E676979D1DFB}" destId="{1BD610C9-3436-48E8-B1D1-D110CA5D2C35}" srcOrd="5" destOrd="0" presId="urn:microsoft.com/office/officeart/2008/layout/LinedList"/>
    <dgm:cxn modelId="{AD895288-038F-4257-BD46-4B9A374FD00D}" type="presParOf" srcId="{1BD610C9-3436-48E8-B1D1-D110CA5D2C35}" destId="{FC6FB475-5D80-4ECD-8D1F-01963E50427C}" srcOrd="0" destOrd="0" presId="urn:microsoft.com/office/officeart/2008/layout/LinedList"/>
    <dgm:cxn modelId="{140C89CE-B851-4007-8696-72E8AE61CDF2}" type="presParOf" srcId="{1BD610C9-3436-48E8-B1D1-D110CA5D2C35}" destId="{7CF9E0B6-D342-4F7C-83D3-85136D5A093B}" srcOrd="1" destOrd="0" presId="urn:microsoft.com/office/officeart/2008/layout/LinedList"/>
    <dgm:cxn modelId="{3E3032F3-47A4-45AD-ADBC-ABBCA0D16616}" type="presParOf" srcId="{7CF9E0B6-D342-4F7C-83D3-85136D5A093B}" destId="{40F4CF66-92DE-4851-824C-9EDF5C401A17}" srcOrd="0" destOrd="0" presId="urn:microsoft.com/office/officeart/2008/layout/LinedList"/>
    <dgm:cxn modelId="{C5796B58-5946-4E6C-AA4A-9C47F9C4B1CC}" type="presParOf" srcId="{7CF9E0B6-D342-4F7C-83D3-85136D5A093B}" destId="{53BE0D57-2874-42C1-9DAE-5FD692A50863}" srcOrd="1" destOrd="0" presId="urn:microsoft.com/office/officeart/2008/layout/LinedList"/>
    <dgm:cxn modelId="{ADE76101-6742-4DA2-A69F-9A225CB5CF42}" type="presParOf" srcId="{53BE0D57-2874-42C1-9DAE-5FD692A50863}" destId="{9C0393EB-A3BF-4CC2-B1E2-D9DCDE13ECFF}" srcOrd="0" destOrd="0" presId="urn:microsoft.com/office/officeart/2008/layout/LinedList"/>
    <dgm:cxn modelId="{E517F3B5-9825-46D8-92DC-180308C67BF9}" type="presParOf" srcId="{53BE0D57-2874-42C1-9DAE-5FD692A50863}" destId="{0D660C07-59F2-4E6A-9F7B-22BB575838BF}" srcOrd="1" destOrd="0" presId="urn:microsoft.com/office/officeart/2008/layout/LinedList"/>
    <dgm:cxn modelId="{C71CC064-7259-4CA2-B1D6-E2D094DF1B49}" type="presParOf" srcId="{53BE0D57-2874-42C1-9DAE-5FD692A50863}" destId="{22861778-46D9-4731-8585-DDF582589C37}" srcOrd="2" destOrd="0" presId="urn:microsoft.com/office/officeart/2008/layout/LinedList"/>
    <dgm:cxn modelId="{07698EE6-02D8-44C4-8564-843A580C9618}" type="presParOf" srcId="{7CF9E0B6-D342-4F7C-83D3-85136D5A093B}" destId="{BD822414-3F1E-42AF-9716-980F15D6F8C1}" srcOrd="2" destOrd="0" presId="urn:microsoft.com/office/officeart/2008/layout/LinedList"/>
    <dgm:cxn modelId="{92922375-13C7-4EB2-9F7F-18D34386F0A6}" type="presParOf" srcId="{7CF9E0B6-D342-4F7C-83D3-85136D5A093B}" destId="{FAB31C1A-2246-4FA1-BB77-39A5D9C93110}" srcOrd="3" destOrd="0" presId="urn:microsoft.com/office/officeart/2008/layout/LinedList"/>
    <dgm:cxn modelId="{58AFFFDB-41F1-469A-9530-8148F0C783E0}" type="presParOf" srcId="{387D6FB5-B0EB-426A-AD57-E676979D1DFB}" destId="{105D1AFC-A2C0-4B59-B2E0-C0DFEBFB294A}" srcOrd="6" destOrd="0" presId="urn:microsoft.com/office/officeart/2008/layout/LinedList"/>
    <dgm:cxn modelId="{D9ECECFF-D465-4733-A186-10DFC429069B}" type="presParOf" srcId="{387D6FB5-B0EB-426A-AD57-E676979D1DFB}" destId="{9B8A997D-E483-4366-A63C-8FF786A2E81A}" srcOrd="7" destOrd="0" presId="urn:microsoft.com/office/officeart/2008/layout/LinedList"/>
    <dgm:cxn modelId="{BC90A4F4-BCCE-4617-8B9D-CD4033A0C484}" type="presParOf" srcId="{9B8A997D-E483-4366-A63C-8FF786A2E81A}" destId="{0A704496-842E-4FCC-AF98-2340157F3073}" srcOrd="0" destOrd="0" presId="urn:microsoft.com/office/officeart/2008/layout/LinedList"/>
    <dgm:cxn modelId="{E072C6D6-D17D-4289-8728-3374F8E2DEF3}" type="presParOf" srcId="{9B8A997D-E483-4366-A63C-8FF786A2E81A}" destId="{3ECE3B04-5393-47BD-BC66-57173E2D0456}" srcOrd="1" destOrd="0" presId="urn:microsoft.com/office/officeart/2008/layout/LinedList"/>
    <dgm:cxn modelId="{FCAAE930-962C-46BC-9DE5-D460BF818900}" type="presParOf" srcId="{3ECE3B04-5393-47BD-BC66-57173E2D0456}" destId="{4E2E10C4-38A9-47B8-8D45-CBD3941B9EA5}" srcOrd="0" destOrd="0" presId="urn:microsoft.com/office/officeart/2008/layout/LinedList"/>
    <dgm:cxn modelId="{918201C6-B510-4F32-A69F-0469FD830DB6}" type="presParOf" srcId="{3ECE3B04-5393-47BD-BC66-57173E2D0456}" destId="{52623277-5E18-4B26-BAE1-3C0225677E41}" srcOrd="1" destOrd="0" presId="urn:microsoft.com/office/officeart/2008/layout/LinedList"/>
    <dgm:cxn modelId="{289BB4F5-10DA-4363-B31B-C21BBF221432}" type="presParOf" srcId="{52623277-5E18-4B26-BAE1-3C0225677E41}" destId="{E08BEC29-C674-4975-B087-C049E0C46C0E}" srcOrd="0" destOrd="0" presId="urn:microsoft.com/office/officeart/2008/layout/LinedList"/>
    <dgm:cxn modelId="{434C3649-CB44-48DE-BA66-4ECEC6F31C20}" type="presParOf" srcId="{52623277-5E18-4B26-BAE1-3C0225677E41}" destId="{E41E0D9D-DE69-4931-A3B2-880BCC679083}" srcOrd="1" destOrd="0" presId="urn:microsoft.com/office/officeart/2008/layout/LinedList"/>
    <dgm:cxn modelId="{985D24EE-8602-475A-834F-50C408AE3919}" type="presParOf" srcId="{52623277-5E18-4B26-BAE1-3C0225677E41}" destId="{4297C82F-6F01-427F-A6B8-8C176D983825}" srcOrd="2" destOrd="0" presId="urn:microsoft.com/office/officeart/2008/layout/LinedList"/>
    <dgm:cxn modelId="{DD781965-5044-446A-A5F3-9B69E7590366}" type="presParOf" srcId="{3ECE3B04-5393-47BD-BC66-57173E2D0456}" destId="{064EAE1D-CDCA-4CAD-8DE7-AA3E75E54236}" srcOrd="2" destOrd="0" presId="urn:microsoft.com/office/officeart/2008/layout/LinedList"/>
    <dgm:cxn modelId="{8E095D80-9E9A-474C-BBCA-4FCDEA96D977}" type="presParOf" srcId="{3ECE3B04-5393-47BD-BC66-57173E2D0456}" destId="{D686675B-F65A-433C-AB69-101630EE4152}" srcOrd="3" destOrd="0" presId="urn:microsoft.com/office/officeart/2008/layout/LinedList"/>
    <dgm:cxn modelId="{48B07F9A-641F-4745-A69A-2D5527A2F0E6}" type="presParOf" srcId="{387D6FB5-B0EB-426A-AD57-E676979D1DFB}" destId="{DB0BE2EE-61E7-4677-B8F4-8252D057125C}" srcOrd="8" destOrd="0" presId="urn:microsoft.com/office/officeart/2008/layout/LinedList"/>
    <dgm:cxn modelId="{DE135023-5045-4DB8-9220-5613D31B1350}" type="presParOf" srcId="{387D6FB5-B0EB-426A-AD57-E676979D1DFB}" destId="{CE92A1BC-4F7C-4012-A28D-4592BD5CEA9A}" srcOrd="9" destOrd="0" presId="urn:microsoft.com/office/officeart/2008/layout/LinedList"/>
    <dgm:cxn modelId="{1E0AEC5A-8A39-4930-B588-809A7D875189}" type="presParOf" srcId="{CE92A1BC-4F7C-4012-A28D-4592BD5CEA9A}" destId="{4785DF58-4457-450A-BF2B-7F643E34E084}" srcOrd="0" destOrd="0" presId="urn:microsoft.com/office/officeart/2008/layout/LinedList"/>
    <dgm:cxn modelId="{EDA1AB0D-074D-4F2F-9996-0413EA8FD199}" type="presParOf" srcId="{CE92A1BC-4F7C-4012-A28D-4592BD5CEA9A}" destId="{2A98D18F-2952-4511-BF8D-7C53526DD425}" srcOrd="1" destOrd="0" presId="urn:microsoft.com/office/officeart/2008/layout/LinedList"/>
    <dgm:cxn modelId="{1D459966-165E-44ED-A446-BDB0E53B0F6B}" type="presParOf" srcId="{2A98D18F-2952-4511-BF8D-7C53526DD425}" destId="{C41350CE-77C1-41F1-B21E-7B9453450DA9}" srcOrd="0" destOrd="0" presId="urn:microsoft.com/office/officeart/2008/layout/LinedList"/>
    <dgm:cxn modelId="{268E54B5-BB91-4E78-B5F2-859FC6287870}" type="presParOf" srcId="{2A98D18F-2952-4511-BF8D-7C53526DD425}" destId="{5DEF5172-8F10-44B4-BB8B-A8CD757F354B}" srcOrd="1" destOrd="0" presId="urn:microsoft.com/office/officeart/2008/layout/LinedList"/>
    <dgm:cxn modelId="{4A945D9B-794B-4C53-9CE4-E2335A6BD345}" type="presParOf" srcId="{5DEF5172-8F10-44B4-BB8B-A8CD757F354B}" destId="{BAED5F88-573A-4786-9595-E3FB20A857BD}" srcOrd="0" destOrd="0" presId="urn:microsoft.com/office/officeart/2008/layout/LinedList"/>
    <dgm:cxn modelId="{606BC2FC-F697-46EF-8105-BA77B1137E75}" type="presParOf" srcId="{5DEF5172-8F10-44B4-BB8B-A8CD757F354B}" destId="{82D8BCF6-9313-4642-AE93-F426558F8588}" srcOrd="1" destOrd="0" presId="urn:microsoft.com/office/officeart/2008/layout/LinedList"/>
    <dgm:cxn modelId="{940B35FE-2EA8-4CCD-B868-8B545B5D7F90}" type="presParOf" srcId="{5DEF5172-8F10-44B4-BB8B-A8CD757F354B}" destId="{1C087A33-E3D1-4477-A0DA-8D20A1DD6C82}" srcOrd="2" destOrd="0" presId="urn:microsoft.com/office/officeart/2008/layout/LinedList"/>
    <dgm:cxn modelId="{E34C2B2C-25CD-4E7D-BCAA-80D4DC1BA676}" type="presParOf" srcId="{2A98D18F-2952-4511-BF8D-7C53526DD425}" destId="{0B80BD4C-CF31-44BC-9D5B-A8730A536036}" srcOrd="2" destOrd="0" presId="urn:microsoft.com/office/officeart/2008/layout/LinedList"/>
    <dgm:cxn modelId="{18CDFF86-3E0D-42E1-A949-CEC85CD4E569}" type="presParOf" srcId="{2A98D18F-2952-4511-BF8D-7C53526DD425}" destId="{A9040C07-B995-4269-8FC9-7F183B37A3C3}"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58B77-EDBF-44CC-ACE4-6FF4BE442A23}">
      <dsp:nvSpPr>
        <dsp:cNvPr id="0" name=""/>
        <dsp:cNvSpPr/>
      </dsp:nvSpPr>
      <dsp:spPr>
        <a:xfrm>
          <a:off x="0" y="624"/>
          <a:ext cx="713740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431BA2A-1F41-4359-8333-E8214EF451A7}">
      <dsp:nvSpPr>
        <dsp:cNvPr id="0" name=""/>
        <dsp:cNvSpPr/>
      </dsp:nvSpPr>
      <dsp:spPr>
        <a:xfrm>
          <a:off x="0" y="624"/>
          <a:ext cx="1427480" cy="102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latin typeface="Calibri"/>
              <a:ea typeface="Calibri"/>
              <a:cs typeface="Calibri"/>
            </a:rPr>
            <a:t>Noise Removal</a:t>
          </a:r>
          <a:r>
            <a:rPr lang="en-US" sz="1800" kern="1200">
              <a:latin typeface="Calibri"/>
              <a:ea typeface="Calibri"/>
              <a:cs typeface="Calibri"/>
            </a:rPr>
            <a:t>:</a:t>
          </a:r>
        </a:p>
      </dsp:txBody>
      <dsp:txXfrm>
        <a:off x="0" y="624"/>
        <a:ext cx="1427480" cy="1022928"/>
      </dsp:txXfrm>
    </dsp:sp>
    <dsp:sp modelId="{8C0CAB8C-D36A-4F00-A208-E96690E37787}">
      <dsp:nvSpPr>
        <dsp:cNvPr id="0" name=""/>
        <dsp:cNvSpPr/>
      </dsp:nvSpPr>
      <dsp:spPr>
        <a:xfrm>
          <a:off x="1534541" y="47075"/>
          <a:ext cx="5602862" cy="92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Calibri"/>
              <a:ea typeface="Calibri"/>
              <a:cs typeface="Calibri"/>
            </a:rPr>
            <a:t>Removed unnecessary formatting elements, such as HTML tags, special characters, and emojis, to retain only meaningful textual content.</a:t>
          </a:r>
        </a:p>
      </dsp:txBody>
      <dsp:txXfrm>
        <a:off x="1534541" y="47075"/>
        <a:ext cx="5602862" cy="929026"/>
      </dsp:txXfrm>
    </dsp:sp>
    <dsp:sp modelId="{F75CE7DD-4874-4A56-BE47-19B3A623505D}">
      <dsp:nvSpPr>
        <dsp:cNvPr id="0" name=""/>
        <dsp:cNvSpPr/>
      </dsp:nvSpPr>
      <dsp:spPr>
        <a:xfrm>
          <a:off x="1427480" y="976102"/>
          <a:ext cx="570992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C3D45561-1BAA-4E32-9B20-7B16FEE2403C}">
      <dsp:nvSpPr>
        <dsp:cNvPr id="0" name=""/>
        <dsp:cNvSpPr/>
      </dsp:nvSpPr>
      <dsp:spPr>
        <a:xfrm>
          <a:off x="0" y="1023552"/>
          <a:ext cx="713740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92D3EE0-974E-428D-A228-8F80CC71F831}">
      <dsp:nvSpPr>
        <dsp:cNvPr id="0" name=""/>
        <dsp:cNvSpPr/>
      </dsp:nvSpPr>
      <dsp:spPr>
        <a:xfrm>
          <a:off x="0" y="1023552"/>
          <a:ext cx="1427480" cy="102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latin typeface="Calibri"/>
              <a:ea typeface="Calibri"/>
              <a:cs typeface="Calibri"/>
            </a:rPr>
            <a:t>Lowercasing</a:t>
          </a:r>
          <a:r>
            <a:rPr lang="en-US" sz="1800" kern="1200">
              <a:latin typeface="Calibri"/>
              <a:ea typeface="Calibri"/>
              <a:cs typeface="Calibri"/>
            </a:rPr>
            <a:t>:</a:t>
          </a:r>
        </a:p>
      </dsp:txBody>
      <dsp:txXfrm>
        <a:off x="0" y="1023552"/>
        <a:ext cx="1427480" cy="1022928"/>
      </dsp:txXfrm>
    </dsp:sp>
    <dsp:sp modelId="{17E7D9D7-3E68-45F7-994F-6D3F18C06BD2}">
      <dsp:nvSpPr>
        <dsp:cNvPr id="0" name=""/>
        <dsp:cNvSpPr/>
      </dsp:nvSpPr>
      <dsp:spPr>
        <a:xfrm>
          <a:off x="1534541" y="1070003"/>
          <a:ext cx="5602862" cy="92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Calibri"/>
              <a:ea typeface="Calibri"/>
              <a:cs typeface="Calibri"/>
            </a:rPr>
            <a:t>Standardized the text by converting all words to lowercase, ensuring that similar words like "Hello" and "hello" are treated identically.</a:t>
          </a:r>
        </a:p>
      </dsp:txBody>
      <dsp:txXfrm>
        <a:off x="1534541" y="1070003"/>
        <a:ext cx="5602862" cy="929026"/>
      </dsp:txXfrm>
    </dsp:sp>
    <dsp:sp modelId="{3E2E1576-B05F-4AE4-A3C5-07F148469912}">
      <dsp:nvSpPr>
        <dsp:cNvPr id="0" name=""/>
        <dsp:cNvSpPr/>
      </dsp:nvSpPr>
      <dsp:spPr>
        <a:xfrm>
          <a:off x="1427480" y="1999030"/>
          <a:ext cx="570992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D9033612-FF1E-425F-B96E-A02C527A604D}">
      <dsp:nvSpPr>
        <dsp:cNvPr id="0" name=""/>
        <dsp:cNvSpPr/>
      </dsp:nvSpPr>
      <dsp:spPr>
        <a:xfrm>
          <a:off x="0" y="2046480"/>
          <a:ext cx="713740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C6FB475-5D80-4ECD-8D1F-01963E50427C}">
      <dsp:nvSpPr>
        <dsp:cNvPr id="0" name=""/>
        <dsp:cNvSpPr/>
      </dsp:nvSpPr>
      <dsp:spPr>
        <a:xfrm>
          <a:off x="0" y="2046480"/>
          <a:ext cx="1427480" cy="102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latin typeface="Calibri"/>
              <a:ea typeface="Calibri"/>
              <a:cs typeface="Calibri"/>
            </a:rPr>
            <a:t>Punctuation Removal</a:t>
          </a:r>
          <a:r>
            <a:rPr lang="en-US" sz="1800" kern="1200">
              <a:latin typeface="Calibri"/>
              <a:ea typeface="Calibri"/>
              <a:cs typeface="Calibri"/>
            </a:rPr>
            <a:t>:</a:t>
          </a:r>
        </a:p>
      </dsp:txBody>
      <dsp:txXfrm>
        <a:off x="0" y="2046480"/>
        <a:ext cx="1427480" cy="1022928"/>
      </dsp:txXfrm>
    </dsp:sp>
    <dsp:sp modelId="{0D660C07-59F2-4E6A-9F7B-22BB575838BF}">
      <dsp:nvSpPr>
        <dsp:cNvPr id="0" name=""/>
        <dsp:cNvSpPr/>
      </dsp:nvSpPr>
      <dsp:spPr>
        <a:xfrm>
          <a:off x="1534541" y="2092931"/>
          <a:ext cx="5602862" cy="92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Calibri"/>
              <a:ea typeface="Calibri"/>
              <a:cs typeface="Calibri"/>
            </a:rPr>
            <a:t>Discarded punctuation marks, as they generally do not contribute semantic meaning, simplifying the text for analysis.</a:t>
          </a:r>
        </a:p>
      </dsp:txBody>
      <dsp:txXfrm>
        <a:off x="1534541" y="2092931"/>
        <a:ext cx="5602862" cy="929026"/>
      </dsp:txXfrm>
    </dsp:sp>
    <dsp:sp modelId="{BD822414-3F1E-42AF-9716-980F15D6F8C1}">
      <dsp:nvSpPr>
        <dsp:cNvPr id="0" name=""/>
        <dsp:cNvSpPr/>
      </dsp:nvSpPr>
      <dsp:spPr>
        <a:xfrm>
          <a:off x="1427480" y="3021958"/>
          <a:ext cx="570992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05D1AFC-A2C0-4B59-B2E0-C0DFEBFB294A}">
      <dsp:nvSpPr>
        <dsp:cNvPr id="0" name=""/>
        <dsp:cNvSpPr/>
      </dsp:nvSpPr>
      <dsp:spPr>
        <a:xfrm>
          <a:off x="0" y="3069408"/>
          <a:ext cx="713740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A704496-842E-4FCC-AF98-2340157F3073}">
      <dsp:nvSpPr>
        <dsp:cNvPr id="0" name=""/>
        <dsp:cNvSpPr/>
      </dsp:nvSpPr>
      <dsp:spPr>
        <a:xfrm>
          <a:off x="0" y="3069408"/>
          <a:ext cx="1427480" cy="102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a:latin typeface="Calibri"/>
              <a:ea typeface="Calibri"/>
              <a:cs typeface="Calibri"/>
            </a:rPr>
            <a:t>Stop words Removal</a:t>
          </a:r>
          <a:r>
            <a:rPr lang="en-US" sz="1800" kern="1200">
              <a:latin typeface="Calibri"/>
              <a:ea typeface="Calibri"/>
              <a:cs typeface="Calibri"/>
            </a:rPr>
            <a:t>:</a:t>
          </a:r>
        </a:p>
      </dsp:txBody>
      <dsp:txXfrm>
        <a:off x="0" y="3069408"/>
        <a:ext cx="1427480" cy="1022928"/>
      </dsp:txXfrm>
    </dsp:sp>
    <dsp:sp modelId="{E41E0D9D-DE69-4931-A3B2-880BCC679083}">
      <dsp:nvSpPr>
        <dsp:cNvPr id="0" name=""/>
        <dsp:cNvSpPr/>
      </dsp:nvSpPr>
      <dsp:spPr>
        <a:xfrm>
          <a:off x="1534541" y="3115859"/>
          <a:ext cx="5602862" cy="92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Calibri"/>
              <a:ea typeface="Calibri"/>
              <a:cs typeface="Calibri"/>
            </a:rPr>
            <a:t>Filtered out common words like "is," "and " "the," which are typically less informative and don’t aid in distinguishing between real and fake news.</a:t>
          </a:r>
        </a:p>
      </dsp:txBody>
      <dsp:txXfrm>
        <a:off x="1534541" y="3115859"/>
        <a:ext cx="5602862" cy="929026"/>
      </dsp:txXfrm>
    </dsp:sp>
    <dsp:sp modelId="{064EAE1D-CDCA-4CAD-8DE7-AA3E75E54236}">
      <dsp:nvSpPr>
        <dsp:cNvPr id="0" name=""/>
        <dsp:cNvSpPr/>
      </dsp:nvSpPr>
      <dsp:spPr>
        <a:xfrm>
          <a:off x="1427480" y="4044886"/>
          <a:ext cx="570992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DB0BE2EE-61E7-4677-B8F4-8252D057125C}">
      <dsp:nvSpPr>
        <dsp:cNvPr id="0" name=""/>
        <dsp:cNvSpPr/>
      </dsp:nvSpPr>
      <dsp:spPr>
        <a:xfrm>
          <a:off x="0" y="4092336"/>
          <a:ext cx="713740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85DF58-4457-450A-BF2B-7F643E34E084}">
      <dsp:nvSpPr>
        <dsp:cNvPr id="0" name=""/>
        <dsp:cNvSpPr/>
      </dsp:nvSpPr>
      <dsp:spPr>
        <a:xfrm>
          <a:off x="0" y="4092336"/>
          <a:ext cx="1427480" cy="102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latin typeface="Calibri"/>
              <a:ea typeface="Calibri"/>
              <a:cs typeface="Calibri"/>
            </a:rPr>
            <a:t>Numbers Removal</a:t>
          </a:r>
          <a:r>
            <a:rPr lang="en-US" sz="1800" kern="1200">
              <a:latin typeface="Calibri"/>
              <a:ea typeface="Calibri"/>
              <a:cs typeface="Calibri"/>
            </a:rPr>
            <a:t>:</a:t>
          </a:r>
        </a:p>
      </dsp:txBody>
      <dsp:txXfrm>
        <a:off x="0" y="4092336"/>
        <a:ext cx="1427480" cy="1022928"/>
      </dsp:txXfrm>
    </dsp:sp>
    <dsp:sp modelId="{82D8BCF6-9313-4642-AE93-F426558F8588}">
      <dsp:nvSpPr>
        <dsp:cNvPr id="0" name=""/>
        <dsp:cNvSpPr/>
      </dsp:nvSpPr>
      <dsp:spPr>
        <a:xfrm>
          <a:off x="1534541" y="4138787"/>
          <a:ext cx="5602862" cy="92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Calibri"/>
              <a:ea typeface="Calibri"/>
              <a:cs typeface="Calibri"/>
            </a:rPr>
            <a:t>Removed numerical values or converted them to words, focusing on linguistic content, as numbers may not add value to the analysis.</a:t>
          </a:r>
        </a:p>
      </dsp:txBody>
      <dsp:txXfrm>
        <a:off x="1534541" y="4138787"/>
        <a:ext cx="5602862" cy="929026"/>
      </dsp:txXfrm>
    </dsp:sp>
    <dsp:sp modelId="{0B80BD4C-CF31-44BC-9D5B-A8730A536036}">
      <dsp:nvSpPr>
        <dsp:cNvPr id="0" name=""/>
        <dsp:cNvSpPr/>
      </dsp:nvSpPr>
      <dsp:spPr>
        <a:xfrm>
          <a:off x="1427480" y="5067814"/>
          <a:ext cx="570992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12/10/2024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843954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12/10/2024</a:t>
            </a:fld>
            <a:endParaRPr lang="en-US"/>
          </a:p>
        </p:txBody>
      </p:sp>
      <p:sp>
        <p:nvSpPr>
          <p:cNvPr id="6" name="Footer Placeholder 5"/>
          <p:cNvSpPr>
            <a:spLocks noGrp="1"/>
          </p:cNvSpPr>
          <p:nvPr>
            <p:ph type="ftr" sz="quarter" idx="11"/>
          </p:nvPr>
        </p:nvSpPr>
        <p:spPr/>
        <p:txBody>
          <a:bodyPr/>
          <a:lstStyle/>
          <a:p>
            <a:r>
              <a:rPr lang="en-US"/>
              <a:t>URL</a:t>
            </a:r>
          </a:p>
        </p:txBody>
      </p:sp>
    </p:spTree>
    <p:extLst>
      <p:ext uri="{BB962C8B-B14F-4D97-AF65-F5344CB8AC3E}">
        <p14:creationId xmlns:p14="http://schemas.microsoft.com/office/powerpoint/2010/main" val="393267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 id="2147483675" r:id="rId14"/>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6094066" y="5794709"/>
            <a:ext cx="3352516" cy="745139"/>
          </a:xfrm>
        </p:spPr>
        <p:txBody>
          <a:bodyPr vert="horz" lIns="91440" tIns="45720" rIns="91440" bIns="45720" rtlCol="0" anchor="b">
            <a:noAutofit/>
          </a:bodyPr>
          <a:lstStyle/>
          <a:p>
            <a:br>
              <a:rPr lang="en-US" sz="2000" kern="1200" cap="all" spc="150" baseline="0">
                <a:latin typeface="Calibri"/>
              </a:rPr>
            </a:br>
            <a:br>
              <a:rPr lang="en-US" sz="2000" kern="1200" cap="all" spc="150" baseline="0">
                <a:latin typeface="Calibri"/>
              </a:rPr>
            </a:br>
            <a:br>
              <a:rPr lang="en-US" sz="2000" kern="1200" cap="all" spc="150" baseline="0">
                <a:latin typeface="Calibri"/>
              </a:rPr>
            </a:br>
            <a:br>
              <a:rPr lang="en-US" sz="2000" kern="1200" cap="all" spc="150" baseline="0">
                <a:latin typeface="Calibri"/>
              </a:rPr>
            </a:br>
            <a:br>
              <a:rPr lang="en-US" sz="2000" kern="1200" cap="all" spc="150" baseline="0">
                <a:latin typeface="Calibri"/>
              </a:rPr>
            </a:br>
            <a:br>
              <a:rPr lang="en-US" sz="2000" kern="1200" cap="all" spc="150" baseline="0">
                <a:latin typeface="Calibri"/>
              </a:rPr>
            </a:br>
            <a:br>
              <a:rPr lang="en-US" sz="2000" kern="1200" cap="all" spc="150" baseline="0">
                <a:latin typeface="Calibri"/>
              </a:rPr>
            </a:br>
            <a:br>
              <a:rPr lang="en-US" sz="2000" kern="1200" cap="all" spc="150" baseline="0">
                <a:latin typeface="Calibri"/>
              </a:rPr>
            </a:br>
            <a:br>
              <a:rPr lang="en-US" sz="2000" kern="1200" cap="all" spc="150" baseline="0">
                <a:latin typeface="Calibri"/>
              </a:rPr>
            </a:br>
            <a:br>
              <a:rPr lang="en-US" sz="2000" kern="1200" cap="all" spc="150" baseline="0">
                <a:latin typeface="Calibri"/>
              </a:rPr>
            </a:br>
            <a:r>
              <a:rPr lang="en-US" sz="2000" kern="1200" cap="all" spc="150" baseline="0">
                <a:latin typeface="Calibri"/>
                <a:ea typeface="Calibri"/>
                <a:cs typeface="Calibri"/>
              </a:rPr>
              <a:t>Shiva Teja </a:t>
            </a:r>
            <a:r>
              <a:rPr lang="en-US" sz="2000">
                <a:latin typeface="Calibri"/>
                <a:ea typeface="Calibri"/>
                <a:cs typeface="Calibri"/>
              </a:rPr>
              <a:t>Chintala</a:t>
            </a:r>
            <a:endParaRPr lang="en-US" sz="2000" kern="1200" cap="all" spc="150" baseline="0">
              <a:latin typeface="Calibri"/>
              <a:ea typeface="Calibri"/>
              <a:cs typeface="Calibri"/>
            </a:endParaRPr>
          </a:p>
          <a:p>
            <a:r>
              <a:rPr lang="en-US" sz="2000" kern="1200" cap="all" spc="150" baseline="0">
                <a:latin typeface="Calibri"/>
                <a:ea typeface="Calibri"/>
                <a:cs typeface="Calibri"/>
              </a:rPr>
              <a:t>Koushal Vanam</a:t>
            </a:r>
          </a:p>
          <a:p>
            <a:endParaRPr lang="en-US" sz="2000" kern="1200" cap="all" spc="150" baseline="0">
              <a:latin typeface="Calibri"/>
              <a:ea typeface="Calibri"/>
              <a:cs typeface="Calibri"/>
            </a:endParaRPr>
          </a:p>
        </p:txBody>
      </p:sp>
      <p:sp>
        <p:nvSpPr>
          <p:cNvPr id="5" name="TextBox 4">
            <a:extLst>
              <a:ext uri="{FF2B5EF4-FFF2-40B4-BE49-F238E27FC236}">
                <a16:creationId xmlns:a16="http://schemas.microsoft.com/office/drawing/2014/main" id="{9E2D00B6-0C27-6467-F6F0-AFF9F5CCB2B5}"/>
              </a:ext>
            </a:extLst>
          </p:cNvPr>
          <p:cNvSpPr txBox="1"/>
          <p:nvPr/>
        </p:nvSpPr>
        <p:spPr>
          <a:xfrm>
            <a:off x="493805" y="1046728"/>
            <a:ext cx="7818204" cy="103967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000"/>
              </a:spcBef>
              <a:buFont typeface="Arial" panose="020B0604020202020204" pitchFamily="34" charset="0"/>
            </a:pPr>
            <a:r>
              <a:rPr lang="en-US" sz="3200" b="1" cap="all" spc="50">
                <a:latin typeface="Calibri"/>
                <a:ea typeface="Calibri"/>
                <a:cs typeface="Calibri"/>
              </a:rPr>
              <a:t>Identifying Misinformation in News Articles Using NLP and Machine Learning</a:t>
            </a:r>
            <a:br>
              <a:rPr lang="en-US" sz="3200" b="1" cap="all" spc="50">
                <a:latin typeface="Calibri"/>
              </a:rPr>
            </a:br>
            <a:endParaRPr lang="en-US" sz="3200" b="1" spc="50">
              <a:latin typeface="Calibri"/>
              <a:ea typeface="Calibri"/>
              <a:cs typeface="Calibri"/>
            </a:endParaRPr>
          </a:p>
        </p:txBody>
      </p:sp>
      <p:sp>
        <p:nvSpPr>
          <p:cNvPr id="18" name="Slide Number Placeholder 3">
            <a:extLst>
              <a:ext uri="{FF2B5EF4-FFF2-40B4-BE49-F238E27FC236}">
                <a16:creationId xmlns:a16="http://schemas.microsoft.com/office/drawing/2014/main" id="{289E6B25-CE03-71FB-3D2C-71AA25319E51}"/>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016A69-CD67-4099-808E-713A48E645BB}"/>
              </a:ext>
            </a:extLst>
          </p:cNvPr>
          <p:cNvSpPr>
            <a:spLocks noGrp="1"/>
          </p:cNvSpPr>
          <p:nvPr>
            <p:ph type="title"/>
          </p:nvPr>
        </p:nvSpPr>
        <p:spPr>
          <a:xfrm>
            <a:off x="838200" y="365125"/>
            <a:ext cx="10515600" cy="1325563"/>
          </a:xfrm>
        </p:spPr>
        <p:txBody>
          <a:bodyPr anchor="ctr">
            <a:norm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r>
              <a:rPr lang="en-US" sz="2800"/>
              <a:t>  </a:t>
            </a:r>
            <a:br>
              <a:rPr lang="en-US" sz="2800"/>
            </a:br>
            <a:br>
              <a:rPr lang="en-US" sz="2800"/>
            </a:br>
            <a:endParaRPr lang="en-US" sz="2800"/>
          </a:p>
        </p:txBody>
      </p:sp>
      <p:sp>
        <p:nvSpPr>
          <p:cNvPr id="3" name="Content Placeholder 2">
            <a:extLst>
              <a:ext uri="{FF2B5EF4-FFF2-40B4-BE49-F238E27FC236}">
                <a16:creationId xmlns:a16="http://schemas.microsoft.com/office/drawing/2014/main" id="{653B7494-01B9-7C42-F853-7D92930FDD90}"/>
              </a:ext>
            </a:extLst>
          </p:cNvPr>
          <p:cNvSpPr>
            <a:spLocks noGrp="1"/>
          </p:cNvSpPr>
          <p:nvPr>
            <p:ph sz="half" idx="1"/>
          </p:nvPr>
        </p:nvSpPr>
        <p:spPr>
          <a:xfrm>
            <a:off x="356793" y="1698498"/>
            <a:ext cx="5384800" cy="4231193"/>
          </a:xfrm>
        </p:spPr>
        <p:txBody>
          <a:bodyPr vert="horz" lIns="91440" tIns="45720" rIns="91440" bIns="45720" rtlCol="0" anchor="t">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endParaRPr lang="en-US" sz="2000">
              <a:latin typeface="Calibri"/>
              <a:ea typeface="Calibri"/>
              <a:cs typeface="Calibri"/>
            </a:endParaRPr>
          </a:p>
          <a:p>
            <a:pPr marL="0" indent="0">
              <a:buNone/>
            </a:pPr>
            <a:endParaRPr lang="en-US" sz="2000" b="1">
              <a:latin typeface="Calibri"/>
              <a:ea typeface="Calibri"/>
              <a:cs typeface="Calibri"/>
            </a:endParaRPr>
          </a:p>
          <a:p>
            <a:pPr indent="0">
              <a:buNone/>
            </a:pPr>
            <a:r>
              <a:rPr lang="en-US" sz="2000" dirty="0">
                <a:latin typeface="Calibri"/>
                <a:ea typeface="Calibri"/>
                <a:cs typeface="Calibri"/>
              </a:rPr>
              <a:t>This shows the distribution of fake and real news articles over time, highlighting notable patterns. There is a marked increase in the number of articles, both real and fake, during Jan of 2016, coinciding with heightened political events. Another significant spike is observed towards the end of 2017, indicating a surge in published articles during this period. This trend suggests that misinformation and news dissemination tend to intensify around key events, which could be crucial for understanding when misinformation spikes and applying targeted detection strategies.</a:t>
            </a:r>
          </a:p>
          <a:p>
            <a:endParaRPr lang="en-US" sz="2000">
              <a:latin typeface="Calibri"/>
              <a:ea typeface="Calibri"/>
              <a:cs typeface="Calibri"/>
            </a:endParaRPr>
          </a:p>
        </p:txBody>
      </p:sp>
      <p:pic>
        <p:nvPicPr>
          <p:cNvPr id="7" name="Picture 6" descr="A graph with blue and pink lines&#10;&#10;Description automatically generated">
            <a:extLst>
              <a:ext uri="{FF2B5EF4-FFF2-40B4-BE49-F238E27FC236}">
                <a16:creationId xmlns:a16="http://schemas.microsoft.com/office/drawing/2014/main" id="{523EEB82-A2A9-7EA0-6A8D-9141E61666E6}"/>
              </a:ext>
            </a:extLst>
          </p:cNvPr>
          <p:cNvPicPr>
            <a:picLocks noChangeAspect="1"/>
          </p:cNvPicPr>
          <p:nvPr/>
        </p:nvPicPr>
        <p:blipFill>
          <a:blip r:embed="rId2"/>
          <a:srcRect t="2992" r="5" b="5"/>
          <a:stretch/>
        </p:blipFill>
        <p:spPr>
          <a:xfrm>
            <a:off x="6097666" y="2347473"/>
            <a:ext cx="5384800" cy="4231179"/>
          </a:xfrm>
          <a:prstGeom prst="rect">
            <a:avLst/>
          </a:prstGeom>
          <a:noFill/>
        </p:spPr>
      </p:pic>
      <p:sp>
        <p:nvSpPr>
          <p:cNvPr id="2" name="TextBox 1">
            <a:extLst>
              <a:ext uri="{FF2B5EF4-FFF2-40B4-BE49-F238E27FC236}">
                <a16:creationId xmlns:a16="http://schemas.microsoft.com/office/drawing/2014/main" id="{36639786-9DB8-F863-A896-ACCB45E67561}"/>
              </a:ext>
            </a:extLst>
          </p:cNvPr>
          <p:cNvSpPr txBox="1"/>
          <p:nvPr/>
        </p:nvSpPr>
        <p:spPr>
          <a:xfrm>
            <a:off x="552138" y="1339121"/>
            <a:ext cx="719028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Calibri"/>
                <a:ea typeface="Calibri"/>
                <a:cs typeface="Calibri"/>
              </a:rPr>
              <a:t>Timeline Visualization of Fake and Real News Articles:</a:t>
            </a:r>
            <a:endParaRPr lang="en-US" sz="2800">
              <a:latin typeface="Calibri"/>
              <a:ea typeface="Calibri"/>
              <a:cs typeface="Calibri"/>
            </a:endParaRPr>
          </a:p>
        </p:txBody>
      </p:sp>
    </p:spTree>
    <p:extLst>
      <p:ext uri="{BB962C8B-B14F-4D97-AF65-F5344CB8AC3E}">
        <p14:creationId xmlns:p14="http://schemas.microsoft.com/office/powerpoint/2010/main" val="361696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2EE5-E005-D08C-0357-CFE4EFD012C2}"/>
              </a:ext>
            </a:extLst>
          </p:cNvPr>
          <p:cNvSpPr>
            <a:spLocks noGrp="1"/>
          </p:cNvSpPr>
          <p:nvPr>
            <p:ph type="title"/>
          </p:nvPr>
        </p:nvSpPr>
        <p:spPr>
          <a:xfrm>
            <a:off x="1322318" y="268360"/>
            <a:ext cx="7701770" cy="1441876"/>
          </a:xfrm>
        </p:spPr>
        <p:txBody>
          <a:bodyPr/>
          <a:lstStyle/>
          <a:p>
            <a:r>
              <a:rPr lang="en-US"/>
              <a:t>Word Cloud for fake neews article</a:t>
            </a:r>
          </a:p>
        </p:txBody>
      </p:sp>
      <p:pic>
        <p:nvPicPr>
          <p:cNvPr id="5" name="Content Placeholder 4" descr="A word cloud with text&#10;&#10;Description automatically generated">
            <a:extLst>
              <a:ext uri="{FF2B5EF4-FFF2-40B4-BE49-F238E27FC236}">
                <a16:creationId xmlns:a16="http://schemas.microsoft.com/office/drawing/2014/main" id="{F5233AC9-98DD-BD0B-A1DA-FEF74E5359A4}"/>
              </a:ext>
            </a:extLst>
          </p:cNvPr>
          <p:cNvPicPr>
            <a:picLocks noGrp="1" noChangeAspect="1"/>
          </p:cNvPicPr>
          <p:nvPr>
            <p:ph sz="half" idx="2"/>
          </p:nvPr>
        </p:nvPicPr>
        <p:blipFill>
          <a:blip r:embed="rId2"/>
          <a:stretch>
            <a:fillRect/>
          </a:stretch>
        </p:blipFill>
        <p:spPr>
          <a:xfrm>
            <a:off x="1918494" y="2699276"/>
            <a:ext cx="6096000" cy="3534655"/>
          </a:xfrm>
        </p:spPr>
      </p:pic>
      <p:sp>
        <p:nvSpPr>
          <p:cNvPr id="4" name="Slide Number Placeholder 3">
            <a:extLst>
              <a:ext uri="{FF2B5EF4-FFF2-40B4-BE49-F238E27FC236}">
                <a16:creationId xmlns:a16="http://schemas.microsoft.com/office/drawing/2014/main" id="{18A8E5DE-F802-F7B5-7F55-A4F6E2400ECE}"/>
              </a:ext>
            </a:extLst>
          </p:cNvPr>
          <p:cNvSpPr>
            <a:spLocks noGrp="1"/>
          </p:cNvSpPr>
          <p:nvPr>
            <p:ph type="sldNum" sz="quarter" idx="12"/>
          </p:nvPr>
        </p:nvSpPr>
        <p:spPr/>
        <p:txBody>
          <a:bodyPr/>
          <a:lstStyle/>
          <a:p>
            <a:fld id="{A49DFD55-3C28-40EF-9E31-A92D2E4017FF}" type="slidenum">
              <a:rPr lang="en-US" smtClean="0"/>
              <a:pPr/>
              <a:t>11</a:t>
            </a:fld>
            <a:endParaRPr lang="en-US"/>
          </a:p>
        </p:txBody>
      </p:sp>
      <p:sp>
        <p:nvSpPr>
          <p:cNvPr id="6" name="TextBox 5">
            <a:extLst>
              <a:ext uri="{FF2B5EF4-FFF2-40B4-BE49-F238E27FC236}">
                <a16:creationId xmlns:a16="http://schemas.microsoft.com/office/drawing/2014/main" id="{C1430286-323F-98AE-88B4-71B8EFE88061}"/>
              </a:ext>
            </a:extLst>
          </p:cNvPr>
          <p:cNvSpPr txBox="1"/>
          <p:nvPr/>
        </p:nvSpPr>
        <p:spPr>
          <a:xfrm>
            <a:off x="-1181" y="2054447"/>
            <a:ext cx="120703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F2328"/>
                </a:solidFill>
                <a:latin typeface="Calibri"/>
                <a:ea typeface="Calibri"/>
                <a:cs typeface="Calibri"/>
              </a:rPr>
              <a:t>From the word cloud, we can observe that the most commonly used words in fake news articles seem to be "said", "Donald Trump", "American", "people", "according", "women”, "Hillary Clinton"</a:t>
            </a:r>
            <a:endParaRPr lang="en-US" dirty="0">
              <a:latin typeface="Calibri"/>
              <a:ea typeface="Calibri"/>
              <a:cs typeface="Calibri"/>
            </a:endParaRPr>
          </a:p>
        </p:txBody>
      </p:sp>
    </p:spTree>
    <p:extLst>
      <p:ext uri="{BB962C8B-B14F-4D97-AF65-F5344CB8AC3E}">
        <p14:creationId xmlns:p14="http://schemas.microsoft.com/office/powerpoint/2010/main" val="416764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AC1B-67DF-E2C5-5FC5-C643C79E29F3}"/>
              </a:ext>
            </a:extLst>
          </p:cNvPr>
          <p:cNvSpPr>
            <a:spLocks noGrp="1"/>
          </p:cNvSpPr>
          <p:nvPr>
            <p:ph type="title"/>
          </p:nvPr>
        </p:nvSpPr>
        <p:spPr>
          <a:xfrm>
            <a:off x="838200" y="365125"/>
            <a:ext cx="10515600" cy="1325563"/>
          </a:xfrm>
        </p:spPr>
        <p:txBody>
          <a:bodyPr anchor="ctr">
            <a:normAutofit/>
          </a:bodyPr>
          <a:lstStyle/>
          <a:p>
            <a:r>
              <a:rPr lang="en-US"/>
              <a:t>N-gram Analysis:</a:t>
            </a:r>
          </a:p>
        </p:txBody>
      </p:sp>
      <p:sp>
        <p:nvSpPr>
          <p:cNvPr id="3" name="Content Placeholder 2">
            <a:extLst>
              <a:ext uri="{FF2B5EF4-FFF2-40B4-BE49-F238E27FC236}">
                <a16:creationId xmlns:a16="http://schemas.microsoft.com/office/drawing/2014/main" id="{615729A5-EC3B-DCD0-ACFC-9C4897C46EFF}"/>
              </a:ext>
            </a:extLst>
          </p:cNvPr>
          <p:cNvSpPr>
            <a:spLocks noGrp="1"/>
          </p:cNvSpPr>
          <p:nvPr>
            <p:ph sz="half" idx="2"/>
          </p:nvPr>
        </p:nvSpPr>
        <p:spPr>
          <a:xfrm>
            <a:off x="6362995" y="1716678"/>
            <a:ext cx="5384800" cy="4231193"/>
          </a:xfrm>
        </p:spPr>
        <p:txBody>
          <a:bodyPr vert="horz" lIns="91440" tIns="45720" rIns="91440" bIns="45720" rtlCol="0" anchor="t">
            <a:noAutofit/>
          </a:bodyPr>
          <a:lstStyle/>
          <a:p>
            <a:r>
              <a:rPr lang="en-US" sz="1800" b="1">
                <a:latin typeface="Calibri"/>
                <a:ea typeface="Calibri"/>
                <a:cs typeface="Calibri"/>
              </a:rPr>
              <a:t>BI-Gram Analysis: </a:t>
            </a:r>
          </a:p>
          <a:p>
            <a:r>
              <a:rPr lang="en-US" sz="1800" b="0">
                <a:latin typeface="Calibri"/>
                <a:ea typeface="Calibri"/>
                <a:cs typeface="Calibri"/>
              </a:rPr>
              <a:t>In fake news titles, 'Donald Trump' appears 547 times, showing a strong focus on sensationalism or possible political bias. This frequent mention suggests an aim to attract attention or stir controversy in fabricated stories. 'White House' follows closely with 268 appearances, reinforcing the theme of political intrigue or manipulation.</a:t>
            </a:r>
            <a:endParaRPr lang="en-US" sz="1800">
              <a:latin typeface="Calibri"/>
              <a:ea typeface="Calibri"/>
              <a:cs typeface="Calibri"/>
            </a:endParaRPr>
          </a:p>
          <a:p>
            <a:r>
              <a:rPr lang="en-US" sz="1800" b="0">
                <a:latin typeface="Calibri"/>
                <a:ea typeface="Calibri"/>
                <a:cs typeface="Calibri"/>
              </a:rPr>
              <a:t>Conversely, in true news titles, 'White House' dominates with 734 appearances, highlighting the importance of political coverage and government affairs in real news. 'North Korea' comes second with 578 appearances, indicating a significant focus on international relations and geopolitical developments.</a:t>
            </a:r>
            <a:br>
              <a:rPr lang="en-US" sz="1800">
                <a:latin typeface="Calibri"/>
              </a:rPr>
            </a:br>
            <a:endParaRPr lang="en-US" sz="1800">
              <a:latin typeface="Calibri"/>
              <a:ea typeface="Calibri"/>
              <a:cs typeface="Calibri"/>
            </a:endParaRPr>
          </a:p>
          <a:p>
            <a:endParaRPr lang="en-US" sz="1800">
              <a:latin typeface="Calibri"/>
              <a:ea typeface="Calibri"/>
              <a:cs typeface="Calibri"/>
            </a:endParaRPr>
          </a:p>
          <a:p>
            <a:endParaRPr lang="en-US" sz="1800">
              <a:latin typeface="Calibri"/>
              <a:ea typeface="Calibri"/>
              <a:cs typeface="Calibri"/>
            </a:endParaRPr>
          </a:p>
        </p:txBody>
      </p:sp>
      <p:sp>
        <p:nvSpPr>
          <p:cNvPr id="4" name="Slide Number Placeholder 3" hidden="1">
            <a:extLst>
              <a:ext uri="{FF2B5EF4-FFF2-40B4-BE49-F238E27FC236}">
                <a16:creationId xmlns:a16="http://schemas.microsoft.com/office/drawing/2014/main" id="{9A9EB6EF-51A0-1D48-6F1A-E60947E87618}"/>
              </a:ext>
            </a:extLst>
          </p:cNvPr>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pPr>
                <a:spcAft>
                  <a:spcPts val="600"/>
                </a:spcAft>
              </a:pPr>
              <a:t>12</a:t>
            </a:fld>
            <a:endParaRPr lang="en-US"/>
          </a:p>
        </p:txBody>
      </p:sp>
      <p:pic>
        <p:nvPicPr>
          <p:cNvPr id="6" name="Picture 5" descr="A screenshot of a white background&#10;&#10;Description automatically generated">
            <a:extLst>
              <a:ext uri="{FF2B5EF4-FFF2-40B4-BE49-F238E27FC236}">
                <a16:creationId xmlns:a16="http://schemas.microsoft.com/office/drawing/2014/main" id="{BC57D916-E7B4-3577-18C3-73C5D07F16A0}"/>
              </a:ext>
            </a:extLst>
          </p:cNvPr>
          <p:cNvPicPr>
            <a:picLocks noChangeAspect="1"/>
          </p:cNvPicPr>
          <p:nvPr/>
        </p:nvPicPr>
        <p:blipFill>
          <a:blip r:embed="rId2"/>
          <a:stretch>
            <a:fillRect/>
          </a:stretch>
        </p:blipFill>
        <p:spPr>
          <a:xfrm>
            <a:off x="103573" y="2122224"/>
            <a:ext cx="6178697" cy="2644577"/>
          </a:xfrm>
          <a:prstGeom prst="rect">
            <a:avLst/>
          </a:prstGeom>
        </p:spPr>
      </p:pic>
    </p:spTree>
    <p:extLst>
      <p:ext uri="{BB962C8B-B14F-4D97-AF65-F5344CB8AC3E}">
        <p14:creationId xmlns:p14="http://schemas.microsoft.com/office/powerpoint/2010/main" val="291736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A9EB-305D-CA50-67A2-E566AFC7F94F}"/>
              </a:ext>
            </a:extLst>
          </p:cNvPr>
          <p:cNvSpPr>
            <a:spLocks noGrp="1"/>
          </p:cNvSpPr>
          <p:nvPr>
            <p:ph type="title"/>
          </p:nvPr>
        </p:nvSpPr>
        <p:spPr/>
        <p:txBody>
          <a:bodyPr/>
          <a:lstStyle/>
          <a:p>
            <a:r>
              <a:rPr lang="en-US"/>
              <a:t> </a:t>
            </a:r>
          </a:p>
        </p:txBody>
      </p:sp>
      <p:pic>
        <p:nvPicPr>
          <p:cNvPr id="5" name="Content Placeholder 4" descr="A screenshot of a news report&#10;&#10;Description automatically generated">
            <a:extLst>
              <a:ext uri="{FF2B5EF4-FFF2-40B4-BE49-F238E27FC236}">
                <a16:creationId xmlns:a16="http://schemas.microsoft.com/office/drawing/2014/main" id="{2F37808B-B859-C2B5-E53F-ED749E4FABFF}"/>
              </a:ext>
            </a:extLst>
          </p:cNvPr>
          <p:cNvPicPr>
            <a:picLocks noGrp="1" noChangeAspect="1"/>
          </p:cNvPicPr>
          <p:nvPr>
            <p:ph sz="half" idx="2"/>
          </p:nvPr>
        </p:nvPicPr>
        <p:blipFill>
          <a:blip r:embed="rId2"/>
          <a:stretch>
            <a:fillRect/>
          </a:stretch>
        </p:blipFill>
        <p:spPr>
          <a:xfrm>
            <a:off x="5268004" y="2315438"/>
            <a:ext cx="6840279" cy="2855122"/>
          </a:xfrm>
        </p:spPr>
      </p:pic>
      <p:sp>
        <p:nvSpPr>
          <p:cNvPr id="4" name="Slide Number Placeholder 3">
            <a:extLst>
              <a:ext uri="{FF2B5EF4-FFF2-40B4-BE49-F238E27FC236}">
                <a16:creationId xmlns:a16="http://schemas.microsoft.com/office/drawing/2014/main" id="{A4A47E46-64DE-8283-4B5C-2229A4C2C42B}"/>
              </a:ext>
            </a:extLst>
          </p:cNvPr>
          <p:cNvSpPr>
            <a:spLocks noGrp="1"/>
          </p:cNvSpPr>
          <p:nvPr>
            <p:ph type="sldNum" sz="quarter" idx="12"/>
          </p:nvPr>
        </p:nvSpPr>
        <p:spPr/>
        <p:txBody>
          <a:bodyPr/>
          <a:lstStyle/>
          <a:p>
            <a:fld id="{A49DFD55-3C28-40EF-9E31-A92D2E4017FF}" type="slidenum">
              <a:rPr lang="en-US" smtClean="0"/>
              <a:pPr/>
              <a:t>13</a:t>
            </a:fld>
            <a:endParaRPr lang="en-US"/>
          </a:p>
        </p:txBody>
      </p:sp>
      <p:sp>
        <p:nvSpPr>
          <p:cNvPr id="6" name="TextBox 5">
            <a:extLst>
              <a:ext uri="{FF2B5EF4-FFF2-40B4-BE49-F238E27FC236}">
                <a16:creationId xmlns:a16="http://schemas.microsoft.com/office/drawing/2014/main" id="{28F70230-0148-24CA-0EFB-9D5A70A49B3F}"/>
              </a:ext>
            </a:extLst>
          </p:cNvPr>
          <p:cNvSpPr txBox="1"/>
          <p:nvPr/>
        </p:nvSpPr>
        <p:spPr>
          <a:xfrm>
            <a:off x="448344" y="2308871"/>
            <a:ext cx="482245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a:latin typeface="Calibri"/>
                <a:ea typeface="Calibri"/>
                <a:cs typeface="Calibri"/>
              </a:rPr>
              <a:t>Fake News Tri-Grams</a:t>
            </a:r>
            <a:r>
              <a:rPr lang="en-US">
                <a:latin typeface="Calibri"/>
                <a:ea typeface="Calibri"/>
                <a:cs typeface="Calibri"/>
              </a:rPr>
              <a:t>: Common phrases like </a:t>
            </a:r>
            <a:r>
              <a:rPr lang="en-US" i="1">
                <a:latin typeface="Calibri"/>
                <a:ea typeface="Calibri"/>
                <a:cs typeface="Calibri"/>
              </a:rPr>
              <a:t>'Boiler Room EP'</a:t>
            </a:r>
            <a:r>
              <a:rPr lang="en-US">
                <a:latin typeface="Calibri"/>
                <a:ea typeface="Calibri"/>
                <a:cs typeface="Calibri"/>
              </a:rPr>
              <a:t> and </a:t>
            </a:r>
            <a:r>
              <a:rPr lang="en-US" i="1">
                <a:latin typeface="Calibri"/>
                <a:ea typeface="Calibri"/>
                <a:cs typeface="Calibri"/>
              </a:rPr>
              <a:t>'Black Lives Matter'</a:t>
            </a:r>
            <a:r>
              <a:rPr lang="en-US">
                <a:latin typeface="Calibri"/>
                <a:ea typeface="Calibri"/>
                <a:cs typeface="Calibri"/>
              </a:rPr>
              <a:t> reflect a focus on sensationalism and controversial topics, often designed to grab attention without context or credibility.</a:t>
            </a:r>
          </a:p>
          <a:p>
            <a:pPr marL="228600" indent="-228600">
              <a:buFont typeface=""/>
              <a:buChar char="•"/>
            </a:pPr>
            <a:r>
              <a:rPr lang="en-US" b="1">
                <a:latin typeface="Calibri"/>
                <a:ea typeface="Calibri"/>
                <a:cs typeface="Calibri"/>
              </a:rPr>
              <a:t>True News Tri-Grams</a:t>
            </a:r>
            <a:r>
              <a:rPr lang="en-US">
                <a:latin typeface="Calibri"/>
                <a:ea typeface="Calibri"/>
                <a:cs typeface="Calibri"/>
              </a:rPr>
              <a:t>: Frequent phrases like </a:t>
            </a:r>
            <a:r>
              <a:rPr lang="en-US" i="1">
                <a:latin typeface="Calibri"/>
                <a:ea typeface="Calibri"/>
                <a:cs typeface="Calibri"/>
              </a:rPr>
              <a:t>'On North Korea'</a:t>
            </a:r>
            <a:r>
              <a:rPr lang="en-US">
                <a:latin typeface="Calibri"/>
                <a:ea typeface="Calibri"/>
                <a:cs typeface="Calibri"/>
              </a:rPr>
              <a:t> and </a:t>
            </a:r>
            <a:r>
              <a:rPr lang="en-US" i="1">
                <a:latin typeface="Calibri"/>
                <a:ea typeface="Calibri"/>
                <a:cs typeface="Calibri"/>
              </a:rPr>
              <a:t>'White House </a:t>
            </a:r>
            <a:r>
              <a:rPr lang="en-US" i="1" err="1">
                <a:latin typeface="Calibri"/>
                <a:ea typeface="Calibri"/>
                <a:cs typeface="Calibri"/>
              </a:rPr>
              <a:t>says'</a:t>
            </a:r>
            <a:r>
              <a:rPr lang="en-US">
                <a:latin typeface="Calibri"/>
                <a:ea typeface="Calibri"/>
                <a:cs typeface="Calibri"/>
              </a:rPr>
              <a:t> demonstrate an emphasis on objective reporting, credible sources, and factual coverage of events.</a:t>
            </a:r>
          </a:p>
        </p:txBody>
      </p:sp>
      <p:sp>
        <p:nvSpPr>
          <p:cNvPr id="7" name="TextBox 6">
            <a:extLst>
              <a:ext uri="{FF2B5EF4-FFF2-40B4-BE49-F238E27FC236}">
                <a16:creationId xmlns:a16="http://schemas.microsoft.com/office/drawing/2014/main" id="{CE92FDEB-0B51-3C21-075E-D5BF6A27C943}"/>
              </a:ext>
            </a:extLst>
          </p:cNvPr>
          <p:cNvSpPr txBox="1"/>
          <p:nvPr/>
        </p:nvSpPr>
        <p:spPr>
          <a:xfrm>
            <a:off x="447953" y="1485838"/>
            <a:ext cx="65449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a:ea typeface="Calibri"/>
                <a:cs typeface="Calibri"/>
              </a:rPr>
              <a:t>Tri-Gram Analysis:</a:t>
            </a:r>
          </a:p>
        </p:txBody>
      </p:sp>
    </p:spTree>
    <p:extLst>
      <p:ext uri="{BB962C8B-B14F-4D97-AF65-F5344CB8AC3E}">
        <p14:creationId xmlns:p14="http://schemas.microsoft.com/office/powerpoint/2010/main" val="366445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2492-5962-C5CC-F49D-095F61DC6108}"/>
              </a:ext>
            </a:extLst>
          </p:cNvPr>
          <p:cNvSpPr>
            <a:spLocks noGrp="1"/>
          </p:cNvSpPr>
          <p:nvPr>
            <p:ph type="title"/>
          </p:nvPr>
        </p:nvSpPr>
        <p:spPr>
          <a:xfrm>
            <a:off x="1166693" y="322754"/>
            <a:ext cx="5734690" cy="641566"/>
          </a:xfrm>
        </p:spPr>
        <p:txBody>
          <a:bodyPr/>
          <a:lstStyle/>
          <a:p>
            <a:r>
              <a:rPr lang="en-US"/>
              <a:t>Model Development</a:t>
            </a:r>
          </a:p>
        </p:txBody>
      </p:sp>
      <p:sp>
        <p:nvSpPr>
          <p:cNvPr id="3" name="Content Placeholder 2">
            <a:extLst>
              <a:ext uri="{FF2B5EF4-FFF2-40B4-BE49-F238E27FC236}">
                <a16:creationId xmlns:a16="http://schemas.microsoft.com/office/drawing/2014/main" id="{D6C51C32-0DF7-04A9-B710-B9A990DD5B56}"/>
              </a:ext>
            </a:extLst>
          </p:cNvPr>
          <p:cNvSpPr>
            <a:spLocks noGrp="1"/>
          </p:cNvSpPr>
          <p:nvPr>
            <p:ph sz="half" idx="2"/>
          </p:nvPr>
        </p:nvSpPr>
        <p:spPr>
          <a:xfrm>
            <a:off x="213769" y="1794333"/>
            <a:ext cx="951518" cy="3154601"/>
          </a:xfrm>
        </p:spPr>
        <p:txBody>
          <a:bodyPr vert="horz" lIns="91440" tIns="45720" rIns="91440" bIns="45720" rtlCol="0" anchor="t">
            <a:normAutofit/>
          </a:bodyPr>
          <a:lstStyle/>
          <a:p>
            <a:r>
              <a:rPr lang="en-US">
                <a:latin typeface="Calibri"/>
                <a:ea typeface="Calibri"/>
                <a:cs typeface="Calibri"/>
              </a:rPr>
              <a:t> </a:t>
            </a:r>
          </a:p>
        </p:txBody>
      </p:sp>
      <p:sp>
        <p:nvSpPr>
          <p:cNvPr id="4" name="Slide Number Placeholder 3">
            <a:extLst>
              <a:ext uri="{FF2B5EF4-FFF2-40B4-BE49-F238E27FC236}">
                <a16:creationId xmlns:a16="http://schemas.microsoft.com/office/drawing/2014/main" id="{E772CCF8-6994-9C26-9CB9-150A993A790D}"/>
              </a:ext>
            </a:extLst>
          </p:cNvPr>
          <p:cNvSpPr>
            <a:spLocks noGrp="1"/>
          </p:cNvSpPr>
          <p:nvPr>
            <p:ph type="sldNum" sz="quarter" idx="12"/>
          </p:nvPr>
        </p:nvSpPr>
        <p:spPr/>
        <p:txBody>
          <a:bodyPr/>
          <a:lstStyle/>
          <a:p>
            <a:fld id="{A49DFD55-3C28-40EF-9E31-A92D2E4017FF}" type="slidenum">
              <a:rPr lang="en-US" smtClean="0"/>
              <a:pPr/>
              <a:t>14</a:t>
            </a:fld>
            <a:endParaRPr lang="en-US"/>
          </a:p>
        </p:txBody>
      </p:sp>
      <p:sp>
        <p:nvSpPr>
          <p:cNvPr id="5" name="TextBox 4">
            <a:extLst>
              <a:ext uri="{FF2B5EF4-FFF2-40B4-BE49-F238E27FC236}">
                <a16:creationId xmlns:a16="http://schemas.microsoft.com/office/drawing/2014/main" id="{0C70E9AB-E36F-A90F-17BE-345C12CD88D2}"/>
              </a:ext>
            </a:extLst>
          </p:cNvPr>
          <p:cNvSpPr txBox="1"/>
          <p:nvPr/>
        </p:nvSpPr>
        <p:spPr>
          <a:xfrm>
            <a:off x="513907" y="1178208"/>
            <a:ext cx="1052623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ea typeface="Calibri"/>
                <a:cs typeface="Calibri"/>
              </a:rPr>
              <a:t>Parallel Processing:</a:t>
            </a:r>
          </a:p>
          <a:p>
            <a:pPr marL="285750" indent="-285750">
              <a:buFont typeface="Arial"/>
              <a:buChar char="•"/>
            </a:pPr>
            <a:r>
              <a:rPr lang="en-US" b="1">
                <a:latin typeface="Calibri"/>
                <a:ea typeface="+mn-lt"/>
                <a:cs typeface="+mn-lt"/>
              </a:rPr>
              <a:t>Objective</a:t>
            </a:r>
            <a:r>
              <a:rPr lang="en-US">
                <a:latin typeface="Calibri"/>
                <a:ea typeface="+mn-lt"/>
                <a:cs typeface="+mn-lt"/>
              </a:rPr>
              <a:t>: Speeds up text preprocessing for large datasets.</a:t>
            </a:r>
          </a:p>
          <a:p>
            <a:pPr marL="285750" indent="-285750">
              <a:buFont typeface="Arial"/>
              <a:buChar char="•"/>
            </a:pPr>
            <a:r>
              <a:rPr lang="en-US" b="1">
                <a:latin typeface="Calibri"/>
                <a:ea typeface="+mn-lt"/>
                <a:cs typeface="+mn-lt"/>
              </a:rPr>
              <a:t>How It Works</a:t>
            </a:r>
            <a:r>
              <a:rPr lang="en-US">
                <a:latin typeface="Calibri"/>
                <a:ea typeface="+mn-lt"/>
                <a:cs typeface="+mn-lt"/>
              </a:rPr>
              <a:t>:</a:t>
            </a:r>
          </a:p>
          <a:p>
            <a:r>
              <a:rPr lang="en-US">
                <a:latin typeface="Calibri"/>
                <a:ea typeface="+mn-lt"/>
                <a:cs typeface="+mn-lt"/>
              </a:rPr>
              <a:t>   Data is divided into smaller chunks. </a:t>
            </a:r>
          </a:p>
          <a:p>
            <a:r>
              <a:rPr lang="en-US">
                <a:latin typeface="Calibri"/>
                <a:ea typeface="+mn-lt"/>
                <a:cs typeface="+mn-lt"/>
              </a:rPr>
              <a:t>   Each chunk is processed simultaneously using multiple CPU cores.</a:t>
            </a:r>
            <a:endParaRPr lang="en-US">
              <a:latin typeface="Calibri"/>
              <a:ea typeface="Calibri"/>
              <a:cs typeface="Calibri"/>
            </a:endParaRPr>
          </a:p>
          <a:p>
            <a:pPr marL="285750" indent="-285750">
              <a:buFont typeface="Arial"/>
              <a:buChar char="•"/>
            </a:pPr>
            <a:r>
              <a:rPr lang="en-US" b="1">
                <a:latin typeface="Calibri"/>
                <a:ea typeface="+mn-lt"/>
                <a:cs typeface="+mn-lt"/>
              </a:rPr>
              <a:t>Key Benefit</a:t>
            </a:r>
            <a:r>
              <a:rPr lang="en-US">
                <a:latin typeface="Calibri"/>
                <a:ea typeface="+mn-lt"/>
                <a:cs typeface="+mn-lt"/>
              </a:rPr>
              <a:t>: Significant reduction in preprocessing time, enabling faster workflows.</a:t>
            </a:r>
          </a:p>
          <a:p>
            <a:pPr marL="285750" indent="-285750">
              <a:buFont typeface="Arial"/>
              <a:buChar char="•"/>
            </a:pPr>
            <a:endParaRPr lang="en-US" sz="1600">
              <a:latin typeface="Tenorite"/>
              <a:ea typeface="+mn-lt"/>
              <a:cs typeface="+mn-lt"/>
            </a:endParaRPr>
          </a:p>
        </p:txBody>
      </p:sp>
      <p:sp>
        <p:nvSpPr>
          <p:cNvPr id="6" name="TextBox 5">
            <a:extLst>
              <a:ext uri="{FF2B5EF4-FFF2-40B4-BE49-F238E27FC236}">
                <a16:creationId xmlns:a16="http://schemas.microsoft.com/office/drawing/2014/main" id="{8E0C0C28-2F0E-B4F5-ABE8-C8373E29639A}"/>
              </a:ext>
            </a:extLst>
          </p:cNvPr>
          <p:cNvSpPr txBox="1"/>
          <p:nvPr/>
        </p:nvSpPr>
        <p:spPr>
          <a:xfrm>
            <a:off x="511399" y="3008138"/>
            <a:ext cx="10986976"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ea typeface="+mn-lt"/>
                <a:cs typeface="+mn-lt"/>
              </a:rPr>
              <a:t>Word2Vec Embeddings:</a:t>
            </a:r>
          </a:p>
          <a:p>
            <a:pPr marL="285750" indent="-285750">
              <a:buFont typeface="Arial"/>
              <a:buChar char="•"/>
            </a:pPr>
            <a:r>
              <a:rPr lang="en-US" b="1">
                <a:latin typeface="Calibri"/>
                <a:ea typeface="+mn-lt"/>
                <a:cs typeface="+mn-lt"/>
              </a:rPr>
              <a:t>Purpose</a:t>
            </a:r>
            <a:r>
              <a:rPr lang="en-US">
                <a:latin typeface="Calibri"/>
                <a:ea typeface="+mn-lt"/>
                <a:cs typeface="+mn-lt"/>
              </a:rPr>
              <a:t>: Converts words into high-dimensional vectors to capture semantic relationships.</a:t>
            </a:r>
          </a:p>
          <a:p>
            <a:pPr marL="285750" indent="-285750">
              <a:buFont typeface="Arial"/>
              <a:buChar char="•"/>
            </a:pPr>
            <a:r>
              <a:rPr lang="en-US" b="1">
                <a:latin typeface="Calibri"/>
                <a:ea typeface="+mn-lt"/>
                <a:cs typeface="+mn-lt"/>
              </a:rPr>
              <a:t>Principle</a:t>
            </a:r>
            <a:r>
              <a:rPr lang="en-US">
                <a:latin typeface="Calibri"/>
                <a:ea typeface="+mn-lt"/>
                <a:cs typeface="+mn-lt"/>
              </a:rPr>
              <a:t>: Words with similar meanings have similar vector representations.</a:t>
            </a:r>
          </a:p>
          <a:p>
            <a:pPr marL="285750" indent="-285750">
              <a:buFont typeface="Arial"/>
              <a:buChar char="•"/>
            </a:pPr>
            <a:r>
              <a:rPr lang="en-US" b="1">
                <a:latin typeface="Calibri"/>
                <a:ea typeface="+mn-lt"/>
                <a:cs typeface="+mn-lt"/>
              </a:rPr>
              <a:t>Advantage</a:t>
            </a:r>
            <a:r>
              <a:rPr lang="en-US">
                <a:latin typeface="Calibri"/>
                <a:ea typeface="+mn-lt"/>
                <a:cs typeface="+mn-lt"/>
              </a:rPr>
              <a:t>: Facilitates better understanding of text semantics for downstream tasks like classification and clustering.</a:t>
            </a:r>
          </a:p>
          <a:p>
            <a:endParaRPr lang="en-US" b="1">
              <a:latin typeface="Calibri"/>
              <a:ea typeface="+mn-lt"/>
              <a:cs typeface="+mn-lt"/>
            </a:endParaRPr>
          </a:p>
        </p:txBody>
      </p:sp>
      <p:sp>
        <p:nvSpPr>
          <p:cNvPr id="7" name="TextBox 6">
            <a:extLst>
              <a:ext uri="{FF2B5EF4-FFF2-40B4-BE49-F238E27FC236}">
                <a16:creationId xmlns:a16="http://schemas.microsoft.com/office/drawing/2014/main" id="{D0334BCD-492C-71C6-02CB-89F2ACF12168}"/>
              </a:ext>
            </a:extLst>
          </p:cNvPr>
          <p:cNvSpPr txBox="1"/>
          <p:nvPr/>
        </p:nvSpPr>
        <p:spPr>
          <a:xfrm>
            <a:off x="513906" y="4534944"/>
            <a:ext cx="10821581"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ea typeface="+mn-lt"/>
                <a:cs typeface="+mn-lt"/>
              </a:rPr>
              <a:t>Average Word Vector Representation</a:t>
            </a:r>
          </a:p>
          <a:p>
            <a:pPr marL="285750" indent="-285750">
              <a:buFont typeface="Arial"/>
              <a:buChar char="•"/>
            </a:pPr>
            <a:r>
              <a:rPr lang="en-US" b="1">
                <a:latin typeface="Calibri"/>
                <a:ea typeface="+mn-lt"/>
                <a:cs typeface="+mn-lt"/>
              </a:rPr>
              <a:t>Concept</a:t>
            </a:r>
            <a:r>
              <a:rPr lang="en-US">
                <a:latin typeface="Calibri"/>
                <a:ea typeface="+mn-lt"/>
                <a:cs typeface="+mn-lt"/>
              </a:rPr>
              <a:t>: Converts sentences into fixed-length vectors by averaging word embeddings.</a:t>
            </a:r>
          </a:p>
          <a:p>
            <a:pPr>
              <a:buFont typeface="Arial"/>
              <a:buChar char="•"/>
            </a:pPr>
            <a:r>
              <a:rPr lang="en-US" b="1">
                <a:latin typeface="Calibri"/>
                <a:ea typeface="+mn-lt"/>
                <a:cs typeface="+mn-lt"/>
              </a:rPr>
              <a:t>    Steps</a:t>
            </a:r>
            <a:r>
              <a:rPr lang="en-US">
                <a:latin typeface="Calibri"/>
                <a:ea typeface="+mn-lt"/>
                <a:cs typeface="+mn-lt"/>
              </a:rPr>
              <a:t>:</a:t>
            </a:r>
          </a:p>
          <a:p>
            <a:pPr lvl="1"/>
            <a:r>
              <a:rPr lang="en-US">
                <a:latin typeface="Calibri"/>
                <a:ea typeface="+mn-lt"/>
                <a:cs typeface="+mn-lt"/>
              </a:rPr>
              <a:t> Each word is represented as a vector in the Word2Vec model.</a:t>
            </a:r>
            <a:endParaRPr lang="en-US">
              <a:latin typeface="Calibri"/>
              <a:ea typeface="Calibri"/>
              <a:cs typeface="Calibri"/>
            </a:endParaRPr>
          </a:p>
          <a:p>
            <a:pPr lvl="1"/>
            <a:r>
              <a:rPr lang="en-US">
                <a:latin typeface="Calibri"/>
                <a:ea typeface="+mn-lt"/>
                <a:cs typeface="+mn-lt"/>
              </a:rPr>
              <a:t> Vectors are averaged element-wise to create a single representation for the sentence.</a:t>
            </a:r>
            <a:endParaRPr lang="en-US">
              <a:latin typeface="Calibri"/>
              <a:ea typeface="Calibri"/>
              <a:cs typeface="Calibri"/>
            </a:endParaRPr>
          </a:p>
        </p:txBody>
      </p:sp>
    </p:spTree>
    <p:extLst>
      <p:ext uri="{BB962C8B-B14F-4D97-AF65-F5344CB8AC3E}">
        <p14:creationId xmlns:p14="http://schemas.microsoft.com/office/powerpoint/2010/main" val="261945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4404-04FA-8D91-5127-99DCBE47C1AA}"/>
              </a:ext>
            </a:extLst>
          </p:cNvPr>
          <p:cNvSpPr>
            <a:spLocks noGrp="1"/>
          </p:cNvSpPr>
          <p:nvPr>
            <p:ph type="title"/>
          </p:nvPr>
        </p:nvSpPr>
        <p:spPr>
          <a:xfrm>
            <a:off x="367295" y="484296"/>
            <a:ext cx="11281413" cy="1065321"/>
          </a:xfrm>
        </p:spPr>
        <p:txBody>
          <a:bodyPr>
            <a:normAutofit/>
          </a:bodyPr>
          <a:lstStyle/>
          <a:p>
            <a:r>
              <a:rPr lang="en-US">
                <a:solidFill>
                  <a:schemeClr val="tx1"/>
                </a:solidFill>
                <a:latin typeface="Times New Roman"/>
                <a:cs typeface="Times New Roman"/>
              </a:rPr>
              <a:t>Evaluation Metrics:</a:t>
            </a:r>
          </a:p>
        </p:txBody>
      </p:sp>
      <p:sp>
        <p:nvSpPr>
          <p:cNvPr id="3" name="Content Placeholder 2">
            <a:extLst>
              <a:ext uri="{FF2B5EF4-FFF2-40B4-BE49-F238E27FC236}">
                <a16:creationId xmlns:a16="http://schemas.microsoft.com/office/drawing/2014/main" id="{DD6A2AA4-1BE0-A6C6-5201-A6FB57FCB8A1}"/>
              </a:ext>
            </a:extLst>
          </p:cNvPr>
          <p:cNvSpPr>
            <a:spLocks noGrp="1"/>
          </p:cNvSpPr>
          <p:nvPr>
            <p:ph idx="1"/>
          </p:nvPr>
        </p:nvSpPr>
        <p:spPr>
          <a:xfrm>
            <a:off x="508212" y="1551084"/>
            <a:ext cx="11650005" cy="3954885"/>
          </a:xfrm>
        </p:spPr>
        <p:txBody>
          <a:bodyPr vert="horz" lIns="91440" tIns="45720" rIns="91440" bIns="45720" rtlCol="0" anchor="t">
            <a:noAutofit/>
          </a:bodyPr>
          <a:lstStyle/>
          <a:p>
            <a:pPr marL="285750" indent="-285750" algn="just">
              <a:buFont typeface="Arial"/>
              <a:buChar char="•"/>
            </a:pPr>
            <a:r>
              <a:rPr lang="en-US" dirty="0">
                <a:solidFill>
                  <a:schemeClr val="tx1"/>
                </a:solidFill>
                <a:ea typeface="+mn-lt"/>
                <a:cs typeface="+mn-lt"/>
              </a:rPr>
              <a:t>We trained five machine learning models: Logistic Regression, Linear SVM, Random Forest, Decision Tree, and Gradient Boosting.</a:t>
            </a:r>
            <a:endParaRPr lang="en-US" dirty="0">
              <a:solidFill>
                <a:schemeClr val="tx1"/>
              </a:solidFill>
            </a:endParaRPr>
          </a:p>
          <a:p>
            <a:pPr marL="285750" indent="-285750" algn="just">
              <a:buFont typeface="Arial"/>
              <a:buChar char="•"/>
            </a:pPr>
            <a:r>
              <a:rPr lang="en-US" dirty="0">
                <a:solidFill>
                  <a:schemeClr val="tx1"/>
                </a:solidFill>
                <a:ea typeface="+mn-lt"/>
                <a:cs typeface="+mn-lt"/>
              </a:rPr>
              <a:t>All models used Word2Vec embeddings to capture contextual relationships within the text data</a:t>
            </a:r>
            <a:r>
              <a:rPr lang="en-US" b="0" i="0" dirty="0">
                <a:solidFill>
                  <a:schemeClr val="tx1"/>
                </a:solidFill>
                <a:effectLst/>
                <a:ea typeface="+mn-lt"/>
                <a:cs typeface="+mn-lt"/>
              </a:rPr>
              <a:t>.</a:t>
            </a:r>
            <a:endParaRPr lang="en-US" dirty="0">
              <a:solidFill>
                <a:schemeClr val="tx1"/>
              </a:solidFill>
              <a:ea typeface="+mn-lt"/>
              <a:cs typeface="+mn-lt"/>
            </a:endParaRPr>
          </a:p>
          <a:p>
            <a:pPr algn="just">
              <a:buFont typeface="Arial"/>
              <a:buChar char="•"/>
            </a:pPr>
            <a:endParaRPr lang="en-US" dirty="0">
              <a:solidFill>
                <a:schemeClr val="tx1"/>
              </a:solidFill>
            </a:endParaRPr>
          </a:p>
          <a:p>
            <a:pPr algn="just">
              <a:buFont typeface="Arial"/>
              <a:buChar char="•"/>
            </a:pPr>
            <a:endParaRPr lang="en-US" dirty="0">
              <a:solidFill>
                <a:schemeClr val="tx1"/>
              </a:solidFill>
            </a:endParaRPr>
          </a:p>
          <a:p>
            <a:pPr algn="just">
              <a:buFont typeface="Arial"/>
              <a:buChar char="•"/>
            </a:pPr>
            <a:endParaRPr lang="en-US"/>
          </a:p>
          <a:p>
            <a:pPr marL="285750" indent="-285750" algn="just">
              <a:buFont typeface="Arial"/>
              <a:buChar char="•"/>
            </a:pPr>
            <a:endParaRPr lang="en-US" dirty="0">
              <a:solidFill>
                <a:schemeClr val="tx1"/>
              </a:solidFill>
            </a:endParaRPr>
          </a:p>
        </p:txBody>
      </p:sp>
      <p:pic>
        <p:nvPicPr>
          <p:cNvPr id="4" name="Picture 3" descr="A screenshot of a computer&#10;&#10;Description automatically generated">
            <a:extLst>
              <a:ext uri="{FF2B5EF4-FFF2-40B4-BE49-F238E27FC236}">
                <a16:creationId xmlns:a16="http://schemas.microsoft.com/office/drawing/2014/main" id="{D87F3DF4-3687-EA34-77D2-CBBF7CF3E708}"/>
              </a:ext>
            </a:extLst>
          </p:cNvPr>
          <p:cNvPicPr>
            <a:picLocks noChangeAspect="1"/>
          </p:cNvPicPr>
          <p:nvPr/>
        </p:nvPicPr>
        <p:blipFill>
          <a:blip r:embed="rId2"/>
          <a:stretch>
            <a:fillRect/>
          </a:stretch>
        </p:blipFill>
        <p:spPr>
          <a:xfrm>
            <a:off x="366232" y="3110445"/>
            <a:ext cx="11624930" cy="2852225"/>
          </a:xfrm>
          <a:prstGeom prst="rect">
            <a:avLst/>
          </a:prstGeom>
        </p:spPr>
      </p:pic>
    </p:spTree>
    <p:extLst>
      <p:ext uri="{BB962C8B-B14F-4D97-AF65-F5344CB8AC3E}">
        <p14:creationId xmlns:p14="http://schemas.microsoft.com/office/powerpoint/2010/main" val="340556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10E9-B80D-8B94-A4D7-EB5E099FE5FC}"/>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D22C1F9E-730D-6BAD-8B3D-7FD937023859}"/>
              </a:ext>
            </a:extLst>
          </p:cNvPr>
          <p:cNvSpPr>
            <a:spLocks noGrp="1"/>
          </p:cNvSpPr>
          <p:nvPr>
            <p:ph sz="half" idx="2"/>
          </p:nvPr>
        </p:nvSpPr>
        <p:spPr>
          <a:xfrm>
            <a:off x="-3929" y="1590342"/>
            <a:ext cx="11616608" cy="4768293"/>
          </a:xfrm>
        </p:spPr>
        <p:txBody>
          <a:bodyPr vert="horz" lIns="91440" tIns="45720" rIns="91440" bIns="45720" rtlCol="0" anchor="t">
            <a:normAutofit/>
          </a:bodyPr>
          <a:lstStyle/>
          <a:p>
            <a:pPr marL="285750" indent="-285750" algn="just">
              <a:lnSpc>
                <a:spcPct val="140000"/>
              </a:lnSpc>
              <a:buFont typeface="Arial,Sans-Serif" panose="020B0604020202020204" pitchFamily="34" charset="0"/>
              <a:buChar char="•"/>
            </a:pPr>
            <a:r>
              <a:rPr lang="en-US" b="0" dirty="0">
                <a:latin typeface="Tenorite"/>
                <a:ea typeface="Calibri"/>
                <a:cs typeface="Calibri"/>
              </a:rPr>
              <a:t>The models were evaluated using </a:t>
            </a:r>
            <a:r>
              <a:rPr lang="en-US" dirty="0">
                <a:latin typeface="Tenorite"/>
                <a:ea typeface="Calibri"/>
                <a:cs typeface="Calibri"/>
              </a:rPr>
              <a:t>F1 Score</a:t>
            </a:r>
            <a:r>
              <a:rPr lang="en-US" b="0" dirty="0">
                <a:latin typeface="Tenorite"/>
                <a:ea typeface="Calibri"/>
                <a:cs typeface="Calibri"/>
              </a:rPr>
              <a:t> and </a:t>
            </a:r>
            <a:r>
              <a:rPr lang="en-US" dirty="0">
                <a:latin typeface="Tenorite"/>
                <a:ea typeface="Calibri"/>
                <a:cs typeface="Calibri"/>
              </a:rPr>
              <a:t>AUC (Area Under the ROC Curve)</a:t>
            </a:r>
            <a:r>
              <a:rPr lang="en-US" b="0" dirty="0">
                <a:latin typeface="Tenorite"/>
                <a:ea typeface="Calibri"/>
                <a:cs typeface="Calibri"/>
              </a:rPr>
              <a:t> to measure their accuracy and ability to distinguish between fake and real news.</a:t>
            </a:r>
          </a:p>
          <a:p>
            <a:pPr marL="285750" indent="-285750" algn="just">
              <a:lnSpc>
                <a:spcPct val="140000"/>
              </a:lnSpc>
              <a:buFont typeface="Arial,Sans-Serif" panose="020B0604020202020204" pitchFamily="34" charset="0"/>
              <a:buChar char="•"/>
            </a:pPr>
            <a:r>
              <a:rPr lang="en-US" dirty="0">
                <a:latin typeface="Tenorite"/>
                <a:ea typeface="Calibri"/>
                <a:cs typeface="Calibri"/>
              </a:rPr>
              <a:t>Logistic Regression</a:t>
            </a:r>
            <a:r>
              <a:rPr lang="en-US" b="0" dirty="0">
                <a:latin typeface="Tenorite"/>
                <a:ea typeface="Calibri"/>
                <a:cs typeface="Calibri"/>
              </a:rPr>
              <a:t> and </a:t>
            </a:r>
            <a:r>
              <a:rPr lang="en-US" dirty="0">
                <a:latin typeface="Tenorite"/>
                <a:ea typeface="Calibri"/>
                <a:cs typeface="Calibri"/>
              </a:rPr>
              <a:t>Linear SVM</a:t>
            </a:r>
            <a:r>
              <a:rPr lang="en-US" b="0" dirty="0">
                <a:latin typeface="Tenorite"/>
                <a:ea typeface="Calibri"/>
                <a:cs typeface="Calibri"/>
              </a:rPr>
              <a:t> demonstrated the highest F1 Scores and AUC values, indicating their strong classification performance.</a:t>
            </a:r>
          </a:p>
          <a:p>
            <a:pPr marL="285750" indent="-285750" algn="just">
              <a:lnSpc>
                <a:spcPct val="140000"/>
              </a:lnSpc>
              <a:buFont typeface="Arial,Sans-Serif" panose="020B0604020202020204" pitchFamily="34" charset="0"/>
              <a:buChar char="•"/>
            </a:pPr>
            <a:r>
              <a:rPr lang="en-US" dirty="0">
                <a:latin typeface="Tenorite"/>
                <a:ea typeface="Calibri"/>
                <a:cs typeface="Calibri"/>
              </a:rPr>
              <a:t>Random Forest</a:t>
            </a:r>
            <a:r>
              <a:rPr lang="en-US" b="0" dirty="0">
                <a:latin typeface="Tenorite"/>
                <a:ea typeface="Calibri"/>
                <a:cs typeface="Calibri"/>
              </a:rPr>
              <a:t> and </a:t>
            </a:r>
            <a:r>
              <a:rPr lang="en-US" dirty="0">
                <a:latin typeface="Tenorite"/>
                <a:ea typeface="Calibri"/>
                <a:cs typeface="Calibri"/>
              </a:rPr>
              <a:t>Gradient Boosting</a:t>
            </a:r>
            <a:r>
              <a:rPr lang="en-US" b="0" dirty="0">
                <a:latin typeface="Tenorite"/>
                <a:ea typeface="Calibri"/>
                <a:cs typeface="Calibri"/>
              </a:rPr>
              <a:t> also performed well, showcasing their robustness in handling complex patterns.</a:t>
            </a:r>
          </a:p>
          <a:p>
            <a:pPr marL="285750" indent="-285750" algn="just">
              <a:lnSpc>
                <a:spcPct val="140000"/>
              </a:lnSpc>
              <a:buFont typeface="Arial,Sans-Serif" panose="020B0604020202020204" pitchFamily="34" charset="0"/>
              <a:buChar char="•"/>
            </a:pPr>
            <a:r>
              <a:rPr lang="en-US" b="0" dirty="0">
                <a:latin typeface="Tenorite"/>
                <a:ea typeface="Calibri"/>
                <a:cs typeface="Calibri"/>
              </a:rPr>
              <a:t>The </a:t>
            </a:r>
            <a:r>
              <a:rPr lang="en-US" dirty="0">
                <a:latin typeface="Tenorite"/>
                <a:ea typeface="Calibri"/>
                <a:cs typeface="Calibri"/>
              </a:rPr>
              <a:t>Decision Tree</a:t>
            </a:r>
            <a:r>
              <a:rPr lang="en-US" b="0" dirty="0">
                <a:latin typeface="Tenorite"/>
                <a:ea typeface="Calibri"/>
                <a:cs typeface="Calibri"/>
              </a:rPr>
              <a:t> model showed relatively lower performance, highlighting its limitations in capturing nuanced data relationships.</a:t>
            </a:r>
            <a:endParaRPr lang="en-US" dirty="0"/>
          </a:p>
        </p:txBody>
      </p:sp>
      <p:sp>
        <p:nvSpPr>
          <p:cNvPr id="4" name="Slide Number Placeholder 3">
            <a:extLst>
              <a:ext uri="{FF2B5EF4-FFF2-40B4-BE49-F238E27FC236}">
                <a16:creationId xmlns:a16="http://schemas.microsoft.com/office/drawing/2014/main" id="{CA1C0084-2B13-7089-697F-9927BFC68CB1}"/>
              </a:ext>
            </a:extLst>
          </p:cNvPr>
          <p:cNvSpPr>
            <a:spLocks noGrp="1"/>
          </p:cNvSpPr>
          <p:nvPr>
            <p:ph type="sldNum" sz="quarter" idx="12"/>
          </p:nvPr>
        </p:nvSpPr>
        <p:spPr/>
        <p:txBody>
          <a:bodyPr/>
          <a:lstStyle/>
          <a:p>
            <a:fld id="{A49DFD55-3C28-40EF-9E31-A92D2E4017FF}" type="slidenum">
              <a:rPr lang="en-US" smtClean="0"/>
              <a:pPr/>
              <a:t>16</a:t>
            </a:fld>
            <a:endParaRPr lang="en-US"/>
          </a:p>
        </p:txBody>
      </p:sp>
    </p:spTree>
    <p:extLst>
      <p:ext uri="{BB962C8B-B14F-4D97-AF65-F5344CB8AC3E}">
        <p14:creationId xmlns:p14="http://schemas.microsoft.com/office/powerpoint/2010/main" val="173766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D219-350B-1751-A750-E72F91418BCA}"/>
              </a:ext>
            </a:extLst>
          </p:cNvPr>
          <p:cNvSpPr>
            <a:spLocks noGrp="1"/>
          </p:cNvSpPr>
          <p:nvPr>
            <p:ph type="title"/>
          </p:nvPr>
        </p:nvSpPr>
        <p:spPr>
          <a:xfrm>
            <a:off x="814318" y="557802"/>
            <a:ext cx="3921306" cy="1152433"/>
          </a:xfrm>
        </p:spPr>
        <p:txBody>
          <a:bodyPr/>
          <a:lstStyle/>
          <a:p>
            <a:r>
              <a:rPr lang="en-US">
                <a:latin typeface="Calibri"/>
                <a:ea typeface="Calibri"/>
                <a:cs typeface="Calibri"/>
              </a:rPr>
              <a:t>ROC Curve</a:t>
            </a:r>
          </a:p>
        </p:txBody>
      </p:sp>
      <p:sp>
        <p:nvSpPr>
          <p:cNvPr id="3" name="Content Placeholder 2">
            <a:extLst>
              <a:ext uri="{FF2B5EF4-FFF2-40B4-BE49-F238E27FC236}">
                <a16:creationId xmlns:a16="http://schemas.microsoft.com/office/drawing/2014/main" id="{B2F406B4-98D3-A36A-51C6-12ECC0EA8445}"/>
              </a:ext>
            </a:extLst>
          </p:cNvPr>
          <p:cNvSpPr>
            <a:spLocks noGrp="1"/>
          </p:cNvSpPr>
          <p:nvPr>
            <p:ph sz="half" idx="2"/>
          </p:nvPr>
        </p:nvSpPr>
        <p:spPr>
          <a:xfrm>
            <a:off x="519039" y="2196008"/>
            <a:ext cx="3619980" cy="3631516"/>
          </a:xfrm>
        </p:spPr>
        <p:txBody>
          <a:bodyPr vert="horz" lIns="91440" tIns="45720" rIns="91440" bIns="45720" rtlCol="0" anchor="t">
            <a:normAutofit/>
          </a:bodyPr>
          <a:lstStyle/>
          <a:p>
            <a:pPr algn="just"/>
            <a:r>
              <a:rPr lang="en-US" b="0" dirty="0">
                <a:solidFill>
                  <a:srgbClr val="0D0D0D"/>
                </a:solidFill>
                <a:latin typeface="Calibri"/>
                <a:ea typeface="+mn-lt"/>
                <a:cs typeface="+mn-lt"/>
              </a:rPr>
              <a:t>• The Area Under the ROC Curve (AUC) is presented as a summary metric of the classifier's overall discrimination ability, with values ranging from 0.91 to 0.99 across the different classifiers evaluated using Word2Vec embeddings. A higher AUC value demonstrates the superior ability of the classifier to distinguish between real and fake news effectively.</a:t>
            </a:r>
            <a:endParaRPr lang="en-US" dirty="0">
              <a:latin typeface="Calibri"/>
              <a:ea typeface="+mn-lt"/>
              <a:cs typeface="+mn-lt"/>
            </a:endParaRPr>
          </a:p>
          <a:p>
            <a:pPr algn="just">
              <a:lnSpc>
                <a:spcPct val="150000"/>
              </a:lnSpc>
            </a:pPr>
            <a:endParaRPr lang="en-US" b="0">
              <a:solidFill>
                <a:srgbClr val="0D0D0D"/>
              </a:solidFill>
              <a:latin typeface="Calibri"/>
              <a:ea typeface="Calibri"/>
              <a:cs typeface="Calibri"/>
            </a:endParaRPr>
          </a:p>
        </p:txBody>
      </p:sp>
      <p:sp>
        <p:nvSpPr>
          <p:cNvPr id="4" name="Slide Number Placeholder 3">
            <a:extLst>
              <a:ext uri="{FF2B5EF4-FFF2-40B4-BE49-F238E27FC236}">
                <a16:creationId xmlns:a16="http://schemas.microsoft.com/office/drawing/2014/main" id="{5C14D098-9999-B646-B269-B51224F655D6}"/>
              </a:ext>
            </a:extLst>
          </p:cNvPr>
          <p:cNvSpPr>
            <a:spLocks noGrp="1"/>
          </p:cNvSpPr>
          <p:nvPr>
            <p:ph type="sldNum" sz="quarter" idx="12"/>
          </p:nvPr>
        </p:nvSpPr>
        <p:spPr/>
        <p:txBody>
          <a:bodyPr/>
          <a:lstStyle/>
          <a:p>
            <a:fld id="{A49DFD55-3C28-40EF-9E31-A92D2E4017FF}" type="slidenum">
              <a:rPr lang="en-US" smtClean="0"/>
              <a:pPr/>
              <a:t>17</a:t>
            </a:fld>
            <a:endParaRPr lang="en-US"/>
          </a:p>
        </p:txBody>
      </p:sp>
      <p:pic>
        <p:nvPicPr>
          <p:cNvPr id="6" name="Picture 5">
            <a:extLst>
              <a:ext uri="{FF2B5EF4-FFF2-40B4-BE49-F238E27FC236}">
                <a16:creationId xmlns:a16="http://schemas.microsoft.com/office/drawing/2014/main" id="{6F2F7283-D412-D565-D863-17743A7A311A}"/>
              </a:ext>
            </a:extLst>
          </p:cNvPr>
          <p:cNvPicPr>
            <a:picLocks noChangeAspect="1"/>
          </p:cNvPicPr>
          <p:nvPr/>
        </p:nvPicPr>
        <p:blipFill>
          <a:blip r:embed="rId2"/>
          <a:stretch>
            <a:fillRect/>
          </a:stretch>
        </p:blipFill>
        <p:spPr>
          <a:xfrm>
            <a:off x="4984746" y="1374554"/>
            <a:ext cx="6899228" cy="4432342"/>
          </a:xfrm>
          <a:prstGeom prst="rect">
            <a:avLst/>
          </a:prstGeom>
        </p:spPr>
      </p:pic>
    </p:spTree>
    <p:extLst>
      <p:ext uri="{BB962C8B-B14F-4D97-AF65-F5344CB8AC3E}">
        <p14:creationId xmlns:p14="http://schemas.microsoft.com/office/powerpoint/2010/main" val="417313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A933-3163-9578-D531-BD83BC131BDF}"/>
              </a:ext>
            </a:extLst>
          </p:cNvPr>
          <p:cNvSpPr>
            <a:spLocks noGrp="1"/>
          </p:cNvSpPr>
          <p:nvPr>
            <p:ph type="title"/>
          </p:nvPr>
        </p:nvSpPr>
        <p:spPr>
          <a:xfrm>
            <a:off x="1322318" y="268360"/>
            <a:ext cx="8401130" cy="2121177"/>
          </a:xfrm>
        </p:spPr>
        <p:txBody>
          <a:bodyPr/>
          <a:lstStyle/>
          <a:p>
            <a:r>
              <a:rPr lang="en-US" b="1">
                <a:ea typeface="+mj-lt"/>
                <a:cs typeface="+mj-lt"/>
              </a:rPr>
              <a:t>"Evaluation of GPT for Fake News Detection"</a:t>
            </a:r>
            <a:endParaRPr lang="en-US"/>
          </a:p>
          <a:p>
            <a:endParaRPr lang="en-US" dirty="0"/>
          </a:p>
        </p:txBody>
      </p:sp>
      <p:sp>
        <p:nvSpPr>
          <p:cNvPr id="3" name="Content Placeholder 2">
            <a:extLst>
              <a:ext uri="{FF2B5EF4-FFF2-40B4-BE49-F238E27FC236}">
                <a16:creationId xmlns:a16="http://schemas.microsoft.com/office/drawing/2014/main" id="{7D443BF9-1597-09B7-0F02-4D8E679C8F04}"/>
              </a:ext>
            </a:extLst>
          </p:cNvPr>
          <p:cNvSpPr>
            <a:spLocks noGrp="1"/>
          </p:cNvSpPr>
          <p:nvPr>
            <p:ph sz="half" idx="2"/>
          </p:nvPr>
        </p:nvSpPr>
        <p:spPr/>
        <p:txBody>
          <a:bodyPr vert="horz" lIns="91440" tIns="45720" rIns="91440" bIns="45720" rtlCol="0" anchor="t">
            <a:normAutofit/>
          </a:bodyPr>
          <a:lstStyle/>
          <a:p>
            <a:r>
              <a:rPr lang="en-US" sz="2000" b="0" dirty="0">
                <a:latin typeface="Calibri"/>
                <a:ea typeface="+mn-lt"/>
                <a:cs typeface="+mn-lt"/>
              </a:rPr>
              <a:t>Explored transformer-based models like GPT to classify fake and real news articles. GPT achieved a precision of </a:t>
            </a:r>
            <a:r>
              <a:rPr lang="en-US" sz="2000" dirty="0">
                <a:latin typeface="Calibri"/>
                <a:ea typeface="+mn-lt"/>
                <a:cs typeface="+mn-lt"/>
              </a:rPr>
              <a:t>47%</a:t>
            </a:r>
            <a:r>
              <a:rPr lang="en-US" sz="2000" b="0" dirty="0">
                <a:latin typeface="Calibri"/>
                <a:ea typeface="+mn-lt"/>
                <a:cs typeface="+mn-lt"/>
              </a:rPr>
              <a:t> and an F1-score of </a:t>
            </a:r>
            <a:r>
              <a:rPr lang="en-US" sz="2000" dirty="0">
                <a:latin typeface="Calibri"/>
                <a:ea typeface="+mn-lt"/>
                <a:cs typeface="+mn-lt"/>
              </a:rPr>
              <a:t>64%</a:t>
            </a:r>
            <a:r>
              <a:rPr lang="en-US" sz="2000" b="0" dirty="0">
                <a:latin typeface="Calibri"/>
                <a:ea typeface="+mn-lt"/>
                <a:cs typeface="+mn-lt"/>
              </a:rPr>
              <a:t> for fake news, while for real news, it attained a precision of </a:t>
            </a:r>
            <a:r>
              <a:rPr lang="en-US" sz="2000" dirty="0">
                <a:latin typeface="Calibri"/>
                <a:ea typeface="+mn-lt"/>
                <a:cs typeface="+mn-lt"/>
              </a:rPr>
              <a:t>100%</a:t>
            </a:r>
            <a:r>
              <a:rPr lang="en-US" sz="2000" b="0" dirty="0">
                <a:latin typeface="Calibri"/>
                <a:ea typeface="+mn-lt"/>
                <a:cs typeface="+mn-lt"/>
              </a:rPr>
              <a:t> and an F1-score of </a:t>
            </a:r>
            <a:r>
              <a:rPr lang="en-US" sz="2000" dirty="0">
                <a:latin typeface="Calibri"/>
                <a:ea typeface="+mn-lt"/>
                <a:cs typeface="+mn-lt"/>
              </a:rPr>
              <a:t>4%</a:t>
            </a:r>
            <a:r>
              <a:rPr lang="en-US" sz="2000" b="0" dirty="0">
                <a:latin typeface="Calibri"/>
                <a:ea typeface="+mn-lt"/>
                <a:cs typeface="+mn-lt"/>
              </a:rPr>
              <a:t>, highlighting its </a:t>
            </a:r>
            <a:r>
              <a:rPr lang="en-US" sz="2000" b="0">
                <a:latin typeface="Calibri"/>
                <a:ea typeface="+mn-lt"/>
                <a:cs typeface="+mn-lt"/>
              </a:rPr>
              <a:t>capability in contextual understanding.</a:t>
            </a:r>
            <a:endParaRPr lang="en-US" sz="2000" dirty="0">
              <a:latin typeface="Calibri"/>
              <a:ea typeface="Calibri"/>
              <a:cs typeface="Calibri"/>
            </a:endParaRPr>
          </a:p>
          <a:p>
            <a:endParaRPr lang="en-US" sz="2000" dirty="0">
              <a:latin typeface="Calibri"/>
              <a:ea typeface="Calibri"/>
              <a:cs typeface="Calibri"/>
            </a:endParaRPr>
          </a:p>
        </p:txBody>
      </p:sp>
      <p:sp>
        <p:nvSpPr>
          <p:cNvPr id="4" name="Slide Number Placeholder 3">
            <a:extLst>
              <a:ext uri="{FF2B5EF4-FFF2-40B4-BE49-F238E27FC236}">
                <a16:creationId xmlns:a16="http://schemas.microsoft.com/office/drawing/2014/main" id="{C9D527AF-650A-D86F-7001-1999910ECFD9}"/>
              </a:ext>
            </a:extLst>
          </p:cNvPr>
          <p:cNvSpPr>
            <a:spLocks noGrp="1"/>
          </p:cNvSpPr>
          <p:nvPr>
            <p:ph type="sldNum" sz="quarter" idx="12"/>
          </p:nvPr>
        </p:nvSpPr>
        <p:spPr/>
        <p:txBody>
          <a:bodyPr/>
          <a:lstStyle/>
          <a:p>
            <a:fld id="{A49DFD55-3C28-40EF-9E31-A92D2E4017FF}" type="slidenum">
              <a:rPr lang="en-US" smtClean="0"/>
              <a:pPr/>
              <a:t>18</a:t>
            </a:fld>
            <a:endParaRPr lang="en-US"/>
          </a:p>
        </p:txBody>
      </p:sp>
    </p:spTree>
    <p:extLst>
      <p:ext uri="{BB962C8B-B14F-4D97-AF65-F5344CB8AC3E}">
        <p14:creationId xmlns:p14="http://schemas.microsoft.com/office/powerpoint/2010/main" val="218346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55C-B7FC-2D3B-691E-87A6E6657E45}"/>
              </a:ext>
            </a:extLst>
          </p:cNvPr>
          <p:cNvSpPr>
            <a:spLocks noGrp="1"/>
          </p:cNvSpPr>
          <p:nvPr>
            <p:ph type="title"/>
          </p:nvPr>
        </p:nvSpPr>
        <p:spPr>
          <a:xfrm>
            <a:off x="362965" y="421856"/>
            <a:ext cx="7288282" cy="2121177"/>
          </a:xfrm>
        </p:spPr>
        <p:txBody>
          <a:bodyPr>
            <a:normAutofit/>
          </a:bodyPr>
          <a:lstStyle/>
          <a:p>
            <a:r>
              <a:rPr lang="en-US" sz="3200">
                <a:solidFill>
                  <a:srgbClr val="323232"/>
                </a:solidFill>
                <a:latin typeface="Calibri"/>
                <a:ea typeface="Calibri"/>
                <a:cs typeface="Times New Roman"/>
              </a:rPr>
              <a:t>User Interface with Stream lit</a:t>
            </a:r>
            <a:endParaRPr lang="en-US" sz="3200">
              <a:latin typeface="Calibri"/>
              <a:ea typeface="Calibri"/>
              <a:cs typeface="Calibri"/>
            </a:endParaRPr>
          </a:p>
        </p:txBody>
      </p:sp>
      <p:sp>
        <p:nvSpPr>
          <p:cNvPr id="3" name="Content Placeholder 2">
            <a:extLst>
              <a:ext uri="{FF2B5EF4-FFF2-40B4-BE49-F238E27FC236}">
                <a16:creationId xmlns:a16="http://schemas.microsoft.com/office/drawing/2014/main" id="{DDF2C11C-BE74-A6BA-5890-B34E5A3BB0C6}"/>
              </a:ext>
            </a:extLst>
          </p:cNvPr>
          <p:cNvSpPr>
            <a:spLocks noGrp="1"/>
          </p:cNvSpPr>
          <p:nvPr>
            <p:ph sz="half" idx="2"/>
          </p:nvPr>
        </p:nvSpPr>
        <p:spPr>
          <a:xfrm>
            <a:off x="363035" y="2943984"/>
            <a:ext cx="8247564" cy="3407051"/>
          </a:xfrm>
        </p:spPr>
        <p:txBody>
          <a:bodyPr vert="horz" lIns="91440" tIns="45720" rIns="91440" bIns="45720" rtlCol="0" anchor="t">
            <a:normAutofit/>
          </a:bodyPr>
          <a:lstStyle/>
          <a:p>
            <a:pPr marL="285750" indent="-285750">
              <a:buChar char="•"/>
            </a:pPr>
            <a:r>
              <a:rPr lang="en-US" sz="2000" b="0" err="1">
                <a:latin typeface="Calibri"/>
                <a:ea typeface="+mn-lt"/>
                <a:cs typeface="+mn-lt"/>
              </a:rPr>
              <a:t>Streamlit</a:t>
            </a:r>
            <a:r>
              <a:rPr lang="en-US" sz="2000" b="0" dirty="0">
                <a:latin typeface="Calibri"/>
                <a:ea typeface="+mn-lt"/>
                <a:cs typeface="+mn-lt"/>
              </a:rPr>
              <a:t> was used to create a web application incorporating Logistic Regression, Linear SVM, and GPT-3 models for fake news detection. The app allows users to input text, select a model, and receive real-time probabilities indicating whether the news is fake or real.</a:t>
            </a:r>
            <a:endParaRPr lang="en-US" sz="2000">
              <a:latin typeface="Calibri"/>
              <a:ea typeface="+mn-lt"/>
              <a:cs typeface="+mn-lt"/>
            </a:endParaRPr>
          </a:p>
          <a:p>
            <a:pPr marL="285750" indent="-285750">
              <a:buChar char="•"/>
            </a:pPr>
            <a:r>
              <a:rPr lang="en-US" sz="2000" b="0" dirty="0">
                <a:latin typeface="Calibri"/>
                <a:ea typeface="+mn-lt"/>
                <a:cs typeface="+mn-lt"/>
              </a:rPr>
              <a:t>This interactive tool enhances user accessibility and provides immediate feedback on news credibility, demonstrating the practical application of combining traditional machine learning and advanced transformer-based models like GPT-3 to tackle misinformation.</a:t>
            </a:r>
            <a:endParaRPr lang="en-US" sz="2000">
              <a:latin typeface="Calibri"/>
              <a:ea typeface="+mn-lt"/>
              <a:cs typeface="+mn-lt"/>
            </a:endParaRPr>
          </a:p>
          <a:p>
            <a:endParaRPr lang="en-US" sz="2000" b="0" dirty="0">
              <a:latin typeface="Calibri"/>
              <a:ea typeface="Calibri"/>
              <a:cs typeface="Calibri"/>
            </a:endParaRPr>
          </a:p>
        </p:txBody>
      </p:sp>
      <p:sp>
        <p:nvSpPr>
          <p:cNvPr id="4" name="Slide Number Placeholder 3">
            <a:extLst>
              <a:ext uri="{FF2B5EF4-FFF2-40B4-BE49-F238E27FC236}">
                <a16:creationId xmlns:a16="http://schemas.microsoft.com/office/drawing/2014/main" id="{8C43C61C-9692-BD37-1BCA-8800D552731C}"/>
              </a:ext>
            </a:extLst>
          </p:cNvPr>
          <p:cNvSpPr>
            <a:spLocks noGrp="1"/>
          </p:cNvSpPr>
          <p:nvPr>
            <p:ph type="sldNum" sz="quarter" idx="12"/>
          </p:nvPr>
        </p:nvSpPr>
        <p:spPr/>
        <p:txBody>
          <a:bodyPr/>
          <a:lstStyle/>
          <a:p>
            <a:fld id="{A49DFD55-3C28-40EF-9E31-A92D2E4017FF}" type="slidenum">
              <a:rPr lang="en-US" smtClean="0"/>
              <a:pPr/>
              <a:t>19</a:t>
            </a:fld>
            <a:endParaRPr lang="en-US"/>
          </a:p>
        </p:txBody>
      </p:sp>
    </p:spTree>
    <p:extLst>
      <p:ext uri="{BB962C8B-B14F-4D97-AF65-F5344CB8AC3E}">
        <p14:creationId xmlns:p14="http://schemas.microsoft.com/office/powerpoint/2010/main" val="207144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title"/>
          </p:nvPr>
        </p:nvSpPr>
        <p:spPr>
          <a:xfrm>
            <a:off x="1322318" y="268360"/>
            <a:ext cx="7288282" cy="2121177"/>
          </a:xfrm>
        </p:spPr>
        <p:txBody>
          <a:bodyPr vert="horz" lIns="91440" tIns="45720" rIns="91440" bIns="45720" rtlCol="0" anchor="b">
            <a:normAutofit/>
          </a:bodyPr>
          <a:lstStyle/>
          <a:p>
            <a:r>
              <a:rPr lang="en-US" sz="3600" kern="1200" cap="all" spc="150" baseline="0">
                <a:latin typeface="Calibri"/>
                <a:ea typeface="Calibri"/>
                <a:cs typeface="Calibri"/>
              </a:rPr>
              <a:t>Research Question:</a:t>
            </a:r>
          </a:p>
        </p:txBody>
      </p:sp>
      <p:sp>
        <p:nvSpPr>
          <p:cNvPr id="3" name="TextBox 2">
            <a:extLst>
              <a:ext uri="{FF2B5EF4-FFF2-40B4-BE49-F238E27FC236}">
                <a16:creationId xmlns:a16="http://schemas.microsoft.com/office/drawing/2014/main" id="{DBA9DDEB-166A-013F-DA1A-A59B5DD6EC5C}"/>
              </a:ext>
            </a:extLst>
          </p:cNvPr>
          <p:cNvSpPr txBox="1"/>
          <p:nvPr/>
        </p:nvSpPr>
        <p:spPr>
          <a:xfrm>
            <a:off x="1322388" y="2763078"/>
            <a:ext cx="7288212" cy="34070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Font typeface="Arial" panose="020B0604020202020204" pitchFamily="34" charset="0"/>
            </a:pPr>
            <a:r>
              <a:rPr lang="en-US" sz="2000" b="1" spc="50">
                <a:latin typeface="Calibri"/>
                <a:ea typeface="Calibri"/>
                <a:cs typeface="Calibri"/>
              </a:rPr>
              <a:t>How can Natural Language Processing (NLP) and Machine Learning (ML) techniques can be used to effectively detect and classify misinformation in news articles?</a:t>
            </a:r>
          </a:p>
        </p:txBody>
      </p:sp>
      <p:sp>
        <p:nvSpPr>
          <p:cNvPr id="8" name="Slide Number Placeholder 3">
            <a:extLst>
              <a:ext uri="{FF2B5EF4-FFF2-40B4-BE49-F238E27FC236}">
                <a16:creationId xmlns:a16="http://schemas.microsoft.com/office/drawing/2014/main" id="{826BEF4D-8355-E88A-2D12-3D27CAB3796A}"/>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608796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E7034525-A3D3-94C0-A509-A8A73061B819}"/>
              </a:ext>
            </a:extLst>
          </p:cNvPr>
          <p:cNvPicPr>
            <a:picLocks noGrp="1" noChangeAspect="1"/>
          </p:cNvPicPr>
          <p:nvPr>
            <p:ph sz="half" idx="1"/>
          </p:nvPr>
        </p:nvPicPr>
        <p:blipFill>
          <a:blip r:embed="rId2"/>
          <a:srcRect b="16045"/>
          <a:stretch/>
        </p:blipFill>
        <p:spPr>
          <a:xfrm>
            <a:off x="20" y="10"/>
            <a:ext cx="12191980" cy="6857990"/>
          </a:xfrm>
          <a:noFill/>
        </p:spPr>
      </p:pic>
      <p:sp>
        <p:nvSpPr>
          <p:cNvPr id="4" name="Slide Number Placeholder 3" hidden="1">
            <a:extLst>
              <a:ext uri="{FF2B5EF4-FFF2-40B4-BE49-F238E27FC236}">
                <a16:creationId xmlns:a16="http://schemas.microsoft.com/office/drawing/2014/main" id="{7F8CA5A7-664B-9A05-A659-21947AAE7C3B}"/>
              </a:ext>
            </a:extLst>
          </p:cNvPr>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pPr>
                <a:spcAft>
                  <a:spcPts val="600"/>
                </a:spcAft>
              </a:pPr>
              <a:t>20</a:t>
            </a:fld>
            <a:endParaRPr lang="en-US"/>
          </a:p>
        </p:txBody>
      </p:sp>
    </p:spTree>
    <p:extLst>
      <p:ext uri="{BB962C8B-B14F-4D97-AF65-F5344CB8AC3E}">
        <p14:creationId xmlns:p14="http://schemas.microsoft.com/office/powerpoint/2010/main" val="267105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89FF-E617-9D4C-0A09-9127DA4004DA}"/>
              </a:ext>
            </a:extLst>
          </p:cNvPr>
          <p:cNvSpPr>
            <a:spLocks noGrp="1"/>
          </p:cNvSpPr>
          <p:nvPr>
            <p:ph type="title"/>
          </p:nvPr>
        </p:nvSpPr>
        <p:spPr/>
        <p:txBody>
          <a:bodyPr/>
          <a:lstStyle/>
          <a:p>
            <a:r>
              <a:rPr lang="en-US"/>
              <a:t> </a:t>
            </a:r>
          </a:p>
        </p:txBody>
      </p:sp>
      <p:pic>
        <p:nvPicPr>
          <p:cNvPr id="5" name="Content Placeholder 4" descr="A screenshot of a computer&#10;&#10;Description automatically generated">
            <a:extLst>
              <a:ext uri="{FF2B5EF4-FFF2-40B4-BE49-F238E27FC236}">
                <a16:creationId xmlns:a16="http://schemas.microsoft.com/office/drawing/2014/main" id="{9D11C233-0903-3F52-02C0-EA0C7B048AE1}"/>
              </a:ext>
            </a:extLst>
          </p:cNvPr>
          <p:cNvPicPr>
            <a:picLocks noGrp="1" noChangeAspect="1"/>
          </p:cNvPicPr>
          <p:nvPr>
            <p:ph sz="half" idx="2"/>
          </p:nvPr>
        </p:nvPicPr>
        <p:blipFill>
          <a:blip r:embed="rId2"/>
          <a:stretch>
            <a:fillRect/>
          </a:stretch>
        </p:blipFill>
        <p:spPr>
          <a:xfrm>
            <a:off x="332302" y="622067"/>
            <a:ext cx="11209015" cy="6093805"/>
          </a:xfrm>
        </p:spPr>
      </p:pic>
      <p:sp>
        <p:nvSpPr>
          <p:cNvPr id="4" name="Slide Number Placeholder 3">
            <a:extLst>
              <a:ext uri="{FF2B5EF4-FFF2-40B4-BE49-F238E27FC236}">
                <a16:creationId xmlns:a16="http://schemas.microsoft.com/office/drawing/2014/main" id="{2DB43D4C-8CFF-A0EE-BAFE-87678C2B101C}"/>
              </a:ext>
            </a:extLst>
          </p:cNvPr>
          <p:cNvSpPr>
            <a:spLocks noGrp="1"/>
          </p:cNvSpPr>
          <p:nvPr>
            <p:ph type="sldNum" sz="quarter" idx="12"/>
          </p:nvPr>
        </p:nvSpPr>
        <p:spPr/>
        <p:txBody>
          <a:bodyPr/>
          <a:lstStyle/>
          <a:p>
            <a:fld id="{A49DFD55-3C28-40EF-9E31-A92D2E4017FF}" type="slidenum">
              <a:rPr lang="en-US" smtClean="0"/>
              <a:pPr/>
              <a:t>21</a:t>
            </a:fld>
            <a:endParaRPr lang="en-US"/>
          </a:p>
        </p:txBody>
      </p:sp>
    </p:spTree>
    <p:extLst>
      <p:ext uri="{BB962C8B-B14F-4D97-AF65-F5344CB8AC3E}">
        <p14:creationId xmlns:p14="http://schemas.microsoft.com/office/powerpoint/2010/main" val="1979339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B8E4-D247-FD28-E725-5C17676556CE}"/>
              </a:ext>
            </a:extLst>
          </p:cNvPr>
          <p:cNvSpPr>
            <a:spLocks noGrp="1"/>
          </p:cNvSpPr>
          <p:nvPr>
            <p:ph type="title"/>
          </p:nvPr>
        </p:nvSpPr>
        <p:spPr/>
        <p:txBody>
          <a:bodyPr/>
          <a:lstStyle/>
          <a:p>
            <a:r>
              <a:rPr lang="en-US"/>
              <a:t> </a:t>
            </a:r>
          </a:p>
        </p:txBody>
      </p:sp>
      <p:pic>
        <p:nvPicPr>
          <p:cNvPr id="5" name="Content Placeholder 4" descr="A screenshot of a computer&#10;&#10;Description automatically generated">
            <a:extLst>
              <a:ext uri="{FF2B5EF4-FFF2-40B4-BE49-F238E27FC236}">
                <a16:creationId xmlns:a16="http://schemas.microsoft.com/office/drawing/2014/main" id="{E892115D-2DB8-FF41-C218-BCFDD38B996B}"/>
              </a:ext>
            </a:extLst>
          </p:cNvPr>
          <p:cNvPicPr>
            <a:picLocks noGrp="1" noChangeAspect="1"/>
          </p:cNvPicPr>
          <p:nvPr>
            <p:ph sz="half" idx="2"/>
          </p:nvPr>
        </p:nvPicPr>
        <p:blipFill>
          <a:blip r:embed="rId2"/>
          <a:stretch>
            <a:fillRect/>
          </a:stretch>
        </p:blipFill>
        <p:spPr>
          <a:xfrm>
            <a:off x="-878" y="282183"/>
            <a:ext cx="11837000" cy="6444655"/>
          </a:xfrm>
        </p:spPr>
      </p:pic>
      <p:sp>
        <p:nvSpPr>
          <p:cNvPr id="4" name="Slide Number Placeholder 3">
            <a:extLst>
              <a:ext uri="{FF2B5EF4-FFF2-40B4-BE49-F238E27FC236}">
                <a16:creationId xmlns:a16="http://schemas.microsoft.com/office/drawing/2014/main" id="{81BE011F-6EE8-D2FE-DC26-46D93FF18A00}"/>
              </a:ext>
            </a:extLst>
          </p:cNvPr>
          <p:cNvSpPr>
            <a:spLocks noGrp="1"/>
          </p:cNvSpPr>
          <p:nvPr>
            <p:ph type="sldNum" sz="quarter" idx="12"/>
          </p:nvPr>
        </p:nvSpPr>
        <p:spPr/>
        <p:txBody>
          <a:bodyPr/>
          <a:lstStyle/>
          <a:p>
            <a:fld id="{A49DFD55-3C28-40EF-9E31-A92D2E4017FF}" type="slidenum">
              <a:rPr lang="en-US" smtClean="0"/>
              <a:pPr/>
              <a:t>22</a:t>
            </a:fld>
            <a:endParaRPr lang="en-US"/>
          </a:p>
        </p:txBody>
      </p:sp>
    </p:spTree>
    <p:extLst>
      <p:ext uri="{BB962C8B-B14F-4D97-AF65-F5344CB8AC3E}">
        <p14:creationId xmlns:p14="http://schemas.microsoft.com/office/powerpoint/2010/main" val="1475269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2B73-A961-B61A-7E77-DB31DFABCD2F}"/>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0BB0688D-13EF-4634-07D6-28AA9AB41E45}"/>
              </a:ext>
            </a:extLst>
          </p:cNvPr>
          <p:cNvSpPr>
            <a:spLocks noGrp="1"/>
          </p:cNvSpPr>
          <p:nvPr>
            <p:ph sz="half" idx="2"/>
          </p:nvPr>
        </p:nvSpPr>
        <p:spPr>
          <a:xfrm>
            <a:off x="1322388" y="2763078"/>
            <a:ext cx="9042584" cy="3407051"/>
          </a:xfrm>
        </p:spPr>
        <p:txBody>
          <a:bodyPr vert="horz" lIns="91440" tIns="45720" rIns="91440" bIns="45720" rtlCol="0" anchor="t">
            <a:normAutofit/>
          </a:bodyPr>
          <a:lstStyle/>
          <a:p>
            <a:pPr marL="285750" indent="-285750">
              <a:buChar char="•"/>
            </a:pPr>
            <a:r>
              <a:rPr lang="en-US" sz="2000" b="0" dirty="0">
                <a:latin typeface="Calibri"/>
                <a:ea typeface="Calibri"/>
                <a:cs typeface="Calibri"/>
              </a:rPr>
              <a:t>Model Optimization: Fine-tune models using domain-specific datasets and explore ensemble techniques to enhance prediction accuracy.</a:t>
            </a:r>
          </a:p>
          <a:p>
            <a:pPr marL="285750" indent="-285750">
              <a:buFont typeface="Arial"/>
              <a:buChar char="•"/>
            </a:pPr>
            <a:r>
              <a:rPr lang="en-US" sz="2000" b="0" dirty="0">
                <a:latin typeface="Calibri"/>
                <a:ea typeface="Calibri"/>
                <a:cs typeface="Calibri"/>
              </a:rPr>
              <a:t>Real-Time Integration: Implement real-time news monitoring to detect and alert users about misinformation as it emerges.</a:t>
            </a:r>
          </a:p>
          <a:p>
            <a:pPr marL="285750" indent="-285750">
              <a:buFont typeface="Arial"/>
              <a:buChar char="•"/>
            </a:pPr>
            <a:r>
              <a:rPr lang="en-US" sz="2000" b="0" dirty="0">
                <a:latin typeface="Calibri"/>
                <a:ea typeface="Calibri"/>
                <a:cs typeface="Calibri"/>
              </a:rPr>
              <a:t>Multi-Language Support: Expand capabilities to detect fake news across multiple languages using multilingual transformer models.</a:t>
            </a:r>
          </a:p>
          <a:p>
            <a:endParaRPr lang="en-US" sz="2000" b="0" dirty="0">
              <a:latin typeface="Calibri"/>
              <a:ea typeface="Calibri"/>
              <a:cs typeface="Calibri"/>
            </a:endParaRPr>
          </a:p>
        </p:txBody>
      </p:sp>
      <p:sp>
        <p:nvSpPr>
          <p:cNvPr id="4" name="Slide Number Placeholder 3">
            <a:extLst>
              <a:ext uri="{FF2B5EF4-FFF2-40B4-BE49-F238E27FC236}">
                <a16:creationId xmlns:a16="http://schemas.microsoft.com/office/drawing/2014/main" id="{3E5584D8-E055-DCE4-8DE2-314E18208AB2}"/>
              </a:ext>
            </a:extLst>
          </p:cNvPr>
          <p:cNvSpPr>
            <a:spLocks noGrp="1"/>
          </p:cNvSpPr>
          <p:nvPr>
            <p:ph type="sldNum" sz="quarter" idx="12"/>
          </p:nvPr>
        </p:nvSpPr>
        <p:spPr/>
        <p:txBody>
          <a:bodyPr/>
          <a:lstStyle/>
          <a:p>
            <a:fld id="{A49DFD55-3C28-40EF-9E31-A92D2E4017FF}" type="slidenum">
              <a:rPr lang="en-US" smtClean="0"/>
              <a:pPr/>
              <a:t>23</a:t>
            </a:fld>
            <a:endParaRPr lang="en-US"/>
          </a:p>
        </p:txBody>
      </p:sp>
    </p:spTree>
    <p:extLst>
      <p:ext uri="{BB962C8B-B14F-4D97-AF65-F5344CB8AC3E}">
        <p14:creationId xmlns:p14="http://schemas.microsoft.com/office/powerpoint/2010/main" val="1494709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A39F-2BD2-141D-278B-135455E39ABA}"/>
              </a:ext>
            </a:extLst>
          </p:cNvPr>
          <p:cNvSpPr>
            <a:spLocks noGrp="1"/>
          </p:cNvSpPr>
          <p:nvPr>
            <p:ph type="title"/>
          </p:nvPr>
        </p:nvSpPr>
        <p:spPr>
          <a:xfrm>
            <a:off x="1015155" y="2146779"/>
            <a:ext cx="9131258" cy="2617363"/>
          </a:xfrm>
        </p:spPr>
        <p:txBody>
          <a:bodyPr>
            <a:normAutofit/>
          </a:bodyPr>
          <a:lstStyle/>
          <a:p>
            <a:r>
              <a:rPr lang="en-US" sz="4000">
                <a:latin typeface="Calibri"/>
                <a:ea typeface="Calibri"/>
                <a:cs typeface="Calibri"/>
              </a:rPr>
              <a:t>Thank you....</a:t>
            </a:r>
          </a:p>
        </p:txBody>
      </p:sp>
      <p:sp>
        <p:nvSpPr>
          <p:cNvPr id="3" name="Content Placeholder 2">
            <a:extLst>
              <a:ext uri="{FF2B5EF4-FFF2-40B4-BE49-F238E27FC236}">
                <a16:creationId xmlns:a16="http://schemas.microsoft.com/office/drawing/2014/main" id="{F547E099-1220-CB0F-AA71-C9875C9B0BEB}"/>
              </a:ext>
            </a:extLst>
          </p:cNvPr>
          <p:cNvSpPr>
            <a:spLocks noGrp="1"/>
          </p:cNvSpPr>
          <p:nvPr>
            <p:ph sz="half" idx="2"/>
          </p:nvPr>
        </p:nvSpPr>
        <p:spPr/>
        <p:txBody>
          <a:bodyPr vert="horz" lIns="91440" tIns="45720" rIns="91440" bIns="45720" rtlCol="0" anchor="t">
            <a:normAutofit/>
          </a:bodyPr>
          <a:lstStyle/>
          <a:p>
            <a:r>
              <a:rPr lang="en-US" dirty="0"/>
              <a:t> </a:t>
            </a:r>
            <a:endParaRPr lang="en-US"/>
          </a:p>
        </p:txBody>
      </p:sp>
      <p:sp>
        <p:nvSpPr>
          <p:cNvPr id="4" name="Slide Number Placeholder 3">
            <a:extLst>
              <a:ext uri="{FF2B5EF4-FFF2-40B4-BE49-F238E27FC236}">
                <a16:creationId xmlns:a16="http://schemas.microsoft.com/office/drawing/2014/main" id="{E0EAB337-B07D-C222-2EE9-A06A27EEBCD7}"/>
              </a:ext>
            </a:extLst>
          </p:cNvPr>
          <p:cNvSpPr>
            <a:spLocks noGrp="1"/>
          </p:cNvSpPr>
          <p:nvPr>
            <p:ph type="sldNum" sz="quarter" idx="12"/>
          </p:nvPr>
        </p:nvSpPr>
        <p:spPr/>
        <p:txBody>
          <a:bodyPr/>
          <a:lstStyle/>
          <a:p>
            <a:fld id="{A49DFD55-3C28-40EF-9E31-A92D2E4017FF}" type="slidenum">
              <a:rPr lang="en-US" smtClean="0"/>
              <a:pPr/>
              <a:t>24</a:t>
            </a:fld>
            <a:endParaRPr lang="en-US"/>
          </a:p>
        </p:txBody>
      </p:sp>
    </p:spTree>
    <p:extLst>
      <p:ext uri="{BB962C8B-B14F-4D97-AF65-F5344CB8AC3E}">
        <p14:creationId xmlns:p14="http://schemas.microsoft.com/office/powerpoint/2010/main" val="305386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9F20-ADC2-2620-3E18-A7279304FE2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F066481-DB32-13C5-0630-2EFA8D8A9E6F}"/>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A94C4640-B2B9-A02E-9D63-AAAAE4B44649}"/>
              </a:ext>
            </a:extLst>
          </p:cNvPr>
          <p:cNvSpPr>
            <a:spLocks noGrp="1"/>
          </p:cNvSpPr>
          <p:nvPr>
            <p:ph type="sldNum" sz="quarter" idx="12"/>
          </p:nvPr>
        </p:nvSpPr>
        <p:spPr/>
        <p:txBody>
          <a:bodyPr/>
          <a:lstStyle/>
          <a:p>
            <a:fld id="{A49DFD55-3C28-40EF-9E31-A92D2E4017FF}" type="slidenum">
              <a:rPr lang="en-US" smtClean="0"/>
              <a:pPr/>
              <a:t>25</a:t>
            </a:fld>
            <a:endParaRPr lang="en-US"/>
          </a:p>
        </p:txBody>
      </p:sp>
    </p:spTree>
    <p:extLst>
      <p:ext uri="{BB962C8B-B14F-4D97-AF65-F5344CB8AC3E}">
        <p14:creationId xmlns:p14="http://schemas.microsoft.com/office/powerpoint/2010/main" val="161936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04F3-D833-29E6-55A7-D4934B3A1025}"/>
              </a:ext>
            </a:extLst>
          </p:cNvPr>
          <p:cNvSpPr>
            <a:spLocks noGrp="1"/>
          </p:cNvSpPr>
          <p:nvPr>
            <p:ph type="title"/>
          </p:nvPr>
        </p:nvSpPr>
        <p:spPr/>
        <p:txBody>
          <a:bodyPr>
            <a:normAutofit/>
          </a:bodyPr>
          <a:lstStyle/>
          <a:p>
            <a:r>
              <a:rPr lang="en-US" sz="3600">
                <a:latin typeface="Calibri"/>
                <a:ea typeface="Calibri"/>
                <a:cs typeface="Calibri"/>
              </a:rPr>
              <a:t>Background</a:t>
            </a:r>
            <a:r>
              <a:rPr lang="en-US" sz="3200">
                <a:latin typeface="Calibri"/>
                <a:ea typeface="Calibri"/>
                <a:cs typeface="Calibri"/>
              </a:rPr>
              <a:t>:</a:t>
            </a:r>
          </a:p>
        </p:txBody>
      </p:sp>
      <p:sp>
        <p:nvSpPr>
          <p:cNvPr id="3" name="Content Placeholder 2">
            <a:extLst>
              <a:ext uri="{FF2B5EF4-FFF2-40B4-BE49-F238E27FC236}">
                <a16:creationId xmlns:a16="http://schemas.microsoft.com/office/drawing/2014/main" id="{0FE91EF7-A7C5-E19B-1F9E-C78881EF0B80}"/>
              </a:ext>
            </a:extLst>
          </p:cNvPr>
          <p:cNvSpPr>
            <a:spLocks noGrp="1"/>
          </p:cNvSpPr>
          <p:nvPr>
            <p:ph sz="half" idx="2"/>
          </p:nvPr>
        </p:nvSpPr>
        <p:spPr>
          <a:xfrm>
            <a:off x="1322388" y="2763078"/>
            <a:ext cx="8325031" cy="3407051"/>
          </a:xfrm>
        </p:spPr>
        <p:txBody>
          <a:bodyPr vert="horz" lIns="91440" tIns="45720" rIns="91440" bIns="45720" rtlCol="0" anchor="t">
            <a:normAutofit/>
          </a:bodyPr>
          <a:lstStyle/>
          <a:p>
            <a:r>
              <a:rPr lang="en-US" sz="2000" b="0">
                <a:latin typeface="Calibri"/>
                <a:ea typeface="Calibri"/>
                <a:cs typeface="Calibri"/>
              </a:rPr>
              <a:t>In the digital age, the internet has become a major source of information, but it has also led to a rise in fake news—deliberate misinformation aimed at influencing the public for political, financial, or social reasons. This has eroded trust in credible media and complicated crisis management, as seen during COVID-19. Thus, there is a need for automated systems to quickly identify false information, as traditional fact-checking is too slow and costly.</a:t>
            </a:r>
            <a:br>
              <a:rPr lang="en-US" sz="2000" b="0">
                <a:latin typeface="Calibri"/>
                <a:ea typeface="Calibri"/>
                <a:cs typeface="Calibri"/>
              </a:rPr>
            </a:br>
            <a:r>
              <a:rPr lang="en-US" sz="2000" b="0">
                <a:latin typeface="Calibri"/>
                <a:ea typeface="Calibri"/>
                <a:cs typeface="Calibri"/>
              </a:rPr>
              <a:t> </a:t>
            </a:r>
            <a:br>
              <a:rPr lang="en-US" sz="2000" b="0">
                <a:latin typeface="Calibri"/>
                <a:ea typeface="Calibri"/>
                <a:cs typeface="Calibri"/>
              </a:rPr>
            </a:br>
            <a:endParaRPr lang="en-US" sz="2000" b="0">
              <a:latin typeface="Calibri"/>
              <a:ea typeface="Calibri"/>
              <a:cs typeface="Calibri"/>
            </a:endParaRPr>
          </a:p>
          <a:p>
            <a:endParaRPr lang="en-US" sz="2000">
              <a:latin typeface="Calibri"/>
              <a:ea typeface="Calibri"/>
              <a:cs typeface="Calibri"/>
            </a:endParaRPr>
          </a:p>
        </p:txBody>
      </p:sp>
      <p:sp>
        <p:nvSpPr>
          <p:cNvPr id="4" name="Slide Number Placeholder 3">
            <a:extLst>
              <a:ext uri="{FF2B5EF4-FFF2-40B4-BE49-F238E27FC236}">
                <a16:creationId xmlns:a16="http://schemas.microsoft.com/office/drawing/2014/main" id="{0484D2B1-374B-3C2B-051E-6E003702E795}"/>
              </a:ext>
            </a:extLst>
          </p:cNvPr>
          <p:cNvSpPr>
            <a:spLocks noGrp="1"/>
          </p:cNvSpPr>
          <p:nvPr>
            <p:ph type="sldNum" sz="quarter" idx="12"/>
          </p:nvPr>
        </p:nvSpPr>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388149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5A3D-C3EC-6096-0369-6DA0AF59D3A9}"/>
              </a:ext>
            </a:extLst>
          </p:cNvPr>
          <p:cNvSpPr>
            <a:spLocks noGrp="1"/>
          </p:cNvSpPr>
          <p:nvPr>
            <p:ph type="title"/>
          </p:nvPr>
        </p:nvSpPr>
        <p:spPr>
          <a:xfrm>
            <a:off x="622777" y="1223983"/>
            <a:ext cx="3778086" cy="984423"/>
          </a:xfrm>
        </p:spPr>
        <p:txBody>
          <a:bodyPr>
            <a:normAutofit/>
          </a:bodyPr>
          <a:lstStyle/>
          <a:p>
            <a:r>
              <a:rPr lang="en-US" sz="3600">
                <a:latin typeface="Calibri"/>
                <a:ea typeface="Calibri"/>
                <a:cs typeface="Calibri"/>
              </a:rPr>
              <a:t>Datasets:</a:t>
            </a:r>
          </a:p>
        </p:txBody>
      </p:sp>
      <p:sp>
        <p:nvSpPr>
          <p:cNvPr id="3" name="Content Placeholder 2">
            <a:extLst>
              <a:ext uri="{FF2B5EF4-FFF2-40B4-BE49-F238E27FC236}">
                <a16:creationId xmlns:a16="http://schemas.microsoft.com/office/drawing/2014/main" id="{71EF8B2D-7A6B-5365-FBB6-605286DFBEEE}"/>
              </a:ext>
            </a:extLst>
          </p:cNvPr>
          <p:cNvSpPr>
            <a:spLocks noGrp="1"/>
          </p:cNvSpPr>
          <p:nvPr>
            <p:ph sz="half" idx="2"/>
          </p:nvPr>
        </p:nvSpPr>
        <p:spPr>
          <a:xfrm>
            <a:off x="622847" y="2825537"/>
            <a:ext cx="8337523" cy="3407051"/>
          </a:xfrm>
        </p:spPr>
        <p:txBody>
          <a:bodyPr vert="horz" lIns="91440" tIns="45720" rIns="91440" bIns="45720" rtlCol="0" anchor="t">
            <a:normAutofit fontScale="92500" lnSpcReduction="20000"/>
          </a:bodyPr>
          <a:lstStyle/>
          <a:p>
            <a:r>
              <a:rPr lang="en-US" sz="2000" b="0">
                <a:latin typeface="Calibri"/>
                <a:ea typeface="Calibri"/>
                <a:cs typeface="Arial"/>
              </a:rPr>
              <a:t>•</a:t>
            </a:r>
            <a:r>
              <a:rPr lang="en-US" sz="2000" b="0">
                <a:latin typeface="Calibri"/>
                <a:ea typeface="Calibri"/>
                <a:cs typeface="Calibri"/>
              </a:rPr>
              <a:t>The datasets were collected from </a:t>
            </a:r>
            <a:r>
              <a:rPr lang="en-US" sz="2000">
                <a:latin typeface="Calibri"/>
                <a:ea typeface="Calibri"/>
                <a:cs typeface="Calibri"/>
              </a:rPr>
              <a:t>Hugging Face</a:t>
            </a:r>
            <a:r>
              <a:rPr lang="en-US" sz="2000" b="0">
                <a:latin typeface="Calibri"/>
                <a:ea typeface="Calibri"/>
                <a:cs typeface="Calibri"/>
              </a:rPr>
              <a:t>, an online platform that provides access to various NLP datasets for training and developing machine learning models. Hugging Face is well-known for hosting open-source datasets and models, making it a reliable source for research and development in the NLP space.</a:t>
            </a:r>
            <a:endParaRPr lang="en-US" sz="2000">
              <a:latin typeface="Calibri"/>
              <a:ea typeface="Calibri"/>
              <a:cs typeface="Calibri"/>
            </a:endParaRPr>
          </a:p>
          <a:p>
            <a:r>
              <a:rPr lang="en-US" sz="2000" b="0">
                <a:latin typeface="Calibri"/>
                <a:ea typeface="Calibri"/>
                <a:cs typeface="Arial"/>
              </a:rPr>
              <a:t>•</a:t>
            </a:r>
            <a:r>
              <a:rPr lang="en-US" sz="2000">
                <a:latin typeface="Calibri"/>
                <a:ea typeface="Calibri"/>
                <a:cs typeface="Calibri"/>
              </a:rPr>
              <a:t>Dataset Names</a:t>
            </a:r>
            <a:r>
              <a:rPr lang="en-US" sz="2000" b="0">
                <a:latin typeface="Calibri"/>
                <a:ea typeface="Calibri"/>
                <a:cs typeface="Calibri"/>
              </a:rPr>
              <a:t>:</a:t>
            </a:r>
            <a:endParaRPr lang="en-US" sz="2000">
              <a:latin typeface="Calibri"/>
              <a:ea typeface="Calibri"/>
              <a:cs typeface="Calibri"/>
            </a:endParaRPr>
          </a:p>
          <a:p>
            <a:r>
              <a:rPr lang="en-US" sz="2000" b="0" i="1">
                <a:latin typeface="Calibri"/>
                <a:ea typeface="Calibri"/>
                <a:cs typeface="Calibri"/>
              </a:rPr>
              <a:t>  Fake.csv</a:t>
            </a:r>
            <a:r>
              <a:rPr lang="en-US" sz="2000" b="0">
                <a:latin typeface="Calibri"/>
                <a:ea typeface="Calibri"/>
                <a:cs typeface="Calibri"/>
              </a:rPr>
              <a:t> (Fake News Dataset)</a:t>
            </a:r>
            <a:endParaRPr lang="en-US" sz="2000">
              <a:latin typeface="Calibri"/>
              <a:ea typeface="Calibri"/>
              <a:cs typeface="Calibri"/>
            </a:endParaRPr>
          </a:p>
          <a:p>
            <a:r>
              <a:rPr lang="en-US" sz="2000" b="0" i="1">
                <a:latin typeface="Calibri"/>
                <a:ea typeface="Calibri"/>
                <a:cs typeface="Calibri"/>
              </a:rPr>
              <a:t>  True.csv</a:t>
            </a:r>
            <a:r>
              <a:rPr lang="en-US" sz="2000" b="0">
                <a:latin typeface="Calibri"/>
                <a:ea typeface="Calibri"/>
                <a:cs typeface="Calibri"/>
              </a:rPr>
              <a:t> (Real News Dataset)</a:t>
            </a:r>
            <a:endParaRPr lang="en-US" sz="2000">
              <a:latin typeface="Calibri"/>
              <a:ea typeface="Calibri"/>
              <a:cs typeface="Calibri"/>
            </a:endParaRPr>
          </a:p>
          <a:p>
            <a:r>
              <a:rPr lang="en-US" sz="2000" b="0">
                <a:latin typeface="Calibri"/>
                <a:ea typeface="Calibri"/>
                <a:cs typeface="Arial"/>
              </a:rPr>
              <a:t>•</a:t>
            </a:r>
            <a:r>
              <a:rPr lang="en-US" sz="2000" b="0">
                <a:latin typeface="Calibri"/>
                <a:ea typeface="Calibri"/>
                <a:cs typeface="Calibri"/>
              </a:rPr>
              <a:t>The two datasets have approximately </a:t>
            </a:r>
            <a:r>
              <a:rPr lang="en-US" sz="2000">
                <a:latin typeface="Calibri"/>
                <a:ea typeface="Calibri"/>
                <a:cs typeface="Calibri"/>
              </a:rPr>
              <a:t>20,000 news articles</a:t>
            </a:r>
            <a:r>
              <a:rPr lang="en-US" sz="2000" b="0">
                <a:latin typeface="Calibri"/>
                <a:ea typeface="Calibri"/>
                <a:cs typeface="Calibri"/>
              </a:rPr>
              <a:t>, creating a balanced dataset for training machine learning models to classify real vs. fake news.</a:t>
            </a:r>
            <a:endParaRPr lang="en-US" sz="2000">
              <a:latin typeface="Calibri"/>
              <a:ea typeface="Calibri"/>
              <a:cs typeface="Calibri"/>
            </a:endParaRPr>
          </a:p>
        </p:txBody>
      </p:sp>
      <p:sp>
        <p:nvSpPr>
          <p:cNvPr id="4" name="Slide Number Placeholder 3">
            <a:extLst>
              <a:ext uri="{FF2B5EF4-FFF2-40B4-BE49-F238E27FC236}">
                <a16:creationId xmlns:a16="http://schemas.microsoft.com/office/drawing/2014/main" id="{F2621232-5E9E-C7DF-997E-B5760244FBD9}"/>
              </a:ext>
            </a:extLst>
          </p:cNvPr>
          <p:cNvSpPr>
            <a:spLocks noGrp="1"/>
          </p:cNvSpPr>
          <p:nvPr>
            <p:ph type="sldNum" sz="quarter" idx="12"/>
          </p:nvPr>
        </p:nvSpPr>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282499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5A68-5D84-CCBB-3B7D-1B7F7FF1454A}"/>
              </a:ext>
            </a:extLst>
          </p:cNvPr>
          <p:cNvSpPr>
            <a:spLocks noGrp="1"/>
          </p:cNvSpPr>
          <p:nvPr>
            <p:ph type="title"/>
          </p:nvPr>
        </p:nvSpPr>
        <p:spPr>
          <a:xfrm>
            <a:off x="231560" y="1280049"/>
            <a:ext cx="3676749" cy="1917700"/>
          </a:xfrm>
        </p:spPr>
        <p:txBody>
          <a:bodyPr anchor="ctr">
            <a:norm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r>
              <a:rPr lang="en-US" sz="3200" b="1" i="0">
                <a:effectLst/>
                <a:latin typeface="Calibri"/>
                <a:ea typeface="Calibri"/>
                <a:cs typeface="Calibri"/>
              </a:rPr>
              <a:t>Text Cleaning Process</a:t>
            </a:r>
            <a:br>
              <a:rPr lang="en-US" sz="3200" b="1" i="0">
                <a:effectLst/>
                <a:latin typeface="Calibri"/>
              </a:rPr>
            </a:br>
            <a:endParaRPr lang="en-US" sz="3200">
              <a:latin typeface="Calibri"/>
              <a:ea typeface="Calibri"/>
              <a:cs typeface="Calibri"/>
            </a:endParaRPr>
          </a:p>
        </p:txBody>
      </p:sp>
      <p:sp>
        <p:nvSpPr>
          <p:cNvPr id="15" name="Content Placeholder 2">
            <a:extLst>
              <a:ext uri="{FF2B5EF4-FFF2-40B4-BE49-F238E27FC236}">
                <a16:creationId xmlns:a16="http://schemas.microsoft.com/office/drawing/2014/main" id="{0F34B61A-28FB-CBFE-29B5-453A4105F73D}"/>
              </a:ext>
            </a:extLst>
          </p:cNvPr>
          <p:cNvSpPr>
            <a:spLocks noGrp="1"/>
          </p:cNvSpPr>
          <p:nvPr>
            <p:ph sz="half" idx="16"/>
          </p:nvPr>
        </p:nvSpPr>
        <p:spPr>
          <a:xfrm>
            <a:off x="838200" y="2813049"/>
            <a:ext cx="3247662" cy="3238499"/>
          </a:xfrm>
        </p:spPr>
        <p:txBody>
          <a:bodyPr vert="horz" lIns="91440" tIns="0" rIns="91440" bIns="45720" rtlCol="0" anchor="t">
            <a:normAutofit/>
          </a:bodyPr>
          <a:lstStyle/>
          <a:p>
            <a:r>
              <a:rPr lang="en-US"/>
              <a:t> </a:t>
            </a:r>
          </a:p>
        </p:txBody>
      </p:sp>
      <p:sp>
        <p:nvSpPr>
          <p:cNvPr id="10" name="Slide Number Placeholder 3">
            <a:extLst>
              <a:ext uri="{FF2B5EF4-FFF2-40B4-BE49-F238E27FC236}">
                <a16:creationId xmlns:a16="http://schemas.microsoft.com/office/drawing/2014/main" id="{319AD217-A329-1325-0C72-A0A8B5494D06}"/>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graphicFrame>
        <p:nvGraphicFramePr>
          <p:cNvPr id="5" name="Content Placeholder 2">
            <a:extLst>
              <a:ext uri="{FF2B5EF4-FFF2-40B4-BE49-F238E27FC236}">
                <a16:creationId xmlns:a16="http://schemas.microsoft.com/office/drawing/2014/main" id="{729CDD15-BE3C-8A75-ACE1-3E0F9A203115}"/>
              </a:ext>
            </a:extLst>
          </p:cNvPr>
          <p:cNvGraphicFramePr>
            <a:graphicFrameLocks noGrp="1"/>
          </p:cNvGraphicFramePr>
          <p:nvPr>
            <p:ph type="tbl" sz="quarter" idx="14"/>
            <p:extLst>
              <p:ext uri="{D42A27DB-BD31-4B8C-83A1-F6EECF244321}">
                <p14:modId xmlns:p14="http://schemas.microsoft.com/office/powerpoint/2010/main" val="2992515608"/>
              </p:ext>
            </p:extLst>
          </p:nvPr>
        </p:nvGraphicFramePr>
        <p:xfrm>
          <a:off x="4216396" y="895927"/>
          <a:ext cx="7137404" cy="5115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11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FE4F-DE59-8238-855E-8AAD009A3CF0}"/>
              </a:ext>
            </a:extLst>
          </p:cNvPr>
          <p:cNvSpPr>
            <a:spLocks noGrp="1"/>
          </p:cNvSpPr>
          <p:nvPr>
            <p:ph type="title"/>
          </p:nvPr>
        </p:nvSpPr>
        <p:spPr>
          <a:xfrm>
            <a:off x="422908" y="855475"/>
            <a:ext cx="7425691" cy="1296718"/>
          </a:xfrm>
        </p:spPr>
        <p:txBody>
          <a:bodyPr anchor="b">
            <a:norm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r>
              <a:rPr lang="en-US" sz="3200" b="1">
                <a:latin typeface="Calibri"/>
                <a:ea typeface="Calibri"/>
                <a:cs typeface="Calibri"/>
              </a:rPr>
              <a:t>Preprocessing steps in NLP</a:t>
            </a:r>
          </a:p>
        </p:txBody>
      </p:sp>
      <p:sp>
        <p:nvSpPr>
          <p:cNvPr id="4" name="Rectangle 1">
            <a:extLst>
              <a:ext uri="{FF2B5EF4-FFF2-40B4-BE49-F238E27FC236}">
                <a16:creationId xmlns:a16="http://schemas.microsoft.com/office/drawing/2014/main" id="{01D8AA6D-0E32-EEDB-253F-959AEA0339EA}"/>
              </a:ext>
            </a:extLst>
          </p:cNvPr>
          <p:cNvSpPr>
            <a:spLocks noGrp="1" noChangeArrowheads="1"/>
          </p:cNvSpPr>
          <p:nvPr>
            <p:ph sz="half" idx="2"/>
          </p:nvPr>
        </p:nvSpPr>
        <p:spPr bwMode="auto">
          <a:xfrm>
            <a:off x="422978" y="2394570"/>
            <a:ext cx="9948966" cy="340705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21920" tIns="60960" rIns="121920" bIns="60960" numCol="1" rtlCol="0" anchor="t" anchorCtr="0" compatLnSpc="1">
            <a:prstTxWarp prst="textNoShape">
              <a:avLst/>
            </a:prstTxWarp>
            <a:no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fontAlgn="base">
              <a:lnSpc>
                <a:spcPct val="90000"/>
              </a:lnSpc>
              <a:spcAft>
                <a:spcPct val="0"/>
              </a:spcAft>
            </a:pPr>
            <a:r>
              <a:rPr lang="en-US" altLang="en-US" sz="1800">
                <a:latin typeface="Calibri"/>
                <a:ea typeface="Calibri"/>
                <a:cs typeface="Calibri"/>
              </a:rPr>
              <a:t>1.Tokenization: </a:t>
            </a:r>
            <a:endParaRPr lang="en-US" sz="1800" b="0">
              <a:latin typeface="Calibri"/>
              <a:ea typeface="Calibri"/>
              <a:cs typeface="Calibri"/>
            </a:endParaRPr>
          </a:p>
          <a:p>
            <a:pPr marL="285750" indent="-285750">
              <a:lnSpc>
                <a:spcPct val="90000"/>
              </a:lnSpc>
              <a:spcAft>
                <a:spcPct val="0"/>
              </a:spcAft>
              <a:buChar char="•"/>
            </a:pPr>
            <a:r>
              <a:rPr lang="en-US" altLang="en-US" sz="1800">
                <a:latin typeface="Calibri"/>
                <a:ea typeface="Calibri"/>
                <a:cs typeface="Calibri"/>
              </a:rPr>
              <a:t>Sentence Tokenization</a:t>
            </a:r>
            <a:r>
              <a:rPr lang="en-US" altLang="en-US" sz="1800" b="0" i="1">
                <a:latin typeface="Calibri"/>
                <a:ea typeface="Calibri"/>
                <a:cs typeface="Calibri"/>
              </a:rPr>
              <a:t>: </a:t>
            </a:r>
            <a:r>
              <a:rPr lang="en-US" altLang="en-US" sz="1800" b="0">
                <a:latin typeface="Calibri"/>
                <a:ea typeface="Calibri"/>
                <a:cs typeface="Calibri"/>
              </a:rPr>
              <a:t>Separated text into individual sentences to analyze sentence-level context.</a:t>
            </a:r>
            <a:endParaRPr lang="en-US" sz="1800" b="0">
              <a:latin typeface="Calibri"/>
              <a:ea typeface="Calibri"/>
              <a:cs typeface="Calibri"/>
            </a:endParaRPr>
          </a:p>
          <a:p>
            <a:pPr marL="285750" indent="-285750" fontAlgn="base">
              <a:lnSpc>
                <a:spcPct val="90000"/>
              </a:lnSpc>
              <a:spcAft>
                <a:spcPct val="0"/>
              </a:spcAft>
              <a:buChar char="•"/>
            </a:pPr>
            <a:r>
              <a:rPr lang="en-US" altLang="en-US" sz="1800">
                <a:latin typeface="Calibri"/>
                <a:ea typeface="Calibri"/>
                <a:cs typeface="Calibri"/>
              </a:rPr>
              <a:t>Word Tokenization</a:t>
            </a:r>
            <a:r>
              <a:rPr lang="en-US" altLang="en-US" sz="1800" b="0">
                <a:latin typeface="Calibri"/>
                <a:ea typeface="Calibri"/>
                <a:cs typeface="Calibri"/>
              </a:rPr>
              <a:t>: Split the text into individual words or tokens, allowing for detailed word-level analysis.</a:t>
            </a:r>
          </a:p>
          <a:p>
            <a:pPr>
              <a:lnSpc>
                <a:spcPct val="90000"/>
              </a:lnSpc>
              <a:spcAft>
                <a:spcPct val="0"/>
              </a:spcAft>
            </a:pPr>
            <a:r>
              <a:rPr lang="en-US" altLang="en-US" sz="1800">
                <a:latin typeface="Calibri"/>
                <a:ea typeface="Calibri"/>
                <a:cs typeface="Calibri"/>
              </a:rPr>
              <a:t>2. Stemming</a:t>
            </a:r>
            <a:r>
              <a:rPr lang="en-US" altLang="en-US" sz="1800" b="0">
                <a:latin typeface="Calibri"/>
                <a:ea typeface="Calibri"/>
                <a:cs typeface="Calibri"/>
              </a:rPr>
              <a:t>: Reduced words to their base form (e.g., "running" to "run") to minimize variations and reduce dimensionality.</a:t>
            </a:r>
            <a:endParaRPr lang="en-US" sz="1800">
              <a:latin typeface="Calibri"/>
              <a:ea typeface="Calibri"/>
              <a:cs typeface="Calibri"/>
            </a:endParaRPr>
          </a:p>
          <a:p>
            <a:pPr fontAlgn="base">
              <a:lnSpc>
                <a:spcPct val="90000"/>
              </a:lnSpc>
              <a:spcAft>
                <a:spcPct val="0"/>
              </a:spcAft>
            </a:pPr>
            <a:r>
              <a:rPr lang="en-US" altLang="en-US" sz="1800">
                <a:latin typeface="Calibri"/>
                <a:ea typeface="Calibri"/>
                <a:cs typeface="Calibri"/>
              </a:rPr>
              <a:t>3. Lemmatization</a:t>
            </a:r>
            <a:r>
              <a:rPr lang="en-US" altLang="en-US" sz="1800" b="0">
                <a:latin typeface="Calibri"/>
                <a:ea typeface="Calibri"/>
                <a:cs typeface="Calibri"/>
              </a:rPr>
              <a:t>: Mapped contextually related words with similar meanings to a single base word (e.g., "better" to "good"), helping to standardize vocabulary and enhance the model's understanding of semantics.</a:t>
            </a:r>
          </a:p>
          <a:p>
            <a:pPr fontAlgn="base">
              <a:lnSpc>
                <a:spcPct val="90000"/>
              </a:lnSpc>
              <a:spcAft>
                <a:spcPct val="0"/>
              </a:spcAft>
            </a:pPr>
            <a:r>
              <a:rPr lang="en-US" altLang="en-US" sz="1800">
                <a:latin typeface="Calibri"/>
                <a:ea typeface="Calibri"/>
                <a:cs typeface="Calibri"/>
              </a:rPr>
              <a:t>4. Word2Vec Embeddings</a:t>
            </a:r>
            <a:r>
              <a:rPr lang="en-US" altLang="en-US" sz="1800" b="0">
                <a:latin typeface="Calibri"/>
                <a:ea typeface="Calibri"/>
                <a:cs typeface="Calibri"/>
              </a:rPr>
              <a:t>: Used Word2Vec to map words into a dense vector space based on their context, capturing semantic relationships. Each sentence was converted to an average word vector, allowing the model to interpret meaning from context.</a:t>
            </a:r>
          </a:p>
          <a:p>
            <a:pPr marL="0" marR="0" lvl="0" indent="0" defTabSz="1219170" rtl="0" eaLnBrk="0" fontAlgn="base" latinLnBrk="0" hangingPunct="0">
              <a:lnSpc>
                <a:spcPct val="90000"/>
              </a:lnSpc>
              <a:spcBef>
                <a:spcPct val="0"/>
              </a:spcBef>
              <a:spcAft>
                <a:spcPct val="0"/>
              </a:spcAft>
              <a:buClrTx/>
              <a:buSzTx/>
              <a:buFontTx/>
              <a:buNone/>
              <a:tabLst/>
            </a:pPr>
            <a:endParaRPr lang="en-US" altLang="en-US" sz="1800" b="0">
              <a:latin typeface="Calibri"/>
              <a:ea typeface="Calibri"/>
              <a:cs typeface="Calibri"/>
            </a:endParaRPr>
          </a:p>
        </p:txBody>
      </p:sp>
      <p:sp>
        <p:nvSpPr>
          <p:cNvPr id="9" name="Slide Number Placeholder 3">
            <a:extLst>
              <a:ext uri="{FF2B5EF4-FFF2-40B4-BE49-F238E27FC236}">
                <a16:creationId xmlns:a16="http://schemas.microsoft.com/office/drawing/2014/main" id="{6A9F3BF2-EC9D-DAC8-1F7C-A9D6D158500E}"/>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376821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CB05-9BDB-869D-8BA3-01E033274E44}"/>
              </a:ext>
            </a:extLst>
          </p:cNvPr>
          <p:cNvSpPr>
            <a:spLocks noGrp="1"/>
          </p:cNvSpPr>
          <p:nvPr>
            <p:ph type="title"/>
          </p:nvPr>
        </p:nvSpPr>
        <p:spPr>
          <a:xfrm>
            <a:off x="810154" y="636868"/>
            <a:ext cx="6738643" cy="1477850"/>
          </a:xfrm>
        </p:spPr>
        <p:txBody>
          <a:bodyPr>
            <a:normAutofit/>
          </a:bodyPr>
          <a:lstStyle/>
          <a:p>
            <a:r>
              <a:rPr lang="en-US" sz="3200">
                <a:latin typeface="Calibri"/>
                <a:ea typeface="Calibri"/>
                <a:cs typeface="Calibri"/>
              </a:rPr>
              <a:t>Exploratory Data Analysis (EDA)</a:t>
            </a:r>
          </a:p>
        </p:txBody>
      </p:sp>
      <p:sp>
        <p:nvSpPr>
          <p:cNvPr id="3" name="Content Placeholder 2">
            <a:extLst>
              <a:ext uri="{FF2B5EF4-FFF2-40B4-BE49-F238E27FC236}">
                <a16:creationId xmlns:a16="http://schemas.microsoft.com/office/drawing/2014/main" id="{3958A4DC-2BF9-6084-B702-39EA6FE7D8B7}"/>
              </a:ext>
            </a:extLst>
          </p:cNvPr>
          <p:cNvSpPr>
            <a:spLocks noGrp="1"/>
          </p:cNvSpPr>
          <p:nvPr>
            <p:ph sz="half" idx="2"/>
          </p:nvPr>
        </p:nvSpPr>
        <p:spPr>
          <a:xfrm>
            <a:off x="810224" y="2400816"/>
            <a:ext cx="10017670" cy="3407051"/>
          </a:xfrm>
        </p:spPr>
        <p:txBody>
          <a:bodyPr vert="horz" lIns="91440" tIns="45720" rIns="91440" bIns="45720" rtlCol="0" anchor="t">
            <a:noAutofit/>
          </a:bodyPr>
          <a:lstStyle/>
          <a:p>
            <a:r>
              <a:rPr lang="en-US" b="0">
                <a:latin typeface="Calibri"/>
                <a:ea typeface="Calibri"/>
                <a:cs typeface="Arial"/>
              </a:rPr>
              <a:t>•</a:t>
            </a:r>
            <a:r>
              <a:rPr lang="en-US">
                <a:latin typeface="Calibri"/>
                <a:ea typeface="Calibri"/>
                <a:cs typeface="Calibri"/>
              </a:rPr>
              <a:t>Key Steps</a:t>
            </a:r>
          </a:p>
          <a:p>
            <a:r>
              <a:rPr lang="en-US">
                <a:latin typeface="Calibri"/>
                <a:ea typeface="Calibri"/>
                <a:cs typeface="Calibri"/>
              </a:rPr>
              <a:t>  </a:t>
            </a:r>
            <a:r>
              <a:rPr lang="en-US" b="0" u="sng">
                <a:latin typeface="Calibri"/>
                <a:ea typeface="Calibri"/>
                <a:cs typeface="Calibri"/>
              </a:rPr>
              <a:t>Data Cleaning</a:t>
            </a:r>
            <a:r>
              <a:rPr lang="en-US" b="0">
                <a:latin typeface="Calibri"/>
                <a:ea typeface="Calibri"/>
                <a:cs typeface="Calibri"/>
              </a:rPr>
              <a:t>: Removed null values, standardized dates, labeled categories (fake = 0, real = 1).</a:t>
            </a:r>
            <a:endParaRPr lang="en-US">
              <a:latin typeface="Calibri"/>
              <a:ea typeface="Calibri"/>
              <a:cs typeface="Calibri"/>
            </a:endParaRPr>
          </a:p>
          <a:p>
            <a:r>
              <a:rPr lang="en-US" b="0" u="sng">
                <a:latin typeface="Calibri"/>
                <a:ea typeface="Calibri"/>
                <a:cs typeface="Calibri"/>
              </a:rPr>
              <a:t>  Feature Engineering</a:t>
            </a:r>
            <a:r>
              <a:rPr lang="en-US" b="0">
                <a:latin typeface="Calibri"/>
                <a:ea typeface="Calibri"/>
                <a:cs typeface="Calibri"/>
              </a:rPr>
              <a:t>: Added features like word count and average word length per article.</a:t>
            </a:r>
            <a:endParaRPr lang="en-US">
              <a:latin typeface="Calibri"/>
              <a:ea typeface="Calibri"/>
              <a:cs typeface="Calibri"/>
            </a:endParaRPr>
          </a:p>
          <a:p>
            <a:r>
              <a:rPr lang="en-US" b="0">
                <a:latin typeface="Calibri"/>
                <a:ea typeface="Calibri"/>
                <a:cs typeface="Arial"/>
              </a:rPr>
              <a:t>•</a:t>
            </a:r>
            <a:r>
              <a:rPr lang="en-US">
                <a:latin typeface="Calibri"/>
                <a:ea typeface="Calibri"/>
                <a:cs typeface="Calibri"/>
              </a:rPr>
              <a:t>Visualizations &amp; Findings</a:t>
            </a:r>
          </a:p>
          <a:p>
            <a:r>
              <a:rPr lang="en-US" b="0" u="sng">
                <a:latin typeface="Calibri"/>
                <a:ea typeface="Calibri"/>
                <a:cs typeface="Calibri"/>
              </a:rPr>
              <a:t>  Subject Distribution</a:t>
            </a:r>
            <a:r>
              <a:rPr lang="en-US" b="0">
                <a:latin typeface="Calibri"/>
                <a:ea typeface="Calibri"/>
                <a:cs typeface="Calibri"/>
              </a:rPr>
              <a:t>: Revealed frequent topics in fake vs. real news.</a:t>
            </a:r>
          </a:p>
          <a:p>
            <a:r>
              <a:rPr lang="en-US" b="0">
                <a:latin typeface="Calibri"/>
                <a:ea typeface="Calibri"/>
                <a:cs typeface="Calibri"/>
              </a:rPr>
              <a:t>  </a:t>
            </a:r>
            <a:r>
              <a:rPr lang="en-US" b="0" u="sng">
                <a:latin typeface="Calibri"/>
                <a:ea typeface="Calibri"/>
                <a:cs typeface="Calibri"/>
              </a:rPr>
              <a:t>Text Characteristics</a:t>
            </a:r>
            <a:r>
              <a:rPr lang="en-US" b="0">
                <a:latin typeface="Calibri"/>
                <a:ea typeface="Calibri"/>
                <a:cs typeface="Calibri"/>
              </a:rPr>
              <a:t>: Real news tends to have higher word count and concise language.</a:t>
            </a:r>
          </a:p>
          <a:p>
            <a:r>
              <a:rPr lang="en-US" b="0">
                <a:latin typeface="Calibri"/>
                <a:ea typeface="Calibri"/>
                <a:cs typeface="Calibri"/>
              </a:rPr>
              <a:t>  </a:t>
            </a:r>
            <a:r>
              <a:rPr lang="en-US" b="0" u="sng">
                <a:latin typeface="Calibri"/>
                <a:ea typeface="Calibri"/>
                <a:cs typeface="Calibri"/>
              </a:rPr>
              <a:t>Timeline Analysis</a:t>
            </a:r>
            <a:r>
              <a:rPr lang="en-US" b="0">
                <a:latin typeface="Calibri"/>
                <a:ea typeface="Calibri"/>
                <a:cs typeface="Calibri"/>
              </a:rPr>
              <a:t>: Noted spikes in fake news during key events.</a:t>
            </a:r>
            <a:endParaRPr lang="en-US">
              <a:latin typeface="Calibri"/>
              <a:ea typeface="Calibri"/>
              <a:cs typeface="Calibri"/>
            </a:endParaRPr>
          </a:p>
          <a:p>
            <a:r>
              <a:rPr lang="en-US" b="0">
                <a:latin typeface="Calibri"/>
                <a:ea typeface="Calibri"/>
                <a:cs typeface="Arial"/>
              </a:rPr>
              <a:t>•</a:t>
            </a:r>
            <a:r>
              <a:rPr lang="en-US">
                <a:latin typeface="Calibri"/>
                <a:ea typeface="Calibri"/>
                <a:cs typeface="Calibri"/>
              </a:rPr>
              <a:t>N-Gram Analysis</a:t>
            </a:r>
          </a:p>
          <a:p>
            <a:r>
              <a:rPr lang="en-US" b="0">
                <a:latin typeface="Calibri"/>
                <a:ea typeface="Calibri"/>
                <a:cs typeface="Calibri"/>
              </a:rPr>
              <a:t>  Identified common bi-grams and tri-grams, showing distinct language structures between categories.</a:t>
            </a:r>
            <a:endParaRPr lang="en-US">
              <a:latin typeface="Calibri"/>
              <a:ea typeface="Calibri"/>
              <a:cs typeface="Calibri"/>
            </a:endParaRP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F7406B65-A384-E708-453C-3211A629DBF2}"/>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411428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4" y="172776"/>
            <a:ext cx="10515600" cy="1325563"/>
          </a:xfrm>
        </p:spPr>
        <p:txBody>
          <a:bodyPr anchor="ctr">
            <a:norm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r>
              <a:rPr lang="en-US" sz="4400"/>
              <a:t>Visualizations</a:t>
            </a:r>
          </a:p>
        </p:txBody>
      </p:sp>
      <p:pic>
        <p:nvPicPr>
          <p:cNvPr id="5" name="Picture 4" descr="A bar graph with different colored bars&#10;&#10;Description automatically generated">
            <a:extLst>
              <a:ext uri="{FF2B5EF4-FFF2-40B4-BE49-F238E27FC236}">
                <a16:creationId xmlns:a16="http://schemas.microsoft.com/office/drawing/2014/main" id="{23856233-FC05-DF10-0AF3-A50D5E678AF0}"/>
              </a:ext>
            </a:extLst>
          </p:cNvPr>
          <p:cNvPicPr>
            <a:picLocks noChangeAspect="1"/>
          </p:cNvPicPr>
          <p:nvPr/>
        </p:nvPicPr>
        <p:blipFill>
          <a:blip r:embed="rId2"/>
          <a:stretch>
            <a:fillRect/>
          </a:stretch>
        </p:blipFill>
        <p:spPr>
          <a:xfrm>
            <a:off x="1445581" y="2769033"/>
            <a:ext cx="7559829" cy="4087599"/>
          </a:xfrm>
          <a:prstGeom prst="rect">
            <a:avLst/>
          </a:prstGeom>
          <a:noFill/>
        </p:spPr>
      </p:pic>
      <p:sp>
        <p:nvSpPr>
          <p:cNvPr id="3" name="Content Placeholder 2"/>
          <p:cNvSpPr>
            <a:spLocks noGrp="1"/>
          </p:cNvSpPr>
          <p:nvPr>
            <p:ph sz="half" idx="2"/>
          </p:nvPr>
        </p:nvSpPr>
        <p:spPr>
          <a:xfrm>
            <a:off x="138590" y="1654110"/>
            <a:ext cx="11221867" cy="1116611"/>
          </a:xfrm>
        </p:spPr>
        <p:txBody>
          <a:bodyPr vert="horz" lIns="91440" tIns="45720" rIns="91440" bIns="45720" rtlCol="0" anchor="t">
            <a:norm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r>
              <a:rPr lang="en-US" sz="2000" dirty="0">
                <a:latin typeface="Calibri"/>
                <a:ea typeface="Calibri"/>
                <a:cs typeface="Calibri"/>
              </a:rPr>
              <a:t>This bar graph illustrates the distribution of subject frequencies within the dataset, highlighting "world News" and "Politics News" as the most prevalent subjects.</a:t>
            </a:r>
          </a:p>
        </p:txBody>
      </p:sp>
    </p:spTree>
    <p:extLst>
      <p:ext uri="{BB962C8B-B14F-4D97-AF65-F5344CB8AC3E}">
        <p14:creationId xmlns:p14="http://schemas.microsoft.com/office/powerpoint/2010/main" val="104628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a:t>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1"/>
          </p:nvPr>
        </p:nvSpPr>
        <p:spPr>
          <a:xfrm>
            <a:off x="-2498" y="367516"/>
            <a:ext cx="12030439" cy="4249929"/>
          </a:xfrm>
        </p:spPr>
        <p:txBody>
          <a:bodyPr vert="horz" lIns="91440" tIns="45720" rIns="91440" bIns="45720" rtlCol="0" anchor="t">
            <a:normAutofit/>
          </a:bodyPr>
          <a:lstStyle/>
          <a:p>
            <a:r>
              <a:rPr lang="en-US" sz="2400" b="0">
                <a:latin typeface="Calibri"/>
                <a:ea typeface="Calibri"/>
                <a:cs typeface="Calibri"/>
              </a:rPr>
              <a:t>The</a:t>
            </a:r>
            <a:r>
              <a:rPr lang="en-US" sz="2400">
                <a:latin typeface="Calibri"/>
                <a:ea typeface="Calibri"/>
                <a:cs typeface="Calibri"/>
              </a:rPr>
              <a:t> </a:t>
            </a:r>
            <a:r>
              <a:rPr lang="en-US" sz="2400" b="0">
                <a:latin typeface="Calibri"/>
                <a:ea typeface="Calibri"/>
                <a:cs typeface="Calibri"/>
              </a:rPr>
              <a:t>Donut chart illustrates the distribution of real and fake data in the dataset, showcasing a fair balance between the two categories.</a:t>
            </a:r>
            <a:endParaRPr lang="en-US" sz="2400">
              <a:latin typeface="Calibri"/>
              <a:ea typeface="Calibri"/>
              <a:cs typeface="Calibri"/>
            </a:endParaRPr>
          </a:p>
          <a:p>
            <a:pPr marL="0" indent="0">
              <a:buNone/>
            </a:pPr>
            <a:br>
              <a:rPr lang="en-US" sz="3500"/>
            </a:br>
            <a:endParaRPr lang="en-US" sz="2400">
              <a:latin typeface="Calibri"/>
              <a:ea typeface="Calibri"/>
              <a:cs typeface="Calibri"/>
            </a:endParaRPr>
          </a:p>
          <a:p>
            <a:endParaRPr lang="en-US" sz="2400">
              <a:latin typeface="Calibri"/>
              <a:ea typeface="Calibri"/>
              <a:cs typeface="Calibri"/>
            </a:endParaRPr>
          </a:p>
        </p:txBody>
      </p:sp>
      <p:pic>
        <p:nvPicPr>
          <p:cNvPr id="4" name="Picture 3">
            <a:extLst>
              <a:ext uri="{FF2B5EF4-FFF2-40B4-BE49-F238E27FC236}">
                <a16:creationId xmlns:a16="http://schemas.microsoft.com/office/drawing/2014/main" id="{631B8CEC-C4F9-B9BA-BA67-6DBCFEFA1F3B}"/>
              </a:ext>
            </a:extLst>
          </p:cNvPr>
          <p:cNvPicPr>
            <a:picLocks noChangeAspect="1"/>
          </p:cNvPicPr>
          <p:nvPr/>
        </p:nvPicPr>
        <p:blipFill>
          <a:blip r:embed="rId3"/>
          <a:stretch>
            <a:fillRect/>
          </a:stretch>
        </p:blipFill>
        <p:spPr>
          <a:xfrm>
            <a:off x="3232889" y="1716630"/>
            <a:ext cx="5948992" cy="4705881"/>
          </a:xfrm>
          <a:prstGeom prst="rect">
            <a:avLst/>
          </a:prstGeom>
          <a:noFill/>
        </p:spPr>
      </p:pic>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pPr>
                <a:spcAft>
                  <a:spcPts val="600"/>
                </a:spcAft>
              </a:pPr>
              <a:t>9</a:t>
            </a:fld>
            <a:endParaRPr lang="en-US"/>
          </a:p>
        </p:txBody>
      </p:sp>
    </p:spTree>
    <p:extLst>
      <p:ext uri="{BB962C8B-B14F-4D97-AF65-F5344CB8AC3E}">
        <p14:creationId xmlns:p14="http://schemas.microsoft.com/office/powerpoint/2010/main" val="357151636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9168DCE-134F-4610-A6AA-88CEBE8D71D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25</Slides>
  <Notes>3</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vt:lpstr>
      <vt:lpstr>          Shiva Teja Chintala Koushal Vanam </vt:lpstr>
      <vt:lpstr>Research Question:</vt:lpstr>
      <vt:lpstr>Background:</vt:lpstr>
      <vt:lpstr>Datasets:</vt:lpstr>
      <vt:lpstr>Text Cleaning Process </vt:lpstr>
      <vt:lpstr>Preprocessing steps in NLP</vt:lpstr>
      <vt:lpstr>Exploratory Data Analysis (EDA)</vt:lpstr>
      <vt:lpstr>Visualizations</vt:lpstr>
      <vt:lpstr> </vt:lpstr>
      <vt:lpstr>    </vt:lpstr>
      <vt:lpstr>Word Cloud for fake neews article</vt:lpstr>
      <vt:lpstr>N-gram Analysis:</vt:lpstr>
      <vt:lpstr> </vt:lpstr>
      <vt:lpstr>Model Development</vt:lpstr>
      <vt:lpstr>Evaluation Metrics:</vt:lpstr>
      <vt:lpstr> </vt:lpstr>
      <vt:lpstr>ROC Curve</vt:lpstr>
      <vt:lpstr>"Evaluation of GPT for Fake News Detection" </vt:lpstr>
      <vt:lpstr>User Interface with Stream lit</vt:lpstr>
      <vt:lpstr>PowerPoint Presentation</vt:lpstr>
      <vt:lpstr> </vt:lpstr>
      <vt:lpstr> </vt:lpstr>
      <vt:lpstr>Future Work</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115</cp:revision>
  <dcterms:created xsi:type="dcterms:W3CDTF">2024-12-09T01:35:12Z</dcterms:created>
  <dcterms:modified xsi:type="dcterms:W3CDTF">2024-12-10T22:03:37Z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