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95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0" r:id="rId6"/>
    <p:sldId id="271" r:id="rId7"/>
    <p:sldId id="260" r:id="rId8"/>
    <p:sldId id="272" r:id="rId9"/>
    <p:sldId id="273" r:id="rId10"/>
    <p:sldId id="274" r:id="rId11"/>
    <p:sldId id="264" r:id="rId12"/>
    <p:sldId id="265" r:id="rId13"/>
    <p:sldId id="266" r:id="rId14"/>
    <p:sldId id="267" r:id="rId15"/>
    <p:sldId id="268" r:id="rId16"/>
    <p:sldId id="269" r:id="rId17"/>
  </p:sldIdLst>
  <p:sldSz cx="18288000" cy="10287000"/>
  <p:notesSz cx="6858000" cy="9144000"/>
  <p:embeddedFontLst>
    <p:embeddedFont>
      <p:font typeface="Canva Sans" panose="020B0503030501040103" pitchFamily="34" charset="0"/>
      <p:regular r:id="rId19"/>
    </p:embeddedFont>
    <p:embeddedFont>
      <p:font typeface="Franklin Gothic Book" panose="020B0503020102020204" pitchFamily="34" charset="0"/>
      <p:regular r:id="rId20"/>
      <p:italic r:id="rId21"/>
    </p:embeddedFont>
    <p:embeddedFont>
      <p:font typeface="Montserrat Classic" pitchFamily="2" charset="77"/>
      <p:regular r:id="rId22"/>
    </p:embeddedFont>
    <p:embeddedFont>
      <p:font typeface="Montserrat Classic Bold" pitchFamily="2" charset="77"/>
      <p:regular r:id="rId23"/>
      <p:bold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 autoAdjust="0"/>
    <p:restoredTop sz="94602" autoAdjust="0"/>
  </p:normalViewPr>
  <p:slideViewPr>
    <p:cSldViewPr>
      <p:cViewPr varScale="1">
        <p:scale>
          <a:sx n="77" d="100"/>
          <a:sy n="77" d="100"/>
        </p:scale>
        <p:origin x="54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F2455-4BEE-6443-A25D-0C7CF3EDB1F4}" type="datetimeFigureOut">
              <a:rPr lang="en-US" smtClean="0"/>
              <a:t>4/7/24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6FAB6-22DA-D749-B779-F992C15B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8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E6FAB6-22DA-D749-B779-F992C15BBD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52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2693" y="2682681"/>
            <a:ext cx="12541844" cy="3147339"/>
          </a:xfrm>
        </p:spPr>
        <p:txBody>
          <a:bodyPr anchor="b">
            <a:noAutofit/>
          </a:bodyPr>
          <a:lstStyle>
            <a:lvl1pPr algn="ctr">
              <a:defRPr sz="108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9860" y="5934419"/>
            <a:ext cx="10247510" cy="1629356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345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29287" y="9680079"/>
            <a:ext cx="2411916" cy="60692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76082" y="9680079"/>
            <a:ext cx="10535066" cy="60692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46025" y="9680079"/>
            <a:ext cx="2394438" cy="60692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9287" y="1116704"/>
            <a:ext cx="16011176" cy="8024507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06246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7400" y="3443288"/>
            <a:ext cx="14401800" cy="5357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1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4842" y="936234"/>
            <a:ext cx="2348649" cy="78648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7401" y="936234"/>
            <a:ext cx="12269462" cy="7864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8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0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7538" y="1952041"/>
            <a:ext cx="14419457" cy="4279106"/>
          </a:xfrm>
        </p:spPr>
        <p:txBody>
          <a:bodyPr anchor="b">
            <a:normAutofit/>
          </a:bodyPr>
          <a:lstStyle>
            <a:lvl1pPr algn="r">
              <a:defRPr sz="108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7538" y="6324492"/>
            <a:ext cx="14419457" cy="1714986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tx2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08363" y="9680079"/>
            <a:ext cx="2433614" cy="60692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76468" y="9680079"/>
            <a:ext cx="10535066" cy="60692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46025" y="9680079"/>
            <a:ext cx="2394438" cy="60692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12227944" y="2528478"/>
            <a:ext cx="4912520" cy="6612732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48058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7400" y="3428999"/>
            <a:ext cx="6671679" cy="537210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88105" y="3428999"/>
            <a:ext cx="6671679" cy="537210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2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028700"/>
            <a:ext cx="14401800" cy="22288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3511296"/>
            <a:ext cx="6665976" cy="1235868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4500" b="0" baseline="0">
                <a:solidFill>
                  <a:schemeClr val="tx2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7400" y="4957811"/>
            <a:ext cx="6665976" cy="384329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87521" y="3511296"/>
            <a:ext cx="6665976" cy="1235868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4500" b="0" baseline="0">
                <a:solidFill>
                  <a:schemeClr val="tx2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87521" y="4957811"/>
            <a:ext cx="6665976" cy="384329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3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1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564"/>
            <a:ext cx="7955280" cy="10286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850" y="1028700"/>
            <a:ext cx="5783580" cy="3236826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7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4030" y="1028701"/>
            <a:ext cx="7818120" cy="7762875"/>
          </a:xfrm>
        </p:spPr>
        <p:txBody>
          <a:bodyPr/>
          <a:lstStyle>
            <a:lvl1pPr>
              <a:defRPr sz="3000"/>
            </a:lvl1pPr>
            <a:lvl2pPr>
              <a:defRPr sz="3000"/>
            </a:lvl2pPr>
            <a:lvl3pPr>
              <a:defRPr sz="2700"/>
            </a:lvl3pPr>
            <a:lvl4pPr>
              <a:defRPr sz="27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50" y="4284516"/>
            <a:ext cx="5783580" cy="451658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2250"/>
              </a:spcAft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850" y="9680079"/>
            <a:ext cx="1806858" cy="60692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08918" y="9680079"/>
            <a:ext cx="3560513" cy="60692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824710" y="9680079"/>
            <a:ext cx="2394438" cy="60692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7955280" y="564"/>
            <a:ext cx="34290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90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564"/>
            <a:ext cx="7955280" cy="10286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850" y="1028700"/>
            <a:ext cx="5783580" cy="3236826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98180" y="1"/>
            <a:ext cx="9989820" cy="10286999"/>
          </a:xfrm>
        </p:spPr>
        <p:txBody>
          <a:bodyPr anchor="t">
            <a:normAutofit/>
          </a:bodyPr>
          <a:lstStyle>
            <a:lvl1pPr marL="0" indent="0">
              <a:buNone/>
              <a:defRPr sz="3000"/>
            </a:lvl1pPr>
            <a:lvl2pPr marL="685800" indent="0">
              <a:buNone/>
              <a:defRPr sz="3000"/>
            </a:lvl2pPr>
            <a:lvl3pPr marL="1371600" indent="0">
              <a:buNone/>
              <a:defRPr sz="30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50" y="4283952"/>
            <a:ext cx="5783580" cy="4517148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2250"/>
              </a:spcAft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850" y="9680079"/>
            <a:ext cx="1806858" cy="60692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08918" y="9680079"/>
            <a:ext cx="3560513" cy="60692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824710" y="9680079"/>
            <a:ext cx="2394438" cy="60692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7955280" y="564"/>
            <a:ext cx="34290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116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7400" y="1028700"/>
            <a:ext cx="14401800" cy="22288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3429000"/>
            <a:ext cx="14401800" cy="537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5975" y="9680079"/>
            <a:ext cx="1806858" cy="6069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40346" y="9680079"/>
            <a:ext cx="9421245" cy="6069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9104" y="9680079"/>
            <a:ext cx="2394438" cy="6069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717143" y="564"/>
            <a:ext cx="34290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780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defTabSz="1371600" rtl="0" eaLnBrk="1" latinLnBrk="0" hangingPunct="1">
        <a:lnSpc>
          <a:spcPct val="89000"/>
        </a:lnSpc>
        <a:spcBef>
          <a:spcPct val="0"/>
        </a:spcBef>
        <a:buNone/>
        <a:defRPr sz="66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576072" indent="-576072" algn="l" defTabSz="1371600" rtl="0" eaLnBrk="1" latinLnBrk="0" hangingPunct="1">
        <a:lnSpc>
          <a:spcPct val="94000"/>
        </a:lnSpc>
        <a:spcBef>
          <a:spcPts val="1500"/>
        </a:spcBef>
        <a:spcAft>
          <a:spcPts val="300"/>
        </a:spcAft>
        <a:buFont typeface="Franklin Gothic Book" panose="020B0503020102020204" pitchFamily="34" charset="0"/>
        <a:buChar char="■"/>
        <a:defRPr sz="3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71600" indent="-576072" algn="l" defTabSz="1371600" rtl="0" eaLnBrk="1" latinLnBrk="0" hangingPunct="1">
        <a:lnSpc>
          <a:spcPct val="94000"/>
        </a:lnSpc>
        <a:spcBef>
          <a:spcPts val="750"/>
        </a:spcBef>
        <a:spcAft>
          <a:spcPts val="300"/>
        </a:spcAft>
        <a:buFont typeface="Franklin Gothic Book" panose="020B0503020102020204" pitchFamily="34" charset="0"/>
        <a:buChar char="–"/>
        <a:defRPr sz="3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2057400" indent="-576072" algn="l" defTabSz="1371600" rtl="0" eaLnBrk="1" latinLnBrk="0" hangingPunct="1">
        <a:lnSpc>
          <a:spcPct val="94000"/>
        </a:lnSpc>
        <a:spcBef>
          <a:spcPts val="750"/>
        </a:spcBef>
        <a:spcAft>
          <a:spcPts val="300"/>
        </a:spcAft>
        <a:buFont typeface="Franklin Gothic Book" panose="020B0503020102020204" pitchFamily="34" charset="0"/>
        <a:buChar char="■"/>
        <a:defRPr sz="27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2743200" indent="-576072" algn="l" defTabSz="1371600" rtl="0" eaLnBrk="1" latinLnBrk="0" hangingPunct="1">
        <a:lnSpc>
          <a:spcPct val="94000"/>
        </a:lnSpc>
        <a:spcBef>
          <a:spcPts val="750"/>
        </a:spcBef>
        <a:spcAft>
          <a:spcPts val="300"/>
        </a:spcAft>
        <a:buFont typeface="Franklin Gothic Book" panose="020B0503020102020204" pitchFamily="34" charset="0"/>
        <a:buChar char="–"/>
        <a:defRPr sz="27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429000" indent="-576072" algn="l" defTabSz="1371600" rtl="0" eaLnBrk="1" latinLnBrk="0" hangingPunct="1">
        <a:lnSpc>
          <a:spcPct val="94000"/>
        </a:lnSpc>
        <a:spcBef>
          <a:spcPts val="750"/>
        </a:spcBef>
        <a:spcAft>
          <a:spcPts val="300"/>
        </a:spcAft>
        <a:buFont typeface="Franklin Gothic Book" panose="020B0503020102020204" pitchFamily="34" charset="0"/>
        <a:buChar char="■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4114800" indent="-576072" algn="l" defTabSz="1371600" rtl="0" eaLnBrk="1" latinLnBrk="0" hangingPunct="1">
        <a:lnSpc>
          <a:spcPct val="94000"/>
        </a:lnSpc>
        <a:spcBef>
          <a:spcPts val="750"/>
        </a:spcBef>
        <a:spcAft>
          <a:spcPts val="300"/>
        </a:spcAft>
        <a:buFont typeface="Franklin Gothic Book" panose="020B0503020102020204" pitchFamily="34" charset="0"/>
        <a:buChar char="–"/>
        <a:defRPr sz="24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4800600" indent="-576072" algn="l" defTabSz="1371600" rtl="0" eaLnBrk="1" latinLnBrk="0" hangingPunct="1">
        <a:lnSpc>
          <a:spcPct val="94000"/>
        </a:lnSpc>
        <a:spcBef>
          <a:spcPts val="750"/>
        </a:spcBef>
        <a:spcAft>
          <a:spcPts val="300"/>
        </a:spcAft>
        <a:buFont typeface="Franklin Gothic Book" panose="020B0503020102020204" pitchFamily="34" charset="0"/>
        <a:buChar char="■"/>
        <a:defRPr sz="21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5486400" indent="-576072" algn="l" defTabSz="1371600" rtl="0" eaLnBrk="1" latinLnBrk="0" hangingPunct="1">
        <a:lnSpc>
          <a:spcPct val="94000"/>
        </a:lnSpc>
        <a:spcBef>
          <a:spcPts val="750"/>
        </a:spcBef>
        <a:spcAft>
          <a:spcPts val="300"/>
        </a:spcAft>
        <a:buFont typeface="Franklin Gothic Book" panose="020B0503020102020204" pitchFamily="34" charset="0"/>
        <a:buChar char="–"/>
        <a:defRPr sz="21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6172200" indent="-576072" algn="l" defTabSz="1371600" rtl="0" eaLnBrk="1" latinLnBrk="0" hangingPunct="1">
        <a:lnSpc>
          <a:spcPct val="94000"/>
        </a:lnSpc>
        <a:spcBef>
          <a:spcPts val="750"/>
        </a:spcBef>
        <a:spcAft>
          <a:spcPts val="300"/>
        </a:spcAft>
        <a:buFont typeface="Franklin Gothic Book" panose="020B0503020102020204" pitchFamily="34" charset="0"/>
        <a:buChar char="■"/>
        <a:defRPr sz="21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142" y="564"/>
            <a:ext cx="34290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177114" y="1028700"/>
            <a:ext cx="8690213" cy="22288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PREDICTION ANALYSIS AND FORECASTING of CITY BANK AND WELLS FARGO BANK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77114" y="3429000"/>
            <a:ext cx="8690213" cy="537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2400" dirty="0">
                <a:solidFill>
                  <a:schemeClr val="tx2"/>
                </a:solidFill>
              </a:rPr>
              <a:t>BY,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</a:pPr>
            <a:r>
              <a:rPr lang="en-US" sz="2400" dirty="0">
                <a:solidFill>
                  <a:schemeClr val="tx2"/>
                </a:solidFill>
              </a:rPr>
              <a:t>SHIVA TEJA CHINTALA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2400" dirty="0">
                <a:solidFill>
                  <a:schemeClr val="tx2"/>
                </a:solidFill>
              </a:rPr>
              <a:t>VAMSI KASUKURTHI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</a:pPr>
            <a:r>
              <a:rPr lang="en-US" sz="2400" dirty="0">
                <a:solidFill>
                  <a:schemeClr val="tx2"/>
                </a:solidFill>
              </a:rPr>
              <a:t>KOUSHAL VANAM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75491" y="0"/>
            <a:ext cx="34290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Picture 6" descr="Graph on document with pen">
            <a:extLst>
              <a:ext uri="{FF2B5EF4-FFF2-40B4-BE49-F238E27FC236}">
                <a16:creationId xmlns:a16="http://schemas.microsoft.com/office/drawing/2014/main" id="{8E668C85-9B34-1926-2339-B368D06D14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73" r="20852"/>
          <a:stretch/>
        </p:blipFill>
        <p:spPr>
          <a:xfrm>
            <a:off x="11418390" y="10"/>
            <a:ext cx="6869608" cy="102869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F1A2E3-0DCD-590D-DDFC-402AF3F6E41F}"/>
              </a:ext>
            </a:extLst>
          </p:cNvPr>
          <p:cNvSpPr txBox="1"/>
          <p:nvPr/>
        </p:nvSpPr>
        <p:spPr>
          <a:xfrm>
            <a:off x="1104900" y="495300"/>
            <a:ext cx="160782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+mj-lt"/>
              </a:rPr>
              <a:t>SARIMA Model: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0D0D0D"/>
                </a:solidFill>
                <a:effectLst/>
                <a:latin typeface="Söhne"/>
              </a:rPr>
              <a:t>Root Mean Squared Error (RMSE) values obtained for both City Bank (15.584308480917725) and Wells Fargo (8.757585708950899)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D0D0D"/>
                </a:solidFill>
                <a:latin typeface="Söhne"/>
              </a:rPr>
              <a:t>SARIMA forecast shows that </a:t>
            </a:r>
            <a:r>
              <a:rPr lang="en-US" sz="4000" b="0" i="0" dirty="0">
                <a:solidFill>
                  <a:srgbClr val="0D0D0D"/>
                </a:solidFill>
                <a:effectLst/>
                <a:latin typeface="Söhne"/>
              </a:rPr>
              <a:t>this steep change may indicate an error.</a:t>
            </a:r>
            <a:endParaRPr lang="en-US" sz="4000" dirty="0">
              <a:latin typeface="+mj-lt"/>
            </a:endParaRPr>
          </a:p>
        </p:txBody>
      </p:sp>
      <p:pic>
        <p:nvPicPr>
          <p:cNvPr id="6" name="Picture 5" descr="A graph showing a graph&#10;&#10;Description automatically generated with medium confidence">
            <a:extLst>
              <a:ext uri="{FF2B5EF4-FFF2-40B4-BE49-F238E27FC236}">
                <a16:creationId xmlns:a16="http://schemas.microsoft.com/office/drawing/2014/main" id="{F0436300-605C-E22B-4F6C-CDEE9CF22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255" y="3390900"/>
            <a:ext cx="16916400" cy="658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46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12454" y="2700712"/>
            <a:ext cx="16442146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>
                <a:effectLst/>
              </a:rPr>
              <a:t>created a new Data Frame with the closing prices of both stocks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Dropped the null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Scaled the data using </a:t>
            </a:r>
            <a:r>
              <a:rPr lang="en-US" sz="4000" dirty="0" err="1"/>
              <a:t>MinMax</a:t>
            </a:r>
            <a:r>
              <a:rPr lang="en-US" sz="4000" dirty="0"/>
              <a:t> scaler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>
                <a:effectLst/>
              </a:rPr>
              <a:t>split the data into training and testing sets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>
                <a:effectLst/>
              </a:rPr>
              <a:t>create training and testing data for the LSTM model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</p:txBody>
      </p:sp>
      <p:sp>
        <p:nvSpPr>
          <p:cNvPr id="4" name="TextBox 4"/>
          <p:cNvSpPr txBox="1"/>
          <p:nvPr/>
        </p:nvSpPr>
        <p:spPr>
          <a:xfrm>
            <a:off x="-1295400" y="1158730"/>
            <a:ext cx="11260574" cy="8318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4400" b="1" dirty="0">
                <a:solidFill>
                  <a:srgbClr val="000000"/>
                </a:solidFill>
                <a:latin typeface="+mj-lt"/>
              </a:rPr>
              <a:t>IMPLEMENTING LSTM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28069" y="1853335"/>
            <a:ext cx="16631862" cy="7617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5953" lvl="1" indent="-252977">
              <a:lnSpc>
                <a:spcPts val="32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Model Initialization: A Sequential model is initialized.</a:t>
            </a:r>
          </a:p>
          <a:p>
            <a:pPr marL="505953" lvl="1" indent="-252977">
              <a:lnSpc>
                <a:spcPts val="328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LSTM Layers:</a:t>
            </a:r>
          </a:p>
          <a:p>
            <a:pPr marL="1011907" lvl="2" indent="-337302">
              <a:lnSpc>
                <a:spcPts val="32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The first LSTM layer has 50 units and </a:t>
            </a:r>
            <a:r>
              <a:rPr lang="en-US" sz="3200" dirty="0" err="1">
                <a:solidFill>
                  <a:srgbClr val="000000"/>
                </a:solidFill>
              </a:rPr>
              <a:t>return_sequences</a:t>
            </a:r>
            <a:r>
              <a:rPr lang="en-US" sz="3200" dirty="0">
                <a:solidFill>
                  <a:srgbClr val="000000"/>
                </a:solidFill>
              </a:rPr>
              <a:t>=True, indicating that it returns sequences instead of just the output at the last time step.</a:t>
            </a:r>
          </a:p>
          <a:p>
            <a:pPr marL="1011907" lvl="2" indent="-337302">
              <a:lnSpc>
                <a:spcPts val="32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The second LSTM layer is also set to have 50 units and </a:t>
            </a:r>
            <a:r>
              <a:rPr lang="en-US" sz="3200" dirty="0" err="1">
                <a:solidFill>
                  <a:srgbClr val="000000"/>
                </a:solidFill>
              </a:rPr>
              <a:t>return_sequences</a:t>
            </a:r>
            <a:r>
              <a:rPr lang="en-US" sz="3200" dirty="0">
                <a:solidFill>
                  <a:srgbClr val="000000"/>
                </a:solidFill>
              </a:rPr>
              <a:t>=True.</a:t>
            </a:r>
          </a:p>
          <a:p>
            <a:pPr marL="1011907" lvl="2" indent="-337302">
              <a:lnSpc>
                <a:spcPts val="32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The third LSTM layer has 50 units.</a:t>
            </a:r>
          </a:p>
          <a:p>
            <a:pPr marL="505953" lvl="1" indent="-252977">
              <a:lnSpc>
                <a:spcPts val="32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Dense Layer:</a:t>
            </a:r>
          </a:p>
          <a:p>
            <a:pPr marL="1011907" lvl="2" indent="-337302">
              <a:lnSpc>
                <a:spcPts val="32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A Dense layer is added to the model with 2 units and is used because its a regression task.</a:t>
            </a:r>
          </a:p>
          <a:p>
            <a:pPr marL="505953" lvl="1" indent="-252977">
              <a:lnSpc>
                <a:spcPts val="32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Model Compilation:</a:t>
            </a:r>
          </a:p>
          <a:p>
            <a:pPr marL="1011907" lvl="2" indent="-337302">
              <a:lnSpc>
                <a:spcPts val="32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The model is compiled with the '</a:t>
            </a:r>
            <a:r>
              <a:rPr lang="en-US" sz="3200" dirty="0" err="1">
                <a:solidFill>
                  <a:srgbClr val="000000"/>
                </a:solidFill>
              </a:rPr>
              <a:t>mean_squared_error</a:t>
            </a:r>
            <a:r>
              <a:rPr lang="en-US" sz="3200" dirty="0">
                <a:solidFill>
                  <a:srgbClr val="000000"/>
                </a:solidFill>
              </a:rPr>
              <a:t>' loss function and the '</a:t>
            </a:r>
            <a:r>
              <a:rPr lang="en-US" sz="3200" dirty="0" err="1">
                <a:solidFill>
                  <a:srgbClr val="000000"/>
                </a:solidFill>
              </a:rPr>
              <a:t>adam</a:t>
            </a:r>
            <a:r>
              <a:rPr lang="en-US" sz="3200" dirty="0">
                <a:solidFill>
                  <a:srgbClr val="000000"/>
                </a:solidFill>
              </a:rPr>
              <a:t>' optimizer. 'Mean squared error' is a common loss function for regression tasks, and '</a:t>
            </a:r>
            <a:r>
              <a:rPr lang="en-US" sz="3200" dirty="0" err="1">
                <a:solidFill>
                  <a:srgbClr val="000000"/>
                </a:solidFill>
              </a:rPr>
              <a:t>adam</a:t>
            </a:r>
            <a:r>
              <a:rPr lang="en-US" sz="3200" dirty="0">
                <a:solidFill>
                  <a:srgbClr val="000000"/>
                </a:solidFill>
              </a:rPr>
              <a:t>' is a popular optimizer.</a:t>
            </a:r>
          </a:p>
          <a:p>
            <a:pPr marL="505953" lvl="1" indent="-252977">
              <a:lnSpc>
                <a:spcPts val="32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Training:</a:t>
            </a:r>
          </a:p>
          <a:p>
            <a:pPr marL="1011907" lvl="2" indent="-337302">
              <a:lnSpc>
                <a:spcPts val="32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The model is trained using the training data (</a:t>
            </a:r>
            <a:r>
              <a:rPr lang="en-US" sz="3200" dirty="0" err="1">
                <a:solidFill>
                  <a:srgbClr val="000000"/>
                </a:solidFill>
              </a:rPr>
              <a:t>X_train</a:t>
            </a:r>
            <a:r>
              <a:rPr lang="en-US" sz="3200" dirty="0">
                <a:solidFill>
                  <a:srgbClr val="000000"/>
                </a:solidFill>
              </a:rPr>
              <a:t> and </a:t>
            </a:r>
            <a:r>
              <a:rPr lang="en-US" sz="3200" dirty="0" err="1">
                <a:solidFill>
                  <a:srgbClr val="000000"/>
                </a:solidFill>
              </a:rPr>
              <a:t>y_train</a:t>
            </a:r>
            <a:r>
              <a:rPr lang="en-US" sz="3200" dirty="0">
                <a:solidFill>
                  <a:srgbClr val="000000"/>
                </a:solidFill>
              </a:rPr>
              <a:t>) for 30 epochs.</a:t>
            </a:r>
          </a:p>
          <a:p>
            <a:pPr marL="1011907" lvl="2" indent="-337302">
              <a:lnSpc>
                <a:spcPts val="32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The batch size is set to 32, which means the model's weights are updated after processing each batch of 32 samples.</a:t>
            </a:r>
          </a:p>
          <a:p>
            <a:pPr marL="1011907" lvl="2" indent="-337302">
              <a:lnSpc>
                <a:spcPts val="32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A validation split of 10% is used, which means that 10% of the training data is reserved for validation during training to monitor model performance.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275070" y="537527"/>
            <a:ext cx="5737860" cy="831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4400" b="1" dirty="0">
                <a:solidFill>
                  <a:srgbClr val="000000"/>
                </a:solidFill>
                <a:latin typeface="+mj-lt"/>
              </a:rPr>
              <a:t>LSTM Model Build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676400" y="1511180"/>
            <a:ext cx="8216042" cy="19559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RMSE Values: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0D0D0D"/>
                </a:solidFill>
                <a:effectLst/>
                <a:latin typeface="Söhne"/>
              </a:rPr>
              <a:t>City Bank Test RMSE:</a:t>
            </a: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 1.84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0D0D0D"/>
                </a:solidFill>
                <a:effectLst/>
                <a:latin typeface="Söhne"/>
              </a:rPr>
              <a:t>Wells Fargo Test RMSE:</a:t>
            </a: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 1.65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  <a:endParaRPr lang="en-US" sz="2999" dirty="0">
              <a:solidFill>
                <a:srgbClr val="000000"/>
              </a:solidFill>
              <a:latin typeface="Montserrat Classic Bold"/>
            </a:endParaRPr>
          </a:p>
        </p:txBody>
      </p:sp>
      <p:pic>
        <p:nvPicPr>
          <p:cNvPr id="7" name="Picture 6" descr="A graph showing the growth of the stock market&#10;&#10;Description automatically generated">
            <a:extLst>
              <a:ext uri="{FF2B5EF4-FFF2-40B4-BE49-F238E27FC236}">
                <a16:creationId xmlns:a16="http://schemas.microsoft.com/office/drawing/2014/main" id="{51A8BF99-5394-147C-7C74-19AF760E6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467100"/>
            <a:ext cx="16687800" cy="6705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1447800" y="1170336"/>
            <a:ext cx="5158264" cy="679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dirty="0">
                <a:solidFill>
                  <a:srgbClr val="000000"/>
                </a:solidFill>
                <a:latin typeface="Montserrat Classic Bold"/>
              </a:rPr>
              <a:t>LSTM Forecast Plots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6FC2933-87A9-6EAD-7D25-F50AD8D7D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628900"/>
            <a:ext cx="7137400" cy="661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30805B9-6DAA-880E-45E1-1D83695C6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802" y="2618509"/>
            <a:ext cx="7137400" cy="661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447800" y="2171700"/>
            <a:ext cx="4346873" cy="854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 dirty="0">
                <a:solidFill>
                  <a:srgbClr val="000000"/>
                </a:solidFill>
                <a:latin typeface="Montserrat Classic Bold"/>
              </a:rPr>
              <a:t>CONCLUSION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19200" y="3543300"/>
            <a:ext cx="16683352" cy="3231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419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000" dirty="0"/>
              <a:t>According to the RMSE values, the LSTM model outperformed the SARIMA model in projecting the closing stock prices of both banks.</a:t>
            </a:r>
          </a:p>
          <a:p>
            <a:pPr marL="571500" indent="-571500">
              <a:lnSpc>
                <a:spcPts val="419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571500" indent="-571500">
              <a:lnSpc>
                <a:spcPts val="419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000" dirty="0"/>
              <a:t>The smaller RMSE number suggests that Wells Fargo's LSTM model forecast was somewhat more accurate than City Bank's.</a:t>
            </a:r>
            <a:br>
              <a:rPr lang="en-US" sz="4000" dirty="0"/>
            </a:br>
            <a:endParaRPr lang="en-US" sz="4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9287" y="1116703"/>
            <a:ext cx="16011174" cy="8024507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extBox 2"/>
          <p:cNvSpPr txBox="1"/>
          <p:nvPr/>
        </p:nvSpPr>
        <p:spPr>
          <a:xfrm>
            <a:off x="2217783" y="2221395"/>
            <a:ext cx="7951707" cy="48814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900" cap="all" spc="-443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2C634226-056F-9CC8-F6D2-9C0973B9F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8512" y="2008108"/>
            <a:ext cx="5123421" cy="51234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142" y="564"/>
            <a:ext cx="34290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B37E899-1A26-449D-9A99-B8D7B9564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8493048" y="2132734"/>
            <a:ext cx="9265164" cy="22288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pic>
        <p:nvPicPr>
          <p:cNvPr id="7" name="Picture 6" descr="Graph on document with pen">
            <a:extLst>
              <a:ext uri="{FF2B5EF4-FFF2-40B4-BE49-F238E27FC236}">
                <a16:creationId xmlns:a16="http://schemas.microsoft.com/office/drawing/2014/main" id="{1510B21A-A35B-FA2C-5E4A-7F0BF94443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76" r="20630"/>
          <a:stretch/>
        </p:blipFill>
        <p:spPr>
          <a:xfrm>
            <a:off x="1060042" y="10401"/>
            <a:ext cx="6903218" cy="10286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9023BA4-63D6-4B04-BC2C-6D126A23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142" y="564"/>
            <a:ext cx="34290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8493048" y="3257550"/>
            <a:ext cx="9265164" cy="53721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D0D0D"/>
                </a:solidFill>
                <a:effectLst/>
              </a:rPr>
              <a:t> To forecast the stock prices of City Bank and Wells Fargo for a future period.</a:t>
            </a:r>
          </a:p>
          <a:p>
            <a:pPr algn="l"/>
            <a:endParaRPr lang="en-US" sz="3600" b="0" i="0" dirty="0">
              <a:solidFill>
                <a:srgbClr val="0D0D0D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D0D0D"/>
                </a:solidFill>
                <a:effectLst/>
              </a:rPr>
              <a:t> To evaluate the effectiveness of SARIMA and LSTM models in financial time series forecasting.</a:t>
            </a:r>
          </a:p>
          <a:p>
            <a:pPr algn="l"/>
            <a:endParaRPr lang="en-US" sz="3600" b="0" i="0" dirty="0">
              <a:solidFill>
                <a:srgbClr val="0D0D0D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D0D0D"/>
                </a:solidFill>
                <a:effectLst/>
              </a:rPr>
              <a:t> To compare the performance of these models to determine which is more suited for stock price predictions.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66800" y="964597"/>
            <a:ext cx="5115186" cy="7124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sz="4400" b="1" dirty="0">
                <a:solidFill>
                  <a:srgbClr val="000000"/>
                </a:solidFill>
                <a:latin typeface="+mj-lt"/>
              </a:rPr>
              <a:t>Data Collection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42814" y="2379895"/>
            <a:ext cx="15859386" cy="62446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899"/>
              </a:lnSpc>
              <a:spcBef>
                <a:spcPct val="0"/>
              </a:spcBef>
            </a:pPr>
            <a:r>
              <a:rPr lang="en-US" sz="4000" dirty="0">
                <a:solidFill>
                  <a:srgbClr val="000000"/>
                </a:solidFill>
              </a:rPr>
              <a:t>The two stocks named City Bank and Wells Fargo are collected from Yahoo Finance.</a:t>
            </a:r>
          </a:p>
          <a:p>
            <a:pPr algn="just">
              <a:lnSpc>
                <a:spcPts val="4899"/>
              </a:lnSpc>
              <a:spcBef>
                <a:spcPct val="0"/>
              </a:spcBef>
            </a:pPr>
            <a:endParaRPr lang="en-US" sz="4000" dirty="0">
              <a:solidFill>
                <a:srgbClr val="000000"/>
              </a:solidFill>
            </a:endParaRPr>
          </a:p>
          <a:p>
            <a:pPr algn="just">
              <a:lnSpc>
                <a:spcPts val="4899"/>
              </a:lnSpc>
              <a:spcBef>
                <a:spcPct val="0"/>
              </a:spcBef>
            </a:pPr>
            <a:r>
              <a:rPr lang="en-US" sz="4000" dirty="0">
                <a:solidFill>
                  <a:srgbClr val="000000"/>
                </a:solidFill>
              </a:rPr>
              <a:t>The time period of data collection is from 01-01-2015 to 04-01-2024.</a:t>
            </a:r>
          </a:p>
          <a:p>
            <a:pPr algn="just">
              <a:lnSpc>
                <a:spcPts val="4899"/>
              </a:lnSpc>
              <a:spcBef>
                <a:spcPct val="0"/>
              </a:spcBef>
            </a:pPr>
            <a:endParaRPr lang="en-US" sz="4000" dirty="0">
              <a:solidFill>
                <a:srgbClr val="000000"/>
              </a:solidFill>
            </a:endParaRPr>
          </a:p>
          <a:p>
            <a:pPr algn="just">
              <a:lnSpc>
                <a:spcPts val="4899"/>
              </a:lnSpc>
              <a:spcBef>
                <a:spcPct val="0"/>
              </a:spcBef>
            </a:pPr>
            <a:r>
              <a:rPr lang="en-US" sz="4000" b="0" i="0" dirty="0">
                <a:solidFill>
                  <a:srgbClr val="0D0D0D"/>
                </a:solidFill>
                <a:effectLst/>
              </a:rPr>
              <a:t> Focused on daily closing prices to analyze stock performance over time.</a:t>
            </a:r>
          </a:p>
          <a:p>
            <a:pPr algn="just">
              <a:lnSpc>
                <a:spcPts val="4899"/>
              </a:lnSpc>
              <a:spcBef>
                <a:spcPct val="0"/>
              </a:spcBef>
            </a:pPr>
            <a:endParaRPr lang="en-US" sz="4000" dirty="0">
              <a:solidFill>
                <a:srgbClr val="000000"/>
              </a:solidFill>
            </a:endParaRPr>
          </a:p>
          <a:p>
            <a:pPr algn="just">
              <a:lnSpc>
                <a:spcPts val="4899"/>
              </a:lnSpc>
              <a:spcBef>
                <a:spcPct val="0"/>
              </a:spcBef>
            </a:pPr>
            <a:endParaRPr lang="en-US" sz="4000" dirty="0">
              <a:solidFill>
                <a:srgbClr val="000000"/>
              </a:solidFill>
            </a:endParaRPr>
          </a:p>
          <a:p>
            <a:pPr algn="just">
              <a:lnSpc>
                <a:spcPts val="4899"/>
              </a:lnSpc>
              <a:spcBef>
                <a:spcPct val="0"/>
              </a:spcBef>
            </a:pPr>
            <a:endParaRPr lang="en-US" sz="4000" dirty="0">
              <a:solidFill>
                <a:srgbClr val="000000"/>
              </a:solidFill>
            </a:endParaRPr>
          </a:p>
          <a:p>
            <a:pPr algn="just">
              <a:lnSpc>
                <a:spcPts val="4899"/>
              </a:lnSpc>
              <a:spcBef>
                <a:spcPct val="0"/>
              </a:spcBef>
            </a:pPr>
            <a:endParaRPr lang="en-US" sz="4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447800" y="1790700"/>
            <a:ext cx="4197928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4400" b="1" dirty="0">
                <a:solidFill>
                  <a:srgbClr val="000000"/>
                </a:solidFill>
                <a:latin typeface="+mj-lt"/>
              </a:rPr>
              <a:t>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ED5416-381C-DA36-DC7A-DD295E70291E}"/>
              </a:ext>
            </a:extLst>
          </p:cNvPr>
          <p:cNvSpPr/>
          <p:nvPr/>
        </p:nvSpPr>
        <p:spPr>
          <a:xfrm>
            <a:off x="1447800" y="3390900"/>
            <a:ext cx="3200400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84A3AD-7D1A-BA45-34EC-0C76D16788DD}"/>
              </a:ext>
            </a:extLst>
          </p:cNvPr>
          <p:cNvSpPr/>
          <p:nvPr/>
        </p:nvSpPr>
        <p:spPr>
          <a:xfrm>
            <a:off x="13944604" y="6667500"/>
            <a:ext cx="3200400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Modelling and Fitting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6D6C86-264B-57E8-4BD7-45345480B157}"/>
              </a:ext>
            </a:extLst>
          </p:cNvPr>
          <p:cNvSpPr/>
          <p:nvPr/>
        </p:nvSpPr>
        <p:spPr>
          <a:xfrm>
            <a:off x="5645728" y="3390900"/>
            <a:ext cx="3200400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Processing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73BD74-FD77-BD3D-A299-6A4E8ED7BEE7}"/>
              </a:ext>
            </a:extLst>
          </p:cNvPr>
          <p:cNvSpPr/>
          <p:nvPr/>
        </p:nvSpPr>
        <p:spPr>
          <a:xfrm>
            <a:off x="9677402" y="3390900"/>
            <a:ext cx="3200400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and Testing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55264E-EE40-55E9-08D4-A0A113F63D91}"/>
              </a:ext>
            </a:extLst>
          </p:cNvPr>
          <p:cNvSpPr/>
          <p:nvPr/>
        </p:nvSpPr>
        <p:spPr>
          <a:xfrm>
            <a:off x="13944604" y="3390900"/>
            <a:ext cx="3200400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  <a:p>
            <a:pPr algn="ctr"/>
            <a:r>
              <a:rPr lang="en-US" dirty="0"/>
              <a:t>(SARIMA and LSTM)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390925-B606-5DF6-5851-4EB6FD31158E}"/>
              </a:ext>
            </a:extLst>
          </p:cNvPr>
          <p:cNvSpPr/>
          <p:nvPr/>
        </p:nvSpPr>
        <p:spPr>
          <a:xfrm>
            <a:off x="5029200" y="6667500"/>
            <a:ext cx="3200400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Predictions </a:t>
            </a:r>
          </a:p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F7F544-1580-F630-65BB-8F44DE763A10}"/>
              </a:ext>
            </a:extLst>
          </p:cNvPr>
          <p:cNvSpPr/>
          <p:nvPr/>
        </p:nvSpPr>
        <p:spPr>
          <a:xfrm>
            <a:off x="9677402" y="6667500"/>
            <a:ext cx="3200400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Visualizations</a:t>
            </a:r>
          </a:p>
          <a:p>
            <a:pPr algn="ctr"/>
            <a:endParaRPr lang="en-US" dirty="0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28BD3FFE-B2D5-3AD4-1B7A-7FC637DCB756}"/>
              </a:ext>
            </a:extLst>
          </p:cNvPr>
          <p:cNvSpPr/>
          <p:nvPr/>
        </p:nvSpPr>
        <p:spPr>
          <a:xfrm>
            <a:off x="4866409" y="3804805"/>
            <a:ext cx="495300" cy="5437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8A6B5064-6686-D50E-BD73-022FB5A6C1D3}"/>
              </a:ext>
            </a:extLst>
          </p:cNvPr>
          <p:cNvSpPr/>
          <p:nvPr/>
        </p:nvSpPr>
        <p:spPr>
          <a:xfrm>
            <a:off x="9014115" y="3804805"/>
            <a:ext cx="495300" cy="5437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7DFE6921-BE34-A5C0-0B08-BB59ADA9C163}"/>
              </a:ext>
            </a:extLst>
          </p:cNvPr>
          <p:cNvSpPr/>
          <p:nvPr/>
        </p:nvSpPr>
        <p:spPr>
          <a:xfrm>
            <a:off x="13212045" y="3804805"/>
            <a:ext cx="495300" cy="5437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3AF61AEE-0ACC-2EEE-31BB-2406D9227F5D}"/>
              </a:ext>
            </a:extLst>
          </p:cNvPr>
          <p:cNvSpPr/>
          <p:nvPr/>
        </p:nvSpPr>
        <p:spPr>
          <a:xfrm rot="5400000">
            <a:off x="14697081" y="5443105"/>
            <a:ext cx="1695446" cy="543790"/>
          </a:xfrm>
          <a:prstGeom prst="rightArrow">
            <a:avLst>
              <a:gd name="adj1" fmla="val 50000"/>
              <a:gd name="adj2" fmla="val 843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669C8A54-0075-89FC-C4FB-83B2153378DD}"/>
              </a:ext>
            </a:extLst>
          </p:cNvPr>
          <p:cNvSpPr/>
          <p:nvPr/>
        </p:nvSpPr>
        <p:spPr>
          <a:xfrm rot="10800000">
            <a:off x="8610598" y="7081405"/>
            <a:ext cx="685803" cy="5437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D5A0B141-A7FF-D7A2-99E2-B41376EE05A0}"/>
              </a:ext>
            </a:extLst>
          </p:cNvPr>
          <p:cNvSpPr/>
          <p:nvPr/>
        </p:nvSpPr>
        <p:spPr>
          <a:xfrm rot="10800000">
            <a:off x="13116793" y="7081405"/>
            <a:ext cx="685803" cy="5437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142" y="564"/>
            <a:ext cx="34290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204626-2220-4678-A939-FD94EA7B5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14271F-8117-8063-4FC8-12846C7856B4}"/>
              </a:ext>
            </a:extLst>
          </p:cNvPr>
          <p:cNvSpPr txBox="1"/>
          <p:nvPr/>
        </p:nvSpPr>
        <p:spPr>
          <a:xfrm>
            <a:off x="221672" y="266700"/>
            <a:ext cx="10846891" cy="90415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4000" b="1" dirty="0">
                <a:solidFill>
                  <a:schemeClr val="tx2"/>
                </a:solidFill>
              </a:rPr>
              <a:t>STEPS INVOLVED: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 sz="4000" b="1" dirty="0">
              <a:solidFill>
                <a:schemeClr val="tx2"/>
              </a:solidFill>
            </a:endParaRPr>
          </a:p>
          <a:p>
            <a:pPr marL="384048" lvl="1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3600" b="0" i="0" dirty="0">
                <a:solidFill>
                  <a:schemeClr val="tx2"/>
                </a:solidFill>
                <a:effectLst/>
              </a:rPr>
              <a:t>Data Collection: Gathered stock prices from Yahoo Finance.</a:t>
            </a:r>
          </a:p>
          <a:p>
            <a:pPr marL="0" lvl="1" defTabSz="914400">
              <a:lnSpc>
                <a:spcPct val="94000"/>
              </a:lnSpc>
              <a:spcAft>
                <a:spcPts val="200"/>
              </a:spcAft>
            </a:pPr>
            <a:endParaRPr lang="en-US" sz="3600" b="0" i="0" dirty="0">
              <a:solidFill>
                <a:schemeClr val="tx2"/>
              </a:solidFill>
              <a:effectLst/>
            </a:endParaRPr>
          </a:p>
          <a:p>
            <a:pPr marL="384048" lvl="1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3600" b="0" i="0" dirty="0">
                <a:solidFill>
                  <a:schemeClr val="tx2"/>
                </a:solidFill>
                <a:effectLst/>
              </a:rPr>
              <a:t>Data Preprocessing: Prepared data for analysis, handling missing values.</a:t>
            </a:r>
          </a:p>
          <a:p>
            <a:pPr marL="384048" lvl="1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endParaRPr lang="en-US" sz="3600" b="0" i="0" dirty="0">
              <a:solidFill>
                <a:schemeClr val="tx2"/>
              </a:solidFill>
              <a:effectLst/>
            </a:endParaRPr>
          </a:p>
          <a:p>
            <a:pPr marL="384048" lvl="1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3600" b="0" i="0" dirty="0">
                <a:solidFill>
                  <a:schemeClr val="tx2"/>
                </a:solidFill>
                <a:effectLst/>
              </a:rPr>
              <a:t>Model Development: Developed SARIMA and LSTM models based on the processed data.</a:t>
            </a:r>
          </a:p>
          <a:p>
            <a:pPr marL="384048" lvl="1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endParaRPr lang="en-US" sz="3600" b="0" i="0" dirty="0">
              <a:solidFill>
                <a:schemeClr val="tx2"/>
              </a:solidFill>
              <a:effectLst/>
            </a:endParaRPr>
          </a:p>
          <a:p>
            <a:pPr marL="384048" lvl="1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3600" b="0" i="0" dirty="0">
                <a:solidFill>
                  <a:schemeClr val="tx2"/>
                </a:solidFill>
                <a:effectLst/>
              </a:rPr>
              <a:t>Evaluation: Assessed model performance using RMSE (Root Mean Square Error) and compared forecasts.</a:t>
            </a:r>
          </a:p>
          <a:p>
            <a:pPr marL="384048" lvl="1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endParaRPr lang="en-US" sz="3600" b="0" i="0" dirty="0">
              <a:solidFill>
                <a:schemeClr val="tx2"/>
              </a:solidFill>
              <a:effectLst/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3600" b="1" i="0" dirty="0">
                <a:solidFill>
                  <a:schemeClr val="tx2"/>
                </a:solidFill>
                <a:effectLst/>
              </a:rPr>
              <a:t>Tools:</a:t>
            </a:r>
            <a:r>
              <a:rPr lang="en-US" sz="3600" b="0" i="0" dirty="0">
                <a:solidFill>
                  <a:schemeClr val="tx2"/>
                </a:solidFill>
                <a:effectLst/>
              </a:rPr>
              <a:t> Python, </a:t>
            </a:r>
            <a:r>
              <a:rPr lang="en-US" sz="3600" b="0" i="0" dirty="0" err="1">
                <a:solidFill>
                  <a:schemeClr val="tx2"/>
                </a:solidFill>
                <a:effectLst/>
              </a:rPr>
              <a:t>yfinance</a:t>
            </a:r>
            <a:r>
              <a:rPr lang="en-US" sz="3600" b="0" i="0" dirty="0">
                <a:solidFill>
                  <a:schemeClr val="tx2"/>
                </a:solidFill>
                <a:effectLst/>
              </a:rPr>
              <a:t> for data retrieval, pandas for data manipulation, </a:t>
            </a:r>
            <a:r>
              <a:rPr lang="en-US" sz="3600" b="0" i="0" dirty="0" err="1">
                <a:solidFill>
                  <a:schemeClr val="tx2"/>
                </a:solidFill>
                <a:effectLst/>
              </a:rPr>
              <a:t>statsmodels</a:t>
            </a:r>
            <a:r>
              <a:rPr lang="en-US" sz="3600" b="0" i="0" dirty="0">
                <a:solidFill>
                  <a:schemeClr val="tx2"/>
                </a:solidFill>
                <a:effectLst/>
              </a:rPr>
              <a:t> for SARIMA, TensorFlow/</a:t>
            </a:r>
            <a:r>
              <a:rPr lang="en-US" sz="3600" b="0" i="0" dirty="0" err="1">
                <a:solidFill>
                  <a:schemeClr val="tx2"/>
                </a:solidFill>
                <a:effectLst/>
              </a:rPr>
              <a:t>Keras</a:t>
            </a:r>
            <a:r>
              <a:rPr lang="en-US" sz="3600" b="0" i="0" dirty="0">
                <a:solidFill>
                  <a:schemeClr val="tx2"/>
                </a:solidFill>
                <a:effectLst/>
              </a:rPr>
              <a:t> for LSTM.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97D8A6-1C5A-42B6-AE78-F3D0F9BDF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75491" y="0"/>
            <a:ext cx="34290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Graphic 5" descr="Coins">
            <a:extLst>
              <a:ext uri="{FF2B5EF4-FFF2-40B4-BE49-F238E27FC236}">
                <a16:creationId xmlns:a16="http://schemas.microsoft.com/office/drawing/2014/main" id="{2C9CAF27-1219-ECA5-6C8E-08FDDC4A2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16960" y="2668816"/>
            <a:ext cx="4949368" cy="494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78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99CD30-D07B-D1D9-473A-15DF3B085EEA}"/>
              </a:ext>
            </a:extLst>
          </p:cNvPr>
          <p:cNvSpPr txBox="1"/>
          <p:nvPr/>
        </p:nvSpPr>
        <p:spPr>
          <a:xfrm>
            <a:off x="1579418" y="419100"/>
            <a:ext cx="54938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+mj-lt"/>
              </a:rPr>
              <a:t>Seasonality Analysis 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284CA5-9A54-B3CD-880A-150C5FBC0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417" y="2857500"/>
            <a:ext cx="15546423" cy="725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0B14CD-392F-CEDA-3535-9BBC476462ED}"/>
              </a:ext>
            </a:extLst>
          </p:cNvPr>
          <p:cNvSpPr txBox="1"/>
          <p:nvPr/>
        </p:nvSpPr>
        <p:spPr>
          <a:xfrm>
            <a:off x="1579418" y="1393474"/>
            <a:ext cx="155464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/>
              <a:t>The patterns observed here reflect consistent movement that repeat</a:t>
            </a:r>
          </a:p>
          <a:p>
            <a:pPr algn="just"/>
            <a:r>
              <a:rPr lang="en-US" sz="3600" dirty="0"/>
              <a:t> over a specific time period which indicates seasonality in the data.</a:t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12611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1251932" y="1028629"/>
            <a:ext cx="10585648" cy="7370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spcBef>
                <a:spcPct val="0"/>
              </a:spcBef>
            </a:pPr>
            <a:r>
              <a:rPr lang="en-US" sz="4400" b="1" i="0" dirty="0">
                <a:solidFill>
                  <a:srgbClr val="0D0D0D"/>
                </a:solidFill>
                <a:effectLst/>
                <a:latin typeface="+mj-lt"/>
              </a:rPr>
              <a:t>Testing for Stationarity</a:t>
            </a:r>
            <a:endParaRPr lang="en-US" sz="44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95400" y="2314168"/>
            <a:ext cx="16076632" cy="2294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619"/>
              </a:lnSpc>
              <a:spcBef>
                <a:spcPct val="0"/>
              </a:spcBef>
            </a:pPr>
            <a:r>
              <a:rPr lang="en-US" sz="3600" dirty="0"/>
              <a:t>The Augmented Dickey-Fuller (ADF) test, a statistical technique used to check for stationarity, was applied to the closing prices of City Bank and Wells Fargo stocks in our analysis.</a:t>
            </a:r>
            <a:br>
              <a:rPr lang="en-US" sz="3600" dirty="0"/>
            </a:br>
            <a:endParaRPr lang="en-US" sz="3299" dirty="0">
              <a:solidFill>
                <a:srgbClr val="000000"/>
              </a:solidFill>
              <a:latin typeface="Montserrat Classic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786238" y="5256086"/>
            <a:ext cx="173963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Canva Sans"/>
              </a:rPr>
              <a:t> 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E33DF41-BE00-4687-B8FE-FFE82583C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281165"/>
              </p:ext>
            </p:extLst>
          </p:nvPr>
        </p:nvGraphicFramePr>
        <p:xfrm>
          <a:off x="1267691" y="4608386"/>
          <a:ext cx="16076631" cy="4114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8877">
                  <a:extLst>
                    <a:ext uri="{9D8B030D-6E8A-4147-A177-3AD203B41FA5}">
                      <a16:colId xmlns:a16="http://schemas.microsoft.com/office/drawing/2014/main" val="3530461305"/>
                    </a:ext>
                  </a:extLst>
                </a:gridCol>
                <a:gridCol w="5358877">
                  <a:extLst>
                    <a:ext uri="{9D8B030D-6E8A-4147-A177-3AD203B41FA5}">
                      <a16:colId xmlns:a16="http://schemas.microsoft.com/office/drawing/2014/main" val="2014356137"/>
                    </a:ext>
                  </a:extLst>
                </a:gridCol>
                <a:gridCol w="5358877">
                  <a:extLst>
                    <a:ext uri="{9D8B030D-6E8A-4147-A177-3AD203B41FA5}">
                      <a16:colId xmlns:a16="http://schemas.microsoft.com/office/drawing/2014/main" val="99641111"/>
                    </a:ext>
                  </a:extLst>
                </a:gridCol>
              </a:tblGrid>
              <a:tr h="135790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City Bank p -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Wells Fargo P-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860475"/>
                  </a:ext>
                </a:extLst>
              </a:tr>
              <a:tr h="135790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Before Stationarity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0.213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657486"/>
                  </a:ext>
                </a:extLst>
              </a:tr>
              <a:tr h="139905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After Stationarity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000000"/>
                        </a:solidFill>
                        <a:latin typeface="Canva Sans"/>
                      </a:endParaRPr>
                    </a:p>
                    <a:p>
                      <a:pPr algn="ctr"/>
                      <a:r>
                        <a:rPr lang="en-US" sz="2800" dirty="0">
                          <a:solidFill>
                            <a:srgbClr val="000000"/>
                          </a:solidFill>
                          <a:latin typeface="Canva Sans"/>
                        </a:rPr>
                        <a:t>2.33e-11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rgbClr val="000000"/>
                        </a:solidFill>
                        <a:latin typeface="Canva Sans"/>
                      </a:endParaRPr>
                    </a:p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Canva Sans"/>
                        </a:rPr>
                        <a:t>2.03e-10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68859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19BD26-E5B0-C5C2-14C3-88C933B1AF5F}"/>
              </a:ext>
            </a:extLst>
          </p:cNvPr>
          <p:cNvSpPr txBox="1"/>
          <p:nvPr/>
        </p:nvSpPr>
        <p:spPr>
          <a:xfrm>
            <a:off x="1447800" y="647700"/>
            <a:ext cx="100510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+mj-lt"/>
              </a:rPr>
              <a:t>Auto Correlation and Partial Correlation: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70E67E-0B1C-0BC2-D0DE-8A63B9662CAD}"/>
              </a:ext>
            </a:extLst>
          </p:cNvPr>
          <p:cNvSpPr txBox="1"/>
          <p:nvPr/>
        </p:nvSpPr>
        <p:spPr>
          <a:xfrm>
            <a:off x="1454727" y="1714500"/>
            <a:ext cx="14094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+mj-lt"/>
              </a:rPr>
              <a:t>For City Bank: </a:t>
            </a:r>
            <a:r>
              <a:rPr lang="en-US" sz="4000" dirty="0">
                <a:latin typeface="+mj-lt"/>
              </a:rPr>
              <a:t>AR, I and MA values would be 1,1,0 respectively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282334C-EFED-6DC9-977A-47519819B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727" y="2405069"/>
            <a:ext cx="16535400" cy="746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124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2C790D-351E-CAAE-1C6E-0EB1094F4572}"/>
              </a:ext>
            </a:extLst>
          </p:cNvPr>
          <p:cNvSpPr txBox="1"/>
          <p:nvPr/>
        </p:nvSpPr>
        <p:spPr>
          <a:xfrm>
            <a:off x="1215034" y="1181100"/>
            <a:ext cx="158579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+mj-lt"/>
              </a:rPr>
              <a:t>For Wells Fargo Bank: </a:t>
            </a:r>
            <a:r>
              <a:rPr lang="en-US" sz="4000" dirty="0">
                <a:latin typeface="+mj-lt"/>
              </a:rPr>
              <a:t>AR, I and MA values would be 1,1,0 respectively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39CA693-0241-7AE1-2E40-5F9622F6B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47900"/>
            <a:ext cx="16230600" cy="751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18750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1332</TotalTime>
  <Words>688</Words>
  <Application>Microsoft Macintosh PowerPoint</Application>
  <PresentationFormat>Custom</PresentationFormat>
  <Paragraphs>112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Franklin Gothic Book</vt:lpstr>
      <vt:lpstr>Montserrat Classic Bold</vt:lpstr>
      <vt:lpstr>Söhne</vt:lpstr>
      <vt:lpstr>Aptos</vt:lpstr>
      <vt:lpstr>Arial</vt:lpstr>
      <vt:lpstr>Canva Sans</vt:lpstr>
      <vt:lpstr>Montserrat Classic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CAPITAL ONE AND AMERICAN EXPRESS PREDICTION ANALYSIS and FORECASTING USING TIME SERIES</dc:title>
  <cp:lastModifiedBy>Shiva Teja Chintala</cp:lastModifiedBy>
  <cp:revision>4</cp:revision>
  <dcterms:created xsi:type="dcterms:W3CDTF">2006-08-16T00:00:00Z</dcterms:created>
  <dcterms:modified xsi:type="dcterms:W3CDTF">2024-04-08T16:24:45Z</dcterms:modified>
  <dc:identifier>DAFzXLRf47s</dc:identifier>
</cp:coreProperties>
</file>