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1" r:id="rId20"/>
    <p:sldId id="273" r:id="rId21"/>
    <p:sldId id="274" r:id="rId22"/>
    <p:sldId id="275" r:id="rId23"/>
    <p:sldId id="276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C9FF3-6E51-48E8-9A9D-9472ECC4E3AD}" v="37" dt="2024-05-04T12:05:30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C09539-93E2-4ECC-A035-ED54FBF92E0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C058212-2764-4C07-BE7A-59DFAEAB6BF4}">
      <dgm:prSet/>
      <dgm:spPr/>
      <dgm:t>
        <a:bodyPr/>
        <a:lstStyle/>
        <a:p>
          <a:r>
            <a:rPr lang="en-US"/>
            <a:t>Mentorness graciously supplied the dataset for this project.</a:t>
          </a:r>
        </a:p>
      </dgm:t>
    </dgm:pt>
    <dgm:pt modelId="{5485EFD7-DF02-42AC-9BEA-22ED6A2919FB}" type="parTrans" cxnId="{4C61D6A7-2A35-4F8E-B915-615ABCA925A8}">
      <dgm:prSet/>
      <dgm:spPr/>
      <dgm:t>
        <a:bodyPr/>
        <a:lstStyle/>
        <a:p>
          <a:endParaRPr lang="en-US"/>
        </a:p>
      </dgm:t>
    </dgm:pt>
    <dgm:pt modelId="{E028390C-6A5C-4B50-955A-CDDF96413E3A}" type="sibTrans" cxnId="{4C61D6A7-2A35-4F8E-B915-615ABCA925A8}">
      <dgm:prSet/>
      <dgm:spPr/>
      <dgm:t>
        <a:bodyPr/>
        <a:lstStyle/>
        <a:p>
          <a:endParaRPr lang="en-US"/>
        </a:p>
      </dgm:t>
    </dgm:pt>
    <dgm:pt modelId="{B3806B68-B9AA-4C57-A4B6-BC4E3E55706D}">
      <dgm:prSet/>
      <dgm:spPr/>
      <dgm:t>
        <a:bodyPr/>
        <a:lstStyle/>
        <a:p>
          <a:r>
            <a:rPr lang="en-US"/>
            <a:t>This data encompasses diverse metrics such as player demographics, game performance indicators, in-game transactions, player interactions, and other relevant gameplay statistics.</a:t>
          </a:r>
        </a:p>
      </dgm:t>
    </dgm:pt>
    <dgm:pt modelId="{623DEBE5-A357-4531-8FBB-C6C88935AF7A}" type="parTrans" cxnId="{881B99FA-74B7-43CE-9ECC-398F3C731565}">
      <dgm:prSet/>
      <dgm:spPr/>
      <dgm:t>
        <a:bodyPr/>
        <a:lstStyle/>
        <a:p>
          <a:endParaRPr lang="en-US"/>
        </a:p>
      </dgm:t>
    </dgm:pt>
    <dgm:pt modelId="{F9B110D1-A082-4ACA-A41B-D3A2804EFDC9}" type="sibTrans" cxnId="{881B99FA-74B7-43CE-9ECC-398F3C731565}">
      <dgm:prSet/>
      <dgm:spPr/>
      <dgm:t>
        <a:bodyPr/>
        <a:lstStyle/>
        <a:p>
          <a:endParaRPr lang="en-US"/>
        </a:p>
      </dgm:t>
    </dgm:pt>
    <dgm:pt modelId="{1348BEC7-5D70-4DF6-B39E-58642AFA682A}">
      <dgm:prSet/>
      <dgm:spPr/>
      <dgm:t>
        <a:bodyPr/>
        <a:lstStyle/>
        <a:p>
          <a:r>
            <a:rPr lang="en-US"/>
            <a:t>The dataset is organized in a manner conducive to SQL analysis, enabling the extraction of insights and patterns through querying and manipulation using SQL queries.</a:t>
          </a:r>
        </a:p>
      </dgm:t>
    </dgm:pt>
    <dgm:pt modelId="{C763E1E8-8BCD-4AB5-8F71-321B0D120940}" type="parTrans" cxnId="{C562F7D0-A417-4364-8A25-E9B7275910CF}">
      <dgm:prSet/>
      <dgm:spPr/>
      <dgm:t>
        <a:bodyPr/>
        <a:lstStyle/>
        <a:p>
          <a:endParaRPr lang="en-US"/>
        </a:p>
      </dgm:t>
    </dgm:pt>
    <dgm:pt modelId="{24325D5D-FC48-4372-BF21-44087C348CE6}" type="sibTrans" cxnId="{C562F7D0-A417-4364-8A25-E9B7275910CF}">
      <dgm:prSet/>
      <dgm:spPr/>
      <dgm:t>
        <a:bodyPr/>
        <a:lstStyle/>
        <a:p>
          <a:endParaRPr lang="en-US"/>
        </a:p>
      </dgm:t>
    </dgm:pt>
    <dgm:pt modelId="{6D942961-5DC0-4B4B-924F-F7F2C97A9585}">
      <dgm:prSet/>
      <dgm:spPr/>
      <dgm:t>
        <a:bodyPr/>
        <a:lstStyle/>
        <a:p>
          <a:r>
            <a:rPr lang="en-US"/>
            <a:t>Overall, the dataset serves as a rich resource for conducting comprehensive analyses aimed at understanding player behavior, game dynamics, and performance metrics within the gaming environment.</a:t>
          </a:r>
        </a:p>
      </dgm:t>
    </dgm:pt>
    <dgm:pt modelId="{C3507038-0697-46E0-804C-FED67BC36422}" type="parTrans" cxnId="{3388149E-5786-433F-A609-7C2B23762560}">
      <dgm:prSet/>
      <dgm:spPr/>
      <dgm:t>
        <a:bodyPr/>
        <a:lstStyle/>
        <a:p>
          <a:endParaRPr lang="en-US"/>
        </a:p>
      </dgm:t>
    </dgm:pt>
    <dgm:pt modelId="{058223C0-129C-4172-A292-8FD4B78E7362}" type="sibTrans" cxnId="{3388149E-5786-433F-A609-7C2B23762560}">
      <dgm:prSet/>
      <dgm:spPr/>
      <dgm:t>
        <a:bodyPr/>
        <a:lstStyle/>
        <a:p>
          <a:endParaRPr lang="en-US"/>
        </a:p>
      </dgm:t>
    </dgm:pt>
    <dgm:pt modelId="{575F3496-2E9C-4150-84C0-3879E8384B46}" type="pres">
      <dgm:prSet presAssocID="{BDC09539-93E2-4ECC-A035-ED54FBF92E03}" presName="root" presStyleCnt="0">
        <dgm:presLayoutVars>
          <dgm:dir/>
          <dgm:resizeHandles val="exact"/>
        </dgm:presLayoutVars>
      </dgm:prSet>
      <dgm:spPr/>
    </dgm:pt>
    <dgm:pt modelId="{2D8154F6-4950-43AC-A139-1629118E93A0}" type="pres">
      <dgm:prSet presAssocID="{BDC09539-93E2-4ECC-A035-ED54FBF92E03}" presName="container" presStyleCnt="0">
        <dgm:presLayoutVars>
          <dgm:dir/>
          <dgm:resizeHandles val="exact"/>
        </dgm:presLayoutVars>
      </dgm:prSet>
      <dgm:spPr/>
    </dgm:pt>
    <dgm:pt modelId="{D9F9831D-F12C-427B-8CCB-A310FD622218}" type="pres">
      <dgm:prSet presAssocID="{CC058212-2764-4C07-BE7A-59DFAEAB6BF4}" presName="compNode" presStyleCnt="0"/>
      <dgm:spPr/>
    </dgm:pt>
    <dgm:pt modelId="{D8A50103-F0BD-45E5-9888-E4FF31A1ED46}" type="pres">
      <dgm:prSet presAssocID="{CC058212-2764-4C07-BE7A-59DFAEAB6BF4}" presName="iconBgRect" presStyleLbl="bgShp" presStyleIdx="0" presStyleCnt="4"/>
      <dgm:spPr/>
    </dgm:pt>
    <dgm:pt modelId="{234B867F-566D-4A2C-B900-FB87C01D4E42}" type="pres">
      <dgm:prSet presAssocID="{CC058212-2764-4C07-BE7A-59DFAEAB6BF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8C82DC8-55E5-479A-94CE-9B92DBEA8782}" type="pres">
      <dgm:prSet presAssocID="{CC058212-2764-4C07-BE7A-59DFAEAB6BF4}" presName="spaceRect" presStyleCnt="0"/>
      <dgm:spPr/>
    </dgm:pt>
    <dgm:pt modelId="{F737D376-314A-4961-A600-92068F5342F3}" type="pres">
      <dgm:prSet presAssocID="{CC058212-2764-4C07-BE7A-59DFAEAB6BF4}" presName="textRect" presStyleLbl="revTx" presStyleIdx="0" presStyleCnt="4">
        <dgm:presLayoutVars>
          <dgm:chMax val="1"/>
          <dgm:chPref val="1"/>
        </dgm:presLayoutVars>
      </dgm:prSet>
      <dgm:spPr/>
    </dgm:pt>
    <dgm:pt modelId="{8CF120F0-06B6-41BB-85A7-69C70648E817}" type="pres">
      <dgm:prSet presAssocID="{E028390C-6A5C-4B50-955A-CDDF96413E3A}" presName="sibTrans" presStyleLbl="sibTrans2D1" presStyleIdx="0" presStyleCnt="0"/>
      <dgm:spPr/>
    </dgm:pt>
    <dgm:pt modelId="{3D6026B2-B451-4858-8F05-22C3EA4677BC}" type="pres">
      <dgm:prSet presAssocID="{B3806B68-B9AA-4C57-A4B6-BC4E3E55706D}" presName="compNode" presStyleCnt="0"/>
      <dgm:spPr/>
    </dgm:pt>
    <dgm:pt modelId="{5ED1EABA-398B-48DB-95D3-E084804FF27C}" type="pres">
      <dgm:prSet presAssocID="{B3806B68-B9AA-4C57-A4B6-BC4E3E55706D}" presName="iconBgRect" presStyleLbl="bgShp" presStyleIdx="1" presStyleCnt="4"/>
      <dgm:spPr/>
    </dgm:pt>
    <dgm:pt modelId="{DA42FEDF-2117-4A58-AAC8-BC491DB8A8F6}" type="pres">
      <dgm:prSet presAssocID="{B3806B68-B9AA-4C57-A4B6-BC4E3E5570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69A70013-F836-4481-98C6-CDB42A51E001}" type="pres">
      <dgm:prSet presAssocID="{B3806B68-B9AA-4C57-A4B6-BC4E3E55706D}" presName="spaceRect" presStyleCnt="0"/>
      <dgm:spPr/>
    </dgm:pt>
    <dgm:pt modelId="{E75BCA1F-7278-4C91-BB43-D3724C75F8E4}" type="pres">
      <dgm:prSet presAssocID="{B3806B68-B9AA-4C57-A4B6-BC4E3E55706D}" presName="textRect" presStyleLbl="revTx" presStyleIdx="1" presStyleCnt="4">
        <dgm:presLayoutVars>
          <dgm:chMax val="1"/>
          <dgm:chPref val="1"/>
        </dgm:presLayoutVars>
      </dgm:prSet>
      <dgm:spPr/>
    </dgm:pt>
    <dgm:pt modelId="{20FC6B61-0B4E-4CE3-8AF7-7815098F2FFE}" type="pres">
      <dgm:prSet presAssocID="{F9B110D1-A082-4ACA-A41B-D3A2804EFDC9}" presName="sibTrans" presStyleLbl="sibTrans2D1" presStyleIdx="0" presStyleCnt="0"/>
      <dgm:spPr/>
    </dgm:pt>
    <dgm:pt modelId="{3B6DA3F9-AEF1-4122-A9F1-96D85F515605}" type="pres">
      <dgm:prSet presAssocID="{1348BEC7-5D70-4DF6-B39E-58642AFA682A}" presName="compNode" presStyleCnt="0"/>
      <dgm:spPr/>
    </dgm:pt>
    <dgm:pt modelId="{81D5C035-166D-4676-B914-A876CA9A30C3}" type="pres">
      <dgm:prSet presAssocID="{1348BEC7-5D70-4DF6-B39E-58642AFA682A}" presName="iconBgRect" presStyleLbl="bgShp" presStyleIdx="2" presStyleCnt="4"/>
      <dgm:spPr/>
    </dgm:pt>
    <dgm:pt modelId="{78946D44-F391-495B-9C4E-08ABFC1631F5}" type="pres">
      <dgm:prSet presAssocID="{1348BEC7-5D70-4DF6-B39E-58642AFA68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8A78D20-86EE-4137-803A-69DC8E9E4EA0}" type="pres">
      <dgm:prSet presAssocID="{1348BEC7-5D70-4DF6-B39E-58642AFA682A}" presName="spaceRect" presStyleCnt="0"/>
      <dgm:spPr/>
    </dgm:pt>
    <dgm:pt modelId="{60CAB397-52FC-4FC3-AF99-3D88FFB657AB}" type="pres">
      <dgm:prSet presAssocID="{1348BEC7-5D70-4DF6-B39E-58642AFA682A}" presName="textRect" presStyleLbl="revTx" presStyleIdx="2" presStyleCnt="4">
        <dgm:presLayoutVars>
          <dgm:chMax val="1"/>
          <dgm:chPref val="1"/>
        </dgm:presLayoutVars>
      </dgm:prSet>
      <dgm:spPr/>
    </dgm:pt>
    <dgm:pt modelId="{FC29644F-367B-4F28-BCC9-5194F798B96E}" type="pres">
      <dgm:prSet presAssocID="{24325D5D-FC48-4372-BF21-44087C348CE6}" presName="sibTrans" presStyleLbl="sibTrans2D1" presStyleIdx="0" presStyleCnt="0"/>
      <dgm:spPr/>
    </dgm:pt>
    <dgm:pt modelId="{9781C19D-1A2B-47C1-8F47-DED7DEE54043}" type="pres">
      <dgm:prSet presAssocID="{6D942961-5DC0-4B4B-924F-F7F2C97A9585}" presName="compNode" presStyleCnt="0"/>
      <dgm:spPr/>
    </dgm:pt>
    <dgm:pt modelId="{E262B38A-BC7B-49DF-8407-58B7718F8A83}" type="pres">
      <dgm:prSet presAssocID="{6D942961-5DC0-4B4B-924F-F7F2C97A9585}" presName="iconBgRect" presStyleLbl="bgShp" presStyleIdx="3" presStyleCnt="4"/>
      <dgm:spPr/>
    </dgm:pt>
    <dgm:pt modelId="{28B16F62-AD66-4441-B031-AA7E9742C33F}" type="pres">
      <dgm:prSet presAssocID="{6D942961-5DC0-4B4B-924F-F7F2C97A958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B9DA9FA-4C77-47A0-81E1-E230A7F789A6}" type="pres">
      <dgm:prSet presAssocID="{6D942961-5DC0-4B4B-924F-F7F2C97A9585}" presName="spaceRect" presStyleCnt="0"/>
      <dgm:spPr/>
    </dgm:pt>
    <dgm:pt modelId="{E3E9F764-3CE6-408E-B83C-09BF136F1651}" type="pres">
      <dgm:prSet presAssocID="{6D942961-5DC0-4B4B-924F-F7F2C97A958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9A90716-4985-4AEA-8FB3-DDD2D5E6EBF8}" type="presOf" srcId="{CC058212-2764-4C07-BE7A-59DFAEAB6BF4}" destId="{F737D376-314A-4961-A600-92068F5342F3}" srcOrd="0" destOrd="0" presId="urn:microsoft.com/office/officeart/2018/2/layout/IconCircleList"/>
    <dgm:cxn modelId="{58D48A18-D6EE-4C03-8FA1-9C5E8592DA10}" type="presOf" srcId="{BDC09539-93E2-4ECC-A035-ED54FBF92E03}" destId="{575F3496-2E9C-4150-84C0-3879E8384B46}" srcOrd="0" destOrd="0" presId="urn:microsoft.com/office/officeart/2018/2/layout/IconCircleList"/>
    <dgm:cxn modelId="{19F22C5D-96AB-441E-AE49-AF49C13C9242}" type="presOf" srcId="{24325D5D-FC48-4372-BF21-44087C348CE6}" destId="{FC29644F-367B-4F28-BCC9-5194F798B96E}" srcOrd="0" destOrd="0" presId="urn:microsoft.com/office/officeart/2018/2/layout/IconCircleList"/>
    <dgm:cxn modelId="{44397F66-6BD0-4A6F-AC36-5DECD8AC2FE0}" type="presOf" srcId="{B3806B68-B9AA-4C57-A4B6-BC4E3E55706D}" destId="{E75BCA1F-7278-4C91-BB43-D3724C75F8E4}" srcOrd="0" destOrd="0" presId="urn:microsoft.com/office/officeart/2018/2/layout/IconCircleList"/>
    <dgm:cxn modelId="{8AF04C4E-F6A9-47F1-957A-BFD65E278326}" type="presOf" srcId="{F9B110D1-A082-4ACA-A41B-D3A2804EFDC9}" destId="{20FC6B61-0B4E-4CE3-8AF7-7815098F2FFE}" srcOrd="0" destOrd="0" presId="urn:microsoft.com/office/officeart/2018/2/layout/IconCircleList"/>
    <dgm:cxn modelId="{E0DC6351-14D9-432E-B9C0-C18ECB6C5E62}" type="presOf" srcId="{6D942961-5DC0-4B4B-924F-F7F2C97A9585}" destId="{E3E9F764-3CE6-408E-B83C-09BF136F1651}" srcOrd="0" destOrd="0" presId="urn:microsoft.com/office/officeart/2018/2/layout/IconCircleList"/>
    <dgm:cxn modelId="{3388149E-5786-433F-A609-7C2B23762560}" srcId="{BDC09539-93E2-4ECC-A035-ED54FBF92E03}" destId="{6D942961-5DC0-4B4B-924F-F7F2C97A9585}" srcOrd="3" destOrd="0" parTransId="{C3507038-0697-46E0-804C-FED67BC36422}" sibTransId="{058223C0-129C-4172-A292-8FD4B78E7362}"/>
    <dgm:cxn modelId="{4C61D6A7-2A35-4F8E-B915-615ABCA925A8}" srcId="{BDC09539-93E2-4ECC-A035-ED54FBF92E03}" destId="{CC058212-2764-4C07-BE7A-59DFAEAB6BF4}" srcOrd="0" destOrd="0" parTransId="{5485EFD7-DF02-42AC-9BEA-22ED6A2919FB}" sibTransId="{E028390C-6A5C-4B50-955A-CDDF96413E3A}"/>
    <dgm:cxn modelId="{C562F7D0-A417-4364-8A25-E9B7275910CF}" srcId="{BDC09539-93E2-4ECC-A035-ED54FBF92E03}" destId="{1348BEC7-5D70-4DF6-B39E-58642AFA682A}" srcOrd="2" destOrd="0" parTransId="{C763E1E8-8BCD-4AB5-8F71-321B0D120940}" sibTransId="{24325D5D-FC48-4372-BF21-44087C348CE6}"/>
    <dgm:cxn modelId="{2F22F9DC-7B11-4B48-A6B2-C65559E89B1D}" type="presOf" srcId="{1348BEC7-5D70-4DF6-B39E-58642AFA682A}" destId="{60CAB397-52FC-4FC3-AF99-3D88FFB657AB}" srcOrd="0" destOrd="0" presId="urn:microsoft.com/office/officeart/2018/2/layout/IconCircleList"/>
    <dgm:cxn modelId="{A9F2EFF7-16AE-444A-8B87-543B311E39F7}" type="presOf" srcId="{E028390C-6A5C-4B50-955A-CDDF96413E3A}" destId="{8CF120F0-06B6-41BB-85A7-69C70648E817}" srcOrd="0" destOrd="0" presId="urn:microsoft.com/office/officeart/2018/2/layout/IconCircleList"/>
    <dgm:cxn modelId="{881B99FA-74B7-43CE-9ECC-398F3C731565}" srcId="{BDC09539-93E2-4ECC-A035-ED54FBF92E03}" destId="{B3806B68-B9AA-4C57-A4B6-BC4E3E55706D}" srcOrd="1" destOrd="0" parTransId="{623DEBE5-A357-4531-8FBB-C6C88935AF7A}" sibTransId="{F9B110D1-A082-4ACA-A41B-D3A2804EFDC9}"/>
    <dgm:cxn modelId="{2BFA8111-5CEC-4056-9FD4-A350CA560C1C}" type="presParOf" srcId="{575F3496-2E9C-4150-84C0-3879E8384B46}" destId="{2D8154F6-4950-43AC-A139-1629118E93A0}" srcOrd="0" destOrd="0" presId="urn:microsoft.com/office/officeart/2018/2/layout/IconCircleList"/>
    <dgm:cxn modelId="{2129393D-1DA9-4B78-A42E-2BC0171EE6A0}" type="presParOf" srcId="{2D8154F6-4950-43AC-A139-1629118E93A0}" destId="{D9F9831D-F12C-427B-8CCB-A310FD622218}" srcOrd="0" destOrd="0" presId="urn:microsoft.com/office/officeart/2018/2/layout/IconCircleList"/>
    <dgm:cxn modelId="{257604C8-6106-4DC3-805B-241138B33980}" type="presParOf" srcId="{D9F9831D-F12C-427B-8CCB-A310FD622218}" destId="{D8A50103-F0BD-45E5-9888-E4FF31A1ED46}" srcOrd="0" destOrd="0" presId="urn:microsoft.com/office/officeart/2018/2/layout/IconCircleList"/>
    <dgm:cxn modelId="{41A3519B-8482-4710-ABBE-9A52BDA1C177}" type="presParOf" srcId="{D9F9831D-F12C-427B-8CCB-A310FD622218}" destId="{234B867F-566D-4A2C-B900-FB87C01D4E42}" srcOrd="1" destOrd="0" presId="urn:microsoft.com/office/officeart/2018/2/layout/IconCircleList"/>
    <dgm:cxn modelId="{F42C4D8A-DEDA-4871-91FB-67769201AD9A}" type="presParOf" srcId="{D9F9831D-F12C-427B-8CCB-A310FD622218}" destId="{28C82DC8-55E5-479A-94CE-9B92DBEA8782}" srcOrd="2" destOrd="0" presId="urn:microsoft.com/office/officeart/2018/2/layout/IconCircleList"/>
    <dgm:cxn modelId="{BFDF4B3F-2BEF-466A-912B-40051E4AED18}" type="presParOf" srcId="{D9F9831D-F12C-427B-8CCB-A310FD622218}" destId="{F737D376-314A-4961-A600-92068F5342F3}" srcOrd="3" destOrd="0" presId="urn:microsoft.com/office/officeart/2018/2/layout/IconCircleList"/>
    <dgm:cxn modelId="{16BF2A00-42D9-47FE-8C1D-D9B803CCC1C4}" type="presParOf" srcId="{2D8154F6-4950-43AC-A139-1629118E93A0}" destId="{8CF120F0-06B6-41BB-85A7-69C70648E817}" srcOrd="1" destOrd="0" presId="urn:microsoft.com/office/officeart/2018/2/layout/IconCircleList"/>
    <dgm:cxn modelId="{E6F3D4E8-2AD4-4BF1-8C42-4AE2324D4E14}" type="presParOf" srcId="{2D8154F6-4950-43AC-A139-1629118E93A0}" destId="{3D6026B2-B451-4858-8F05-22C3EA4677BC}" srcOrd="2" destOrd="0" presId="urn:microsoft.com/office/officeart/2018/2/layout/IconCircleList"/>
    <dgm:cxn modelId="{482C49A7-186B-4163-8358-492C584D3C1F}" type="presParOf" srcId="{3D6026B2-B451-4858-8F05-22C3EA4677BC}" destId="{5ED1EABA-398B-48DB-95D3-E084804FF27C}" srcOrd="0" destOrd="0" presId="urn:microsoft.com/office/officeart/2018/2/layout/IconCircleList"/>
    <dgm:cxn modelId="{F20EC041-1B35-4B3F-9843-11DAC6AC3A4A}" type="presParOf" srcId="{3D6026B2-B451-4858-8F05-22C3EA4677BC}" destId="{DA42FEDF-2117-4A58-AAC8-BC491DB8A8F6}" srcOrd="1" destOrd="0" presId="urn:microsoft.com/office/officeart/2018/2/layout/IconCircleList"/>
    <dgm:cxn modelId="{A12452C4-04DB-4DD7-93EA-97CFF9F27358}" type="presParOf" srcId="{3D6026B2-B451-4858-8F05-22C3EA4677BC}" destId="{69A70013-F836-4481-98C6-CDB42A51E001}" srcOrd="2" destOrd="0" presId="urn:microsoft.com/office/officeart/2018/2/layout/IconCircleList"/>
    <dgm:cxn modelId="{2B8721AE-E6C0-4F7B-9E98-C0F64250D8B9}" type="presParOf" srcId="{3D6026B2-B451-4858-8F05-22C3EA4677BC}" destId="{E75BCA1F-7278-4C91-BB43-D3724C75F8E4}" srcOrd="3" destOrd="0" presId="urn:microsoft.com/office/officeart/2018/2/layout/IconCircleList"/>
    <dgm:cxn modelId="{BEE2304A-1FEF-464B-9C8A-2280ACAC3269}" type="presParOf" srcId="{2D8154F6-4950-43AC-A139-1629118E93A0}" destId="{20FC6B61-0B4E-4CE3-8AF7-7815098F2FFE}" srcOrd="3" destOrd="0" presId="urn:microsoft.com/office/officeart/2018/2/layout/IconCircleList"/>
    <dgm:cxn modelId="{FAC0350E-C761-48B7-B174-FBE2E6783FB4}" type="presParOf" srcId="{2D8154F6-4950-43AC-A139-1629118E93A0}" destId="{3B6DA3F9-AEF1-4122-A9F1-96D85F515605}" srcOrd="4" destOrd="0" presId="urn:microsoft.com/office/officeart/2018/2/layout/IconCircleList"/>
    <dgm:cxn modelId="{C67A8BE7-BB8D-489C-A0DF-9C317B10B262}" type="presParOf" srcId="{3B6DA3F9-AEF1-4122-A9F1-96D85F515605}" destId="{81D5C035-166D-4676-B914-A876CA9A30C3}" srcOrd="0" destOrd="0" presId="urn:microsoft.com/office/officeart/2018/2/layout/IconCircleList"/>
    <dgm:cxn modelId="{426E057D-0F30-4AFE-9C4C-EE36F01C021E}" type="presParOf" srcId="{3B6DA3F9-AEF1-4122-A9F1-96D85F515605}" destId="{78946D44-F391-495B-9C4E-08ABFC1631F5}" srcOrd="1" destOrd="0" presId="urn:microsoft.com/office/officeart/2018/2/layout/IconCircleList"/>
    <dgm:cxn modelId="{E1214E9C-AD73-4706-9979-6FF6545E5A3D}" type="presParOf" srcId="{3B6DA3F9-AEF1-4122-A9F1-96D85F515605}" destId="{58A78D20-86EE-4137-803A-69DC8E9E4EA0}" srcOrd="2" destOrd="0" presId="urn:microsoft.com/office/officeart/2018/2/layout/IconCircleList"/>
    <dgm:cxn modelId="{22382396-8D01-4956-A643-A54AA318B3F0}" type="presParOf" srcId="{3B6DA3F9-AEF1-4122-A9F1-96D85F515605}" destId="{60CAB397-52FC-4FC3-AF99-3D88FFB657AB}" srcOrd="3" destOrd="0" presId="urn:microsoft.com/office/officeart/2018/2/layout/IconCircleList"/>
    <dgm:cxn modelId="{5EB94C4E-A251-4F76-A1A3-FCEDD5C2A21A}" type="presParOf" srcId="{2D8154F6-4950-43AC-A139-1629118E93A0}" destId="{FC29644F-367B-4F28-BCC9-5194F798B96E}" srcOrd="5" destOrd="0" presId="urn:microsoft.com/office/officeart/2018/2/layout/IconCircleList"/>
    <dgm:cxn modelId="{7D14C29B-1685-400D-A469-721F4FC2EFD9}" type="presParOf" srcId="{2D8154F6-4950-43AC-A139-1629118E93A0}" destId="{9781C19D-1A2B-47C1-8F47-DED7DEE54043}" srcOrd="6" destOrd="0" presId="urn:microsoft.com/office/officeart/2018/2/layout/IconCircleList"/>
    <dgm:cxn modelId="{595E2BC0-2895-4A6C-9E8C-4AA1F21698AB}" type="presParOf" srcId="{9781C19D-1A2B-47C1-8F47-DED7DEE54043}" destId="{E262B38A-BC7B-49DF-8407-58B7718F8A83}" srcOrd="0" destOrd="0" presId="urn:microsoft.com/office/officeart/2018/2/layout/IconCircleList"/>
    <dgm:cxn modelId="{0A7B9AE0-D1E2-49FC-8ED0-58AC729A20B7}" type="presParOf" srcId="{9781C19D-1A2B-47C1-8F47-DED7DEE54043}" destId="{28B16F62-AD66-4441-B031-AA7E9742C33F}" srcOrd="1" destOrd="0" presId="urn:microsoft.com/office/officeart/2018/2/layout/IconCircleList"/>
    <dgm:cxn modelId="{A79D942E-EFBE-442E-A256-C603358DC030}" type="presParOf" srcId="{9781C19D-1A2B-47C1-8F47-DED7DEE54043}" destId="{BB9DA9FA-4C77-47A0-81E1-E230A7F789A6}" srcOrd="2" destOrd="0" presId="urn:microsoft.com/office/officeart/2018/2/layout/IconCircleList"/>
    <dgm:cxn modelId="{0FFFE1D1-0709-4681-9F65-711C620B34D0}" type="presParOf" srcId="{9781C19D-1A2B-47C1-8F47-DED7DEE54043}" destId="{E3E9F764-3CE6-408E-B83C-09BF136F165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50103-F0BD-45E5-9888-E4FF31A1ED46}">
      <dsp:nvSpPr>
        <dsp:cNvPr id="0" name=""/>
        <dsp:cNvSpPr/>
      </dsp:nvSpPr>
      <dsp:spPr>
        <a:xfrm>
          <a:off x="229579" y="418984"/>
          <a:ext cx="1162165" cy="11621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867F-566D-4A2C-B900-FB87C01D4E42}">
      <dsp:nvSpPr>
        <dsp:cNvPr id="0" name=""/>
        <dsp:cNvSpPr/>
      </dsp:nvSpPr>
      <dsp:spPr>
        <a:xfrm>
          <a:off x="473634" y="663038"/>
          <a:ext cx="674056" cy="674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7D376-314A-4961-A600-92068F5342F3}">
      <dsp:nvSpPr>
        <dsp:cNvPr id="0" name=""/>
        <dsp:cNvSpPr/>
      </dsp:nvSpPr>
      <dsp:spPr>
        <a:xfrm>
          <a:off x="1640780" y="418984"/>
          <a:ext cx="2739391" cy="1162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Mentorness graciously supplied the dataset for this project.</a:t>
          </a:r>
        </a:p>
      </dsp:txBody>
      <dsp:txXfrm>
        <a:off x="1640780" y="418984"/>
        <a:ext cx="2739391" cy="1162165"/>
      </dsp:txXfrm>
    </dsp:sp>
    <dsp:sp modelId="{5ED1EABA-398B-48DB-95D3-E084804FF27C}">
      <dsp:nvSpPr>
        <dsp:cNvPr id="0" name=""/>
        <dsp:cNvSpPr/>
      </dsp:nvSpPr>
      <dsp:spPr>
        <a:xfrm>
          <a:off x="4857490" y="418984"/>
          <a:ext cx="1162165" cy="11621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2FEDF-2117-4A58-AAC8-BC491DB8A8F6}">
      <dsp:nvSpPr>
        <dsp:cNvPr id="0" name=""/>
        <dsp:cNvSpPr/>
      </dsp:nvSpPr>
      <dsp:spPr>
        <a:xfrm>
          <a:off x="5101544" y="663038"/>
          <a:ext cx="674056" cy="674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BCA1F-7278-4C91-BB43-D3724C75F8E4}">
      <dsp:nvSpPr>
        <dsp:cNvPr id="0" name=""/>
        <dsp:cNvSpPr/>
      </dsp:nvSpPr>
      <dsp:spPr>
        <a:xfrm>
          <a:off x="6268691" y="418984"/>
          <a:ext cx="2739391" cy="1162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This data encompasses diverse metrics such as player demographics, game performance indicators, in-game transactions, player interactions, and other relevant gameplay statistics.</a:t>
          </a:r>
        </a:p>
      </dsp:txBody>
      <dsp:txXfrm>
        <a:off x="6268691" y="418984"/>
        <a:ext cx="2739391" cy="1162165"/>
      </dsp:txXfrm>
    </dsp:sp>
    <dsp:sp modelId="{81D5C035-166D-4676-B914-A876CA9A30C3}">
      <dsp:nvSpPr>
        <dsp:cNvPr id="0" name=""/>
        <dsp:cNvSpPr/>
      </dsp:nvSpPr>
      <dsp:spPr>
        <a:xfrm>
          <a:off x="229579" y="2228850"/>
          <a:ext cx="1162165" cy="116216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46D44-F391-495B-9C4E-08ABFC1631F5}">
      <dsp:nvSpPr>
        <dsp:cNvPr id="0" name=""/>
        <dsp:cNvSpPr/>
      </dsp:nvSpPr>
      <dsp:spPr>
        <a:xfrm>
          <a:off x="473634" y="2472904"/>
          <a:ext cx="674056" cy="674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AB397-52FC-4FC3-AF99-3D88FFB657AB}">
      <dsp:nvSpPr>
        <dsp:cNvPr id="0" name=""/>
        <dsp:cNvSpPr/>
      </dsp:nvSpPr>
      <dsp:spPr>
        <a:xfrm>
          <a:off x="1640780" y="2228850"/>
          <a:ext cx="2739391" cy="1162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dataset is organized in a manner conducive to SQL analysis, enabling the extraction of insights and patterns through querying and manipulation using SQL queries.</a:t>
          </a:r>
        </a:p>
      </dsp:txBody>
      <dsp:txXfrm>
        <a:off x="1640780" y="2228850"/>
        <a:ext cx="2739391" cy="1162165"/>
      </dsp:txXfrm>
    </dsp:sp>
    <dsp:sp modelId="{E262B38A-BC7B-49DF-8407-58B7718F8A83}">
      <dsp:nvSpPr>
        <dsp:cNvPr id="0" name=""/>
        <dsp:cNvSpPr/>
      </dsp:nvSpPr>
      <dsp:spPr>
        <a:xfrm>
          <a:off x="4857490" y="2228850"/>
          <a:ext cx="1162165" cy="116216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16F62-AD66-4441-B031-AA7E9742C33F}">
      <dsp:nvSpPr>
        <dsp:cNvPr id="0" name=""/>
        <dsp:cNvSpPr/>
      </dsp:nvSpPr>
      <dsp:spPr>
        <a:xfrm>
          <a:off x="5101544" y="2472904"/>
          <a:ext cx="674056" cy="6740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9F764-3CE6-408E-B83C-09BF136F1651}">
      <dsp:nvSpPr>
        <dsp:cNvPr id="0" name=""/>
        <dsp:cNvSpPr/>
      </dsp:nvSpPr>
      <dsp:spPr>
        <a:xfrm>
          <a:off x="6268691" y="2228850"/>
          <a:ext cx="2739391" cy="1162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Overall, the dataset serves as a rich resource for conducting comprehensive analyses aimed at understanding player behavior, game dynamics, and performance metrics within the gaming environment.</a:t>
          </a:r>
        </a:p>
      </dsp:txBody>
      <dsp:txXfrm>
        <a:off x="6268691" y="2228850"/>
        <a:ext cx="2739391" cy="1162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23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0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9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2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3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93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8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5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0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b="1" cap="none" spc="15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800" b="1" cap="none" spc="1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11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none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 spc="14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 spc="14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 spc="14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 spc="1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736ACF6A-FC06-4E10-819E-2E7BC6978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Oval 6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197B3-78C8-36F8-9F02-DE39C17AC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69" y="2286000"/>
            <a:ext cx="3936275" cy="1351706"/>
          </a:xfrm>
        </p:spPr>
        <p:txBody>
          <a:bodyPr anchor="b"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Analysis With SQL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D9884-8F57-6C9A-A7A7-D51127014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237" y="4049499"/>
            <a:ext cx="5112933" cy="2016381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Mentorness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Internship Project by Shivathmika </a:t>
            </a:r>
          </a:p>
          <a:p>
            <a:pPr algn="ctr">
              <a:lnSpc>
                <a:spcPct val="12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Batch: MIP-DA-06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Close-up of hopscotch on a sidewalk">
            <a:extLst>
              <a:ext uri="{FF2B5EF4-FFF2-40B4-BE49-F238E27FC236}">
                <a16:creationId xmlns:a16="http://schemas.microsoft.com/office/drawing/2014/main" id="{AE470590-84C1-48CB-5F1F-FA7F6E0C02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21051" r="19615" b="-2"/>
          <a:stretch/>
        </p:blipFill>
        <p:spPr>
          <a:xfrm>
            <a:off x="6096000" y="-2357"/>
            <a:ext cx="6096000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3AD36E57-9C73-520F-03E1-495E6CD61C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03125" t="-203125" r="-203125" b="-20312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16629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5780"/>
    </mc:Choice>
    <mc:Fallback>
      <p:transition spd="slow" advTm="57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90E39-BF85-070A-9A87-9A6923A8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3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3:</a:t>
            </a:r>
            <a:br>
              <a:rPr lang="en-US" sz="13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total number of stages crossed at each difficulty level for Level 2 with players</a:t>
            </a:r>
            <a:br>
              <a:rPr lang="en-US" sz="13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`zm_series` devices. Arrange the result in decreasing order of the total number of</a:t>
            </a:r>
            <a:br>
              <a:rPr lang="en-US" sz="13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stages crossed.</a:t>
            </a:r>
            <a:endParaRPr lang="en-IN" sz="13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ADE72-A5EE-4271-0C0F-909761B9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435" y="762000"/>
            <a:ext cx="4338577" cy="304800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P_ID,difficulty,stages_crossed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total_number_of_stages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level=2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'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_%' 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stages_crossed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F37E312-6DAB-E06B-2B69-DE5E1CA587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0"/>
          <a:stretch/>
        </p:blipFill>
        <p:spPr>
          <a:xfrm>
            <a:off x="7032170" y="3200400"/>
            <a:ext cx="2729935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44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091F4-DEF3-3256-651A-80EDA28C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0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4:</a:t>
            </a:r>
            <a:b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`P_ID` and the total number of unique dates for those players who have played games on multiple days.</a:t>
            </a:r>
            <a:endParaRPr lang="en-IN" sz="2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0DBDC-0573-CE8C-4387-3EABFF7A1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435" y="762000"/>
            <a:ext cx="4338577" cy="3048000"/>
          </a:xfrm>
        </p:spPr>
        <p:txBody>
          <a:bodyPr anchor="ctr"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P_ID, COUNT(DISTINCT CAST(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start_datetime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DATE)) AS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Total_Number_Of_Unique_Dates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P_ID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COUNT(DISTINCT CAST(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start_datetime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DATE)) &gt;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data&#10;&#10;Description automatically generated">
            <a:extLst>
              <a:ext uri="{FF2B5EF4-FFF2-40B4-BE49-F238E27FC236}">
                <a16:creationId xmlns:a16="http://schemas.microsoft.com/office/drawing/2014/main" id="{70644F44-9E30-5E8F-A5C3-DE6C72F4CF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1"/>
          <a:stretch/>
        </p:blipFill>
        <p:spPr>
          <a:xfrm>
            <a:off x="7086600" y="3603171"/>
            <a:ext cx="3341913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01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C78EA-1B6D-72CB-2018-130745E1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5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5:</a:t>
            </a:r>
            <a:b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`P_ID` and levelwise sum of `kill_counts` where `kill_count` is greater than the</a:t>
            </a:r>
            <a:b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kill count for Medium difficulty.</a:t>
            </a:r>
            <a:endParaRPr lang="en-IN" sz="15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DBCA4-EE47-6EE2-460F-F3082CB59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435" y="762000"/>
            <a:ext cx="4338577" cy="30480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P_ID,level,sum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Kill_Count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Level_Wise_Count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Difficulty="Medium"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P_ID,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having avg(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Kill_Count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avg(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Kill_Count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Difficulty="Medium");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IN" sz="15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271DC6-B2EF-787E-20D9-F607978FE8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4"/>
          <a:stretch/>
        </p:blipFill>
        <p:spPr>
          <a:xfrm>
            <a:off x="6829199" y="3429000"/>
            <a:ext cx="3261857" cy="321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26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BB557-EADF-230E-4794-72C099724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5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6:</a:t>
            </a:r>
            <a:br>
              <a:rPr lang="en-US" sz="15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`Level` and its corresponding `Level_code`wise sum of lives earned, excluding Level 0. Arrange in ascending order of level.</a:t>
            </a:r>
            <a:b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5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89286-A157-8F2B-40FC-1DAD1D3CB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435" y="762000"/>
            <a:ext cx="4338577" cy="30480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Level,L1_code,L2_Code,sum(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lives_earned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Total_Lives_Earned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 join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player_details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level_details.P_ID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player_details.P_ID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level,L1_Code,L2_Code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level !=0 order by level;</a:t>
            </a:r>
          </a:p>
          <a:p>
            <a:pPr>
              <a:lnSpc>
                <a:spcPct val="120000"/>
              </a:lnSpc>
            </a:pPr>
            <a:endParaRPr lang="en-IN" sz="15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CA4AC6-F6A8-5EB3-F14E-A7BC953B86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0"/>
          <a:stretch/>
        </p:blipFill>
        <p:spPr>
          <a:xfrm>
            <a:off x="7119257" y="3429001"/>
            <a:ext cx="3439886" cy="32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43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DBFEF-6917-9F3D-8145-CEA1F358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5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7:</a:t>
            </a:r>
            <a:br>
              <a:rPr lang="en-US" sz="15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top 3 scores based on each `Dev_ID` and rank them in increasing order using</a:t>
            </a:r>
            <a:b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`Row_Number`. Display the difficulty as well.</a:t>
            </a:r>
            <a:endParaRPr lang="en-IN" sz="15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C07D2-A732-3343-134C-8B02A8854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435" y="762000"/>
            <a:ext cx="4338577" cy="30480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Dev_ID,score,difficulty,Rank1 from(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Dev_ID,score,difficulty,row_number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over (partition by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by score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Rank1 from 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ranked where Rank1&lt;=3;</a:t>
            </a:r>
          </a:p>
          <a:p>
            <a:pPr>
              <a:lnSpc>
                <a:spcPct val="120000"/>
              </a:lnSpc>
            </a:pPr>
            <a:endParaRPr lang="en-IN" sz="1700" dirty="0"/>
          </a:p>
        </p:txBody>
      </p:sp>
      <p:pic>
        <p:nvPicPr>
          <p:cNvPr id="7" name="Picture 6" descr="A screenshot of a table">
            <a:extLst>
              <a:ext uri="{FF2B5EF4-FFF2-40B4-BE49-F238E27FC236}">
                <a16:creationId xmlns:a16="http://schemas.microsoft.com/office/drawing/2014/main" id="{E103EC8F-C95E-8CD4-B302-5EEFB763F8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3"/>
          <a:stretch/>
        </p:blipFill>
        <p:spPr>
          <a:xfrm>
            <a:off x="6829199" y="3624943"/>
            <a:ext cx="3708172" cy="291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1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83389-1BE2-048E-ED0A-9961D62C5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anchor="ctr">
            <a:normAutofit/>
          </a:bodyPr>
          <a:lstStyle/>
          <a:p>
            <a:pPr algn="ctr"/>
            <a:r>
              <a:rPr lang="en-US" sz="26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8:</a:t>
            </a:r>
            <a:b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`first_login` date-time for each device ID.</a:t>
            </a:r>
            <a:endParaRPr lang="en-IN" sz="26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868D0-AAAB-8D85-B480-03876FDB2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435" y="762000"/>
            <a:ext cx="4338577" cy="304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Dev_ID,min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start_datetime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)as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first_login_datetime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B394A86B-9558-3E61-A3C2-22ADE2D0BB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8"/>
          <a:stretch/>
        </p:blipFill>
        <p:spPr>
          <a:xfrm>
            <a:off x="6829199" y="3189515"/>
            <a:ext cx="3127615" cy="34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2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65DA1-0062-2C99-C9C5-7E5208DCB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8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9:</a:t>
            </a:r>
            <a:b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top 5 scores based on each difficulty level and rank them in increasing order using `Rank`. Display `Dev_ID` as well.</a:t>
            </a:r>
            <a:endParaRPr lang="en-IN" sz="1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D2BB-C253-C765-465C-1A7335926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435" y="762000"/>
            <a:ext cx="4338577" cy="3048000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difficulty,score,Dev_ID,Rank1 from(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difficulty,score,Dev_ID,rank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over (partition by Difficulty order by score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Rank1 from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ranked where Rank1&lt;=5;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CC357A6-C49D-A84E-0F44-78BD8697FF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0"/>
          <a:stretch/>
        </p:blipFill>
        <p:spPr>
          <a:xfrm>
            <a:off x="6966857" y="3429000"/>
            <a:ext cx="3080657" cy="33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31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5A346-1699-4D42-C92A-9B20BFE2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5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10:</a:t>
            </a:r>
            <a:b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device ID that is first logged in (based on `start_datetime`) for each player</a:t>
            </a:r>
            <a:b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(`P_ID`). The output should contain player ID, device ID, and first login date-time.</a:t>
            </a:r>
            <a:endParaRPr lang="en-IN" sz="15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DE72A-7B6D-B327-E665-C68D63978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435" y="762000"/>
            <a:ext cx="4338577" cy="304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P_ID,Dev_Id,min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start_datetime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)as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first_login_datetime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P_ID,Dev_Id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761D459-2E12-B25F-634A-6833108B8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"/>
          <a:stretch/>
        </p:blipFill>
        <p:spPr>
          <a:xfrm>
            <a:off x="6966857" y="2982686"/>
            <a:ext cx="2901357" cy="36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34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71C86-7979-098D-4089-9EDF14FA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5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11:</a:t>
            </a:r>
            <a:b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player and date, determine how many `kill_counts` were played by the player</a:t>
            </a:r>
            <a:b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far.</a:t>
            </a:r>
            <a:b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Using window functions</a:t>
            </a:r>
            <a:b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Without window functions</a:t>
            </a:r>
            <a:endParaRPr lang="en-IN" sz="15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5003B-3E4A-0B81-24FD-8D00B6EB8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435" y="762000"/>
            <a:ext cx="4338577" cy="30480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a)Using window function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P_ID,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start_datetime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SUM(</a:t>
            </a:r>
            <a:r>
              <a:rPr lang="en-US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kill_count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OVER (PARTITION BY P_ID ORDER BY </a:t>
            </a:r>
            <a:r>
              <a:rPr lang="en-US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start_datetime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total_kills_played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7509921-C5EC-F6A3-60FF-E180078FC0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6"/>
          <a:stretch/>
        </p:blipFill>
        <p:spPr>
          <a:xfrm>
            <a:off x="6747436" y="3537857"/>
            <a:ext cx="304685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30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A1631-CEAE-4158-7C3D-DBCDDD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anchor="ctr">
            <a:normAutofit/>
          </a:bodyPr>
          <a:lstStyle/>
          <a:p>
            <a:pPr algn="ctr"/>
            <a:r>
              <a:rPr lang="en-IN" b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b)Without Using Window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16019-841A-8BE0-0BCE-6AF20A3A3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435" y="762000"/>
            <a:ext cx="4338577" cy="3048000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t1.P_ID,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t1.start_datetime,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(SELECT SUM(t2.kill_count)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FROM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t2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WHERE t2.P_ID = t1.P_ID AND t2.start_datetime &lt;= t1.start_datetime) AS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total_kills_played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t1.P_ID,t1.start_datetime;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8D50C-6025-C5BC-3315-27086D9677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7"/>
          <a:stretch/>
        </p:blipFill>
        <p:spPr>
          <a:xfrm>
            <a:off x="6982566" y="4309035"/>
            <a:ext cx="4338577" cy="229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40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9157-B3D1-E953-D5AB-F2B61163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293915"/>
            <a:ext cx="9238434" cy="1034142"/>
          </a:xfrm>
        </p:spPr>
        <p:txBody>
          <a:bodyPr/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2CDD6-1920-9B4E-A0FB-44AAE2487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1524000"/>
            <a:ext cx="9238434" cy="4332514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Origins and Approaches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Description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Ingestion and Transformation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Analysis(Queries)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630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481C1-2E6F-7731-D9B2-220E0708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5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12:</a:t>
            </a:r>
            <a:b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cumulative sum of stages crossed over `start_datetime` for each `P_ID`,</a:t>
            </a:r>
            <a:b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excluding the most recent `start_datetime`.</a:t>
            </a:r>
            <a:endParaRPr lang="en-IN" sz="15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B998-7174-A7B5-E4F4-41305AB3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435" y="762000"/>
            <a:ext cx="4338577" cy="30480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P_ID,start_datetime,stages_crossed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Stages_crossed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over (partition by P_ID order  by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start_datetime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rows between unbounded preceding and 1 preceding )as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cumulative_sum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P_ID,start_datetime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22AED7FC-8189-4151-5608-21B63C46CF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2"/>
          <a:stretch/>
        </p:blipFill>
        <p:spPr>
          <a:xfrm>
            <a:off x="7015223" y="3537857"/>
            <a:ext cx="433857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9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C6C1A-F21F-900D-7534-73AC64FB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0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13:</a:t>
            </a:r>
            <a:b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the top 3 highest sums of scores for each `Dev_ID` and the corresponding `P_ID`.</a:t>
            </a:r>
            <a:endParaRPr lang="en-IN" sz="2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0F01-BDE2-B029-14EA-04D4DCE65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435" y="762000"/>
            <a:ext cx="4338577" cy="30480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select Dev_ID,P_ID,Top_3_Score from(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50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Dev_ID,P_ID,sum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(score) As Top_3_Score,row_number() over(partition by </a:t>
            </a:r>
            <a:r>
              <a:rPr lang="en-US" sz="150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 order by sum(score)desc)as rank1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50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</a:t>
            </a:r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50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Dev_Id,P_ID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)as subquery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where rank1&lt;=3;</a:t>
            </a:r>
          </a:p>
          <a:p>
            <a:pPr>
              <a:lnSpc>
                <a:spcPct val="120000"/>
              </a:lnSpc>
            </a:pPr>
            <a:endParaRPr lang="en-IN" sz="150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EC215A5-6FD7-F671-C1BD-96675F6D70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5"/>
          <a:stretch/>
        </p:blipFill>
        <p:spPr>
          <a:xfrm>
            <a:off x="6829199" y="3505201"/>
            <a:ext cx="375171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34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5CF60-D412-FC83-AA60-CEF67EC6F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0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14:</a:t>
            </a:r>
            <a:b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players who scored more than 50% of the average score, scored by the sum of</a:t>
            </a:r>
            <a:b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 for each `P_ID`.</a:t>
            </a:r>
            <a:endParaRPr lang="en-IN" sz="2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DFE4-96AA-B5AC-7BAE-4C6E4CD63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435" y="1114196"/>
            <a:ext cx="4338577" cy="2695803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P_ID,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SUM(score)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P_ID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SUM(score) &gt; (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SELECT                                                                 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0.5 * AVG(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FROM (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SELECT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P_ID,                                                                   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SUM(score)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FROM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GROUP BY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P_ID</a:t>
            </a: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);</a:t>
            </a:r>
            <a:endParaRPr lang="en-IN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IN" sz="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36D17-D658-42F6-0B9D-66885E61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08"/>
          <a:stretch/>
        </p:blipFill>
        <p:spPr>
          <a:xfrm>
            <a:off x="7326086" y="4680857"/>
            <a:ext cx="2895600" cy="192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1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FA602-F5B4-7CBF-8177-BD8F661B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4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15:</a:t>
            </a:r>
            <a:b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cumulative sum of stages crossed over a start_datetime </a:t>
            </a:r>
            <a:endParaRPr lang="en-IN" sz="24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20D6B-B6A0-279C-6BEF-CEEAD615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435" y="762000"/>
            <a:ext cx="4338577" cy="304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start_datetime,stages_crossed,sum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stages_crossed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over (order 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start_datetime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cumulative_sum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1814A3A-2534-BB89-01B7-2266062AF3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5"/>
          <a:stretch/>
        </p:blipFill>
        <p:spPr>
          <a:xfrm>
            <a:off x="7075714" y="3048000"/>
            <a:ext cx="4338577" cy="35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598DCE-49A4-46FC-89A2-87E971ABE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Oval 19">
            <a:extLst>
              <a:ext uri="{FF2B5EF4-FFF2-40B4-BE49-F238E27FC236}">
                <a16:creationId xmlns:a16="http://schemas.microsoft.com/office/drawing/2014/main" id="{ED903D6B-9D52-4138-9E24-EB3F7AFA8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864" y="760144"/>
            <a:ext cx="5356272" cy="53562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A9B21-8D47-119C-F8AD-7FA465D6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717" y="1746913"/>
            <a:ext cx="4162567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cap="all" spc="600"/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05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4D9D-B82D-ED7B-2EC5-7219FA7E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59FA2-615F-5A4F-B3C8-2F49FA883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903" y="2362200"/>
            <a:ext cx="9238434" cy="3810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 gaming behavior through SQL query analysis involves delving into the intricate details of player interactions and performance within a gaming environment. Analysts can uncover valuable insights into player engagement, skill development, and game mechanics optimization by leveraging a dataset that contains information on player details and level progression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15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40AFB-5AD6-EF14-9B2D-E31A0028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Data Origins and Approaches</a:t>
            </a:r>
            <a:b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2D90C3-C410-D2CB-2CF4-A9785BBA02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110568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747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56F7-DDF3-3BD5-8C74-262A4106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76201"/>
            <a:ext cx="9238434" cy="685799"/>
          </a:xfrm>
        </p:spPr>
        <p:txBody>
          <a:bodyPr/>
          <a:lstStyle/>
          <a:p>
            <a:r>
              <a:rPr lang="en-US" dirty="0"/>
              <a:t>        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05E89-2896-9817-FEEA-62D2EE6B2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36171"/>
            <a:ext cx="11549743" cy="515982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comprises two tables:  ‘Player Details’ and  ‘Level’ Details’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Details Table: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`P_ID`: Player ID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`: Player Name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`L1_status`: Level 1 Status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`L2_status`: Level 2 Status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`L1_code`: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Systemgenerated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1 Code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`L2_code`: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Systemgenerated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2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4110AC-D71B-9CE1-4A5B-2B00A178A22D}"/>
              </a:ext>
            </a:extLst>
          </p:cNvPr>
          <p:cNvSpPr/>
          <p:nvPr/>
        </p:nvSpPr>
        <p:spPr>
          <a:xfrm>
            <a:off x="6063343" y="1349829"/>
            <a:ext cx="5769428" cy="492034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Details Table: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`P_ID`: Player ID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`: Device ID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start_time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`: Start Time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stages_crossed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`: Stages Crossed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`level`: Game Level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`difficulty`: Difficulty Level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kill_count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`: Kill Count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headshots_count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`: Headshots Count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`score`: Player Score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lives_earned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`: Extra Lives Earned</a:t>
            </a:r>
          </a:p>
        </p:txBody>
      </p:sp>
    </p:spTree>
    <p:extLst>
      <p:ext uri="{BB962C8B-B14F-4D97-AF65-F5344CB8AC3E}">
        <p14:creationId xmlns:p14="http://schemas.microsoft.com/office/powerpoint/2010/main" val="193676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2D90-F649-76F4-7611-932EA3F7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174171"/>
            <a:ext cx="10047514" cy="892629"/>
          </a:xfrm>
        </p:spPr>
        <p:txBody>
          <a:bodyPr/>
          <a:lstStyle/>
          <a:p>
            <a:r>
              <a:rPr lang="en-US" dirty="0"/>
              <a:t>Data Ingestion: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F253-33F3-2F53-1AD9-D3F5C06C7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295399"/>
            <a:ext cx="11473543" cy="538842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database will be created as "master.“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CSV files into MySQL Database                           "We have to import it as a flat file.“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3B535B2-FE32-2241-9536-4EA56B7F3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7" y="2405743"/>
            <a:ext cx="4278084" cy="3471523"/>
          </a:xfrm>
          <a:prstGeom prst="rect">
            <a:avLst/>
          </a:prstGeom>
        </p:spPr>
      </p:pic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9B99D581-7BE1-F4B0-7DE2-B569BC54D5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84"/>
          <a:stretch/>
        </p:blipFill>
        <p:spPr>
          <a:xfrm>
            <a:off x="6836229" y="2405742"/>
            <a:ext cx="4735283" cy="347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9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3FA4-7B89-9786-C91F-C84277AA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250371"/>
            <a:ext cx="10297886" cy="674915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Transformation: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721C-E474-E322-8694-B62E3154D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925285"/>
            <a:ext cx="11832771" cy="551905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1)Modification of Columns: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pd modify L1_Status varchar(30);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pd modify L2_Status varchar(30);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pd modify P_ID int primary key;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primary key(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P_ID,Dev_id,start_datetime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 timestamp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start_datetime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datetime;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id modify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varchar(10);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id modify Difficulty varchar(15);</a:t>
            </a: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2)Drop Columns: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pd drop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myunknowncolumn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drop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myunknowncolumn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91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7C873-43EB-518A-0AAE-3D230635D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2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Query1:</a:t>
            </a:r>
            <a:br>
              <a:rPr lang="en-US" sz="2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the `P_ID`, `Dev_ID`, `PName`, and `Difficulty_level` of all players at Level 0.</a:t>
            </a:r>
            <a:endParaRPr lang="en-IN" sz="2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42F2-5DA5-CF05-9B95-40CB4D8E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07" y="762000"/>
            <a:ext cx="4629606" cy="30480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level_details.P_ID,Dev_ID,PName,difficulty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 join 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player_details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level_details.P_ID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player_details.P_ID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Level=0;</a:t>
            </a:r>
          </a:p>
          <a:p>
            <a:pPr marL="0" indent="0">
              <a:lnSpc>
                <a:spcPct val="120000"/>
              </a:lnSpc>
              <a:buNone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0F0F03B-35AB-1797-3E45-CF9326BC6F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"/>
          <a:stretch/>
        </p:blipFill>
        <p:spPr>
          <a:xfrm>
            <a:off x="6456407" y="3657601"/>
            <a:ext cx="4372736" cy="287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05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1F8FA-4318-A3E3-C853-D75CB888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0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2:</a:t>
            </a:r>
            <a:b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`Level1_code`wise average `Kill_Count` where `lives_earned` is 2, and at least 3 stages are crossed.</a:t>
            </a:r>
            <a:endParaRPr lang="en-IN" sz="2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8F2D-C9CD-443B-BD5F-A9A493E5A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435" y="762000"/>
            <a:ext cx="4338577" cy="3048000"/>
          </a:xfrm>
        </p:spPr>
        <p:txBody>
          <a:bodyPr anchor="ctr"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500" b="1" dirty="0"/>
              <a:t>select L1_code,avg(</a:t>
            </a:r>
            <a:r>
              <a:rPr lang="en-US" sz="1500" b="1" dirty="0" err="1"/>
              <a:t>kill_count</a:t>
            </a:r>
            <a:r>
              <a:rPr lang="en-US" sz="1500" b="1" dirty="0"/>
              <a:t>) as </a:t>
            </a:r>
            <a:r>
              <a:rPr lang="en-US" sz="1500" b="1" dirty="0" err="1"/>
              <a:t>Average_Kill_Count</a:t>
            </a:r>
            <a:r>
              <a:rPr lang="en-US" sz="1500" b="1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b="1" dirty="0"/>
              <a:t>from </a:t>
            </a:r>
            <a:r>
              <a:rPr lang="en-US" sz="1500" b="1" dirty="0" err="1"/>
              <a:t>player_details</a:t>
            </a:r>
            <a:r>
              <a:rPr lang="en-US" sz="1500" b="1" dirty="0"/>
              <a:t> left join </a:t>
            </a:r>
            <a:r>
              <a:rPr lang="en-US" sz="1500" b="1" dirty="0" err="1"/>
              <a:t>level_details</a:t>
            </a:r>
            <a:r>
              <a:rPr lang="en-US" sz="1500" b="1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b="1" dirty="0"/>
              <a:t>on </a:t>
            </a:r>
            <a:r>
              <a:rPr lang="en-US" sz="1500" b="1" dirty="0" err="1"/>
              <a:t>level_details.P_ID</a:t>
            </a:r>
            <a:r>
              <a:rPr lang="en-US" sz="1500" b="1" dirty="0"/>
              <a:t>=</a:t>
            </a:r>
            <a:r>
              <a:rPr lang="en-US" sz="1500" b="1" dirty="0" err="1"/>
              <a:t>player_details.P_ID</a:t>
            </a:r>
            <a:r>
              <a:rPr lang="en-US" sz="1500" b="1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b="1" dirty="0"/>
              <a:t>where </a:t>
            </a:r>
            <a:r>
              <a:rPr lang="en-US" sz="1500" b="1" dirty="0" err="1"/>
              <a:t>lives_earned</a:t>
            </a:r>
            <a:r>
              <a:rPr lang="en-US" sz="1500" b="1" dirty="0"/>
              <a:t>=2 and </a:t>
            </a:r>
            <a:r>
              <a:rPr lang="en-US" sz="1500" b="1" dirty="0" err="1"/>
              <a:t>stages_crossed</a:t>
            </a:r>
            <a:r>
              <a:rPr lang="en-US" sz="1500" b="1" dirty="0"/>
              <a:t>&gt;=3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b="1" dirty="0"/>
              <a:t>group by L1_code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b="1" dirty="0"/>
              <a:t>order by </a:t>
            </a:r>
            <a:r>
              <a:rPr lang="en-US" sz="1500" b="1" dirty="0" err="1"/>
              <a:t>Average_Kill_Count</a:t>
            </a:r>
            <a:r>
              <a:rPr lang="en-US" sz="1500" b="1" dirty="0"/>
              <a:t>;</a:t>
            </a:r>
          </a:p>
          <a:p>
            <a:pPr>
              <a:lnSpc>
                <a:spcPct val="120000"/>
              </a:lnSpc>
            </a:pPr>
            <a:endParaRPr lang="en-IN" sz="1500" dirty="0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C9B9E090-BCF3-6E45-3C9A-8156C40730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5"/>
          <a:stretch/>
        </p:blipFill>
        <p:spPr>
          <a:xfrm>
            <a:off x="7010399" y="3810001"/>
            <a:ext cx="3842657" cy="29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29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Earth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1829</Words>
  <Application>Microsoft Office PowerPoint</Application>
  <PresentationFormat>Widescreen</PresentationFormat>
  <Paragraphs>164</Paragraphs>
  <Slides>24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DengXian</vt:lpstr>
      <vt:lpstr>Arial</vt:lpstr>
      <vt:lpstr>Times New Roman</vt:lpstr>
      <vt:lpstr>PortalVTI</vt:lpstr>
      <vt:lpstr>Game Analysis With SQL</vt:lpstr>
      <vt:lpstr>Content</vt:lpstr>
      <vt:lpstr>Project Overview:</vt:lpstr>
      <vt:lpstr>Data Origins and Approaches </vt:lpstr>
      <vt:lpstr>                Dataset Description </vt:lpstr>
      <vt:lpstr>Data Ingestion:</vt:lpstr>
      <vt:lpstr>Data Transformation:</vt:lpstr>
      <vt:lpstr>Query1: Extract the `P_ID`, `Dev_ID`, `PName`, and `Difficulty_level` of all players at Level 0.</vt:lpstr>
      <vt:lpstr>Query 2: Find `Level1_code`wise average `Kill_Count` where `lives_earned` is 2, and at least 3 stages are crossed.</vt:lpstr>
      <vt:lpstr>Query 3: Find the total number of stages crossed at each difficulty level for Level 2 with players using `zm_series` devices. Arrange the result in decreasing order of the total number of stages crossed.</vt:lpstr>
      <vt:lpstr>Query 4: Extract `P_ID` and the total number of unique dates for those players who have played games on multiple days.</vt:lpstr>
      <vt:lpstr>Query 5: Find `P_ID` and levelwise sum of `kill_counts` where `kill_count` is greater than the average kill count for Medium difficulty.</vt:lpstr>
      <vt:lpstr>Query 6: Find `Level` and its corresponding `Level_code`wise sum of lives earned, excluding Level 0. Arrange in ascending order of level. </vt:lpstr>
      <vt:lpstr>Query 7: Find the top 3 scores based on each `Dev_ID` and rank them in increasing order using `Row_Number`. Display the difficulty as well.</vt:lpstr>
      <vt:lpstr>Query 8: Find the `first_login` date-time for each device ID.</vt:lpstr>
      <vt:lpstr>Query 9: Find the top 5 scores based on each difficulty level and rank them in increasing order using `Rank`. Display `Dev_ID` as well.</vt:lpstr>
      <vt:lpstr>Query 10: Find the device ID that is first logged in (based on `start_datetime`) for each player (`P_ID`). The output should contain player ID, device ID, and first login date-time.</vt:lpstr>
      <vt:lpstr>Query 11: For each player and date, determine how many `kill_counts` were played by the player so far. a) Using window functions b) Without window functions</vt:lpstr>
      <vt:lpstr>b)Without Using Window Function</vt:lpstr>
      <vt:lpstr>Query 12: Find the cumulative sum of stages crossed over `start_datetime` for each `P_ID`, excluding the most recent `start_datetime`.</vt:lpstr>
      <vt:lpstr>Query 13: Extract the top 3 highest sums of scores for each `Dev_ID` and the corresponding `P_ID`.</vt:lpstr>
      <vt:lpstr>Query 14: Find players who scored more than 50% of the average score, scored by the sum of scores for each `P_ID`.</vt:lpstr>
      <vt:lpstr>Query 15: Find the cumulative sum of stages crossed over a start_datetime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Analysis With SQL</dc:title>
  <dc:creator>Shivathmika Racharla</dc:creator>
  <cp:lastModifiedBy>Shivathmika Racharla</cp:lastModifiedBy>
  <cp:revision>2</cp:revision>
  <dcterms:created xsi:type="dcterms:W3CDTF">2024-04-22T11:11:12Z</dcterms:created>
  <dcterms:modified xsi:type="dcterms:W3CDTF">2024-05-04T12:05:52Z</dcterms:modified>
</cp:coreProperties>
</file>