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81" r:id="rId5"/>
    <p:sldId id="282" r:id="rId6"/>
    <p:sldId id="290" r:id="rId7"/>
    <p:sldId id="284" r:id="rId8"/>
    <p:sldId id="285" r:id="rId9"/>
    <p:sldId id="286" r:id="rId10"/>
    <p:sldId id="287" r:id="rId11"/>
    <p:sldId id="288" r:id="rId12"/>
    <p:sldId id="289"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E1E1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19" autoAdjust="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4/17/2025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9029819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4/17/2025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198098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4/17/2025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681927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4/17/2025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8520980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4/17/2025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063243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4/17/2025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797586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4/17/2025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254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4/17/2025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062771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4/17/2025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6642051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4/17/2025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157741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4/17/2025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203152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4/17/2025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343349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4/17/2025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515851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4/17/2025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0581491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4/17/2025</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425126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4/17/2025</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401274407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jpeg"/><Relationship Id="rId4" Type="http://schemas.openxmlformats.org/officeDocument/2006/relationships/image" Target="../media/image8.jpeg"/></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F1E4114A-E59B-D5F0-B62B-A46CE31C8B2B}"/>
              </a:ext>
            </a:extLst>
          </p:cNvPr>
          <p:cNvSpPr/>
          <p:nvPr/>
        </p:nvSpPr>
        <p:spPr>
          <a:xfrm>
            <a:off x="953729" y="1573161"/>
            <a:ext cx="10284542" cy="3726426"/>
          </a:xfrm>
          <a:prstGeom prst="roundRect">
            <a:avLst>
              <a:gd name="adj" fmla="val 3856"/>
            </a:avLst>
          </a:prstGeom>
          <a:solidFill>
            <a:schemeClr val="tx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F71F205-E8A9-4237-8AD2-ABD9BF694F3E}"/>
              </a:ext>
            </a:extLst>
          </p:cNvPr>
          <p:cNvSpPr>
            <a:spLocks noGrp="1"/>
          </p:cNvSpPr>
          <p:nvPr>
            <p:ph type="title"/>
          </p:nvPr>
        </p:nvSpPr>
        <p:spPr>
          <a:xfrm>
            <a:off x="953729" y="2450069"/>
            <a:ext cx="5142271" cy="1257300"/>
          </a:xfrm>
        </p:spPr>
        <p:txBody>
          <a:bodyPr>
            <a:normAutofit/>
          </a:bodyPr>
          <a:lstStyle/>
          <a:p>
            <a:r>
              <a:rPr lang="en-US" sz="7200" dirty="0">
                <a:solidFill>
                  <a:schemeClr val="bg1"/>
                </a:solidFill>
                <a:latin typeface="Haettenschweiler" panose="020B0706040902060204" pitchFamily="34" charset="0"/>
              </a:rPr>
              <a:t>payXpert</a:t>
            </a:r>
          </a:p>
        </p:txBody>
      </p:sp>
      <p:sp>
        <p:nvSpPr>
          <p:cNvPr id="6" name="TextBox 5">
            <a:extLst>
              <a:ext uri="{FF2B5EF4-FFF2-40B4-BE49-F238E27FC236}">
                <a16:creationId xmlns:a16="http://schemas.microsoft.com/office/drawing/2014/main" id="{3AD09A36-5F04-C91F-A295-A9BC411AC3B6}"/>
              </a:ext>
            </a:extLst>
          </p:cNvPr>
          <p:cNvSpPr txBox="1"/>
          <p:nvPr/>
        </p:nvSpPr>
        <p:spPr>
          <a:xfrm>
            <a:off x="3363237" y="3568869"/>
            <a:ext cx="3677264" cy="276999"/>
          </a:xfrm>
          <a:prstGeom prst="rect">
            <a:avLst/>
          </a:prstGeom>
          <a:noFill/>
        </p:spPr>
        <p:txBody>
          <a:bodyPr wrap="square" rtlCol="0">
            <a:spAutoFit/>
          </a:bodyPr>
          <a:lstStyle/>
          <a:p>
            <a:r>
              <a:rPr lang="en-US" sz="1200" dirty="0">
                <a:solidFill>
                  <a:schemeClr val="bg1"/>
                </a:solidFill>
              </a:rPr>
              <a:t>-The Payroll Management System</a:t>
            </a:r>
          </a:p>
        </p:txBody>
      </p:sp>
      <p:pic>
        <p:nvPicPr>
          <p:cNvPr id="1026" name="Picture 2" descr="payroll-administration">
            <a:extLst>
              <a:ext uri="{FF2B5EF4-FFF2-40B4-BE49-F238E27FC236}">
                <a16:creationId xmlns:a16="http://schemas.microsoft.com/office/drawing/2014/main" id="{E37B703D-4A44-E10C-B622-AE47163B6A1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59233" y="1908226"/>
            <a:ext cx="3992786" cy="3056296"/>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507745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a:extLst>
            <a:ext uri="{FF2B5EF4-FFF2-40B4-BE49-F238E27FC236}">
              <a16:creationId xmlns:a16="http://schemas.microsoft.com/office/drawing/2014/main" id="{3B4A17F9-22D4-269C-0E91-984D055B2449}"/>
            </a:ext>
          </a:extLst>
        </p:cNvPr>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4F12018F-B6EB-5E6F-0148-D3AF402E02E9}"/>
              </a:ext>
            </a:extLst>
          </p:cNvPr>
          <p:cNvSpPr/>
          <p:nvPr/>
        </p:nvSpPr>
        <p:spPr>
          <a:xfrm>
            <a:off x="176981" y="147484"/>
            <a:ext cx="11838038" cy="6597445"/>
          </a:xfrm>
          <a:prstGeom prst="roundRect">
            <a:avLst>
              <a:gd name="adj" fmla="val 3856"/>
            </a:avLst>
          </a:prstGeom>
          <a:solidFill>
            <a:schemeClr val="tx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D3BFE13A-E2BC-2AE0-C6E9-F3E35C1F8363}"/>
              </a:ext>
            </a:extLst>
          </p:cNvPr>
          <p:cNvSpPr txBox="1"/>
          <p:nvPr/>
        </p:nvSpPr>
        <p:spPr>
          <a:xfrm>
            <a:off x="717755" y="1504335"/>
            <a:ext cx="10894141" cy="4893647"/>
          </a:xfrm>
          <a:prstGeom prst="rect">
            <a:avLst/>
          </a:prstGeom>
          <a:noFill/>
        </p:spPr>
        <p:txBody>
          <a:bodyPr wrap="square">
            <a:spAutoFit/>
          </a:bodyPr>
          <a:lstStyle/>
          <a:p>
            <a:pPr algn="just"/>
            <a:r>
              <a:rPr lang="en-US" sz="2600" b="1" dirty="0">
                <a:solidFill>
                  <a:schemeClr val="bg1"/>
                </a:solidFill>
                <a:latin typeface="Gabriola" panose="04040605051002020D02" pitchFamily="82" charset="0"/>
              </a:rPr>
              <a:t>PayXpert</a:t>
            </a:r>
            <a:r>
              <a:rPr lang="en-US" sz="2600" dirty="0">
                <a:solidFill>
                  <a:schemeClr val="bg1"/>
                </a:solidFill>
                <a:latin typeface="Gabriola" panose="04040605051002020D02" pitchFamily="82" charset="0"/>
              </a:rPr>
              <a:t> is a Java-based payroll management application integrated with a MySQL database. The system is designed to automate the functionalities of employee management, payroll processing, tax calculation, and financial record tracking. It provides functionalities to add, update, delete, and retrieve detailed employee information with data validation and integrity. The payroll module allows generation of salary records based on employee ID and pay period, automatically calculating net salary by factoring in overtime, deductions, and tax using a dedicated Tax Service. The tax management system enables calculation and storage of tax details based on employee ID and tax year, and supports retrieval of tax records by employee or year. Additionally, the Financial Record Service manages categorized entries (Income, Expense, and Tax Payment) supporting queries by record ID, employee ID, and date. The system is built with modular services and DAO architecture, ensuring scalability, maintainability, and efficient database interactions. Hence</a:t>
            </a:r>
            <a:r>
              <a:rPr lang="en-US" sz="2600" b="1" dirty="0">
                <a:solidFill>
                  <a:schemeClr val="bg1"/>
                </a:solidFill>
                <a:latin typeface="Gabriola" panose="04040605051002020D02" pitchFamily="82" charset="0"/>
              </a:rPr>
              <a:t> </a:t>
            </a:r>
            <a:r>
              <a:rPr lang="en-US" sz="2600" dirty="0">
                <a:solidFill>
                  <a:schemeClr val="bg1"/>
                </a:solidFill>
                <a:latin typeface="Gabriola" panose="04040605051002020D02" pitchFamily="82" charset="0"/>
              </a:rPr>
              <a:t>serving as a reliable and extensible solution for organizations seeking to simplify their payroll and financial operations with precision and automation.</a:t>
            </a:r>
          </a:p>
        </p:txBody>
      </p:sp>
      <p:sp>
        <p:nvSpPr>
          <p:cNvPr id="9" name="TextBox 8">
            <a:extLst>
              <a:ext uri="{FF2B5EF4-FFF2-40B4-BE49-F238E27FC236}">
                <a16:creationId xmlns:a16="http://schemas.microsoft.com/office/drawing/2014/main" id="{83CF73C6-1425-AAC7-BDF1-3FE2F456FD89}"/>
              </a:ext>
            </a:extLst>
          </p:cNvPr>
          <p:cNvSpPr txBox="1"/>
          <p:nvPr/>
        </p:nvSpPr>
        <p:spPr>
          <a:xfrm>
            <a:off x="717755" y="441189"/>
            <a:ext cx="7757651" cy="769441"/>
          </a:xfrm>
          <a:prstGeom prst="rect">
            <a:avLst/>
          </a:prstGeom>
          <a:noFill/>
        </p:spPr>
        <p:txBody>
          <a:bodyPr wrap="square" rtlCol="0">
            <a:spAutoFit/>
          </a:bodyPr>
          <a:lstStyle/>
          <a:p>
            <a:r>
              <a:rPr lang="en-US" sz="4400" dirty="0">
                <a:solidFill>
                  <a:schemeClr val="bg1"/>
                </a:solidFill>
                <a:latin typeface="Times New Roman" panose="02020603050405020304" pitchFamily="18" charset="0"/>
                <a:cs typeface="Times New Roman" panose="02020603050405020304" pitchFamily="18" charset="0"/>
              </a:rPr>
              <a:t>ABSTRACT:</a:t>
            </a:r>
          </a:p>
        </p:txBody>
      </p:sp>
    </p:spTree>
    <p:extLst>
      <p:ext uri="{BB962C8B-B14F-4D97-AF65-F5344CB8AC3E}">
        <p14:creationId xmlns:p14="http://schemas.microsoft.com/office/powerpoint/2010/main" val="288022223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a:extLst>
            <a:ext uri="{FF2B5EF4-FFF2-40B4-BE49-F238E27FC236}">
              <a16:creationId xmlns:a16="http://schemas.microsoft.com/office/drawing/2014/main" id="{AE6A7383-35A0-6430-2E13-D8724B14A560}"/>
            </a:ext>
          </a:extLst>
        </p:cNvPr>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801FAF36-2939-1F64-D851-EC5F271D3809}"/>
              </a:ext>
            </a:extLst>
          </p:cNvPr>
          <p:cNvSpPr/>
          <p:nvPr/>
        </p:nvSpPr>
        <p:spPr>
          <a:xfrm>
            <a:off x="176981" y="147484"/>
            <a:ext cx="11838038" cy="6597445"/>
          </a:xfrm>
          <a:prstGeom prst="roundRect">
            <a:avLst>
              <a:gd name="adj" fmla="val 3856"/>
            </a:avLst>
          </a:prstGeom>
          <a:solidFill>
            <a:schemeClr val="tx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905DECE9-24D8-E291-5B64-44BBB695F6A8}"/>
              </a:ext>
            </a:extLst>
          </p:cNvPr>
          <p:cNvSpPr txBox="1"/>
          <p:nvPr/>
        </p:nvSpPr>
        <p:spPr>
          <a:xfrm>
            <a:off x="717755" y="441189"/>
            <a:ext cx="7757651" cy="769441"/>
          </a:xfrm>
          <a:prstGeom prst="rect">
            <a:avLst/>
          </a:prstGeom>
          <a:noFill/>
        </p:spPr>
        <p:txBody>
          <a:bodyPr wrap="square" rtlCol="0">
            <a:spAutoFit/>
          </a:bodyPr>
          <a:lstStyle/>
          <a:p>
            <a:r>
              <a:rPr lang="en-US" sz="4400" dirty="0">
                <a:solidFill>
                  <a:schemeClr val="bg1"/>
                </a:solidFill>
                <a:latin typeface="Times New Roman" panose="02020603050405020304" pitchFamily="18" charset="0"/>
                <a:cs typeface="Times New Roman" panose="02020603050405020304" pitchFamily="18" charset="0"/>
              </a:rPr>
              <a:t>Technology Used: </a:t>
            </a:r>
          </a:p>
        </p:txBody>
      </p:sp>
      <p:grpSp>
        <p:nvGrpSpPr>
          <p:cNvPr id="4" name="Group 3">
            <a:extLst>
              <a:ext uri="{FF2B5EF4-FFF2-40B4-BE49-F238E27FC236}">
                <a16:creationId xmlns:a16="http://schemas.microsoft.com/office/drawing/2014/main" id="{E45F68DB-CC30-FCEC-7E6D-8EDFB2F2DDDB}"/>
              </a:ext>
            </a:extLst>
          </p:cNvPr>
          <p:cNvGrpSpPr/>
          <p:nvPr/>
        </p:nvGrpSpPr>
        <p:grpSpPr>
          <a:xfrm>
            <a:off x="776296" y="1743481"/>
            <a:ext cx="2399070" cy="3371038"/>
            <a:chOff x="1750142" y="1682743"/>
            <a:chExt cx="2949677" cy="3911812"/>
          </a:xfrm>
        </p:grpSpPr>
        <p:sp>
          <p:nvSpPr>
            <p:cNvPr id="3" name="Rectangle: Diagonal Corners Rounded 2">
              <a:extLst>
                <a:ext uri="{FF2B5EF4-FFF2-40B4-BE49-F238E27FC236}">
                  <a16:creationId xmlns:a16="http://schemas.microsoft.com/office/drawing/2014/main" id="{7FDD6D80-F736-CBA7-A311-4EE007C12096}"/>
                </a:ext>
              </a:extLst>
            </p:cNvPr>
            <p:cNvSpPr/>
            <p:nvPr/>
          </p:nvSpPr>
          <p:spPr>
            <a:xfrm>
              <a:off x="1750142" y="1682743"/>
              <a:ext cx="2949677" cy="3911812"/>
            </a:xfrm>
            <a:prstGeom prst="round2DiagRect">
              <a:avLst/>
            </a:prstGeom>
            <a:solidFill>
              <a:srgbClr val="1E1E1E"/>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lnSpc>
                  <a:spcPct val="200000"/>
                </a:lnSpc>
              </a:pPr>
              <a:r>
                <a:rPr lang="en-US" sz="3200" dirty="0">
                  <a:latin typeface="Gabriola" panose="04040605051002020D02" pitchFamily="82" charset="0"/>
                </a:rPr>
                <a:t>Backend: JAVA</a:t>
              </a:r>
            </a:p>
          </p:txBody>
        </p:sp>
        <p:pic>
          <p:nvPicPr>
            <p:cNvPr id="2052" name="Picture 4" descr="Java logo vector SVG, PNG download free">
              <a:extLst>
                <a:ext uri="{FF2B5EF4-FFF2-40B4-BE49-F238E27FC236}">
                  <a16:creationId xmlns:a16="http://schemas.microsoft.com/office/drawing/2014/main" id="{F7A8CC5E-DD6F-E19B-A382-2D588E4C5B0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63249" y="2023141"/>
              <a:ext cx="2143125" cy="2143125"/>
            </a:xfrm>
            <a:prstGeom prst="round2DiagRect">
              <a:avLst>
                <a:gd name="adj1" fmla="val 16667"/>
                <a:gd name="adj2" fmla="val 0"/>
              </a:avLst>
            </a:prstGeom>
            <a:ln w="88900" cap="sq">
              <a:solidFill>
                <a:schemeClr val="tx1"/>
              </a:solidFill>
              <a:miter lim="800000"/>
            </a:ln>
            <a:effectLst>
              <a:outerShdw blurRad="254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grpSp>
      <p:sp>
        <p:nvSpPr>
          <p:cNvPr id="14" name="Rectangle: Diagonal Corners Rounded 13">
            <a:extLst>
              <a:ext uri="{FF2B5EF4-FFF2-40B4-BE49-F238E27FC236}">
                <a16:creationId xmlns:a16="http://schemas.microsoft.com/office/drawing/2014/main" id="{0D346B1E-3E45-722F-3939-01E494867780}"/>
              </a:ext>
            </a:extLst>
          </p:cNvPr>
          <p:cNvSpPr/>
          <p:nvPr/>
        </p:nvSpPr>
        <p:spPr>
          <a:xfrm>
            <a:off x="3505200" y="1743481"/>
            <a:ext cx="2399070" cy="3371038"/>
          </a:xfrm>
          <a:prstGeom prst="round2DiagRect">
            <a:avLst/>
          </a:prstGeom>
          <a:solidFill>
            <a:srgbClr val="1E1E1E"/>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lnSpc>
                <a:spcPct val="200000"/>
              </a:lnSpc>
            </a:pPr>
            <a:r>
              <a:rPr lang="en-US" sz="2800" dirty="0">
                <a:latin typeface="Gabriola" panose="04040605051002020D02" pitchFamily="82" charset="0"/>
              </a:rPr>
              <a:t>Database: MySQL</a:t>
            </a:r>
          </a:p>
        </p:txBody>
      </p:sp>
      <p:sp>
        <p:nvSpPr>
          <p:cNvPr id="16" name="Rectangle: Diagonal Corners Rounded 15">
            <a:extLst>
              <a:ext uri="{FF2B5EF4-FFF2-40B4-BE49-F238E27FC236}">
                <a16:creationId xmlns:a16="http://schemas.microsoft.com/office/drawing/2014/main" id="{18027DAA-4FAF-4072-604E-E1BF251B5136}"/>
              </a:ext>
            </a:extLst>
          </p:cNvPr>
          <p:cNvSpPr/>
          <p:nvPr/>
        </p:nvSpPr>
        <p:spPr>
          <a:xfrm>
            <a:off x="6469626" y="1743481"/>
            <a:ext cx="2399070" cy="3371038"/>
          </a:xfrm>
          <a:prstGeom prst="round2DiagRect">
            <a:avLst/>
          </a:prstGeom>
          <a:solidFill>
            <a:srgbClr val="1E1E1E"/>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r>
              <a:rPr lang="en-US" sz="2000" dirty="0">
                <a:latin typeface="Gabriola" panose="04040605051002020D02" pitchFamily="82" charset="0"/>
              </a:rPr>
              <a:t>Tools:       JDBC,  MySQL Workbench, Eclipse IDE</a:t>
            </a:r>
          </a:p>
        </p:txBody>
      </p:sp>
      <p:sp>
        <p:nvSpPr>
          <p:cNvPr id="18" name="Rectangle: Diagonal Corners Rounded 17">
            <a:extLst>
              <a:ext uri="{FF2B5EF4-FFF2-40B4-BE49-F238E27FC236}">
                <a16:creationId xmlns:a16="http://schemas.microsoft.com/office/drawing/2014/main" id="{8697B8D1-8CFF-50FD-A1C9-10A8BD076884}"/>
              </a:ext>
            </a:extLst>
          </p:cNvPr>
          <p:cNvSpPr/>
          <p:nvPr/>
        </p:nvSpPr>
        <p:spPr>
          <a:xfrm>
            <a:off x="9204690" y="1743481"/>
            <a:ext cx="2399070" cy="3371038"/>
          </a:xfrm>
          <a:prstGeom prst="round2DiagRect">
            <a:avLst/>
          </a:prstGeom>
          <a:solidFill>
            <a:srgbClr val="1E1E1E"/>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sz="3200" dirty="0">
                <a:latin typeface="Gabriola" panose="04040605051002020D02" pitchFamily="82" charset="0"/>
              </a:rPr>
              <a:t>Testing : JUnit</a:t>
            </a:r>
          </a:p>
        </p:txBody>
      </p:sp>
      <p:pic>
        <p:nvPicPr>
          <p:cNvPr id="3076" name="Picture 4" descr="Hidden Results Grid on MySQL Workbench and macOS High Sierra - Deep in the  Code">
            <a:extLst>
              <a:ext uri="{FF2B5EF4-FFF2-40B4-BE49-F238E27FC236}">
                <a16:creationId xmlns:a16="http://schemas.microsoft.com/office/drawing/2014/main" id="{D56FA0B3-EFFF-4D5C-A893-CC2D8F0ADAF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00879" y="2133603"/>
            <a:ext cx="1654347" cy="1619682"/>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pic>
        <p:nvPicPr>
          <p:cNvPr id="3078" name="Picture 6" descr="Connect Java Application with MySQL database using JDBC (Java Database  Connectivity)">
            <a:extLst>
              <a:ext uri="{FF2B5EF4-FFF2-40B4-BE49-F238E27FC236}">
                <a16:creationId xmlns:a16="http://schemas.microsoft.com/office/drawing/2014/main" id="{5E55F14C-6D93-56F2-2684-D373B3D75DE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85935" y="1942771"/>
            <a:ext cx="2011995" cy="1582310"/>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pic>
        <p:nvPicPr>
          <p:cNvPr id="23" name="Picture 22">
            <a:extLst>
              <a:ext uri="{FF2B5EF4-FFF2-40B4-BE49-F238E27FC236}">
                <a16:creationId xmlns:a16="http://schemas.microsoft.com/office/drawing/2014/main" id="{1EBB630A-6A95-78EA-E123-A97EF6EA51E6}"/>
              </a:ext>
            </a:extLst>
          </p:cNvPr>
          <p:cNvPicPr>
            <a:picLocks noChangeAspect="1"/>
          </p:cNvPicPr>
          <p:nvPr/>
        </p:nvPicPr>
        <p:blipFill>
          <a:blip r:embed="rId6"/>
          <a:stretch>
            <a:fillRect/>
          </a:stretch>
        </p:blipFill>
        <p:spPr>
          <a:xfrm>
            <a:off x="9424220" y="2036822"/>
            <a:ext cx="1959127" cy="1442704"/>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137035924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a:extLst>
            <a:ext uri="{FF2B5EF4-FFF2-40B4-BE49-F238E27FC236}">
              <a16:creationId xmlns:a16="http://schemas.microsoft.com/office/drawing/2014/main" id="{B89221CB-4010-B783-6D28-0D6917054259}"/>
            </a:ext>
          </a:extLst>
        </p:cNvPr>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B57D3388-07B4-5DFA-9B1E-585801760173}"/>
              </a:ext>
            </a:extLst>
          </p:cNvPr>
          <p:cNvSpPr/>
          <p:nvPr/>
        </p:nvSpPr>
        <p:spPr>
          <a:xfrm>
            <a:off x="176981" y="147484"/>
            <a:ext cx="11838038" cy="6597445"/>
          </a:xfrm>
          <a:prstGeom prst="roundRect">
            <a:avLst>
              <a:gd name="adj" fmla="val 3856"/>
            </a:avLst>
          </a:prstGeom>
          <a:solidFill>
            <a:schemeClr val="tx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F4E1A92D-B625-693B-7763-85D10F2CF3D9}"/>
              </a:ext>
            </a:extLst>
          </p:cNvPr>
          <p:cNvSpPr txBox="1"/>
          <p:nvPr/>
        </p:nvSpPr>
        <p:spPr>
          <a:xfrm>
            <a:off x="717755" y="1504335"/>
            <a:ext cx="10894141" cy="492443"/>
          </a:xfrm>
          <a:prstGeom prst="rect">
            <a:avLst/>
          </a:prstGeom>
          <a:noFill/>
        </p:spPr>
        <p:txBody>
          <a:bodyPr wrap="square">
            <a:spAutoFit/>
          </a:bodyPr>
          <a:lstStyle/>
          <a:p>
            <a:pPr algn="just"/>
            <a:endParaRPr lang="en-US" sz="2600" dirty="0">
              <a:solidFill>
                <a:schemeClr val="bg1"/>
              </a:solidFill>
              <a:latin typeface="Gabriola" panose="04040605051002020D02" pitchFamily="82" charset="0"/>
            </a:endParaRPr>
          </a:p>
        </p:txBody>
      </p:sp>
      <p:sp>
        <p:nvSpPr>
          <p:cNvPr id="9" name="TextBox 8">
            <a:extLst>
              <a:ext uri="{FF2B5EF4-FFF2-40B4-BE49-F238E27FC236}">
                <a16:creationId xmlns:a16="http://schemas.microsoft.com/office/drawing/2014/main" id="{95B04549-0A7A-C330-D1F0-409B82AE7D39}"/>
              </a:ext>
            </a:extLst>
          </p:cNvPr>
          <p:cNvSpPr txBox="1"/>
          <p:nvPr/>
        </p:nvSpPr>
        <p:spPr>
          <a:xfrm>
            <a:off x="717755" y="441189"/>
            <a:ext cx="7757651" cy="769441"/>
          </a:xfrm>
          <a:prstGeom prst="rect">
            <a:avLst/>
          </a:prstGeom>
          <a:noFill/>
        </p:spPr>
        <p:txBody>
          <a:bodyPr wrap="square" rtlCol="0">
            <a:spAutoFit/>
          </a:bodyPr>
          <a:lstStyle/>
          <a:p>
            <a:r>
              <a:rPr lang="en-US" sz="4400" dirty="0">
                <a:solidFill>
                  <a:schemeClr val="bg1"/>
                </a:solidFill>
                <a:latin typeface="Times New Roman" panose="02020603050405020304" pitchFamily="18" charset="0"/>
                <a:cs typeface="Times New Roman" panose="02020603050405020304" pitchFamily="18" charset="0"/>
              </a:rPr>
              <a:t>Employee management: </a:t>
            </a:r>
          </a:p>
        </p:txBody>
      </p:sp>
      <p:sp>
        <p:nvSpPr>
          <p:cNvPr id="3" name="Rectangle 1">
            <a:extLst>
              <a:ext uri="{FF2B5EF4-FFF2-40B4-BE49-F238E27FC236}">
                <a16:creationId xmlns:a16="http://schemas.microsoft.com/office/drawing/2014/main" id="{3E148D14-1B1E-3666-32F3-A72633887289}"/>
              </a:ext>
            </a:extLst>
          </p:cNvPr>
          <p:cNvSpPr>
            <a:spLocks noChangeArrowheads="1"/>
          </p:cNvSpPr>
          <p:nvPr/>
        </p:nvSpPr>
        <p:spPr bwMode="auto">
          <a:xfrm>
            <a:off x="717755" y="1504335"/>
            <a:ext cx="11137334" cy="50937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457200" marR="0" lvl="0" indent="-457200" algn="l" defTabSz="914400" rtl="0" eaLnBrk="0" fontAlgn="base" latinLnBrk="0" hangingPunct="0">
              <a:lnSpc>
                <a:spcPct val="100000"/>
              </a:lnSpc>
              <a:spcBef>
                <a:spcPct val="0"/>
              </a:spcBef>
              <a:spcAft>
                <a:spcPts val="600"/>
              </a:spcAft>
              <a:buClrTx/>
              <a:buSzTx/>
              <a:buFont typeface="Wingdings" panose="05000000000000000000" pitchFamily="2" charset="2"/>
              <a:buChar char="q"/>
              <a:tabLst/>
            </a:pPr>
            <a:r>
              <a:rPr kumimoji="0" lang="en-US" altLang="en-US" sz="2800" i="0" u="none" strike="noStrike" cap="none" normalizeH="0" baseline="0" dirty="0">
                <a:ln>
                  <a:noFill/>
                </a:ln>
                <a:solidFill>
                  <a:schemeClr val="bg1"/>
                </a:solidFill>
                <a:effectLst/>
                <a:latin typeface="Gabriola" panose="04040605051002020D02" pitchFamily="82" charset="0"/>
              </a:rPr>
              <a:t>Stores employee data: personal info, contact details, and job-related fields</a:t>
            </a:r>
          </a:p>
          <a:p>
            <a:pPr marL="457200" marR="0" lvl="0" indent="-457200" algn="l" defTabSz="914400" rtl="0" eaLnBrk="0" fontAlgn="base" latinLnBrk="0" hangingPunct="0">
              <a:lnSpc>
                <a:spcPct val="100000"/>
              </a:lnSpc>
              <a:spcBef>
                <a:spcPct val="0"/>
              </a:spcBef>
              <a:spcAft>
                <a:spcPts val="600"/>
              </a:spcAft>
              <a:buClrTx/>
              <a:buSzTx/>
              <a:buFont typeface="Wingdings" panose="05000000000000000000" pitchFamily="2" charset="2"/>
              <a:buChar char="q"/>
              <a:tabLst/>
            </a:pPr>
            <a:r>
              <a:rPr kumimoji="0" lang="en-US" altLang="en-US" sz="2800" i="0" u="none" strike="noStrike" cap="none" normalizeH="0" baseline="0" dirty="0">
                <a:ln>
                  <a:noFill/>
                </a:ln>
                <a:solidFill>
                  <a:schemeClr val="bg1"/>
                </a:solidFill>
                <a:effectLst/>
                <a:latin typeface="Gabriola" panose="04040605051002020D02" pitchFamily="82" charset="0"/>
              </a:rPr>
              <a:t>Enforced unique constraints on Email and Phone Number to maintain data integrity</a:t>
            </a:r>
          </a:p>
          <a:p>
            <a:pPr marL="457200" marR="0" lvl="0" indent="-457200" algn="l" defTabSz="914400" rtl="0" eaLnBrk="0" fontAlgn="base" latinLnBrk="0" hangingPunct="0">
              <a:lnSpc>
                <a:spcPct val="100000"/>
              </a:lnSpc>
              <a:spcBef>
                <a:spcPct val="0"/>
              </a:spcBef>
              <a:spcAft>
                <a:spcPts val="600"/>
              </a:spcAft>
              <a:buClrTx/>
              <a:buSzTx/>
              <a:buFont typeface="Wingdings" panose="05000000000000000000" pitchFamily="2" charset="2"/>
              <a:buChar char="q"/>
              <a:tabLst/>
            </a:pPr>
            <a:r>
              <a:rPr kumimoji="0" lang="en-US" altLang="en-US" sz="2800" i="0" u="none" strike="noStrike" cap="none" normalizeH="0" baseline="0" dirty="0">
                <a:ln>
                  <a:noFill/>
                </a:ln>
                <a:solidFill>
                  <a:schemeClr val="bg1"/>
                </a:solidFill>
                <a:effectLst/>
                <a:latin typeface="Gabriola" panose="04040605051002020D02" pitchFamily="82" charset="0"/>
              </a:rPr>
              <a:t>Validate employee details before insertion or update:</a:t>
            </a:r>
          </a:p>
          <a:p>
            <a:pPr marL="457200" marR="0" lvl="0" indent="-457200" algn="l" defTabSz="914400" rtl="0" eaLnBrk="0" fontAlgn="base" latinLnBrk="0" hangingPunct="0">
              <a:lnSpc>
                <a:spcPct val="100000"/>
              </a:lnSpc>
              <a:spcBef>
                <a:spcPct val="0"/>
              </a:spcBef>
              <a:spcAft>
                <a:spcPts val="600"/>
              </a:spcAft>
              <a:buClrTx/>
              <a:buSzTx/>
              <a:buFont typeface="Wingdings" panose="05000000000000000000" pitchFamily="2" charset="2"/>
              <a:buChar char="q"/>
              <a:tabLst/>
            </a:pPr>
            <a:r>
              <a:rPr kumimoji="0" lang="en-US" altLang="en-US" sz="2800" i="0" u="none" strike="noStrike" cap="none" normalizeH="0" baseline="0" dirty="0">
                <a:ln>
                  <a:noFill/>
                </a:ln>
                <a:solidFill>
                  <a:schemeClr val="bg1"/>
                </a:solidFill>
                <a:effectLst/>
                <a:latin typeface="Gabriola" panose="04040605051002020D02" pitchFamily="82" charset="0"/>
              </a:rPr>
              <a:t>Check for valid email format</a:t>
            </a:r>
          </a:p>
          <a:p>
            <a:pPr marL="457200" marR="0" lvl="0" indent="-457200" algn="l" defTabSz="914400" rtl="0" eaLnBrk="0" fontAlgn="base" latinLnBrk="0" hangingPunct="0">
              <a:lnSpc>
                <a:spcPct val="100000"/>
              </a:lnSpc>
              <a:spcBef>
                <a:spcPct val="0"/>
              </a:spcBef>
              <a:spcAft>
                <a:spcPts val="600"/>
              </a:spcAft>
              <a:buClrTx/>
              <a:buSzTx/>
              <a:buFont typeface="Wingdings" panose="05000000000000000000" pitchFamily="2" charset="2"/>
              <a:buChar char="q"/>
              <a:tabLst/>
            </a:pPr>
            <a:r>
              <a:rPr kumimoji="0" lang="en-US" altLang="en-US" sz="2800" i="0" u="none" strike="noStrike" cap="none" normalizeH="0" baseline="0" dirty="0">
                <a:ln>
                  <a:noFill/>
                </a:ln>
                <a:solidFill>
                  <a:schemeClr val="bg1"/>
                </a:solidFill>
                <a:effectLst/>
                <a:latin typeface="Gabriola" panose="04040605051002020D02" pitchFamily="82" charset="0"/>
              </a:rPr>
              <a:t>Ensure phone number length and pattern</a:t>
            </a:r>
          </a:p>
          <a:p>
            <a:pPr marL="457200" marR="0" lvl="0" indent="-457200" algn="l" defTabSz="914400" rtl="0" eaLnBrk="0" fontAlgn="base" latinLnBrk="0" hangingPunct="0">
              <a:lnSpc>
                <a:spcPct val="100000"/>
              </a:lnSpc>
              <a:spcBef>
                <a:spcPct val="0"/>
              </a:spcBef>
              <a:spcAft>
                <a:spcPts val="600"/>
              </a:spcAft>
              <a:buClrTx/>
              <a:buSzTx/>
              <a:buFont typeface="Wingdings" panose="05000000000000000000" pitchFamily="2" charset="2"/>
              <a:buChar char="q"/>
              <a:tabLst/>
            </a:pPr>
            <a:r>
              <a:rPr kumimoji="0" lang="en-US" altLang="en-US" sz="2800" i="0" u="none" strike="noStrike" cap="none" normalizeH="0" baseline="0" dirty="0">
                <a:ln>
                  <a:noFill/>
                </a:ln>
                <a:solidFill>
                  <a:schemeClr val="bg1"/>
                </a:solidFill>
                <a:effectLst/>
                <a:latin typeface="Gabriola" panose="04040605051002020D02" pitchFamily="82" charset="0"/>
              </a:rPr>
              <a:t>Verify mandatory fields (e.g., First Name, Date of Birth, Gender, Position)</a:t>
            </a:r>
          </a:p>
          <a:p>
            <a:pPr marL="457200" marR="0" lvl="0" indent="-457200" algn="l" defTabSz="914400" rtl="0" eaLnBrk="0" fontAlgn="base" latinLnBrk="0" hangingPunct="0">
              <a:lnSpc>
                <a:spcPct val="100000"/>
              </a:lnSpc>
              <a:spcBef>
                <a:spcPct val="0"/>
              </a:spcBef>
              <a:spcAft>
                <a:spcPts val="600"/>
              </a:spcAft>
              <a:buClrTx/>
              <a:buSzTx/>
              <a:buFont typeface="Wingdings" panose="05000000000000000000" pitchFamily="2" charset="2"/>
              <a:buChar char="q"/>
              <a:tabLst/>
            </a:pPr>
            <a:r>
              <a:rPr kumimoji="0" lang="en-US" altLang="en-US" sz="2800" i="0" u="none" strike="noStrike" cap="none" normalizeH="0" baseline="0" dirty="0">
                <a:ln>
                  <a:noFill/>
                </a:ln>
                <a:solidFill>
                  <a:schemeClr val="bg1"/>
                </a:solidFill>
                <a:effectLst/>
                <a:latin typeface="Gabriola" panose="04040605051002020D02" pitchFamily="82" charset="0"/>
              </a:rPr>
              <a:t>Prevent duplicate entries and ensure clean, consistent records in the database</a:t>
            </a:r>
          </a:p>
          <a:p>
            <a:pPr marL="457200" marR="0" lvl="0" indent="-457200" algn="l" defTabSz="914400" rtl="0" eaLnBrk="0" fontAlgn="base" latinLnBrk="0" hangingPunct="0">
              <a:lnSpc>
                <a:spcPct val="100000"/>
              </a:lnSpc>
              <a:spcBef>
                <a:spcPct val="0"/>
              </a:spcBef>
              <a:spcAft>
                <a:spcPts val="600"/>
              </a:spcAft>
              <a:buClrTx/>
              <a:buSzTx/>
              <a:buFont typeface="Wingdings" panose="05000000000000000000" pitchFamily="2" charset="2"/>
              <a:buChar char="q"/>
              <a:tabLst/>
            </a:pPr>
            <a:r>
              <a:rPr kumimoji="0" lang="en-US" altLang="en-US" sz="2800" i="0" u="none" strike="noStrike" cap="none" normalizeH="0" baseline="0" dirty="0">
                <a:ln>
                  <a:noFill/>
                </a:ln>
                <a:solidFill>
                  <a:schemeClr val="bg1"/>
                </a:solidFill>
                <a:effectLst/>
                <a:latin typeface="Gabriola" panose="04040605051002020D02" pitchFamily="82" charset="0"/>
              </a:rPr>
              <a:t>Supports safe deletion of employees with cascading updates in related tables.</a:t>
            </a:r>
          </a:p>
          <a:p>
            <a:pPr marL="457200" indent="-457200" eaLnBrk="0" fontAlgn="base" hangingPunct="0">
              <a:spcBef>
                <a:spcPct val="0"/>
              </a:spcBef>
              <a:spcAft>
                <a:spcPts val="600"/>
              </a:spcAft>
              <a:buFont typeface="Wingdings" panose="05000000000000000000" pitchFamily="2" charset="2"/>
              <a:buChar char="q"/>
            </a:pPr>
            <a:r>
              <a:rPr kumimoji="0" lang="en-US" altLang="en-US" sz="2800" i="0" u="none" strike="noStrike" cap="none" normalizeH="0" baseline="0" dirty="0">
                <a:ln>
                  <a:noFill/>
                </a:ln>
                <a:solidFill>
                  <a:schemeClr val="bg1"/>
                </a:solidFill>
                <a:effectLst/>
                <a:latin typeface="Gabriola" panose="04040605051002020D02" pitchFamily="82" charset="0"/>
              </a:rPr>
              <a:t>Perform CRUD operations: Add, update, delete, and retrieve employee records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800" b="0" i="0" u="none" strike="noStrike" cap="none" normalizeH="0" baseline="0" dirty="0">
              <a:ln>
                <a:noFill/>
              </a:ln>
              <a:solidFill>
                <a:schemeClr val="bg1"/>
              </a:solidFill>
              <a:effectLst/>
              <a:latin typeface="Gabriola" panose="04040605051002020D02" pitchFamily="82" charset="0"/>
            </a:endParaRPr>
          </a:p>
        </p:txBody>
      </p:sp>
    </p:spTree>
    <p:extLst>
      <p:ext uri="{BB962C8B-B14F-4D97-AF65-F5344CB8AC3E}">
        <p14:creationId xmlns:p14="http://schemas.microsoft.com/office/powerpoint/2010/main" val="233581495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a:extLst>
            <a:ext uri="{FF2B5EF4-FFF2-40B4-BE49-F238E27FC236}">
              <a16:creationId xmlns:a16="http://schemas.microsoft.com/office/drawing/2014/main" id="{D505BEAD-AE75-A2D9-5A6E-51453E91BEDB}"/>
            </a:ext>
          </a:extLst>
        </p:cNvPr>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272EB041-9497-357D-15C0-72C61C7EE0FF}"/>
              </a:ext>
            </a:extLst>
          </p:cNvPr>
          <p:cNvSpPr/>
          <p:nvPr/>
        </p:nvSpPr>
        <p:spPr>
          <a:xfrm>
            <a:off x="176981" y="147484"/>
            <a:ext cx="11838038" cy="6597445"/>
          </a:xfrm>
          <a:prstGeom prst="roundRect">
            <a:avLst>
              <a:gd name="adj" fmla="val 3856"/>
            </a:avLst>
          </a:prstGeom>
          <a:solidFill>
            <a:schemeClr val="tx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6B57C586-B5E7-3480-88C8-39EF7C3C54AB}"/>
              </a:ext>
            </a:extLst>
          </p:cNvPr>
          <p:cNvSpPr txBox="1"/>
          <p:nvPr/>
        </p:nvSpPr>
        <p:spPr>
          <a:xfrm>
            <a:off x="717755" y="1504335"/>
            <a:ext cx="10894141" cy="492443"/>
          </a:xfrm>
          <a:prstGeom prst="rect">
            <a:avLst/>
          </a:prstGeom>
          <a:noFill/>
        </p:spPr>
        <p:txBody>
          <a:bodyPr wrap="square">
            <a:spAutoFit/>
          </a:bodyPr>
          <a:lstStyle/>
          <a:p>
            <a:pPr algn="just"/>
            <a:endParaRPr lang="en-US" sz="2600" dirty="0">
              <a:solidFill>
                <a:schemeClr val="bg1"/>
              </a:solidFill>
              <a:latin typeface="Gabriola" panose="04040605051002020D02" pitchFamily="82" charset="0"/>
            </a:endParaRPr>
          </a:p>
        </p:txBody>
      </p:sp>
      <p:sp>
        <p:nvSpPr>
          <p:cNvPr id="9" name="TextBox 8">
            <a:extLst>
              <a:ext uri="{FF2B5EF4-FFF2-40B4-BE49-F238E27FC236}">
                <a16:creationId xmlns:a16="http://schemas.microsoft.com/office/drawing/2014/main" id="{0FE79B0E-9F3A-983D-5B09-A963E28AA84E}"/>
              </a:ext>
            </a:extLst>
          </p:cNvPr>
          <p:cNvSpPr txBox="1"/>
          <p:nvPr/>
        </p:nvSpPr>
        <p:spPr>
          <a:xfrm>
            <a:off x="717755" y="441189"/>
            <a:ext cx="7757651" cy="769441"/>
          </a:xfrm>
          <a:prstGeom prst="rect">
            <a:avLst/>
          </a:prstGeom>
          <a:noFill/>
        </p:spPr>
        <p:txBody>
          <a:bodyPr wrap="square" rtlCol="0">
            <a:spAutoFit/>
          </a:bodyPr>
          <a:lstStyle/>
          <a:p>
            <a:r>
              <a:rPr lang="en-US" sz="4400" dirty="0">
                <a:solidFill>
                  <a:schemeClr val="bg1"/>
                </a:solidFill>
                <a:latin typeface="Times New Roman" panose="02020603050405020304" pitchFamily="18" charset="0"/>
                <a:cs typeface="Times New Roman" panose="02020603050405020304" pitchFamily="18" charset="0"/>
              </a:rPr>
              <a:t>Payroll management: </a:t>
            </a:r>
          </a:p>
        </p:txBody>
      </p:sp>
      <p:sp>
        <p:nvSpPr>
          <p:cNvPr id="2" name="Rectangle 1">
            <a:extLst>
              <a:ext uri="{FF2B5EF4-FFF2-40B4-BE49-F238E27FC236}">
                <a16:creationId xmlns:a16="http://schemas.microsoft.com/office/drawing/2014/main" id="{DF6649A6-0A0F-909A-10F5-893D7F98F1B8}"/>
              </a:ext>
            </a:extLst>
          </p:cNvPr>
          <p:cNvSpPr>
            <a:spLocks noChangeArrowheads="1"/>
          </p:cNvSpPr>
          <p:nvPr/>
        </p:nvSpPr>
        <p:spPr bwMode="auto">
          <a:xfrm>
            <a:off x="717755" y="1546299"/>
            <a:ext cx="12342471" cy="45858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457200" marR="0" lvl="0" indent="-457200" algn="l" defTabSz="914400" rtl="0" eaLnBrk="0" fontAlgn="base" latinLnBrk="0" hangingPunct="0">
              <a:lnSpc>
                <a:spcPct val="100000"/>
              </a:lnSpc>
              <a:spcBef>
                <a:spcPct val="0"/>
              </a:spcBef>
              <a:spcAft>
                <a:spcPts val="600"/>
              </a:spcAft>
              <a:buClrTx/>
              <a:buSzTx/>
              <a:buFont typeface="Wingdings" panose="05000000000000000000" pitchFamily="2" charset="2"/>
              <a:buChar char="q"/>
              <a:tabLst/>
            </a:pPr>
            <a:r>
              <a:rPr kumimoji="0" lang="en-US" altLang="en-US" sz="2800" i="0" u="none" strike="noStrike" cap="none" normalizeH="0" baseline="0" dirty="0">
                <a:ln>
                  <a:noFill/>
                </a:ln>
                <a:solidFill>
                  <a:schemeClr val="bg1"/>
                </a:solidFill>
                <a:effectLst/>
                <a:latin typeface="Gabriola" panose="04040605051002020D02" pitchFamily="82" charset="0"/>
              </a:rPr>
              <a:t>Generate payroll based on:</a:t>
            </a:r>
          </a:p>
          <a:p>
            <a:pPr marL="914400" lvl="1" indent="-457200" eaLnBrk="0" fontAlgn="base" hangingPunct="0">
              <a:spcBef>
                <a:spcPct val="0"/>
              </a:spcBef>
              <a:spcAft>
                <a:spcPts val="600"/>
              </a:spcAft>
              <a:buFont typeface="Arial" panose="020B0604020202020204" pitchFamily="34" charset="0"/>
              <a:buChar char="•"/>
            </a:pPr>
            <a:r>
              <a:rPr kumimoji="0" lang="en-US" altLang="en-US" sz="2800" i="0" u="none" strike="noStrike" cap="none" normalizeH="0" baseline="0" dirty="0">
                <a:ln>
                  <a:noFill/>
                </a:ln>
                <a:solidFill>
                  <a:schemeClr val="bg1"/>
                </a:solidFill>
                <a:effectLst/>
                <a:latin typeface="Gabriola" panose="04040605051002020D02" pitchFamily="82" charset="0"/>
              </a:rPr>
              <a:t>Employee ID</a:t>
            </a:r>
          </a:p>
          <a:p>
            <a:pPr marL="914400" lvl="1" indent="-457200" eaLnBrk="0" fontAlgn="base" hangingPunct="0">
              <a:spcBef>
                <a:spcPct val="0"/>
              </a:spcBef>
              <a:spcAft>
                <a:spcPts val="600"/>
              </a:spcAft>
              <a:buFont typeface="Arial" panose="020B0604020202020204" pitchFamily="34" charset="0"/>
              <a:buChar char="•"/>
            </a:pPr>
            <a:r>
              <a:rPr kumimoji="0" lang="en-US" altLang="en-US" sz="2800" i="0" u="none" strike="noStrike" cap="none" normalizeH="0" baseline="0" dirty="0">
                <a:ln>
                  <a:noFill/>
                </a:ln>
                <a:solidFill>
                  <a:schemeClr val="bg1"/>
                </a:solidFill>
                <a:effectLst/>
                <a:latin typeface="Gabriola" panose="04040605051002020D02" pitchFamily="82" charset="0"/>
              </a:rPr>
              <a:t>Pay Period Start &amp; End Date</a:t>
            </a:r>
          </a:p>
          <a:p>
            <a:pPr marL="457200" marR="0" lvl="0" indent="-457200" algn="l" defTabSz="914400" rtl="0" eaLnBrk="0" fontAlgn="base" latinLnBrk="0" hangingPunct="0">
              <a:lnSpc>
                <a:spcPct val="100000"/>
              </a:lnSpc>
              <a:spcBef>
                <a:spcPct val="0"/>
              </a:spcBef>
              <a:spcAft>
                <a:spcPts val="600"/>
              </a:spcAft>
              <a:buClrTx/>
              <a:buSzTx/>
              <a:buFont typeface="Wingdings" panose="05000000000000000000" pitchFamily="2" charset="2"/>
              <a:buChar char="q"/>
              <a:tabLst/>
            </a:pPr>
            <a:r>
              <a:rPr kumimoji="0" lang="en-US" altLang="en-US" sz="2800" i="0" u="none" strike="noStrike" cap="none" normalizeH="0" baseline="0" dirty="0">
                <a:ln>
                  <a:noFill/>
                </a:ln>
                <a:solidFill>
                  <a:schemeClr val="bg1"/>
                </a:solidFill>
                <a:effectLst/>
                <a:latin typeface="Gabriola" panose="04040605051002020D02" pitchFamily="82" charset="0"/>
              </a:rPr>
              <a:t>Automatically invokes Tax Service to calculate applicable tax deductions</a:t>
            </a:r>
          </a:p>
          <a:p>
            <a:pPr marL="457200" marR="0" lvl="0" indent="-457200" algn="l" defTabSz="914400" rtl="0" eaLnBrk="0" fontAlgn="base" latinLnBrk="0" hangingPunct="0">
              <a:lnSpc>
                <a:spcPct val="100000"/>
              </a:lnSpc>
              <a:spcBef>
                <a:spcPct val="0"/>
              </a:spcBef>
              <a:spcAft>
                <a:spcPts val="600"/>
              </a:spcAft>
              <a:buClrTx/>
              <a:buSzTx/>
              <a:buFont typeface="Wingdings" panose="05000000000000000000" pitchFamily="2" charset="2"/>
              <a:buChar char="q"/>
              <a:tabLst/>
            </a:pPr>
            <a:r>
              <a:rPr kumimoji="0" lang="en-US" altLang="en-US" sz="2800" i="0" u="none" strike="noStrike" cap="none" normalizeH="0" baseline="0" dirty="0">
                <a:ln>
                  <a:noFill/>
                </a:ln>
                <a:solidFill>
                  <a:schemeClr val="bg1"/>
                </a:solidFill>
                <a:effectLst/>
                <a:latin typeface="Gabriola" panose="04040605051002020D02" pitchFamily="82" charset="0"/>
              </a:rPr>
              <a:t>Performs salary breakdown and calculates Net Salary = (Basic + Overtime - Deductions - Tax)</a:t>
            </a:r>
          </a:p>
          <a:p>
            <a:pPr marL="457200" marR="0" lvl="0" indent="-457200" algn="l" defTabSz="914400" rtl="0" eaLnBrk="0" fontAlgn="base" latinLnBrk="0" hangingPunct="0">
              <a:lnSpc>
                <a:spcPct val="100000"/>
              </a:lnSpc>
              <a:spcBef>
                <a:spcPct val="0"/>
              </a:spcBef>
              <a:spcAft>
                <a:spcPts val="600"/>
              </a:spcAft>
              <a:buClrTx/>
              <a:buSzTx/>
              <a:buFont typeface="Wingdings" panose="05000000000000000000" pitchFamily="2" charset="2"/>
              <a:buChar char="q"/>
              <a:tabLst/>
            </a:pPr>
            <a:r>
              <a:rPr kumimoji="0" lang="en-US" altLang="en-US" sz="2800" i="0" u="none" strike="noStrike" cap="none" normalizeH="0" baseline="0" dirty="0">
                <a:ln>
                  <a:noFill/>
                </a:ln>
                <a:solidFill>
                  <a:schemeClr val="bg1"/>
                </a:solidFill>
                <a:effectLst/>
                <a:latin typeface="Gabriola" panose="04040605051002020D02" pitchFamily="82" charset="0"/>
              </a:rPr>
              <a:t>Ensures accuracy by validating input data and employee existence before processing</a:t>
            </a:r>
          </a:p>
          <a:p>
            <a:pPr marL="457200" marR="0" lvl="0" indent="-457200" algn="l" defTabSz="914400" rtl="0" eaLnBrk="0" fontAlgn="base" latinLnBrk="0" hangingPunct="0">
              <a:lnSpc>
                <a:spcPct val="100000"/>
              </a:lnSpc>
              <a:spcBef>
                <a:spcPct val="0"/>
              </a:spcBef>
              <a:spcAft>
                <a:spcPts val="600"/>
              </a:spcAft>
              <a:buClrTx/>
              <a:buSzTx/>
              <a:buFont typeface="Wingdings" panose="05000000000000000000" pitchFamily="2" charset="2"/>
              <a:buChar char="q"/>
              <a:tabLst/>
            </a:pPr>
            <a:r>
              <a:rPr kumimoji="0" lang="en-US" altLang="en-US" sz="2800" i="0" u="none" strike="noStrike" cap="none" normalizeH="0" baseline="0" dirty="0">
                <a:ln>
                  <a:noFill/>
                </a:ln>
                <a:solidFill>
                  <a:schemeClr val="bg1"/>
                </a:solidFill>
                <a:effectLst/>
                <a:latin typeface="Gabriola" panose="04040605051002020D02" pitchFamily="82" charset="0"/>
              </a:rPr>
              <a:t>Stores payroll records securely in the database with foreign key mapping to Employee</a:t>
            </a:r>
          </a:p>
          <a:p>
            <a:pPr marL="457200" marR="0" lvl="0" indent="-457200" algn="l" defTabSz="914400" rtl="0" eaLnBrk="0" fontAlgn="base" latinLnBrk="0" hangingPunct="0">
              <a:lnSpc>
                <a:spcPct val="100000"/>
              </a:lnSpc>
              <a:spcBef>
                <a:spcPct val="0"/>
              </a:spcBef>
              <a:spcAft>
                <a:spcPts val="600"/>
              </a:spcAft>
              <a:buClrTx/>
              <a:buSzTx/>
              <a:buFont typeface="Wingdings" panose="05000000000000000000" pitchFamily="2" charset="2"/>
              <a:buChar char="q"/>
              <a:tabLst/>
            </a:pPr>
            <a:r>
              <a:rPr kumimoji="0" lang="en-US" altLang="en-US" sz="2800" i="0" u="none" strike="noStrike" cap="none" normalizeH="0" baseline="0" dirty="0">
                <a:ln>
                  <a:noFill/>
                </a:ln>
                <a:solidFill>
                  <a:schemeClr val="bg1"/>
                </a:solidFill>
                <a:effectLst/>
                <a:latin typeface="Gabriola" panose="04040605051002020D02" pitchFamily="82" charset="0"/>
              </a:rPr>
              <a:t>Prevents duplication of payroll for the same period and employee</a:t>
            </a:r>
          </a:p>
          <a:p>
            <a:pPr marL="457200" marR="0" lvl="0" indent="-457200" algn="l" defTabSz="914400" rtl="0" eaLnBrk="0" fontAlgn="base" latinLnBrk="0" hangingPunct="0">
              <a:lnSpc>
                <a:spcPct val="100000"/>
              </a:lnSpc>
              <a:spcBef>
                <a:spcPct val="0"/>
              </a:spcBef>
              <a:spcAft>
                <a:spcPts val="600"/>
              </a:spcAft>
              <a:buClrTx/>
              <a:buSzTx/>
              <a:buFont typeface="Wingdings" panose="05000000000000000000" pitchFamily="2" charset="2"/>
              <a:buChar char="q"/>
              <a:tabLst/>
            </a:pPr>
            <a:r>
              <a:rPr kumimoji="0" lang="en-US" altLang="en-US" sz="2800" i="0" u="none" strike="noStrike" cap="none" normalizeH="0" baseline="0" dirty="0">
                <a:ln>
                  <a:noFill/>
                </a:ln>
                <a:solidFill>
                  <a:schemeClr val="bg1"/>
                </a:solidFill>
                <a:effectLst/>
                <a:latin typeface="Gabriola" panose="04040605051002020D02" pitchFamily="82" charset="0"/>
              </a:rPr>
              <a:t>Built for supporting multiple employees and time periods efficiently</a:t>
            </a:r>
          </a:p>
        </p:txBody>
      </p:sp>
    </p:spTree>
    <p:extLst>
      <p:ext uri="{BB962C8B-B14F-4D97-AF65-F5344CB8AC3E}">
        <p14:creationId xmlns:p14="http://schemas.microsoft.com/office/powerpoint/2010/main" val="407963136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a:extLst>
            <a:ext uri="{FF2B5EF4-FFF2-40B4-BE49-F238E27FC236}">
              <a16:creationId xmlns:a16="http://schemas.microsoft.com/office/drawing/2014/main" id="{0CBEB99F-0337-0603-8974-3330F4BC7142}"/>
            </a:ext>
          </a:extLst>
        </p:cNvPr>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627B3B28-DF3D-B6BD-BFB2-3767F1398F84}"/>
              </a:ext>
            </a:extLst>
          </p:cNvPr>
          <p:cNvSpPr/>
          <p:nvPr/>
        </p:nvSpPr>
        <p:spPr>
          <a:xfrm>
            <a:off x="176981" y="147484"/>
            <a:ext cx="11838038" cy="6597445"/>
          </a:xfrm>
          <a:prstGeom prst="roundRect">
            <a:avLst>
              <a:gd name="adj" fmla="val 3856"/>
            </a:avLst>
          </a:prstGeom>
          <a:solidFill>
            <a:schemeClr val="tx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F930A306-2194-4F26-7FDB-30B73A912EE4}"/>
              </a:ext>
            </a:extLst>
          </p:cNvPr>
          <p:cNvSpPr txBox="1"/>
          <p:nvPr/>
        </p:nvSpPr>
        <p:spPr>
          <a:xfrm>
            <a:off x="717755" y="1504335"/>
            <a:ext cx="10894141" cy="492443"/>
          </a:xfrm>
          <a:prstGeom prst="rect">
            <a:avLst/>
          </a:prstGeom>
          <a:noFill/>
        </p:spPr>
        <p:txBody>
          <a:bodyPr wrap="square">
            <a:spAutoFit/>
          </a:bodyPr>
          <a:lstStyle/>
          <a:p>
            <a:pPr algn="just"/>
            <a:endParaRPr lang="en-US" sz="2600" dirty="0">
              <a:solidFill>
                <a:schemeClr val="bg1"/>
              </a:solidFill>
              <a:latin typeface="Gabriola" panose="04040605051002020D02" pitchFamily="82" charset="0"/>
            </a:endParaRPr>
          </a:p>
        </p:txBody>
      </p:sp>
      <p:sp>
        <p:nvSpPr>
          <p:cNvPr id="9" name="TextBox 8">
            <a:extLst>
              <a:ext uri="{FF2B5EF4-FFF2-40B4-BE49-F238E27FC236}">
                <a16:creationId xmlns:a16="http://schemas.microsoft.com/office/drawing/2014/main" id="{C0C481D6-8346-D9B1-1BED-1F5F2868437F}"/>
              </a:ext>
            </a:extLst>
          </p:cNvPr>
          <p:cNvSpPr txBox="1"/>
          <p:nvPr/>
        </p:nvSpPr>
        <p:spPr>
          <a:xfrm>
            <a:off x="717755" y="441189"/>
            <a:ext cx="7757651" cy="769441"/>
          </a:xfrm>
          <a:prstGeom prst="rect">
            <a:avLst/>
          </a:prstGeom>
          <a:noFill/>
        </p:spPr>
        <p:txBody>
          <a:bodyPr wrap="square" rtlCol="0">
            <a:spAutoFit/>
          </a:bodyPr>
          <a:lstStyle/>
          <a:p>
            <a:r>
              <a:rPr lang="en-US" sz="4400" dirty="0">
                <a:solidFill>
                  <a:schemeClr val="bg1"/>
                </a:solidFill>
                <a:latin typeface="Times New Roman" panose="02020603050405020304" pitchFamily="18" charset="0"/>
                <a:cs typeface="Times New Roman" panose="02020603050405020304" pitchFamily="18" charset="0"/>
              </a:rPr>
              <a:t>Tax management: </a:t>
            </a:r>
          </a:p>
        </p:txBody>
      </p:sp>
      <p:sp>
        <p:nvSpPr>
          <p:cNvPr id="3" name="Rectangle 1">
            <a:extLst>
              <a:ext uri="{FF2B5EF4-FFF2-40B4-BE49-F238E27FC236}">
                <a16:creationId xmlns:a16="http://schemas.microsoft.com/office/drawing/2014/main" id="{BA0D4328-933D-D174-9040-6D19389E63C6}"/>
              </a:ext>
            </a:extLst>
          </p:cNvPr>
          <p:cNvSpPr>
            <a:spLocks noChangeArrowheads="1"/>
          </p:cNvSpPr>
          <p:nvPr/>
        </p:nvSpPr>
        <p:spPr bwMode="auto">
          <a:xfrm>
            <a:off x="717755" y="1453324"/>
            <a:ext cx="12469792" cy="45858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457200" marR="0" lvl="0" indent="-457200" algn="l" defTabSz="914400" rtl="0" eaLnBrk="0" fontAlgn="base" latinLnBrk="0" hangingPunct="0">
              <a:lnSpc>
                <a:spcPct val="100000"/>
              </a:lnSpc>
              <a:spcBef>
                <a:spcPct val="0"/>
              </a:spcBef>
              <a:spcAft>
                <a:spcPts val="600"/>
              </a:spcAft>
              <a:buClrTx/>
              <a:buSzTx/>
              <a:buFont typeface="Wingdings" panose="05000000000000000000" pitchFamily="2" charset="2"/>
              <a:buChar char="q"/>
              <a:tabLst/>
            </a:pPr>
            <a:r>
              <a:rPr kumimoji="0" lang="en-US" altLang="en-US" sz="2800" b="0" i="0" u="none" strike="noStrike" cap="none" normalizeH="0" baseline="0" dirty="0">
                <a:ln>
                  <a:noFill/>
                </a:ln>
                <a:solidFill>
                  <a:schemeClr val="bg1"/>
                </a:solidFill>
                <a:effectLst/>
                <a:latin typeface="Gabriola" panose="04040605051002020D02" pitchFamily="82" charset="0"/>
              </a:rPr>
              <a:t>Calculates tax using Employee ID and Tax Year</a:t>
            </a:r>
          </a:p>
          <a:p>
            <a:pPr marL="457200" marR="0" lvl="0" indent="-457200" algn="l" defTabSz="914400" rtl="0" eaLnBrk="0" fontAlgn="base" latinLnBrk="0" hangingPunct="0">
              <a:lnSpc>
                <a:spcPct val="100000"/>
              </a:lnSpc>
              <a:spcBef>
                <a:spcPct val="0"/>
              </a:spcBef>
              <a:spcAft>
                <a:spcPts val="600"/>
              </a:spcAft>
              <a:buClrTx/>
              <a:buSzTx/>
              <a:buFont typeface="Wingdings" panose="05000000000000000000" pitchFamily="2" charset="2"/>
              <a:buChar char="q"/>
              <a:tabLst/>
            </a:pPr>
            <a:r>
              <a:rPr kumimoji="0" lang="en-US" altLang="en-US" sz="2800" b="0" i="0" u="none" strike="noStrike" cap="none" normalizeH="0" baseline="0" dirty="0">
                <a:ln>
                  <a:noFill/>
                </a:ln>
                <a:solidFill>
                  <a:schemeClr val="bg1"/>
                </a:solidFill>
                <a:effectLst/>
                <a:latin typeface="Gabriola" panose="04040605051002020D02" pitchFamily="82" charset="0"/>
              </a:rPr>
              <a:t>Stores how much income is taxable and how much tax is owed</a:t>
            </a:r>
          </a:p>
          <a:p>
            <a:pPr marL="457200" marR="0" lvl="0" indent="-457200" algn="l" defTabSz="914400" rtl="0" eaLnBrk="0" fontAlgn="base" latinLnBrk="0" hangingPunct="0">
              <a:lnSpc>
                <a:spcPct val="100000"/>
              </a:lnSpc>
              <a:spcBef>
                <a:spcPct val="0"/>
              </a:spcBef>
              <a:spcAft>
                <a:spcPts val="600"/>
              </a:spcAft>
              <a:buClrTx/>
              <a:buSzTx/>
              <a:buFont typeface="Wingdings" panose="05000000000000000000" pitchFamily="2" charset="2"/>
              <a:buChar char="q"/>
              <a:tabLst/>
            </a:pPr>
            <a:r>
              <a:rPr lang="en-US" altLang="en-US" sz="2800" dirty="0">
                <a:solidFill>
                  <a:schemeClr val="bg1"/>
                </a:solidFill>
                <a:latin typeface="Gabriola" panose="04040605051002020D02" pitchFamily="82" charset="0"/>
              </a:rPr>
              <a:t>We can</a:t>
            </a:r>
            <a:r>
              <a:rPr kumimoji="0" lang="en-US" altLang="en-US" sz="2800" b="0" i="0" u="none" strike="noStrike" cap="none" normalizeH="0" baseline="0" dirty="0">
                <a:ln>
                  <a:noFill/>
                </a:ln>
                <a:solidFill>
                  <a:schemeClr val="bg1"/>
                </a:solidFill>
                <a:effectLst/>
                <a:latin typeface="Gabriola" panose="04040605051002020D02" pitchFamily="82" charset="0"/>
              </a:rPr>
              <a:t> get tax details by Tax ID</a:t>
            </a:r>
          </a:p>
          <a:p>
            <a:pPr marL="457200" marR="0" lvl="0" indent="-457200" algn="l" defTabSz="914400" rtl="0" eaLnBrk="0" fontAlgn="base" latinLnBrk="0" hangingPunct="0">
              <a:lnSpc>
                <a:spcPct val="100000"/>
              </a:lnSpc>
              <a:spcBef>
                <a:spcPct val="0"/>
              </a:spcBef>
              <a:spcAft>
                <a:spcPts val="600"/>
              </a:spcAft>
              <a:buClrTx/>
              <a:buSzTx/>
              <a:buFont typeface="Wingdings" panose="05000000000000000000" pitchFamily="2" charset="2"/>
              <a:buChar char="q"/>
              <a:tabLst/>
            </a:pPr>
            <a:r>
              <a:rPr kumimoji="0" lang="en-US" altLang="en-US" sz="2800" b="0" i="0" u="none" strike="noStrike" cap="none" normalizeH="0" baseline="0" dirty="0">
                <a:ln>
                  <a:noFill/>
                </a:ln>
                <a:solidFill>
                  <a:schemeClr val="bg1"/>
                </a:solidFill>
                <a:effectLst/>
                <a:latin typeface="Gabriola" panose="04040605051002020D02" pitchFamily="82" charset="0"/>
              </a:rPr>
              <a:t>Used to show all tax records for a specific employee</a:t>
            </a:r>
          </a:p>
          <a:p>
            <a:pPr marL="457200" marR="0" lvl="0" indent="-457200" algn="l" defTabSz="914400" rtl="0" eaLnBrk="0" fontAlgn="base" latinLnBrk="0" hangingPunct="0">
              <a:lnSpc>
                <a:spcPct val="100000"/>
              </a:lnSpc>
              <a:spcBef>
                <a:spcPct val="0"/>
              </a:spcBef>
              <a:spcAft>
                <a:spcPts val="600"/>
              </a:spcAft>
              <a:buClrTx/>
              <a:buSzTx/>
              <a:buFont typeface="Wingdings" panose="05000000000000000000" pitchFamily="2" charset="2"/>
              <a:buChar char="q"/>
              <a:tabLst/>
            </a:pPr>
            <a:r>
              <a:rPr kumimoji="0" lang="en-US" altLang="en-US" sz="2800" b="0" i="0" u="none" strike="noStrike" cap="none" normalizeH="0" baseline="0" dirty="0">
                <a:ln>
                  <a:noFill/>
                </a:ln>
                <a:solidFill>
                  <a:schemeClr val="bg1"/>
                </a:solidFill>
                <a:effectLst/>
                <a:latin typeface="Gabriola" panose="04040605051002020D02" pitchFamily="82" charset="0"/>
              </a:rPr>
              <a:t>Can filter and view taxes by year</a:t>
            </a:r>
          </a:p>
          <a:p>
            <a:pPr marL="457200" marR="0" lvl="0" indent="-457200" algn="l" defTabSz="914400" rtl="0" eaLnBrk="0" fontAlgn="base" latinLnBrk="0" hangingPunct="0">
              <a:lnSpc>
                <a:spcPct val="100000"/>
              </a:lnSpc>
              <a:spcBef>
                <a:spcPct val="0"/>
              </a:spcBef>
              <a:spcAft>
                <a:spcPts val="600"/>
              </a:spcAft>
              <a:buClrTx/>
              <a:buSzTx/>
              <a:buFont typeface="Wingdings" panose="05000000000000000000" pitchFamily="2" charset="2"/>
              <a:buChar char="q"/>
              <a:tabLst/>
            </a:pPr>
            <a:r>
              <a:rPr kumimoji="0" lang="en-US" altLang="en-US" sz="2800" b="0" i="0" u="none" strike="noStrike" cap="none" normalizeH="0" baseline="0" dirty="0">
                <a:ln>
                  <a:noFill/>
                </a:ln>
                <a:solidFill>
                  <a:schemeClr val="bg1"/>
                </a:solidFill>
                <a:effectLst/>
                <a:latin typeface="Gabriola" panose="04040605051002020D02" pitchFamily="82" charset="0"/>
              </a:rPr>
              <a:t>Helps check if correct tax was applied</a:t>
            </a:r>
          </a:p>
          <a:p>
            <a:pPr marL="457200" marR="0" lvl="0" indent="-457200" algn="l" defTabSz="914400" rtl="0" eaLnBrk="0" fontAlgn="base" latinLnBrk="0" hangingPunct="0">
              <a:lnSpc>
                <a:spcPct val="100000"/>
              </a:lnSpc>
              <a:spcBef>
                <a:spcPct val="0"/>
              </a:spcBef>
              <a:spcAft>
                <a:spcPts val="600"/>
              </a:spcAft>
              <a:buClrTx/>
              <a:buSzTx/>
              <a:buFont typeface="Wingdings" panose="05000000000000000000" pitchFamily="2" charset="2"/>
              <a:buChar char="q"/>
              <a:tabLst/>
            </a:pPr>
            <a:r>
              <a:rPr kumimoji="0" lang="en-US" altLang="en-US" sz="2800" b="0" i="0" u="none" strike="noStrike" cap="none" normalizeH="0" baseline="0" dirty="0">
                <a:ln>
                  <a:noFill/>
                </a:ln>
                <a:solidFill>
                  <a:schemeClr val="bg1"/>
                </a:solidFill>
                <a:effectLst/>
                <a:latin typeface="Gabriola" panose="04040605051002020D02" pitchFamily="82" charset="0"/>
              </a:rPr>
              <a:t>Keeps all tax records organized and easy to access</a:t>
            </a:r>
          </a:p>
          <a:p>
            <a:pPr marL="457200" marR="0" lvl="0" indent="-457200" algn="l" defTabSz="914400" rtl="0" eaLnBrk="0" fontAlgn="base" latinLnBrk="0" hangingPunct="0">
              <a:lnSpc>
                <a:spcPct val="100000"/>
              </a:lnSpc>
              <a:spcBef>
                <a:spcPct val="0"/>
              </a:spcBef>
              <a:spcAft>
                <a:spcPts val="600"/>
              </a:spcAft>
              <a:buClrTx/>
              <a:buSzTx/>
              <a:buFont typeface="Wingdings" panose="05000000000000000000" pitchFamily="2" charset="2"/>
              <a:buChar char="q"/>
              <a:tabLst/>
            </a:pPr>
            <a:r>
              <a:rPr kumimoji="0" lang="en-US" altLang="en-US" sz="2800" b="0" i="0" u="none" strike="noStrike" cap="none" normalizeH="0" baseline="0" dirty="0">
                <a:ln>
                  <a:noFill/>
                </a:ln>
                <a:solidFill>
                  <a:schemeClr val="bg1"/>
                </a:solidFill>
                <a:effectLst/>
                <a:latin typeface="Gabriola" panose="04040605051002020D02" pitchFamily="82" charset="0"/>
              </a:rPr>
              <a:t>Makes it simple to track taxes over the years</a:t>
            </a:r>
          </a:p>
          <a:p>
            <a:pPr marL="457200" marR="0" lvl="0" indent="-457200" algn="l" defTabSz="914400" rtl="0" eaLnBrk="0" fontAlgn="base" latinLnBrk="0" hangingPunct="0">
              <a:lnSpc>
                <a:spcPct val="100000"/>
              </a:lnSpc>
              <a:spcBef>
                <a:spcPct val="0"/>
              </a:spcBef>
              <a:spcAft>
                <a:spcPts val="600"/>
              </a:spcAft>
              <a:buClrTx/>
              <a:buSzTx/>
              <a:buFont typeface="Wingdings" panose="05000000000000000000" pitchFamily="2" charset="2"/>
              <a:buChar char="q"/>
              <a:tabLst/>
            </a:pPr>
            <a:r>
              <a:rPr kumimoji="0" lang="en-US" altLang="en-US" sz="2800" b="0" i="0" u="none" strike="noStrike" cap="none" normalizeH="0" baseline="0" dirty="0">
                <a:ln>
                  <a:noFill/>
                </a:ln>
                <a:solidFill>
                  <a:schemeClr val="bg1"/>
                </a:solidFill>
                <a:effectLst/>
                <a:latin typeface="Gabriola" panose="04040605051002020D02" pitchFamily="82" charset="0"/>
              </a:rPr>
              <a:t>Supports clean and accurate payroll processing</a:t>
            </a:r>
          </a:p>
        </p:txBody>
      </p:sp>
      <p:pic>
        <p:nvPicPr>
          <p:cNvPr id="4100" name="Picture 4" descr="What is Retrospective Tax?">
            <a:extLst>
              <a:ext uri="{FF2B5EF4-FFF2-40B4-BE49-F238E27FC236}">
                <a16:creationId xmlns:a16="http://schemas.microsoft.com/office/drawing/2014/main" id="{865A6449-F60B-47C1-B457-5ACB22E6945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44464" y="2753032"/>
            <a:ext cx="3389671" cy="3153109"/>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701825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a:extLst>
            <a:ext uri="{FF2B5EF4-FFF2-40B4-BE49-F238E27FC236}">
              <a16:creationId xmlns:a16="http://schemas.microsoft.com/office/drawing/2014/main" id="{E9B8F5B5-0E43-0911-C043-1D741E0AB5DA}"/>
            </a:ext>
          </a:extLst>
        </p:cNvPr>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A669D3D5-FFD1-1386-4AD2-83BA2161D921}"/>
              </a:ext>
            </a:extLst>
          </p:cNvPr>
          <p:cNvSpPr/>
          <p:nvPr/>
        </p:nvSpPr>
        <p:spPr>
          <a:xfrm>
            <a:off x="176981" y="147484"/>
            <a:ext cx="11838038" cy="6597445"/>
          </a:xfrm>
          <a:prstGeom prst="roundRect">
            <a:avLst>
              <a:gd name="adj" fmla="val 3856"/>
            </a:avLst>
          </a:prstGeom>
          <a:solidFill>
            <a:schemeClr val="tx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879C1C0C-50B1-B7FE-ECC5-F02BFEA01E4C}"/>
              </a:ext>
            </a:extLst>
          </p:cNvPr>
          <p:cNvSpPr txBox="1"/>
          <p:nvPr/>
        </p:nvSpPr>
        <p:spPr>
          <a:xfrm>
            <a:off x="717755" y="441189"/>
            <a:ext cx="7757651" cy="769441"/>
          </a:xfrm>
          <a:prstGeom prst="rect">
            <a:avLst/>
          </a:prstGeom>
          <a:noFill/>
        </p:spPr>
        <p:txBody>
          <a:bodyPr wrap="square" rtlCol="0">
            <a:spAutoFit/>
          </a:bodyPr>
          <a:lstStyle/>
          <a:p>
            <a:r>
              <a:rPr lang="en-US" sz="4400" dirty="0">
                <a:solidFill>
                  <a:schemeClr val="bg1"/>
                </a:solidFill>
                <a:latin typeface="Times New Roman" panose="02020603050405020304" pitchFamily="18" charset="0"/>
                <a:cs typeface="Times New Roman" panose="02020603050405020304" pitchFamily="18" charset="0"/>
              </a:rPr>
              <a:t>Financial Record management: </a:t>
            </a:r>
          </a:p>
        </p:txBody>
      </p:sp>
      <p:sp>
        <p:nvSpPr>
          <p:cNvPr id="2" name="Rectangle 1">
            <a:extLst>
              <a:ext uri="{FF2B5EF4-FFF2-40B4-BE49-F238E27FC236}">
                <a16:creationId xmlns:a16="http://schemas.microsoft.com/office/drawing/2014/main" id="{08167C44-61FA-E414-876E-6D3EA1CA9D9B}"/>
              </a:ext>
            </a:extLst>
          </p:cNvPr>
          <p:cNvSpPr>
            <a:spLocks noChangeArrowheads="1"/>
          </p:cNvSpPr>
          <p:nvPr/>
        </p:nvSpPr>
        <p:spPr bwMode="auto">
          <a:xfrm>
            <a:off x="879796" y="1232093"/>
            <a:ext cx="9815207" cy="5262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2800" b="0" i="0" u="none" strike="noStrike" cap="none" normalizeH="0" baseline="0" dirty="0">
                <a:ln>
                  <a:noFill/>
                </a:ln>
                <a:solidFill>
                  <a:schemeClr val="bg1"/>
                </a:solidFill>
                <a:effectLst/>
                <a:latin typeface="Gabriola" panose="04040605051002020D02" pitchFamily="82" charset="0"/>
              </a:rPr>
              <a:t>Tracks all money-related activities of employees</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2800" b="0" i="0" u="none" strike="noStrike" cap="none" normalizeH="0" baseline="0" dirty="0">
                <a:ln>
                  <a:noFill/>
                </a:ln>
                <a:solidFill>
                  <a:schemeClr val="bg1"/>
                </a:solidFill>
                <a:effectLst/>
                <a:latin typeface="Gabriola" panose="04040605051002020D02" pitchFamily="82" charset="0"/>
              </a:rPr>
              <a:t>Stores records for:</a:t>
            </a:r>
          </a:p>
          <a:p>
            <a:pPr marL="914400" lvl="1" indent="-457200" eaLnBrk="0" fontAlgn="base" hangingPunct="0">
              <a:spcBef>
                <a:spcPct val="0"/>
              </a:spcBef>
              <a:spcAft>
                <a:spcPct val="0"/>
              </a:spcAft>
              <a:buFont typeface="Arial" panose="020B0604020202020204" pitchFamily="34" charset="0"/>
              <a:buChar char="•"/>
            </a:pPr>
            <a:r>
              <a:rPr kumimoji="0" lang="en-US" altLang="en-US" sz="2800" i="0" u="none" strike="noStrike" cap="none" normalizeH="0" baseline="0" dirty="0">
                <a:ln>
                  <a:noFill/>
                </a:ln>
                <a:solidFill>
                  <a:schemeClr val="bg1"/>
                </a:solidFill>
                <a:effectLst/>
                <a:latin typeface="Gabriola" panose="04040605051002020D02" pitchFamily="82" charset="0"/>
              </a:rPr>
              <a:t>Income</a:t>
            </a:r>
          </a:p>
          <a:p>
            <a:pPr marL="914400" lvl="1" indent="-457200" eaLnBrk="0" fontAlgn="base" hangingPunct="0">
              <a:spcBef>
                <a:spcPct val="0"/>
              </a:spcBef>
              <a:spcAft>
                <a:spcPct val="0"/>
              </a:spcAft>
              <a:buFont typeface="Arial" panose="020B0604020202020204" pitchFamily="34" charset="0"/>
              <a:buChar char="•"/>
            </a:pPr>
            <a:r>
              <a:rPr kumimoji="0" lang="en-US" altLang="en-US" sz="2800" i="0" u="none" strike="noStrike" cap="none" normalizeH="0" baseline="0" dirty="0">
                <a:ln>
                  <a:noFill/>
                </a:ln>
                <a:solidFill>
                  <a:schemeClr val="bg1"/>
                </a:solidFill>
                <a:effectLst/>
                <a:latin typeface="Gabriola" panose="04040605051002020D02" pitchFamily="82" charset="0"/>
              </a:rPr>
              <a:t>Expense</a:t>
            </a:r>
          </a:p>
          <a:p>
            <a:pPr marL="914400" lvl="1" indent="-457200" eaLnBrk="0" fontAlgn="base" hangingPunct="0">
              <a:spcBef>
                <a:spcPct val="0"/>
              </a:spcBef>
              <a:spcAft>
                <a:spcPct val="0"/>
              </a:spcAft>
              <a:buFont typeface="Arial" panose="020B0604020202020204" pitchFamily="34" charset="0"/>
              <a:buChar char="•"/>
            </a:pPr>
            <a:r>
              <a:rPr kumimoji="0" lang="en-US" altLang="en-US" sz="2800" i="0" u="none" strike="noStrike" cap="none" normalizeH="0" baseline="0" dirty="0">
                <a:ln>
                  <a:noFill/>
                </a:ln>
                <a:solidFill>
                  <a:schemeClr val="bg1"/>
                </a:solidFill>
                <a:effectLst/>
                <a:latin typeface="Gabriola" panose="04040605051002020D02" pitchFamily="82" charset="0"/>
              </a:rPr>
              <a:t>Tax Payment</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2800" b="0" i="0" u="none" strike="noStrike" cap="none" normalizeH="0" baseline="0" dirty="0">
                <a:ln>
                  <a:noFill/>
                </a:ln>
                <a:solidFill>
                  <a:schemeClr val="bg1"/>
                </a:solidFill>
                <a:effectLst/>
                <a:latin typeface="Gabriola" panose="04040605051002020D02" pitchFamily="82" charset="0"/>
              </a:rPr>
              <a:t>Makes it easy to find records by:</a:t>
            </a:r>
          </a:p>
          <a:p>
            <a:pPr marL="914400" lvl="1" indent="-457200" eaLnBrk="0" fontAlgn="base" hangingPunct="0">
              <a:spcBef>
                <a:spcPct val="0"/>
              </a:spcBef>
              <a:spcAft>
                <a:spcPct val="0"/>
              </a:spcAft>
              <a:buFont typeface="Arial" panose="020B0604020202020204" pitchFamily="34" charset="0"/>
              <a:buChar char="•"/>
            </a:pPr>
            <a:r>
              <a:rPr kumimoji="0" lang="en-US" altLang="en-US" sz="2800" i="0" u="none" strike="noStrike" cap="none" normalizeH="0" baseline="0" dirty="0">
                <a:ln>
                  <a:noFill/>
                </a:ln>
                <a:solidFill>
                  <a:schemeClr val="bg1"/>
                </a:solidFill>
                <a:effectLst/>
                <a:latin typeface="Gabriola" panose="04040605051002020D02" pitchFamily="82" charset="0"/>
              </a:rPr>
              <a:t>Record ID</a:t>
            </a:r>
          </a:p>
          <a:p>
            <a:pPr marL="914400" lvl="1" indent="-457200" eaLnBrk="0" fontAlgn="base" hangingPunct="0">
              <a:spcBef>
                <a:spcPct val="0"/>
              </a:spcBef>
              <a:spcAft>
                <a:spcPct val="0"/>
              </a:spcAft>
              <a:buFont typeface="Arial" panose="020B0604020202020204" pitchFamily="34" charset="0"/>
              <a:buChar char="•"/>
            </a:pPr>
            <a:r>
              <a:rPr kumimoji="0" lang="en-US" altLang="en-US" sz="2800" i="0" u="none" strike="noStrike" cap="none" normalizeH="0" baseline="0" dirty="0">
                <a:ln>
                  <a:noFill/>
                </a:ln>
                <a:solidFill>
                  <a:schemeClr val="bg1"/>
                </a:solidFill>
                <a:effectLst/>
                <a:latin typeface="Gabriola" panose="04040605051002020D02" pitchFamily="82" charset="0"/>
              </a:rPr>
              <a:t>Employee ID</a:t>
            </a:r>
          </a:p>
          <a:p>
            <a:pPr marL="914400" lvl="1" indent="-457200" eaLnBrk="0" fontAlgn="base" hangingPunct="0">
              <a:spcBef>
                <a:spcPct val="0"/>
              </a:spcBef>
              <a:spcAft>
                <a:spcPct val="0"/>
              </a:spcAft>
              <a:buFont typeface="Arial" panose="020B0604020202020204" pitchFamily="34" charset="0"/>
              <a:buChar char="•"/>
            </a:pPr>
            <a:r>
              <a:rPr kumimoji="0" lang="en-US" altLang="en-US" sz="2800" i="0" u="none" strike="noStrike" cap="none" normalizeH="0" baseline="0" dirty="0">
                <a:ln>
                  <a:noFill/>
                </a:ln>
                <a:solidFill>
                  <a:schemeClr val="bg1"/>
                </a:solidFill>
                <a:effectLst/>
                <a:latin typeface="Gabriola" panose="04040605051002020D02" pitchFamily="82" charset="0"/>
              </a:rPr>
              <a:t>Record Date</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2800" b="0" i="0" u="none" strike="noStrike" cap="none" normalizeH="0" baseline="0" dirty="0">
                <a:ln>
                  <a:noFill/>
                </a:ln>
                <a:solidFill>
                  <a:schemeClr val="bg1"/>
                </a:solidFill>
                <a:effectLst/>
                <a:latin typeface="Gabriola" panose="04040605051002020D02" pitchFamily="82" charset="0"/>
              </a:rPr>
              <a:t>Helps monitor employee-wise financial history</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2800" b="0" i="0" u="none" strike="noStrike" cap="none" normalizeH="0" baseline="0" dirty="0">
                <a:ln>
                  <a:noFill/>
                </a:ln>
                <a:solidFill>
                  <a:schemeClr val="bg1"/>
                </a:solidFill>
                <a:effectLst/>
                <a:latin typeface="Gabriola" panose="04040605051002020D02" pitchFamily="82" charset="0"/>
              </a:rPr>
              <a:t>Keeps all financial data organized in one place</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2800" b="0" i="0" u="none" strike="noStrike" cap="none" normalizeH="0" baseline="0" dirty="0">
                <a:ln>
                  <a:noFill/>
                </a:ln>
                <a:solidFill>
                  <a:schemeClr val="bg1"/>
                </a:solidFill>
                <a:effectLst/>
                <a:latin typeface="Gabriola" panose="04040605051002020D02" pitchFamily="82" charset="0"/>
              </a:rPr>
              <a:t>Ensures no data is lost or duplicated</a:t>
            </a:r>
          </a:p>
        </p:txBody>
      </p:sp>
      <p:pic>
        <p:nvPicPr>
          <p:cNvPr id="5122" name="Picture 2" descr="Financial report - Free business and finance icons">
            <a:extLst>
              <a:ext uri="{FF2B5EF4-FFF2-40B4-BE49-F238E27FC236}">
                <a16:creationId xmlns:a16="http://schemas.microsoft.com/office/drawing/2014/main" id="{261A6B98-CDF4-9552-3DE1-C7DA95941C7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08148" y="1848464"/>
            <a:ext cx="3389670" cy="338967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712582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a:extLst>
            <a:ext uri="{FF2B5EF4-FFF2-40B4-BE49-F238E27FC236}">
              <a16:creationId xmlns:a16="http://schemas.microsoft.com/office/drawing/2014/main" id="{1C906BB8-F6C3-502C-08AA-B7ED52C36250}"/>
            </a:ext>
          </a:extLst>
        </p:cNvPr>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F90BDCFD-AF1F-7D69-3664-B2CB4727EDCA}"/>
              </a:ext>
            </a:extLst>
          </p:cNvPr>
          <p:cNvSpPr/>
          <p:nvPr/>
        </p:nvSpPr>
        <p:spPr>
          <a:xfrm>
            <a:off x="176981" y="147484"/>
            <a:ext cx="11838038" cy="6597445"/>
          </a:xfrm>
          <a:prstGeom prst="roundRect">
            <a:avLst>
              <a:gd name="adj" fmla="val 3856"/>
            </a:avLst>
          </a:prstGeom>
          <a:solidFill>
            <a:schemeClr val="tx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1211A59A-C513-476A-4AE5-DA2FC45996E3}"/>
              </a:ext>
            </a:extLst>
          </p:cNvPr>
          <p:cNvSpPr txBox="1"/>
          <p:nvPr/>
        </p:nvSpPr>
        <p:spPr>
          <a:xfrm>
            <a:off x="717755" y="441189"/>
            <a:ext cx="7757651" cy="769441"/>
          </a:xfrm>
          <a:prstGeom prst="rect">
            <a:avLst/>
          </a:prstGeom>
          <a:noFill/>
        </p:spPr>
        <p:txBody>
          <a:bodyPr wrap="square" rtlCol="0">
            <a:spAutoFit/>
          </a:bodyPr>
          <a:lstStyle/>
          <a:p>
            <a:r>
              <a:rPr lang="en-US" sz="4400" dirty="0">
                <a:solidFill>
                  <a:schemeClr val="bg1"/>
                </a:solidFill>
                <a:latin typeface="Times New Roman" panose="02020603050405020304" pitchFamily="18" charset="0"/>
                <a:cs typeface="Times New Roman" panose="02020603050405020304" pitchFamily="18" charset="0"/>
              </a:rPr>
              <a:t>DATABASE Design: </a:t>
            </a:r>
          </a:p>
        </p:txBody>
      </p:sp>
      <p:pic>
        <p:nvPicPr>
          <p:cNvPr id="4" name="Picture 3">
            <a:extLst>
              <a:ext uri="{FF2B5EF4-FFF2-40B4-BE49-F238E27FC236}">
                <a16:creationId xmlns:a16="http://schemas.microsoft.com/office/drawing/2014/main" id="{6E2149F9-F194-D468-FA43-56C0B4EAACDD}"/>
              </a:ext>
            </a:extLst>
          </p:cNvPr>
          <p:cNvPicPr>
            <a:picLocks noChangeAspect="1"/>
          </p:cNvPicPr>
          <p:nvPr/>
        </p:nvPicPr>
        <p:blipFill>
          <a:blip r:embed="rId3"/>
          <a:stretch>
            <a:fillRect/>
          </a:stretch>
        </p:blipFill>
        <p:spPr>
          <a:xfrm>
            <a:off x="2277600" y="1504335"/>
            <a:ext cx="7757651" cy="481329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61240060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a:extLst>
            <a:ext uri="{FF2B5EF4-FFF2-40B4-BE49-F238E27FC236}">
              <a16:creationId xmlns:a16="http://schemas.microsoft.com/office/drawing/2014/main" id="{1F9B497B-8CAD-1A49-1CD8-09785B2ACC6D}"/>
            </a:ext>
          </a:extLst>
        </p:cNvPr>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ADB665E2-2CFB-1B4E-33DB-EE46097E996C}"/>
              </a:ext>
            </a:extLst>
          </p:cNvPr>
          <p:cNvSpPr/>
          <p:nvPr/>
        </p:nvSpPr>
        <p:spPr>
          <a:xfrm>
            <a:off x="176981" y="147484"/>
            <a:ext cx="11838038" cy="6597445"/>
          </a:xfrm>
          <a:prstGeom prst="roundRect">
            <a:avLst>
              <a:gd name="adj" fmla="val 3856"/>
            </a:avLst>
          </a:prstGeom>
          <a:solidFill>
            <a:schemeClr val="tx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8D7B349C-F567-3821-8DB3-CB746F39588C}"/>
              </a:ext>
            </a:extLst>
          </p:cNvPr>
          <p:cNvSpPr txBox="1"/>
          <p:nvPr/>
        </p:nvSpPr>
        <p:spPr>
          <a:xfrm>
            <a:off x="3347013" y="2662178"/>
            <a:ext cx="5497974" cy="1569660"/>
          </a:xfrm>
          <a:prstGeom prst="rect">
            <a:avLst/>
          </a:prstGeom>
          <a:noFill/>
        </p:spPr>
        <p:txBody>
          <a:bodyPr wrap="square" rtlCol="0">
            <a:spAutoFit/>
          </a:bodyPr>
          <a:lstStyle/>
          <a:p>
            <a:pPr algn="ctr"/>
            <a:r>
              <a:rPr lang="en-US" sz="9600" b="1" dirty="0">
                <a:solidFill>
                  <a:schemeClr val="bg1"/>
                </a:solidFill>
                <a:latin typeface="Gabriola" panose="04040605051002020D02" pitchFamily="82" charset="0"/>
              </a:rPr>
              <a:t>THANK  YOU</a:t>
            </a:r>
          </a:p>
        </p:txBody>
      </p:sp>
    </p:spTree>
    <p:extLst>
      <p:ext uri="{BB962C8B-B14F-4D97-AF65-F5344CB8AC3E}">
        <p14:creationId xmlns:p14="http://schemas.microsoft.com/office/powerpoint/2010/main" val="240267186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Arial Nova">
      <a:majorFont>
        <a:latin typeface="Arial Nova Light"/>
        <a:ea typeface=""/>
        <a:cs typeface=""/>
      </a:majorFont>
      <a:minorFont>
        <a:latin typeface="Arial Nova"/>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5560E646-30AD-4BA0-97EA-A7A07DF5499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0CB38EC-895A-4F8F-8F75-E263501ABB5A}">
  <ds:schemaRefs>
    <ds:schemaRef ds:uri="http://schemas.microsoft.com/sharepoint/v3/contenttype/forms"/>
  </ds:schemaRefs>
</ds:datastoreItem>
</file>

<file path=customXml/itemProps3.xml><?xml version="1.0" encoding="utf-8"?>
<ds:datastoreItem xmlns:ds="http://schemas.openxmlformats.org/officeDocument/2006/customXml" ds:itemID="{F7E70FC5-1855-47AB-8CE1-CB3C873A8988}">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{267CF11D-EE45-4DBC-90EB-FB2701B73152}tf11665031_win32</Template>
  <TotalTime>87</TotalTime>
  <Words>550</Words>
  <Application>Microsoft Office PowerPoint</Application>
  <PresentationFormat>Widescreen</PresentationFormat>
  <Paragraphs>82</Paragraphs>
  <Slides>9</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9</vt:i4>
      </vt:variant>
    </vt:vector>
  </HeadingPairs>
  <TitlesOfParts>
    <vt:vector size="18" baseType="lpstr">
      <vt:lpstr>Arial</vt:lpstr>
      <vt:lpstr>Arial Nova</vt:lpstr>
      <vt:lpstr>Arial Nova Light</vt:lpstr>
      <vt:lpstr>Gabriola</vt:lpstr>
      <vt:lpstr>Haettenschweiler</vt:lpstr>
      <vt:lpstr>Times New Roman</vt:lpstr>
      <vt:lpstr>Wingdings</vt:lpstr>
      <vt:lpstr>Wingdings 2</vt:lpstr>
      <vt:lpstr>SlateVTI</vt:lpstr>
      <vt:lpstr>payXpert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J719 Mannem Shiva vardhan reddy</dc:creator>
  <cp:lastModifiedBy>J719 Mannem Shiva vardhan reddy</cp:lastModifiedBy>
  <cp:revision>3</cp:revision>
  <dcterms:created xsi:type="dcterms:W3CDTF">2025-04-16T19:39:28Z</dcterms:created>
  <dcterms:modified xsi:type="dcterms:W3CDTF">2025-04-17T06:36:46Z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