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18 May 2024, Apache Meetup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18 May 2024, Apache Meetup </a:t>
            </a:r>
          </a:p>
        </p:txBody>
      </p:sp>
      <p:sp>
        <p:nvSpPr>
          <p:cNvPr id="152" name="Apache Airflow: Basic Understand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90" sz="9500"/>
            </a:lvl1pPr>
          </a:lstStyle>
          <a:p>
            <a:pPr/>
            <a:r>
              <a:t>Apache Airflow: Basic Understanding</a:t>
            </a:r>
          </a:p>
        </p:txBody>
      </p:sp>
      <p:sp>
        <p:nvSpPr>
          <p:cNvPr id="153" name="Speaker- Akhil Garg (Lead Engineer @ EPAM Systems)"/>
          <p:cNvSpPr txBox="1"/>
          <p:nvPr>
            <p:ph type="subTitle" sz="quarter" idx="1"/>
          </p:nvPr>
        </p:nvSpPr>
        <p:spPr>
          <a:xfrm>
            <a:off x="1206500" y="7931899"/>
            <a:ext cx="21971001" cy="1905001"/>
          </a:xfrm>
          <a:prstGeom prst="rect">
            <a:avLst/>
          </a:prstGeom>
        </p:spPr>
        <p:txBody>
          <a:bodyPr/>
          <a:lstStyle/>
          <a:p>
            <a:pPr/>
            <a:r>
              <a:t>Speaker- Akhil Garg (Lead Engineer @ EPAM Systems)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pera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Operators</a:t>
            </a:r>
          </a:p>
        </p:txBody>
      </p:sp>
      <p:sp>
        <p:nvSpPr>
          <p:cNvPr id="18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Operators define individual tasks within a DA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Operators define individual tasks within a DAG</a:t>
            </a:r>
          </a:p>
          <a:p>
            <a:pPr/>
            <a:r>
              <a:t> Determine what gets done in each task.</a:t>
            </a:r>
          </a:p>
          <a:p>
            <a:pPr/>
            <a:r>
              <a:t>Ex. Bash, Branch, Python, Dummy, ShortCircuit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imple D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DAG</a:t>
            </a:r>
          </a:p>
        </p:txBody>
      </p:sp>
      <p:sp>
        <p:nvSpPr>
          <p:cNvPr id="18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imple DAG consists of a sequence of tasks that execute in a linear fashion, one after the oth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Simple DAG consists of a sequence of tasks that execute in a linear fashion, one after the other.</a:t>
            </a:r>
          </a:p>
          <a:p>
            <a:pPr/>
            <a:r>
              <a:t>Each task performs a specific action, such as extracting data from a source, transforming it, and loading it into a destination.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omplex DA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 DAG</a:t>
            </a:r>
          </a:p>
        </p:txBody>
      </p:sp>
      <p:sp>
        <p:nvSpPr>
          <p:cNvPr id="19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Complex DAG consists of a sequence of tasks that execute in a non-linear fashion, where one task can have many other branches task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 DAG consists of a sequence of tasks that execute in a non-linear fashion, where one task can have many other branches tasks.</a:t>
            </a:r>
          </a:p>
          <a:p>
            <a:pPr/>
            <a:r>
              <a:t>At such branch task, we use branch operator where it checks for the value of the output of the current task and based on the value it determines next task.</a:t>
            </a:r>
          </a:p>
          <a:p>
            <a:pPr/>
            <a:r>
              <a:t>This way any complex workflow can be formed.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nstall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365188">
              <a:defRPr spc="-177" sz="17751"/>
            </a:pPr>
            <a:r>
              <a:t>Installation </a:t>
            </a:r>
          </a:p>
          <a:p>
            <a:pPr defTabSz="2365188">
              <a:defRPr spc="-177" sz="17751"/>
            </a:pPr>
            <a:r>
              <a:t>&amp;</a:t>
            </a:r>
          </a:p>
          <a:p>
            <a:pPr defTabSz="2365188">
              <a:defRPr spc="-177" sz="17751"/>
            </a:pPr>
            <a:r>
              <a:t>Demo</a:t>
            </a:r>
          </a:p>
        </p:txBody>
      </p:sp>
      <p:sp>
        <p:nvSpPr>
          <p:cNvPr id="196" name="Fact informa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Screenshot 2024-05-18 at 2.27.23 AM.png" descr="Screenshot 2024-05-18 at 2.27.2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39827" y="2835458"/>
            <a:ext cx="9268619" cy="8367002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https://www.linkedin.com/in/akhilgarg1990"/>
          <p:cNvSpPr txBox="1"/>
          <p:nvPr/>
        </p:nvSpPr>
        <p:spPr>
          <a:xfrm>
            <a:off x="1136285" y="2008379"/>
            <a:ext cx="6130625" cy="2029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/>
            <a:r>
              <a:t>https://www.linkedin.com/in/akhilgarg1990</a:t>
            </a:r>
          </a:p>
        </p:txBody>
      </p:sp>
      <p:sp>
        <p:nvSpPr>
          <p:cNvPr id="200" name="CONNECT WITH ME"/>
          <p:cNvSpPr txBox="1"/>
          <p:nvPr/>
        </p:nvSpPr>
        <p:spPr>
          <a:xfrm>
            <a:off x="7772295" y="1109372"/>
            <a:ext cx="957753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CONNECT WITH 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2000"/>
              </a:spcBef>
              <a:defRPr spc="0" sz="5600">
                <a:solidFill>
                  <a:srgbClr val="0D0D0D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56" name="Apache Airflo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Apache Airflow</a:t>
            </a:r>
          </a:p>
        </p:txBody>
      </p:sp>
      <p:sp>
        <p:nvSpPr>
          <p:cNvPr id="157" name="Open source platform for programmatically managing workflow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source platform for programmatically managing workflows.</a:t>
            </a:r>
          </a:p>
          <a:p>
            <a:pPr/>
            <a:r>
              <a:t>Allows users to define workflows as Directed Acyclic Graphs (DAGs) </a:t>
            </a:r>
          </a:p>
          <a:p>
            <a:pPr/>
            <a:r>
              <a:t>Execute them as a series of tasks.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Usa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Usages</a:t>
            </a:r>
          </a:p>
        </p:txBody>
      </p:sp>
      <p:sp>
        <p:nvSpPr>
          <p:cNvPr id="160" name="Apache Airflo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Apache Airflow</a:t>
            </a:r>
          </a:p>
        </p:txBody>
      </p:sp>
      <p:sp>
        <p:nvSpPr>
          <p:cNvPr id="161" name="Data process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processing </a:t>
            </a:r>
          </a:p>
          <a:p>
            <a:pPr/>
            <a:r>
              <a:t>ETL (Extract, Transform, Load)</a:t>
            </a:r>
          </a:p>
          <a:p>
            <a:pPr/>
            <a:r>
              <a:t>Machine learning pipeline orchestration</a:t>
            </a:r>
          </a:p>
          <a:p>
            <a:pPr/>
            <a:r>
              <a:t>CI/CD (Continuous Integration/Continuous Deployment) workflows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Benefi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Benefits</a:t>
            </a:r>
          </a:p>
        </p:txBody>
      </p:sp>
      <p:sp>
        <p:nvSpPr>
          <p:cNvPr id="164" name="Apache Airflo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Apache Airflow</a:t>
            </a:r>
          </a:p>
        </p:txBody>
      </p:sp>
      <p:sp>
        <p:nvSpPr>
          <p:cNvPr id="165" name="Scalabi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Scalability</a:t>
            </a:r>
          </a:p>
          <a:p>
            <a:pPr/>
            <a:r>
              <a:t>Flexibility</a:t>
            </a:r>
          </a:p>
          <a:p>
            <a:pPr/>
            <a:r>
              <a:t>Monitoring and alerting</a:t>
            </a:r>
          </a:p>
          <a:p>
            <a:pPr/>
            <a:r>
              <a:t>Dependency management</a:t>
            </a:r>
          </a:p>
          <a:p>
            <a:pPr/>
            <a:r>
              <a:t>Extensibility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ortcom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Shortcomings</a:t>
            </a:r>
          </a:p>
        </p:txBody>
      </p:sp>
      <p:sp>
        <p:nvSpPr>
          <p:cNvPr id="168" name="Apache Airflow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Apache Airflow</a:t>
            </a:r>
          </a:p>
        </p:txBody>
      </p:sp>
      <p:sp>
        <p:nvSpPr>
          <p:cNvPr id="169" name="Complexity of setup and configu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Complexity of setup and configuration</a:t>
            </a:r>
          </a:p>
          <a:p>
            <a:pPr/>
            <a:r>
              <a:t>A learning curve for new users</a:t>
            </a:r>
          </a:p>
          <a:p>
            <a:pPr/>
            <a:r>
              <a:t>Lack of built-in support for real-time workflows</a:t>
            </a:r>
          </a:p>
          <a:p>
            <a:pPr/>
            <a:r>
              <a:t>Performance overhead for small-scale workflows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</a:t>
            </a:r>
          </a:p>
        </p:txBody>
      </p:sp>
      <p:sp>
        <p:nvSpPr>
          <p:cNvPr id="172" name="Apache Airflow architecture consists of several componen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Apache Airflow architecture consists of several components</a:t>
            </a:r>
          </a:p>
        </p:txBody>
      </p:sp>
      <p:sp>
        <p:nvSpPr>
          <p:cNvPr id="173" name="Scheduler: Responsible for scheduling DAG runs and managing task execu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Scheduler: Responsible for scheduling DAG runs and managing task execution.</a:t>
            </a:r>
          </a:p>
          <a:p>
            <a:pPr/>
            <a:r>
              <a:t>Executor: Executes tasks on worker nodes.</a:t>
            </a:r>
          </a:p>
          <a:p>
            <a:pPr/>
            <a:r>
              <a:t>Metadata Database: Stores metadata related to DAGs, tasks, and executions.</a:t>
            </a:r>
          </a:p>
          <a:p>
            <a:pPr/>
            <a:r>
              <a:t>Web Server: Provides a user interface for monitoring and managing workflows.</a:t>
            </a:r>
          </a:p>
          <a:p>
            <a:pPr/>
            <a:r>
              <a:t>Worker Nodes: Execute tasks as directed by the scheduler.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airflow_diagram.jpeg" descr="airflow_diagram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1999" y="3006439"/>
            <a:ext cx="17780001" cy="769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AG (Directed Acyclic Graph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DAG (Directed Acyclic Graphs)</a:t>
            </a:r>
          </a:p>
        </p:txBody>
      </p:sp>
      <p:sp>
        <p:nvSpPr>
          <p:cNvPr id="17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Represent workflows as a collection of tasks with dependencies between th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Represent workflows as a collection of tasks with dependencies between them</a:t>
            </a:r>
          </a:p>
          <a:p>
            <a:pPr/>
            <a:r>
              <a:t>DAGs have a specific order of execution and cannot have cycles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DAG_diagram.png" descr="DAG_diagr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68760" y="4512366"/>
            <a:ext cx="17763766" cy="4913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