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317" r:id="rId7"/>
    <p:sldId id="318" r:id="rId8"/>
    <p:sldId id="261" r:id="rId9"/>
    <p:sldId id="274" r:id="rId10"/>
    <p:sldId id="262" r:id="rId11"/>
    <p:sldId id="263" r:id="rId12"/>
    <p:sldId id="264" r:id="rId13"/>
    <p:sldId id="273" r:id="rId14"/>
    <p:sldId id="272" r:id="rId15"/>
    <p:sldId id="316" r:id="rId16"/>
    <p:sldId id="319" r:id="rId17"/>
    <p:sldId id="271" r:id="rId18"/>
    <p:sldId id="278" r:id="rId19"/>
    <p:sldId id="279" r:id="rId20"/>
    <p:sldId id="280" r:id="rId21"/>
    <p:sldId id="281" r:id="rId22"/>
    <p:sldId id="282" r:id="rId23"/>
    <p:sldId id="265" r:id="rId24"/>
    <p:sldId id="284" r:id="rId25"/>
    <p:sldId id="276" r:id="rId26"/>
    <p:sldId id="277" r:id="rId27"/>
    <p:sldId id="275" r:id="rId28"/>
    <p:sldId id="266" r:id="rId29"/>
    <p:sldId id="267" r:id="rId30"/>
    <p:sldId id="285" r:id="rId31"/>
    <p:sldId id="288" r:id="rId32"/>
    <p:sldId id="289" r:id="rId33"/>
    <p:sldId id="287" r:id="rId34"/>
    <p:sldId id="286" r:id="rId35"/>
    <p:sldId id="291" r:id="rId36"/>
    <p:sldId id="290" r:id="rId37"/>
    <p:sldId id="295" r:id="rId38"/>
    <p:sldId id="296" r:id="rId39"/>
    <p:sldId id="297" r:id="rId40"/>
    <p:sldId id="298" r:id="rId41"/>
    <p:sldId id="299" r:id="rId42"/>
    <p:sldId id="268" r:id="rId43"/>
    <p:sldId id="269" r:id="rId44"/>
    <p:sldId id="270" r:id="rId45"/>
    <p:sldId id="283" r:id="rId46"/>
    <p:sldId id="292" r:id="rId47"/>
    <p:sldId id="293" r:id="rId48"/>
    <p:sldId id="294" r:id="rId49"/>
    <p:sldId id="321" r:id="rId50"/>
    <p:sldId id="300" r:id="rId51"/>
    <p:sldId id="301" r:id="rId52"/>
    <p:sldId id="302" r:id="rId53"/>
    <p:sldId id="303" r:id="rId54"/>
    <p:sldId id="304" r:id="rId55"/>
    <p:sldId id="306" r:id="rId56"/>
    <p:sldId id="308" r:id="rId57"/>
    <p:sldId id="305" r:id="rId58"/>
    <p:sldId id="307" r:id="rId59"/>
    <p:sldId id="310" r:id="rId60"/>
    <p:sldId id="309" r:id="rId61"/>
    <p:sldId id="311" r:id="rId62"/>
    <p:sldId id="312" r:id="rId63"/>
    <p:sldId id="313" r:id="rId64"/>
    <p:sldId id="31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74" autoAdjust="0"/>
  </p:normalViewPr>
  <p:slideViewPr>
    <p:cSldViewPr>
      <p:cViewPr varScale="1">
        <p:scale>
          <a:sx n="82" d="100"/>
          <a:sy n="82" d="100"/>
        </p:scale>
        <p:origin x="147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F135F-9F6C-4593-B5DE-5F0649D269F4}" type="datetimeFigureOut">
              <a:rPr lang="en-IN" smtClean="0"/>
              <a:t>29.04.2022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FB703-C141-4EEC-8B53-0FE1B7C8992A}" type="slidenum">
              <a:rPr lang="en-IN" smtClean="0"/>
              <a:t>‹#›</a:t>
            </a:fld>
            <a:endParaRPr lang="en-IN"/>
          </a:p>
        </p:txBody>
      </p:sp>
    </p:spTree>
    <p:extLst>
      <p:ext uri="{BB962C8B-B14F-4D97-AF65-F5344CB8AC3E}">
        <p14:creationId xmlns:p14="http://schemas.microsoft.com/office/powerpoint/2010/main" val="1041502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DFB703-C141-4EEC-8B53-0FE1B7C8992A}" type="slidenum">
              <a:rPr lang="en-IN" smtClean="0"/>
              <a:t>34</a:t>
            </a:fld>
            <a:endParaRPr lang="en-IN"/>
          </a:p>
        </p:txBody>
      </p:sp>
    </p:spTree>
    <p:extLst>
      <p:ext uri="{BB962C8B-B14F-4D97-AF65-F5344CB8AC3E}">
        <p14:creationId xmlns:p14="http://schemas.microsoft.com/office/powerpoint/2010/main" val="805735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DFB703-C141-4EEC-8B53-0FE1B7C8992A}" type="slidenum">
              <a:rPr lang="en-IN" smtClean="0"/>
              <a:t>36</a:t>
            </a:fld>
            <a:endParaRPr lang="en-IN"/>
          </a:p>
        </p:txBody>
      </p:sp>
    </p:spTree>
    <p:extLst>
      <p:ext uri="{BB962C8B-B14F-4D97-AF65-F5344CB8AC3E}">
        <p14:creationId xmlns:p14="http://schemas.microsoft.com/office/powerpoint/2010/main" val="426506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BB4F5-EBBE-4410-AE24-4DA5097F60E1}" type="datetimeFigureOut">
              <a:rPr lang="en-IN" smtClean="0"/>
              <a:pPr/>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B4D71-4D01-4E44-BF63-A908D05C784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BB4F5-EBBE-4410-AE24-4DA5097F60E1}" type="datetimeFigureOut">
              <a:rPr lang="en-IN" smtClean="0"/>
              <a:pPr/>
              <a:t>29.04.2022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BB4D71-4D01-4E44-BF63-A908D05C784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Clustering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IN"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dirty="0" smtClean="0"/>
              <a:t>Clustering can be considered the most important unsupervised learning technique; so, as every other problem of this kind, it deals with finding a structure in a collection of unlabeled data.</a:t>
            </a:r>
            <a:br>
              <a:rPr lang="en-US" dirty="0" smtClean="0"/>
            </a:br>
            <a:endParaRPr lang="en-US" altLang="zh-TW" dirty="0" smtClean="0"/>
          </a:p>
          <a:p>
            <a:pPr>
              <a:lnSpc>
                <a:spcPct val="90000"/>
              </a:lnSpc>
            </a:pPr>
            <a:r>
              <a:rPr lang="en-US" dirty="0" smtClean="0"/>
              <a:t>Clustering is “the process of organizing objects into groups whose members are similar in some way”.</a:t>
            </a:r>
            <a:br>
              <a:rPr lang="en-US" dirty="0" smtClean="0"/>
            </a:br>
            <a:endParaRPr lang="en-US" altLang="zh-TW" dirty="0" smtClean="0"/>
          </a:p>
          <a:p>
            <a:pPr>
              <a:lnSpc>
                <a:spcPct val="90000"/>
              </a:lnSpc>
            </a:pPr>
            <a:r>
              <a:rPr lang="en-US" dirty="0" smtClean="0"/>
              <a:t>A cluster is therefore a collection of objects which are “similar” between them and are “dissimilar” to the objects belonging to other clusters.</a:t>
            </a:r>
          </a:p>
        </p:txBody>
      </p:sp>
      <p:sp>
        <p:nvSpPr>
          <p:cNvPr id="4" name="TextBox 3"/>
          <p:cNvSpPr txBox="1"/>
          <p:nvPr/>
        </p:nvSpPr>
        <p:spPr>
          <a:xfrm>
            <a:off x="1835696" y="6309320"/>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1403648" y="1556792"/>
            <a:ext cx="5753100" cy="1025525"/>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1632248" y="3309392"/>
            <a:ext cx="5284788" cy="793750"/>
          </a:xfrm>
          <a:prstGeom prst="rect">
            <a:avLst/>
          </a:prstGeom>
          <a:noFill/>
          <a:ln w="9525">
            <a:noFill/>
            <a:miter lim="800000"/>
            <a:headEnd/>
            <a:tailEnd/>
          </a:ln>
          <a:effectLst/>
        </p:spPr>
      </p:pic>
      <p:pic>
        <p:nvPicPr>
          <p:cNvPr id="6" name="Picture 5"/>
          <p:cNvPicPr>
            <a:picLocks noChangeAspect="1" noChangeArrowheads="1"/>
          </p:cNvPicPr>
          <p:nvPr/>
        </p:nvPicPr>
        <p:blipFill>
          <a:blip r:embed="rId4" cstate="print"/>
          <a:srcRect/>
          <a:stretch>
            <a:fillRect/>
          </a:stretch>
        </p:blipFill>
        <p:spPr bwMode="auto">
          <a:xfrm>
            <a:off x="1403648" y="4985792"/>
            <a:ext cx="5791200" cy="739775"/>
          </a:xfrm>
          <a:prstGeom prst="rect">
            <a:avLst/>
          </a:prstGeom>
          <a:noFill/>
          <a:ln w="9525">
            <a:noFill/>
            <a:miter lim="800000"/>
            <a:headEnd/>
            <a:tailEnd/>
          </a:ln>
          <a:effectLst/>
        </p:spPr>
      </p:pic>
      <p:sp>
        <p:nvSpPr>
          <p:cNvPr id="7" name="Line 6"/>
          <p:cNvSpPr>
            <a:spLocks noChangeShapeType="1"/>
          </p:cNvSpPr>
          <p:nvPr/>
        </p:nvSpPr>
        <p:spPr bwMode="auto">
          <a:xfrm>
            <a:off x="4299248" y="4299992"/>
            <a:ext cx="0" cy="609600"/>
          </a:xfrm>
          <a:prstGeom prst="line">
            <a:avLst/>
          </a:prstGeom>
          <a:noFill/>
          <a:ln w="9525">
            <a:solidFill>
              <a:schemeClr val="tx1"/>
            </a:solidFill>
            <a:round/>
            <a:headEnd/>
            <a:tailEnd type="triangle" w="med" len="med"/>
          </a:ln>
          <a:effectLst/>
        </p:spPr>
        <p:txBody>
          <a:bodyPr/>
          <a:lstStyle/>
          <a:p>
            <a:endParaRPr lang="en-IN"/>
          </a:p>
        </p:txBody>
      </p:sp>
      <p:sp>
        <p:nvSpPr>
          <p:cNvPr id="8" name="TextBox 7"/>
          <p:cNvSpPr txBox="1"/>
          <p:nvPr/>
        </p:nvSpPr>
        <p:spPr>
          <a:xfrm>
            <a:off x="1835696" y="6309320"/>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Clustering</a:t>
            </a:r>
            <a:endParaRPr lang="en-IN" b="1" dirty="0"/>
          </a:p>
        </p:txBody>
      </p:sp>
      <p:sp>
        <p:nvSpPr>
          <p:cNvPr id="3" name="Content Placeholder 2"/>
          <p:cNvSpPr>
            <a:spLocks noGrp="1"/>
          </p:cNvSpPr>
          <p:nvPr>
            <p:ph idx="1"/>
          </p:nvPr>
        </p:nvSpPr>
        <p:spPr>
          <a:xfrm>
            <a:off x="467544" y="1268760"/>
            <a:ext cx="8280920" cy="5112568"/>
          </a:xfrm>
        </p:spPr>
        <p:txBody>
          <a:bodyPr>
            <a:normAutofit fontScale="85000" lnSpcReduction="10000"/>
          </a:bodyPr>
          <a:lstStyle/>
          <a:p>
            <a:r>
              <a:rPr lang="en-IN" dirty="0"/>
              <a:t>In </a:t>
            </a:r>
            <a:r>
              <a:rPr lang="en-IN" dirty="0" smtClean="0"/>
              <a:t>business intelligence</a:t>
            </a:r>
            <a:r>
              <a:rPr lang="en-IN" dirty="0"/>
              <a:t>, clustering can be used to organize a large number of customers into groups</a:t>
            </a:r>
            <a:r>
              <a:rPr lang="en-IN" dirty="0" smtClean="0"/>
              <a:t>, where </a:t>
            </a:r>
            <a:r>
              <a:rPr lang="en-IN" dirty="0"/>
              <a:t>customers within a group share strong similar characteristics. </a:t>
            </a:r>
            <a:endParaRPr lang="en-IN" dirty="0" smtClean="0"/>
          </a:p>
          <a:p>
            <a:r>
              <a:rPr lang="en-IN" dirty="0" smtClean="0"/>
              <a:t>This </a:t>
            </a:r>
            <a:r>
              <a:rPr lang="en-IN" dirty="0"/>
              <a:t>facilitates </a:t>
            </a:r>
            <a:r>
              <a:rPr lang="en-IN" dirty="0" smtClean="0"/>
              <a:t>the development </a:t>
            </a:r>
            <a:r>
              <a:rPr lang="en-IN" dirty="0"/>
              <a:t>of business strategies for enhanced customer relationship management.</a:t>
            </a:r>
          </a:p>
          <a:p>
            <a:r>
              <a:rPr lang="en-IN" dirty="0" smtClean="0"/>
              <a:t>consider </a:t>
            </a:r>
            <a:r>
              <a:rPr lang="en-IN" dirty="0"/>
              <a:t>a consultant company with a large number of projects. To </a:t>
            </a:r>
            <a:r>
              <a:rPr lang="en-IN" dirty="0" smtClean="0"/>
              <a:t>improve project </a:t>
            </a:r>
            <a:r>
              <a:rPr lang="en-IN" dirty="0"/>
              <a:t>management, clustering can be applied to partition projects into categories </a:t>
            </a:r>
            <a:r>
              <a:rPr lang="en-IN" dirty="0" smtClean="0"/>
              <a:t>based on </a:t>
            </a:r>
            <a:r>
              <a:rPr lang="en-IN" dirty="0"/>
              <a:t>similarity so that project auditing and diagnosis (to improve project delivery </a:t>
            </a:r>
            <a:r>
              <a:rPr lang="en-IN" dirty="0" smtClean="0"/>
              <a:t>and outcomes</a:t>
            </a:r>
            <a:r>
              <a:rPr lang="en-IN" dirty="0"/>
              <a:t>) can be conducted effectively.</a:t>
            </a:r>
          </a:p>
        </p:txBody>
      </p:sp>
      <p:sp>
        <p:nvSpPr>
          <p:cNvPr id="4" name="TextBox 3"/>
          <p:cNvSpPr txBox="1"/>
          <p:nvPr/>
        </p:nvSpPr>
        <p:spPr>
          <a:xfrm>
            <a:off x="2879304" y="6186720"/>
            <a:ext cx="6264696" cy="646331"/>
          </a:xfrm>
          <a:prstGeom prst="rect">
            <a:avLst/>
          </a:prstGeom>
          <a:noFill/>
        </p:spPr>
        <p:txBody>
          <a:bodyPr wrap="square" rtlCol="0">
            <a:spAutoFit/>
          </a:bodyPr>
          <a:lstStyle/>
          <a:p>
            <a:r>
              <a:rPr lang="en-US" dirty="0" smtClean="0">
                <a:latin typeface="Tahoma" pitchFamily="34" charset="0"/>
              </a:rPr>
              <a:t>Source: Data Mining Concepts and Techniques, by Jiawei Han Micheline Kamber,  and Jian Pei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Clustering</a:t>
            </a:r>
            <a:endParaRPr lang="en-IN" b="1" dirty="0"/>
          </a:p>
        </p:txBody>
      </p:sp>
      <p:sp>
        <p:nvSpPr>
          <p:cNvPr id="3" name="Content Placeholder 2"/>
          <p:cNvSpPr>
            <a:spLocks noGrp="1"/>
          </p:cNvSpPr>
          <p:nvPr>
            <p:ph idx="1"/>
          </p:nvPr>
        </p:nvSpPr>
        <p:spPr>
          <a:xfrm>
            <a:off x="467544" y="1268760"/>
            <a:ext cx="8280920" cy="5112568"/>
          </a:xfrm>
        </p:spPr>
        <p:txBody>
          <a:bodyPr>
            <a:normAutofit fontScale="85000" lnSpcReduction="10000"/>
          </a:bodyPr>
          <a:lstStyle/>
          <a:p>
            <a:r>
              <a:rPr lang="en-IN" dirty="0"/>
              <a:t>Clustering is also called </a:t>
            </a:r>
            <a:r>
              <a:rPr lang="en-IN" b="1" dirty="0"/>
              <a:t>data segmentation in some applications because </a:t>
            </a:r>
            <a:r>
              <a:rPr lang="en-IN" b="1" dirty="0" smtClean="0"/>
              <a:t>clustering </a:t>
            </a:r>
            <a:r>
              <a:rPr lang="en-IN" dirty="0" smtClean="0"/>
              <a:t>partitions </a:t>
            </a:r>
            <a:r>
              <a:rPr lang="en-IN" dirty="0"/>
              <a:t>large data sets into groups according to their </a:t>
            </a:r>
            <a:r>
              <a:rPr lang="en-IN" i="1" dirty="0"/>
              <a:t>similarity. </a:t>
            </a:r>
            <a:endParaRPr lang="en-IN" i="1" dirty="0" smtClean="0"/>
          </a:p>
          <a:p>
            <a:r>
              <a:rPr lang="en-IN" i="1" dirty="0" smtClean="0"/>
              <a:t>Clustering can </a:t>
            </a:r>
            <a:r>
              <a:rPr lang="en-IN" dirty="0" smtClean="0"/>
              <a:t>also </a:t>
            </a:r>
            <a:r>
              <a:rPr lang="en-IN" dirty="0"/>
              <a:t>be used for </a:t>
            </a:r>
            <a:r>
              <a:rPr lang="en-IN" b="1" dirty="0"/>
              <a:t>outlier detection, where outliers (values that are “far away” from </a:t>
            </a:r>
            <a:r>
              <a:rPr lang="en-IN" b="1" dirty="0" smtClean="0"/>
              <a:t>any </a:t>
            </a:r>
            <a:r>
              <a:rPr lang="en-IN" dirty="0" smtClean="0"/>
              <a:t>cluster</a:t>
            </a:r>
            <a:r>
              <a:rPr lang="en-IN" dirty="0"/>
              <a:t>) may be more interesting than common cases</a:t>
            </a:r>
            <a:r>
              <a:rPr lang="en-IN" dirty="0" smtClean="0"/>
              <a:t>.</a:t>
            </a:r>
          </a:p>
          <a:p>
            <a:r>
              <a:rPr lang="en-IN" dirty="0" smtClean="0"/>
              <a:t>Example: detection </a:t>
            </a:r>
            <a:r>
              <a:rPr lang="en-IN" dirty="0"/>
              <a:t>of credit card fraud and the monitoring of criminal activities </a:t>
            </a:r>
            <a:r>
              <a:rPr lang="en-IN" dirty="0" smtClean="0"/>
              <a:t>in electronic </a:t>
            </a:r>
            <a:r>
              <a:rPr lang="en-IN" dirty="0"/>
              <a:t>commerce. For example, exceptional cases in credit card transactions, </a:t>
            </a:r>
            <a:r>
              <a:rPr lang="en-IN" dirty="0" smtClean="0"/>
              <a:t>such as </a:t>
            </a:r>
            <a:r>
              <a:rPr lang="en-IN" dirty="0"/>
              <a:t>very expensive and infrequent purchases, may be of interest as possible </a:t>
            </a:r>
            <a:r>
              <a:rPr lang="en-IN" dirty="0" smtClean="0"/>
              <a:t>fraudulent  activities</a:t>
            </a:r>
            <a:r>
              <a:rPr lang="en-IN" dirty="0"/>
              <a:t>. </a:t>
            </a:r>
          </a:p>
        </p:txBody>
      </p:sp>
      <p:sp>
        <p:nvSpPr>
          <p:cNvPr id="4" name="TextBox 3"/>
          <p:cNvSpPr txBox="1"/>
          <p:nvPr/>
        </p:nvSpPr>
        <p:spPr>
          <a:xfrm>
            <a:off x="1835696" y="6309320"/>
            <a:ext cx="6264696" cy="923330"/>
          </a:xfrm>
          <a:prstGeom prst="rect">
            <a:avLst/>
          </a:prstGeom>
          <a:noFill/>
        </p:spPr>
        <p:txBody>
          <a:bodyPr wrap="square" rtlCol="0">
            <a:spAutoFit/>
          </a:bodyPr>
          <a:lstStyle/>
          <a:p>
            <a:r>
              <a:rPr lang="en-US" dirty="0" smtClean="0">
                <a:latin typeface="Tahoma" pitchFamily="34" charset="0"/>
              </a:rPr>
              <a:t>Source: Data Mining Concepts and Techniques, by </a:t>
            </a:r>
            <a:r>
              <a:rPr lang="en-US" dirty="0" err="1" smtClean="0">
                <a:latin typeface="Tahoma" pitchFamily="34" charset="0"/>
              </a:rPr>
              <a:t>Jiawei</a:t>
            </a:r>
            <a:r>
              <a:rPr lang="en-US" dirty="0" smtClean="0">
                <a:latin typeface="Tahoma" pitchFamily="34" charset="0"/>
              </a:rPr>
              <a:t> Han </a:t>
            </a:r>
            <a:r>
              <a:rPr lang="en-US" dirty="0" err="1" smtClean="0">
                <a:latin typeface="Tahoma" pitchFamily="34" charset="0"/>
              </a:rPr>
              <a:t>Micheline</a:t>
            </a:r>
            <a:r>
              <a:rPr lang="en-US" dirty="0" smtClean="0">
                <a:latin typeface="Tahoma" pitchFamily="34" charset="0"/>
              </a:rPr>
              <a:t> </a:t>
            </a:r>
            <a:r>
              <a:rPr lang="en-US" dirty="0" err="1" smtClean="0">
                <a:latin typeface="Tahoma" pitchFamily="34" charset="0"/>
              </a:rPr>
              <a:t>Kamber</a:t>
            </a:r>
            <a:r>
              <a:rPr lang="en-US" dirty="0" smtClean="0">
                <a:latin typeface="Tahoma" pitchFamily="34" charset="0"/>
              </a:rPr>
              <a:t>,  and </a:t>
            </a:r>
            <a:r>
              <a:rPr lang="en-US" dirty="0" err="1" smtClean="0">
                <a:latin typeface="Tahoma" pitchFamily="34" charset="0"/>
              </a:rPr>
              <a:t>Jian</a:t>
            </a:r>
            <a:r>
              <a:rPr lang="en-US" dirty="0" smtClean="0">
                <a:latin typeface="Tahoma" pitchFamily="34" charset="0"/>
              </a:rPr>
              <a:t> Pei</a:t>
            </a:r>
          </a:p>
          <a:p>
            <a:endParaRPr lang="en-US" dirty="0" smtClean="0">
              <a:latin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Clustering</a:t>
            </a:r>
            <a:endParaRPr lang="en-IN" b="1" dirty="0"/>
          </a:p>
        </p:txBody>
      </p:sp>
      <p:sp>
        <p:nvSpPr>
          <p:cNvPr id="3" name="Content Placeholder 2"/>
          <p:cNvSpPr>
            <a:spLocks noGrp="1"/>
          </p:cNvSpPr>
          <p:nvPr>
            <p:ph idx="1"/>
          </p:nvPr>
        </p:nvSpPr>
        <p:spPr/>
        <p:txBody>
          <a:bodyPr/>
          <a:lstStyle/>
          <a:p>
            <a:r>
              <a:rPr lang="en-US" dirty="0" smtClean="0">
                <a:latin typeface="Tahoma" pitchFamily="34" charset="0"/>
              </a:rPr>
              <a:t>Pattern recognition</a:t>
            </a:r>
          </a:p>
          <a:p>
            <a:r>
              <a:rPr lang="en-US" dirty="0" smtClean="0">
                <a:latin typeface="Tahoma" pitchFamily="34" charset="0"/>
              </a:rPr>
              <a:t>Information retrieval</a:t>
            </a:r>
          </a:p>
          <a:p>
            <a:r>
              <a:rPr lang="en-US" dirty="0" smtClean="0">
                <a:latin typeface="Tahoma" pitchFamily="34" charset="0"/>
              </a:rPr>
              <a:t>text mining</a:t>
            </a:r>
          </a:p>
          <a:p>
            <a:r>
              <a:rPr lang="en-US" dirty="0" smtClean="0">
                <a:latin typeface="Tahoma" pitchFamily="34" charset="0"/>
              </a:rPr>
              <a:t>Web analysis</a:t>
            </a:r>
          </a:p>
          <a:p>
            <a:r>
              <a:rPr lang="en-US" dirty="0" smtClean="0">
                <a:latin typeface="Tahoma" pitchFamily="34" charset="0"/>
              </a:rPr>
              <a:t>marketing</a:t>
            </a:r>
          </a:p>
          <a:p>
            <a:r>
              <a:rPr lang="en-US" dirty="0" smtClean="0">
                <a:latin typeface="Tahoma" pitchFamily="34" charset="0"/>
              </a:rPr>
              <a:t>medical diagnostic</a:t>
            </a:r>
            <a:endParaRPr lang="en-IN" dirty="0"/>
          </a:p>
        </p:txBody>
      </p:sp>
      <p:sp>
        <p:nvSpPr>
          <p:cNvPr id="4" name="TextBox 3"/>
          <p:cNvSpPr txBox="1"/>
          <p:nvPr/>
        </p:nvSpPr>
        <p:spPr>
          <a:xfrm>
            <a:off x="1835696" y="6309320"/>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Clustering:</a:t>
            </a:r>
            <a:endParaRPr lang="en-IN" b="1" dirty="0"/>
          </a:p>
        </p:txBody>
      </p:sp>
      <p:sp>
        <p:nvSpPr>
          <p:cNvPr id="3" name="Content Placeholder 2"/>
          <p:cNvSpPr>
            <a:spLocks noGrp="1"/>
          </p:cNvSpPr>
          <p:nvPr>
            <p:ph idx="1"/>
          </p:nvPr>
        </p:nvSpPr>
        <p:spPr/>
        <p:txBody>
          <a:bodyPr/>
          <a:lstStyle/>
          <a:p>
            <a:r>
              <a:rPr lang="en-IN" dirty="0" smtClean="0"/>
              <a:t>Hard Clustering</a:t>
            </a:r>
          </a:p>
          <a:p>
            <a:endParaRPr lang="en-IN" dirty="0"/>
          </a:p>
          <a:p>
            <a:r>
              <a:rPr lang="en-IN" dirty="0" smtClean="0"/>
              <a:t>Soft Clustering</a:t>
            </a:r>
            <a:endParaRPr lang="en-IN" dirty="0"/>
          </a:p>
        </p:txBody>
      </p:sp>
    </p:spTree>
    <p:extLst>
      <p:ext uri="{BB962C8B-B14F-4D97-AF65-F5344CB8AC3E}">
        <p14:creationId xmlns:p14="http://schemas.microsoft.com/office/powerpoint/2010/main" val="187870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clustering algorithms:</a:t>
            </a:r>
            <a:endParaRPr lang="en-IN" b="1" dirty="0"/>
          </a:p>
        </p:txBody>
      </p:sp>
      <p:sp>
        <p:nvSpPr>
          <p:cNvPr id="3" name="Content Placeholder 2"/>
          <p:cNvSpPr>
            <a:spLocks noGrp="1"/>
          </p:cNvSpPr>
          <p:nvPr>
            <p:ph idx="1"/>
          </p:nvPr>
        </p:nvSpPr>
        <p:spPr/>
        <p:txBody>
          <a:bodyPr/>
          <a:lstStyle/>
          <a:p>
            <a:r>
              <a:rPr lang="en-IN" dirty="0" smtClean="0"/>
              <a:t>Connectivity models</a:t>
            </a:r>
          </a:p>
          <a:p>
            <a:r>
              <a:rPr lang="en-IN" dirty="0" smtClean="0"/>
              <a:t>Centroid models</a:t>
            </a:r>
          </a:p>
          <a:p>
            <a:r>
              <a:rPr lang="en-IN" dirty="0" smtClean="0"/>
              <a:t>Distribution models</a:t>
            </a:r>
          </a:p>
          <a:p>
            <a:r>
              <a:rPr lang="en-IN" dirty="0" smtClean="0"/>
              <a:t>Density models</a:t>
            </a:r>
            <a:endParaRPr lang="en-IN" dirty="0"/>
          </a:p>
        </p:txBody>
      </p:sp>
    </p:spTree>
    <p:extLst>
      <p:ext uri="{BB962C8B-B14F-4D97-AF65-F5344CB8AC3E}">
        <p14:creationId xmlns:p14="http://schemas.microsoft.com/office/powerpoint/2010/main" val="315989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7772400" cy="838200"/>
          </a:xfrm>
        </p:spPr>
        <p:txBody>
          <a:bodyPr/>
          <a:lstStyle/>
          <a:p>
            <a:pPr eaLnBrk="1" hangingPunct="1"/>
            <a:r>
              <a:rPr lang="en-US" dirty="0" smtClean="0">
                <a:latin typeface="Tahoma" pitchFamily="34" charset="0"/>
              </a:rPr>
              <a:t>Which method should I use?</a:t>
            </a:r>
          </a:p>
        </p:txBody>
      </p:sp>
      <p:sp>
        <p:nvSpPr>
          <p:cNvPr id="14339" name="Rectangle 3"/>
          <p:cNvSpPr>
            <a:spLocks noGrp="1" noChangeArrowheads="1"/>
          </p:cNvSpPr>
          <p:nvPr>
            <p:ph type="body" idx="1"/>
          </p:nvPr>
        </p:nvSpPr>
        <p:spPr/>
        <p:txBody>
          <a:bodyPr>
            <a:normAutofit lnSpcReduction="10000"/>
          </a:bodyPr>
          <a:lstStyle/>
          <a:p>
            <a:pPr eaLnBrk="1" hangingPunct="1"/>
            <a:r>
              <a:rPr lang="en-US" dirty="0" smtClean="0">
                <a:latin typeface="Tahoma" pitchFamily="34" charset="0"/>
              </a:rPr>
              <a:t>Type of attributes in data</a:t>
            </a:r>
          </a:p>
          <a:p>
            <a:pPr eaLnBrk="1" hangingPunct="1"/>
            <a:r>
              <a:rPr lang="en-US" dirty="0" smtClean="0">
                <a:latin typeface="Tahoma" pitchFamily="34" charset="0"/>
              </a:rPr>
              <a:t>Scalability to larger dataset</a:t>
            </a:r>
          </a:p>
          <a:p>
            <a:pPr eaLnBrk="1" hangingPunct="1"/>
            <a:r>
              <a:rPr lang="en-US" dirty="0" smtClean="0">
                <a:latin typeface="Tahoma" pitchFamily="34" charset="0"/>
              </a:rPr>
              <a:t>Ability to work with irregular or noisy data</a:t>
            </a:r>
          </a:p>
          <a:p>
            <a:pPr eaLnBrk="1" hangingPunct="1"/>
            <a:r>
              <a:rPr lang="en-US" dirty="0" smtClean="0">
                <a:latin typeface="Tahoma" pitchFamily="34" charset="0"/>
              </a:rPr>
              <a:t>Time cost</a:t>
            </a:r>
          </a:p>
          <a:p>
            <a:pPr eaLnBrk="1" hangingPunct="1"/>
            <a:r>
              <a:rPr lang="en-US" dirty="0" smtClean="0">
                <a:latin typeface="Tahoma" pitchFamily="34" charset="0"/>
              </a:rPr>
              <a:t>complexity</a:t>
            </a:r>
          </a:p>
          <a:p>
            <a:pPr eaLnBrk="1" hangingPunct="1"/>
            <a:r>
              <a:rPr lang="en-US" dirty="0" smtClean="0">
                <a:latin typeface="Tahoma" pitchFamily="34" charset="0"/>
              </a:rPr>
              <a:t>Data order dependency</a:t>
            </a:r>
          </a:p>
          <a:p>
            <a:pPr eaLnBrk="1" hangingPunct="1"/>
            <a:r>
              <a:rPr lang="en-US" dirty="0" smtClean="0">
                <a:latin typeface="Tahoma" pitchFamily="34" charset="0"/>
              </a:rPr>
              <a:t>Result presentation</a:t>
            </a:r>
          </a:p>
          <a:p>
            <a:pPr eaLnBrk="1" hangingPunct="1"/>
            <a:r>
              <a:rPr lang="en-US" dirty="0" smtClean="0">
                <a:latin typeface="Tahoma" pitchFamily="34" charset="0"/>
              </a:rPr>
              <a:t>Interpretability and usability</a:t>
            </a:r>
          </a:p>
        </p:txBody>
      </p:sp>
      <p:sp>
        <p:nvSpPr>
          <p:cNvPr id="4" name="TextBox 3"/>
          <p:cNvSpPr txBox="1"/>
          <p:nvPr/>
        </p:nvSpPr>
        <p:spPr>
          <a:xfrm>
            <a:off x="1835696" y="6309320"/>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7544" y="260648"/>
            <a:ext cx="7772400" cy="838200"/>
          </a:xfrm>
        </p:spPr>
        <p:txBody>
          <a:bodyPr/>
          <a:lstStyle/>
          <a:p>
            <a:pPr eaLnBrk="1" hangingPunct="1"/>
            <a:r>
              <a:rPr lang="en-US" dirty="0" smtClean="0">
                <a:latin typeface="Tahoma" pitchFamily="34" charset="0"/>
              </a:rPr>
              <a:t>Pseudo Code of Clustering?</a:t>
            </a:r>
          </a:p>
        </p:txBody>
      </p:sp>
      <p:sp>
        <p:nvSpPr>
          <p:cNvPr id="14339" name="Rectangle 3"/>
          <p:cNvSpPr>
            <a:spLocks noGrp="1" noChangeArrowheads="1"/>
          </p:cNvSpPr>
          <p:nvPr>
            <p:ph type="body" idx="1"/>
          </p:nvPr>
        </p:nvSpPr>
        <p:spPr>
          <a:xfrm>
            <a:off x="251520" y="1340768"/>
            <a:ext cx="8568952" cy="5112568"/>
          </a:xfrm>
        </p:spPr>
        <p:txBody>
          <a:bodyPr>
            <a:normAutofit fontScale="92500" lnSpcReduction="10000"/>
          </a:bodyPr>
          <a:lstStyle/>
          <a:p>
            <a:pPr marL="514350" indent="-514350" eaLnBrk="1" hangingPunct="1">
              <a:buFont typeface="+mj-lt"/>
              <a:buAutoNum type="arabicPeriod"/>
            </a:pPr>
            <a:r>
              <a:rPr lang="en-US" dirty="0" smtClean="0">
                <a:latin typeface="Tahoma" pitchFamily="34" charset="0"/>
              </a:rPr>
              <a:t>Pick an arbitrary number of groups/segments to be created</a:t>
            </a:r>
          </a:p>
          <a:p>
            <a:pPr marL="514350" indent="-514350" eaLnBrk="1" hangingPunct="1">
              <a:buFont typeface="+mj-lt"/>
              <a:buAutoNum type="arabicPeriod"/>
            </a:pPr>
            <a:r>
              <a:rPr lang="en-US" dirty="0" smtClean="0">
                <a:latin typeface="Tahoma" pitchFamily="34" charset="0"/>
              </a:rPr>
              <a:t>Start with some initial randomly chosen center values for groups</a:t>
            </a:r>
          </a:p>
          <a:p>
            <a:pPr marL="514350" indent="-514350" eaLnBrk="1" hangingPunct="1">
              <a:buFont typeface="+mj-lt"/>
              <a:buAutoNum type="arabicPeriod"/>
            </a:pPr>
            <a:r>
              <a:rPr lang="en-US" dirty="0" smtClean="0">
                <a:latin typeface="Tahoma" pitchFamily="34" charset="0"/>
              </a:rPr>
              <a:t>Classify instances to closest groups</a:t>
            </a:r>
          </a:p>
          <a:p>
            <a:pPr marL="514350" indent="-514350" eaLnBrk="1" hangingPunct="1">
              <a:buFont typeface="+mj-lt"/>
              <a:buAutoNum type="arabicPeriod"/>
            </a:pPr>
            <a:r>
              <a:rPr lang="en-US" dirty="0" smtClean="0">
                <a:latin typeface="Tahoma" pitchFamily="34" charset="0"/>
              </a:rPr>
              <a:t>Compute new values for the group centers</a:t>
            </a:r>
          </a:p>
          <a:p>
            <a:pPr marL="514350" indent="-514350" eaLnBrk="1" hangingPunct="1">
              <a:buFont typeface="+mj-lt"/>
              <a:buAutoNum type="arabicPeriod"/>
            </a:pPr>
            <a:r>
              <a:rPr lang="en-US" dirty="0" smtClean="0">
                <a:latin typeface="Tahoma" pitchFamily="34" charset="0"/>
              </a:rPr>
              <a:t>Repeat steps 3 and 4 till groups converge</a:t>
            </a:r>
          </a:p>
          <a:p>
            <a:pPr marL="514350" indent="-514350" eaLnBrk="1" hangingPunct="1">
              <a:buFont typeface="+mj-lt"/>
              <a:buAutoNum type="arabicPeriod"/>
            </a:pPr>
            <a:r>
              <a:rPr lang="en-US" dirty="0" smtClean="0">
                <a:latin typeface="Tahoma" pitchFamily="34" charset="0"/>
              </a:rPr>
              <a:t>If clusters are not satisfactory, go to step 1 and pick a different number of groups/segments</a:t>
            </a:r>
          </a:p>
        </p:txBody>
      </p:sp>
      <p:sp>
        <p:nvSpPr>
          <p:cNvPr id="5" name="Rectangle 4"/>
          <p:cNvSpPr/>
          <p:nvPr/>
        </p:nvSpPr>
        <p:spPr>
          <a:xfrm>
            <a:off x="1907704" y="6488668"/>
            <a:ext cx="4513480" cy="369332"/>
          </a:xfrm>
          <a:prstGeom prst="rect">
            <a:avLst/>
          </a:prstGeom>
        </p:spPr>
        <p:txBody>
          <a:bodyPr wrap="none">
            <a:spAutoFit/>
          </a:bodyPr>
          <a:lstStyle/>
          <a:p>
            <a:r>
              <a:rPr lang="en-US" dirty="0" smtClean="0">
                <a:latin typeface="Tahoma" pitchFamily="34" charset="0"/>
              </a:rPr>
              <a:t>Source: Data Analytics by Anil </a:t>
            </a:r>
            <a:r>
              <a:rPr lang="en-US" dirty="0" err="1" smtClean="0">
                <a:latin typeface="Tahoma" pitchFamily="34" charset="0"/>
              </a:rPr>
              <a:t>Maheshwari</a:t>
            </a:r>
            <a:endParaRPr lang="en-US" dirty="0" smtClean="0">
              <a:latin typeface="Tahom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3568" y="0"/>
            <a:ext cx="7772400" cy="299120"/>
          </a:xfrm>
        </p:spPr>
        <p:txBody>
          <a:bodyPr>
            <a:normAutofit fontScale="90000"/>
          </a:bodyPr>
          <a:lstStyle/>
          <a:p>
            <a:pPr eaLnBrk="1" hangingPunct="1"/>
            <a:r>
              <a:rPr lang="en-US" dirty="0" smtClean="0">
                <a:latin typeface="Tahoma" pitchFamily="34" charset="0"/>
              </a:rPr>
              <a:t>Example</a:t>
            </a:r>
          </a:p>
        </p:txBody>
      </p:sp>
      <p:sp>
        <p:nvSpPr>
          <p:cNvPr id="5" name="Rectangle 4"/>
          <p:cNvSpPr/>
          <p:nvPr/>
        </p:nvSpPr>
        <p:spPr>
          <a:xfrm>
            <a:off x="1907704" y="6488668"/>
            <a:ext cx="4513480" cy="369332"/>
          </a:xfrm>
          <a:prstGeom prst="rect">
            <a:avLst/>
          </a:prstGeom>
        </p:spPr>
        <p:txBody>
          <a:bodyPr wrap="none">
            <a:spAutoFit/>
          </a:bodyPr>
          <a:lstStyle/>
          <a:p>
            <a:r>
              <a:rPr lang="en-US" dirty="0" smtClean="0">
                <a:latin typeface="Tahoma" pitchFamily="34" charset="0"/>
              </a:rPr>
              <a:t>Source: Data Analytics by Anil </a:t>
            </a:r>
            <a:r>
              <a:rPr lang="en-US" dirty="0" err="1" smtClean="0">
                <a:latin typeface="Tahoma" pitchFamily="34" charset="0"/>
              </a:rPr>
              <a:t>Maheshwari</a:t>
            </a:r>
            <a:endParaRPr lang="en-US" dirty="0" smtClean="0">
              <a:latin typeface="Tahoma" pitchFamily="34" charset="0"/>
            </a:endParaRPr>
          </a:p>
        </p:txBody>
      </p:sp>
      <p:pic>
        <p:nvPicPr>
          <p:cNvPr id="6" name="Picture 5" descr="WhatsApp Image 2021-04-19 at 10.18.23 PM.jpeg"/>
          <p:cNvPicPr>
            <a:picLocks noChangeAspect="1"/>
          </p:cNvPicPr>
          <p:nvPr/>
        </p:nvPicPr>
        <p:blipFill>
          <a:blip r:embed="rId2" cstate="print">
            <a:biLevel thresh="50000"/>
          </a:blip>
          <a:srcRect t="15350"/>
          <a:stretch>
            <a:fillRect/>
          </a:stretch>
        </p:blipFill>
        <p:spPr>
          <a:xfrm>
            <a:off x="2771800" y="692696"/>
            <a:ext cx="3877717" cy="580526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Unsupervised Machine Learning</a:t>
            </a:r>
            <a:endParaRPr lang="en-IN" dirty="0"/>
          </a:p>
        </p:txBody>
      </p:sp>
      <p:pic>
        <p:nvPicPr>
          <p:cNvPr id="2050" name="Picture 2" descr="Image for post"/>
          <p:cNvPicPr>
            <a:picLocks noChangeAspect="1" noChangeArrowheads="1"/>
          </p:cNvPicPr>
          <p:nvPr/>
        </p:nvPicPr>
        <p:blipFill>
          <a:blip r:embed="rId2" cstate="print"/>
          <a:srcRect/>
          <a:stretch>
            <a:fillRect/>
          </a:stretch>
        </p:blipFill>
        <p:spPr bwMode="auto">
          <a:xfrm>
            <a:off x="251520" y="1700808"/>
            <a:ext cx="8133492" cy="4602093"/>
          </a:xfrm>
          <a:prstGeom prst="rect">
            <a:avLst/>
          </a:prstGeom>
          <a:noFill/>
        </p:spPr>
      </p:pic>
      <p:sp>
        <p:nvSpPr>
          <p:cNvPr id="5" name="TextBox 4"/>
          <p:cNvSpPr txBox="1"/>
          <p:nvPr/>
        </p:nvSpPr>
        <p:spPr>
          <a:xfrm>
            <a:off x="1475656" y="6309320"/>
            <a:ext cx="7200800" cy="646331"/>
          </a:xfrm>
          <a:prstGeom prst="rect">
            <a:avLst/>
          </a:prstGeom>
          <a:noFill/>
        </p:spPr>
        <p:txBody>
          <a:bodyPr wrap="square" rtlCol="0">
            <a:spAutoFit/>
          </a:bodyPr>
          <a:lstStyle/>
          <a:p>
            <a:r>
              <a:rPr lang="en-US" dirty="0" smtClean="0"/>
              <a:t>Source: https://medium.com/analytics-vidhya/beginners-guide-to-unsupervised-learning-76a575c4e942</a:t>
            </a:r>
            <a:endParaRPr lang="en-IN" dirty="0"/>
          </a:p>
        </p:txBody>
      </p:sp>
      <p:sp>
        <p:nvSpPr>
          <p:cNvPr id="6" name="TextBox 5"/>
          <p:cNvSpPr txBox="1"/>
          <p:nvPr/>
        </p:nvSpPr>
        <p:spPr>
          <a:xfrm>
            <a:off x="251520" y="836712"/>
            <a:ext cx="8784976" cy="954107"/>
          </a:xfrm>
          <a:prstGeom prst="rect">
            <a:avLst/>
          </a:prstGeom>
          <a:noFill/>
        </p:spPr>
        <p:txBody>
          <a:bodyPr wrap="square" rtlCol="0">
            <a:spAutoFit/>
          </a:bodyPr>
          <a:lstStyle/>
          <a:p>
            <a:r>
              <a:rPr lang="en-US" sz="2800" dirty="0" smtClean="0"/>
              <a:t>No labels are given to the learning algorithm – leaving it on its own to find structures in the output.</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3568" y="0"/>
            <a:ext cx="7772400" cy="299120"/>
          </a:xfrm>
        </p:spPr>
        <p:txBody>
          <a:bodyPr>
            <a:normAutofit fontScale="90000"/>
          </a:bodyPr>
          <a:lstStyle/>
          <a:p>
            <a:pPr eaLnBrk="1" hangingPunct="1"/>
            <a:r>
              <a:rPr lang="en-US" dirty="0" smtClean="0">
                <a:latin typeface="Tahoma" pitchFamily="34" charset="0"/>
              </a:rPr>
              <a:t>Example</a:t>
            </a:r>
          </a:p>
        </p:txBody>
      </p:sp>
      <p:sp>
        <p:nvSpPr>
          <p:cNvPr id="5" name="Rectangle 4"/>
          <p:cNvSpPr/>
          <p:nvPr/>
        </p:nvSpPr>
        <p:spPr>
          <a:xfrm>
            <a:off x="1907704" y="6488668"/>
            <a:ext cx="4513480" cy="369332"/>
          </a:xfrm>
          <a:prstGeom prst="rect">
            <a:avLst/>
          </a:prstGeom>
        </p:spPr>
        <p:txBody>
          <a:bodyPr wrap="none">
            <a:spAutoFit/>
          </a:bodyPr>
          <a:lstStyle/>
          <a:p>
            <a:r>
              <a:rPr lang="en-US" dirty="0" smtClean="0">
                <a:latin typeface="Tahoma" pitchFamily="34" charset="0"/>
              </a:rPr>
              <a:t>Source: Data Analytics by Anil </a:t>
            </a:r>
            <a:r>
              <a:rPr lang="en-US" dirty="0" err="1" smtClean="0">
                <a:latin typeface="Tahoma" pitchFamily="34" charset="0"/>
              </a:rPr>
              <a:t>Maheshwari</a:t>
            </a:r>
            <a:endParaRPr lang="en-US" dirty="0" smtClean="0">
              <a:latin typeface="Tahoma" pitchFamily="34" charset="0"/>
            </a:endParaRPr>
          </a:p>
        </p:txBody>
      </p:sp>
      <p:pic>
        <p:nvPicPr>
          <p:cNvPr id="2051" name="Picture 3"/>
          <p:cNvPicPr>
            <a:picLocks noChangeAspect="1" noChangeArrowheads="1"/>
          </p:cNvPicPr>
          <p:nvPr/>
        </p:nvPicPr>
        <p:blipFill>
          <a:blip r:embed="rId2" cstate="print">
            <a:lum/>
          </a:blip>
          <a:srcRect/>
          <a:stretch>
            <a:fillRect/>
          </a:stretch>
        </p:blipFill>
        <p:spPr bwMode="auto">
          <a:xfrm>
            <a:off x="14288" y="1000125"/>
            <a:ext cx="9115425" cy="485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3568" y="0"/>
            <a:ext cx="7772400" cy="299120"/>
          </a:xfrm>
        </p:spPr>
        <p:txBody>
          <a:bodyPr>
            <a:normAutofit fontScale="90000"/>
          </a:bodyPr>
          <a:lstStyle/>
          <a:p>
            <a:pPr eaLnBrk="1" hangingPunct="1"/>
            <a:r>
              <a:rPr lang="en-US" dirty="0" smtClean="0">
                <a:latin typeface="Tahoma" pitchFamily="34" charset="0"/>
              </a:rPr>
              <a:t>Example</a:t>
            </a:r>
          </a:p>
        </p:txBody>
      </p:sp>
      <p:sp>
        <p:nvSpPr>
          <p:cNvPr id="5" name="Rectangle 4"/>
          <p:cNvSpPr/>
          <p:nvPr/>
        </p:nvSpPr>
        <p:spPr>
          <a:xfrm>
            <a:off x="1907704" y="6488668"/>
            <a:ext cx="4513480" cy="369332"/>
          </a:xfrm>
          <a:prstGeom prst="rect">
            <a:avLst/>
          </a:prstGeom>
        </p:spPr>
        <p:txBody>
          <a:bodyPr wrap="none">
            <a:spAutoFit/>
          </a:bodyPr>
          <a:lstStyle/>
          <a:p>
            <a:r>
              <a:rPr lang="en-US" dirty="0" smtClean="0">
                <a:latin typeface="Tahoma" pitchFamily="34" charset="0"/>
              </a:rPr>
              <a:t>Source: Data Analytics by Anil </a:t>
            </a:r>
            <a:r>
              <a:rPr lang="en-US" dirty="0" err="1" smtClean="0">
                <a:latin typeface="Tahoma" pitchFamily="34" charset="0"/>
              </a:rPr>
              <a:t>Maheshwari</a:t>
            </a:r>
            <a:endParaRPr lang="en-US" dirty="0" smtClean="0">
              <a:latin typeface="Tahoma" pitchFamily="34" charset="0"/>
            </a:endParaRPr>
          </a:p>
        </p:txBody>
      </p:sp>
      <p:pic>
        <p:nvPicPr>
          <p:cNvPr id="6" name="Picture 5" descr="WhatsApp Image 2021-04-19 at 10.18.23 PM(2).jpeg"/>
          <p:cNvPicPr>
            <a:picLocks noChangeAspect="1"/>
          </p:cNvPicPr>
          <p:nvPr/>
        </p:nvPicPr>
        <p:blipFill>
          <a:blip r:embed="rId2" cstate="print"/>
          <a:stretch>
            <a:fillRect/>
          </a:stretch>
        </p:blipFill>
        <p:spPr>
          <a:xfrm>
            <a:off x="0" y="1000125"/>
            <a:ext cx="9144000" cy="48577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3568" y="0"/>
            <a:ext cx="7772400" cy="299120"/>
          </a:xfrm>
        </p:spPr>
        <p:txBody>
          <a:bodyPr>
            <a:normAutofit fontScale="90000"/>
          </a:bodyPr>
          <a:lstStyle/>
          <a:p>
            <a:pPr eaLnBrk="1" hangingPunct="1"/>
            <a:r>
              <a:rPr lang="en-US" dirty="0" smtClean="0">
                <a:latin typeface="Tahoma" pitchFamily="34" charset="0"/>
              </a:rPr>
              <a:t>Example</a:t>
            </a:r>
          </a:p>
        </p:txBody>
      </p:sp>
      <p:sp>
        <p:nvSpPr>
          <p:cNvPr id="5" name="Rectangle 4"/>
          <p:cNvSpPr/>
          <p:nvPr/>
        </p:nvSpPr>
        <p:spPr>
          <a:xfrm>
            <a:off x="1907704" y="6488668"/>
            <a:ext cx="4513480" cy="369332"/>
          </a:xfrm>
          <a:prstGeom prst="rect">
            <a:avLst/>
          </a:prstGeom>
        </p:spPr>
        <p:txBody>
          <a:bodyPr wrap="none">
            <a:spAutoFit/>
          </a:bodyPr>
          <a:lstStyle/>
          <a:p>
            <a:r>
              <a:rPr lang="en-US" dirty="0" smtClean="0">
                <a:latin typeface="Tahoma" pitchFamily="34" charset="0"/>
              </a:rPr>
              <a:t>Source: Data Analytics by Anil </a:t>
            </a:r>
            <a:r>
              <a:rPr lang="en-US" dirty="0" err="1" smtClean="0">
                <a:latin typeface="Tahoma" pitchFamily="34" charset="0"/>
              </a:rPr>
              <a:t>Maheshwari</a:t>
            </a:r>
            <a:endParaRPr lang="en-US" dirty="0" smtClean="0">
              <a:latin typeface="Tahoma" pitchFamily="34" charset="0"/>
            </a:endParaRPr>
          </a:p>
        </p:txBody>
      </p:sp>
      <p:pic>
        <p:nvPicPr>
          <p:cNvPr id="8" name="Picture 7" descr="WhatsApp Image 2021-04-19 at 10.18.23 PM(3).jpeg"/>
          <p:cNvPicPr>
            <a:picLocks noChangeAspect="1"/>
          </p:cNvPicPr>
          <p:nvPr/>
        </p:nvPicPr>
        <p:blipFill>
          <a:blip r:embed="rId2" cstate="print"/>
          <a:stretch>
            <a:fillRect/>
          </a:stretch>
        </p:blipFill>
        <p:spPr>
          <a:xfrm>
            <a:off x="0" y="1084957"/>
            <a:ext cx="9144000" cy="468808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b="1" dirty="0" smtClean="0"/>
              <a:t>Types of Clustering</a:t>
            </a:r>
            <a:endParaRPr lang="en-IN" b="1" dirty="0"/>
          </a:p>
        </p:txBody>
      </p:sp>
      <p:sp>
        <p:nvSpPr>
          <p:cNvPr id="3" name="Content Placeholder 2"/>
          <p:cNvSpPr>
            <a:spLocks noGrp="1"/>
          </p:cNvSpPr>
          <p:nvPr>
            <p:ph idx="1"/>
          </p:nvPr>
        </p:nvSpPr>
        <p:spPr>
          <a:xfrm>
            <a:off x="0" y="836712"/>
            <a:ext cx="9144000" cy="5688632"/>
          </a:xfrm>
        </p:spPr>
        <p:txBody>
          <a:bodyPr>
            <a:normAutofit fontScale="85000" lnSpcReduction="20000"/>
          </a:bodyPr>
          <a:lstStyle/>
          <a:p>
            <a:r>
              <a:rPr lang="en-IN" dirty="0" smtClean="0"/>
              <a:t>A distinction among different types of </a:t>
            </a:r>
            <a:r>
              <a:rPr lang="en-IN" dirty="0" err="1" smtClean="0"/>
              <a:t>clusterings</a:t>
            </a:r>
            <a:r>
              <a:rPr lang="en-IN" dirty="0" smtClean="0"/>
              <a:t> is whether the set of clusters is nested or </a:t>
            </a:r>
            <a:r>
              <a:rPr lang="en-IN" dirty="0" err="1" smtClean="0"/>
              <a:t>unnested</a:t>
            </a:r>
            <a:r>
              <a:rPr lang="en-IN" dirty="0" smtClean="0"/>
              <a:t>. </a:t>
            </a:r>
          </a:p>
          <a:p>
            <a:pPr>
              <a:buNone/>
            </a:pPr>
            <a:endParaRPr lang="en-US" dirty="0" smtClean="0"/>
          </a:p>
          <a:p>
            <a:r>
              <a:rPr lang="en-US" b="1" dirty="0" smtClean="0"/>
              <a:t>Hierarchical Clustering</a:t>
            </a:r>
          </a:p>
          <a:p>
            <a:pPr lvl="1"/>
            <a:r>
              <a:rPr lang="en-IN" b="1" dirty="0" smtClean="0"/>
              <a:t>works by grouping data objects into a hierarchy or “tree” of clusters</a:t>
            </a:r>
          </a:p>
          <a:p>
            <a:pPr lvl="1"/>
            <a:r>
              <a:rPr lang="en-IN" dirty="0" smtClean="0"/>
              <a:t>Representing data objects in the form of a hierarchy is useful for data summarization and visualization</a:t>
            </a:r>
          </a:p>
          <a:p>
            <a:pPr lvl="1"/>
            <a:r>
              <a:rPr lang="en-IN" dirty="0" smtClean="0"/>
              <a:t>Ex: manager of human resources at </a:t>
            </a:r>
            <a:r>
              <a:rPr lang="en-IN" i="1" dirty="0" err="1" smtClean="0"/>
              <a:t>AllElectronics</a:t>
            </a:r>
            <a:r>
              <a:rPr lang="en-IN" i="1" dirty="0" smtClean="0"/>
              <a:t> </a:t>
            </a:r>
            <a:r>
              <a:rPr lang="en-IN" dirty="0" smtClean="0"/>
              <a:t>you may organize your employees into major groups such as executives, managers, and staff </a:t>
            </a:r>
          </a:p>
          <a:p>
            <a:pPr lvl="1"/>
            <a:r>
              <a:rPr lang="en-IN" dirty="0" smtClean="0"/>
              <a:t>You can further partition these groups into smaller subgroups. For instance, the general group of staff can be further divided into subgroups of senior officers, officers, and trainees. All these groups forma hierarchy. We can easily summarize or characterize the data that are organized into a hierarchy, which can be used to find, say, the average salary of managers and of officers.</a:t>
            </a:r>
          </a:p>
          <a:p>
            <a:pPr lvl="1"/>
            <a:endParaRPr lang="en-US" dirty="0" smtClean="0"/>
          </a:p>
        </p:txBody>
      </p:sp>
      <p:sp>
        <p:nvSpPr>
          <p:cNvPr id="4" name="TextBox 3"/>
          <p:cNvSpPr txBox="1"/>
          <p:nvPr/>
        </p:nvSpPr>
        <p:spPr>
          <a:xfrm>
            <a:off x="1835696" y="6309320"/>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b="1" dirty="0" smtClean="0"/>
              <a:t>Types of Clustering</a:t>
            </a:r>
            <a:endParaRPr lang="en-IN" b="1" dirty="0"/>
          </a:p>
        </p:txBody>
      </p:sp>
      <p:sp>
        <p:nvSpPr>
          <p:cNvPr id="3" name="Content Placeholder 2"/>
          <p:cNvSpPr>
            <a:spLocks noGrp="1"/>
          </p:cNvSpPr>
          <p:nvPr>
            <p:ph idx="1"/>
          </p:nvPr>
        </p:nvSpPr>
        <p:spPr>
          <a:xfrm>
            <a:off x="323528" y="836712"/>
            <a:ext cx="8820472" cy="5472608"/>
          </a:xfrm>
        </p:spPr>
        <p:txBody>
          <a:bodyPr>
            <a:normAutofit fontScale="92500" lnSpcReduction="20000"/>
          </a:bodyPr>
          <a:lstStyle/>
          <a:p>
            <a:r>
              <a:rPr lang="en-US" b="1" dirty="0" smtClean="0"/>
              <a:t>Partitioning Clustering</a:t>
            </a:r>
          </a:p>
          <a:p>
            <a:pPr lvl="1"/>
            <a:r>
              <a:rPr lang="en-IN" dirty="0" smtClean="0"/>
              <a:t>Partitioning algorithms divide the data set into mutually disjoint partitions or exclusive groups or clusters</a:t>
            </a:r>
          </a:p>
          <a:p>
            <a:pPr lvl="1"/>
            <a:r>
              <a:rPr lang="en-IN" dirty="0" smtClean="0"/>
              <a:t>Selection of number of clusters is the starting point for partitioning methods.</a:t>
            </a:r>
          </a:p>
          <a:p>
            <a:r>
              <a:rPr lang="en-IN" dirty="0" smtClean="0"/>
              <a:t>Formally, given a data set, </a:t>
            </a:r>
            <a:r>
              <a:rPr lang="en-IN" i="1" dirty="0" smtClean="0"/>
              <a:t>D, of n objects, and k, the number of clusters to form, a </a:t>
            </a:r>
            <a:r>
              <a:rPr lang="en-IN" b="1" dirty="0" smtClean="0"/>
              <a:t>partitioning algorithm organizes the objects into </a:t>
            </a:r>
            <a:r>
              <a:rPr lang="en-IN" b="1" i="1" dirty="0" smtClean="0"/>
              <a:t>k partitions .k  n/, where each partition </a:t>
            </a:r>
            <a:r>
              <a:rPr lang="en-IN" dirty="0" smtClean="0"/>
              <a:t>represents a cluster</a:t>
            </a:r>
          </a:p>
          <a:p>
            <a:r>
              <a:rPr lang="en-IN" dirty="0" smtClean="0"/>
              <a:t>The clusters are formed on the basis of dissimilarity function based on distance, so that the objects within a cluster are “similar” to one another and “dissimilar” to objects in other clusters in terms of the data set attributes. Ex K-means</a:t>
            </a:r>
          </a:p>
          <a:p>
            <a:pPr lvl="1"/>
            <a:endParaRPr lang="en-US" dirty="0" smtClean="0"/>
          </a:p>
          <a:p>
            <a:endParaRPr lang="en-IN" dirty="0"/>
          </a:p>
        </p:txBody>
      </p:sp>
      <p:sp>
        <p:nvSpPr>
          <p:cNvPr id="4" name="TextBox 3"/>
          <p:cNvSpPr txBox="1"/>
          <p:nvPr/>
        </p:nvSpPr>
        <p:spPr>
          <a:xfrm>
            <a:off x="1835696" y="6309320"/>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Clustering</a:t>
            </a:r>
            <a:endParaRPr lang="en-IN" b="1" dirty="0"/>
          </a:p>
        </p:txBody>
      </p:sp>
      <p:sp>
        <p:nvSpPr>
          <p:cNvPr id="3" name="Content Placeholder 2"/>
          <p:cNvSpPr>
            <a:spLocks noGrp="1"/>
          </p:cNvSpPr>
          <p:nvPr>
            <p:ph idx="1"/>
          </p:nvPr>
        </p:nvSpPr>
        <p:spPr>
          <a:xfrm>
            <a:off x="457200" y="1600200"/>
            <a:ext cx="8291264" cy="4709120"/>
          </a:xfrm>
        </p:spPr>
        <p:txBody>
          <a:bodyPr>
            <a:normAutofit fontScale="85000" lnSpcReduction="20000"/>
          </a:bodyPr>
          <a:lstStyle/>
          <a:p>
            <a:r>
              <a:rPr lang="en-IN" b="1" dirty="0"/>
              <a:t>Density-based methods: Most partitioning methods cluster objects based on the </a:t>
            </a:r>
            <a:r>
              <a:rPr lang="en-IN" b="1" dirty="0" smtClean="0"/>
              <a:t>distance </a:t>
            </a:r>
            <a:r>
              <a:rPr lang="en-IN" dirty="0" smtClean="0"/>
              <a:t>between </a:t>
            </a:r>
            <a:r>
              <a:rPr lang="en-IN" dirty="0"/>
              <a:t>objects. Such methods can find only spherical-shaped clusters </a:t>
            </a:r>
            <a:r>
              <a:rPr lang="en-IN" dirty="0" smtClean="0"/>
              <a:t>and encounter </a:t>
            </a:r>
            <a:r>
              <a:rPr lang="en-IN" dirty="0"/>
              <a:t>difficulty in discovering clusters of arbitrary shapes. </a:t>
            </a:r>
            <a:endParaRPr lang="en-IN" dirty="0" smtClean="0"/>
          </a:p>
          <a:p>
            <a:r>
              <a:rPr lang="en-IN" dirty="0" smtClean="0"/>
              <a:t>Other clustering methods </a:t>
            </a:r>
            <a:r>
              <a:rPr lang="en-IN" dirty="0"/>
              <a:t>have been developed based on the notion of </a:t>
            </a:r>
            <a:r>
              <a:rPr lang="en-IN" i="1" dirty="0"/>
              <a:t>density</a:t>
            </a:r>
            <a:r>
              <a:rPr lang="en-IN" i="1" dirty="0" smtClean="0"/>
              <a:t>.</a:t>
            </a:r>
          </a:p>
          <a:p>
            <a:r>
              <a:rPr lang="en-IN" i="1" dirty="0" smtClean="0"/>
              <a:t>Idea </a:t>
            </a:r>
            <a:r>
              <a:rPr lang="en-IN" dirty="0" smtClean="0"/>
              <a:t>is </a:t>
            </a:r>
            <a:r>
              <a:rPr lang="en-IN" dirty="0"/>
              <a:t>to continue growing a given cluster as long as the density (number of objects </a:t>
            </a:r>
            <a:r>
              <a:rPr lang="en-IN" dirty="0" smtClean="0"/>
              <a:t>or data </a:t>
            </a:r>
            <a:r>
              <a:rPr lang="en-IN" dirty="0"/>
              <a:t>points) in the “</a:t>
            </a:r>
            <a:r>
              <a:rPr lang="en-IN" dirty="0" err="1"/>
              <a:t>neighborhood</a:t>
            </a:r>
            <a:r>
              <a:rPr lang="en-IN" dirty="0"/>
              <a:t>” exceeds some threshold. </a:t>
            </a:r>
            <a:endParaRPr lang="en-IN" dirty="0" smtClean="0"/>
          </a:p>
          <a:p>
            <a:r>
              <a:rPr lang="en-IN" dirty="0" smtClean="0"/>
              <a:t>For </a:t>
            </a:r>
            <a:r>
              <a:rPr lang="en-IN" dirty="0"/>
              <a:t>example, for </a:t>
            </a:r>
            <a:r>
              <a:rPr lang="en-IN" dirty="0" smtClean="0"/>
              <a:t>each data </a:t>
            </a:r>
            <a:r>
              <a:rPr lang="en-IN" dirty="0"/>
              <a:t>point within a given cluster, the </a:t>
            </a:r>
            <a:r>
              <a:rPr lang="en-IN" dirty="0" err="1"/>
              <a:t>neighborhood</a:t>
            </a:r>
            <a:r>
              <a:rPr lang="en-IN" dirty="0"/>
              <a:t> of a given radius has to </a:t>
            </a:r>
            <a:r>
              <a:rPr lang="en-IN" dirty="0" smtClean="0"/>
              <a:t>contain at </a:t>
            </a:r>
            <a:r>
              <a:rPr lang="en-IN" dirty="0"/>
              <a:t>least a minimum number of points.</a:t>
            </a:r>
            <a:endParaRPr lang="en-US" dirty="0" smtClean="0"/>
          </a:p>
          <a:p>
            <a:endParaRPr lang="en-IN" dirty="0"/>
          </a:p>
        </p:txBody>
      </p:sp>
      <p:sp>
        <p:nvSpPr>
          <p:cNvPr id="4" name="TextBox 3"/>
          <p:cNvSpPr txBox="1"/>
          <p:nvPr/>
        </p:nvSpPr>
        <p:spPr>
          <a:xfrm>
            <a:off x="1835696" y="6309320"/>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Clustering</a:t>
            </a:r>
            <a:endParaRPr lang="en-IN" b="1" dirty="0"/>
          </a:p>
        </p:txBody>
      </p:sp>
      <p:sp>
        <p:nvSpPr>
          <p:cNvPr id="3" name="Content Placeholder 2"/>
          <p:cNvSpPr>
            <a:spLocks noGrp="1"/>
          </p:cNvSpPr>
          <p:nvPr>
            <p:ph idx="1"/>
          </p:nvPr>
        </p:nvSpPr>
        <p:spPr>
          <a:xfrm>
            <a:off x="457200" y="1600200"/>
            <a:ext cx="8291264" cy="4709120"/>
          </a:xfrm>
        </p:spPr>
        <p:txBody>
          <a:bodyPr>
            <a:normAutofit fontScale="92500" lnSpcReduction="10000"/>
          </a:bodyPr>
          <a:lstStyle/>
          <a:p>
            <a:r>
              <a:rPr lang="en-IN" b="1" dirty="0"/>
              <a:t>Grid-based methods: Grid-based methods quantize the object space into a </a:t>
            </a:r>
            <a:r>
              <a:rPr lang="en-IN" b="1" dirty="0" smtClean="0"/>
              <a:t>finite </a:t>
            </a:r>
            <a:r>
              <a:rPr lang="en-IN" dirty="0" smtClean="0"/>
              <a:t>number </a:t>
            </a:r>
            <a:r>
              <a:rPr lang="en-IN" dirty="0"/>
              <a:t>of cells that form a grid structure</a:t>
            </a:r>
            <a:r>
              <a:rPr lang="en-IN" dirty="0" smtClean="0"/>
              <a:t>.</a:t>
            </a:r>
          </a:p>
          <a:p>
            <a:r>
              <a:rPr lang="en-IN" dirty="0" smtClean="0"/>
              <a:t>All </a:t>
            </a:r>
            <a:r>
              <a:rPr lang="en-IN" dirty="0"/>
              <a:t>the clustering operations are </a:t>
            </a:r>
            <a:r>
              <a:rPr lang="en-IN" dirty="0" smtClean="0"/>
              <a:t>performed on </a:t>
            </a:r>
            <a:r>
              <a:rPr lang="en-IN" dirty="0"/>
              <a:t>the grid structure (i.e., on the quantized space). </a:t>
            </a:r>
            <a:endParaRPr lang="en-IN" dirty="0" smtClean="0"/>
          </a:p>
          <a:p>
            <a:r>
              <a:rPr lang="en-IN" dirty="0" smtClean="0"/>
              <a:t>The </a:t>
            </a:r>
            <a:r>
              <a:rPr lang="en-IN" dirty="0"/>
              <a:t>main advantage </a:t>
            </a:r>
            <a:r>
              <a:rPr lang="en-IN" dirty="0" smtClean="0"/>
              <a:t>of this </a:t>
            </a:r>
            <a:r>
              <a:rPr lang="en-IN" dirty="0"/>
              <a:t>approach is its fast processing time, which is typically independent of the </a:t>
            </a:r>
            <a:r>
              <a:rPr lang="en-IN" dirty="0" smtClean="0"/>
              <a:t>number of </a:t>
            </a:r>
            <a:r>
              <a:rPr lang="en-IN" dirty="0"/>
              <a:t>data objects and dependent only on the number of cells in each dimension </a:t>
            </a:r>
            <a:r>
              <a:rPr lang="en-IN" dirty="0" smtClean="0"/>
              <a:t>in the </a:t>
            </a:r>
            <a:r>
              <a:rPr lang="en-IN" dirty="0"/>
              <a:t>quantized space.</a:t>
            </a:r>
          </a:p>
        </p:txBody>
      </p:sp>
      <p:sp>
        <p:nvSpPr>
          <p:cNvPr id="4" name="TextBox 3"/>
          <p:cNvSpPr txBox="1"/>
          <p:nvPr/>
        </p:nvSpPr>
        <p:spPr>
          <a:xfrm>
            <a:off x="1835696" y="6309320"/>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36512" y="332656"/>
            <a:ext cx="9186300" cy="632084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432048"/>
          </a:xfrm>
        </p:spPr>
        <p:txBody>
          <a:bodyPr>
            <a:normAutofit fontScale="90000"/>
          </a:bodyPr>
          <a:lstStyle/>
          <a:p>
            <a:r>
              <a:rPr lang="en-IN" b="1" dirty="0"/>
              <a:t>Hierarchical Clustering</a:t>
            </a:r>
            <a:endParaRPr lang="en-IN" dirty="0"/>
          </a:p>
        </p:txBody>
      </p:sp>
      <p:sp>
        <p:nvSpPr>
          <p:cNvPr id="3" name="Content Placeholder 2"/>
          <p:cNvSpPr>
            <a:spLocks noGrp="1"/>
          </p:cNvSpPr>
          <p:nvPr>
            <p:ph idx="1"/>
          </p:nvPr>
        </p:nvSpPr>
        <p:spPr>
          <a:xfrm>
            <a:off x="0" y="620688"/>
            <a:ext cx="9144000" cy="5904656"/>
          </a:xfrm>
        </p:spPr>
        <p:txBody>
          <a:bodyPr>
            <a:noAutofit/>
          </a:bodyPr>
          <a:lstStyle/>
          <a:p>
            <a:r>
              <a:rPr lang="en-IN" dirty="0"/>
              <a:t>Hierarchical clustering algorithms repeat the cycle of either merging smaller clusters in to larger ones or dividing larger clusters to smaller </a:t>
            </a:r>
            <a:r>
              <a:rPr lang="en-IN" dirty="0" smtClean="0"/>
              <a:t>ones</a:t>
            </a:r>
          </a:p>
          <a:p>
            <a:r>
              <a:rPr lang="en-US" dirty="0" smtClean="0"/>
              <a:t>Creates hierarchical decomposition of the database</a:t>
            </a:r>
            <a:endParaRPr lang="en-IN" dirty="0" smtClean="0"/>
          </a:p>
          <a:p>
            <a:r>
              <a:rPr lang="en-IN" dirty="0" smtClean="0"/>
              <a:t>Decomposition of clusters is represented by a </a:t>
            </a:r>
            <a:r>
              <a:rPr lang="en-IN" dirty="0" err="1" smtClean="0"/>
              <a:t>dendrogram</a:t>
            </a:r>
            <a:endParaRPr lang="en-IN" dirty="0" smtClean="0"/>
          </a:p>
          <a:p>
            <a:r>
              <a:rPr lang="en-US" dirty="0" smtClean="0"/>
              <a:t>Two types of Hierarchical clustering</a:t>
            </a:r>
          </a:p>
          <a:p>
            <a:pPr lvl="1"/>
            <a:r>
              <a:rPr lang="en-US" sz="3200" dirty="0" smtClean="0"/>
              <a:t>Agglomerative</a:t>
            </a:r>
          </a:p>
          <a:p>
            <a:pPr lvl="1"/>
            <a:r>
              <a:rPr lang="en-US" sz="3200" dirty="0" smtClean="0"/>
              <a:t>Divisive</a:t>
            </a:r>
          </a:p>
          <a:p>
            <a:r>
              <a:rPr lang="en-IN" sz="2800" dirty="0" smtClean="0"/>
              <a:t>In either agglomerative or divisive hierarchical clustering, a user can specify the desired number of clusters as a termination condition.</a:t>
            </a:r>
          </a:p>
          <a:p>
            <a:pPr>
              <a:buNone/>
            </a:pPr>
            <a:endParaRPr lang="en-IN" sz="2800" dirty="0" smtClean="0"/>
          </a:p>
          <a:p>
            <a:pPr lvl="1"/>
            <a:endParaRPr lang="en-IN" sz="3200" dirty="0" smtClean="0"/>
          </a:p>
        </p:txBody>
      </p:sp>
      <p:sp>
        <p:nvSpPr>
          <p:cNvPr id="4" name="TextBox 3"/>
          <p:cNvSpPr txBox="1"/>
          <p:nvPr/>
        </p:nvSpPr>
        <p:spPr>
          <a:xfrm>
            <a:off x="3995936" y="6534834"/>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b="1" dirty="0"/>
              <a:t>Hierarchical Clustering</a:t>
            </a:r>
            <a:endParaRPr lang="en-IN" dirty="0"/>
          </a:p>
        </p:txBody>
      </p:sp>
      <p:sp>
        <p:nvSpPr>
          <p:cNvPr id="3" name="Content Placeholder 2"/>
          <p:cNvSpPr>
            <a:spLocks noGrp="1"/>
          </p:cNvSpPr>
          <p:nvPr>
            <p:ph idx="1"/>
          </p:nvPr>
        </p:nvSpPr>
        <p:spPr>
          <a:xfrm>
            <a:off x="251520" y="692696"/>
            <a:ext cx="8892480" cy="6165304"/>
          </a:xfrm>
        </p:spPr>
        <p:txBody>
          <a:bodyPr>
            <a:noAutofit/>
          </a:bodyPr>
          <a:lstStyle/>
          <a:p>
            <a:r>
              <a:rPr lang="en-IN" sz="2800" dirty="0" smtClean="0"/>
              <a:t>Agglomerative </a:t>
            </a:r>
            <a:r>
              <a:rPr lang="en-IN" sz="2800" dirty="0"/>
              <a:t>clustering </a:t>
            </a:r>
            <a:endParaRPr lang="en-IN" sz="2800" dirty="0" smtClean="0"/>
          </a:p>
          <a:p>
            <a:pPr lvl="1"/>
            <a:r>
              <a:rPr lang="en-IN" dirty="0" smtClean="0"/>
              <a:t>bottom-up </a:t>
            </a:r>
            <a:r>
              <a:rPr lang="en-IN" dirty="0"/>
              <a:t>approach of merging clusters in to larger ones, </a:t>
            </a:r>
            <a:endParaRPr lang="en-IN" dirty="0" smtClean="0"/>
          </a:p>
          <a:p>
            <a:r>
              <a:rPr lang="en-IN" sz="2800" dirty="0" smtClean="0"/>
              <a:t>divisive </a:t>
            </a:r>
            <a:r>
              <a:rPr lang="en-IN" sz="2800" dirty="0"/>
              <a:t>clustering </a:t>
            </a:r>
            <a:endParaRPr lang="en-IN" sz="2800" dirty="0" smtClean="0"/>
          </a:p>
          <a:p>
            <a:pPr lvl="1"/>
            <a:r>
              <a:rPr lang="en-IN" dirty="0" smtClean="0"/>
              <a:t>top-down </a:t>
            </a:r>
            <a:r>
              <a:rPr lang="en-IN" dirty="0"/>
              <a:t>approach of splitting </a:t>
            </a:r>
            <a:r>
              <a:rPr lang="en-IN" dirty="0" smtClean="0"/>
              <a:t>clusters in </a:t>
            </a:r>
            <a:r>
              <a:rPr lang="en-IN" dirty="0"/>
              <a:t>to smaller </a:t>
            </a:r>
            <a:r>
              <a:rPr lang="en-IN" dirty="0" smtClean="0"/>
              <a:t>ones</a:t>
            </a:r>
          </a:p>
          <a:p>
            <a:r>
              <a:rPr lang="en-IN" sz="2800" dirty="0" smtClean="0"/>
              <a:t>Typically</a:t>
            </a:r>
            <a:r>
              <a:rPr lang="en-IN" sz="2800" dirty="0"/>
              <a:t>, the greedy approach is used in deciding which larger/smaller clusters are used for </a:t>
            </a:r>
            <a:r>
              <a:rPr lang="en-IN" sz="2800" dirty="0" smtClean="0"/>
              <a:t>merging/dividing</a:t>
            </a:r>
          </a:p>
          <a:p>
            <a:r>
              <a:rPr lang="en-IN" sz="2800" dirty="0" smtClean="0"/>
              <a:t>Euclidean </a:t>
            </a:r>
            <a:r>
              <a:rPr lang="en-IN" sz="2800" dirty="0"/>
              <a:t>distance, Manhattan distance and cosine similarity are some of the most commonly used metrics of similarity for numeric </a:t>
            </a:r>
            <a:r>
              <a:rPr lang="en-IN" sz="2800" dirty="0" smtClean="0"/>
              <a:t>data</a:t>
            </a:r>
          </a:p>
          <a:p>
            <a:r>
              <a:rPr lang="en-IN" sz="2800" dirty="0" smtClean="0"/>
              <a:t>For </a:t>
            </a:r>
            <a:r>
              <a:rPr lang="en-IN" sz="2800" dirty="0"/>
              <a:t>non-numeric data, metrics such as the Hamming distance is </a:t>
            </a:r>
            <a:r>
              <a:rPr lang="en-IN" sz="2800" dirty="0" smtClean="0"/>
              <a:t>used</a:t>
            </a:r>
          </a:p>
        </p:txBody>
      </p:sp>
      <p:sp>
        <p:nvSpPr>
          <p:cNvPr id="4" name="TextBox 3"/>
          <p:cNvSpPr txBox="1"/>
          <p:nvPr/>
        </p:nvSpPr>
        <p:spPr>
          <a:xfrm>
            <a:off x="3635896" y="6534834"/>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Unsupervised Machine Learning</a:t>
            </a:r>
            <a:endParaRPr lang="en-IN" dirty="0"/>
          </a:p>
        </p:txBody>
      </p:sp>
      <p:sp>
        <p:nvSpPr>
          <p:cNvPr id="3" name="Content Placeholder 2"/>
          <p:cNvSpPr>
            <a:spLocks noGrp="1"/>
          </p:cNvSpPr>
          <p:nvPr>
            <p:ph idx="1"/>
          </p:nvPr>
        </p:nvSpPr>
        <p:spPr>
          <a:xfrm>
            <a:off x="0" y="836712"/>
            <a:ext cx="8748464" cy="5832648"/>
          </a:xfrm>
        </p:spPr>
        <p:txBody>
          <a:bodyPr>
            <a:normAutofit fontScale="85000" lnSpcReduction="10000"/>
          </a:bodyPr>
          <a:lstStyle/>
          <a:p>
            <a:r>
              <a:rPr lang="en-IN" dirty="0" smtClean="0"/>
              <a:t>Unsupervised learning is where you only have input data (X) and no corresponding output variables. </a:t>
            </a:r>
          </a:p>
          <a:p>
            <a:r>
              <a:rPr lang="en-IN" dirty="0" smtClean="0"/>
              <a:t>The goal for unsupervised learning is to model the underlying structure or distribution in the data in order to learn more about the data.</a:t>
            </a:r>
          </a:p>
          <a:p>
            <a:r>
              <a:rPr lang="en-IN" dirty="0" smtClean="0"/>
              <a:t>Algorithms are left to their own devises to discover and present the interesting structure in the data. </a:t>
            </a:r>
          </a:p>
          <a:p>
            <a:r>
              <a:rPr lang="en-IN" dirty="0" smtClean="0"/>
              <a:t>Further grouped into:</a:t>
            </a:r>
          </a:p>
          <a:p>
            <a:r>
              <a:rPr lang="en-IN" dirty="0" smtClean="0"/>
              <a:t>Clustering: A clustering problem is where you want to discover </a:t>
            </a:r>
            <a:r>
              <a:rPr lang="en-IN" b="1" dirty="0" smtClean="0"/>
              <a:t>the inherent groupings in the data</a:t>
            </a:r>
            <a:r>
              <a:rPr lang="en-IN" dirty="0" smtClean="0"/>
              <a:t>, such as grouping customers by purchasing </a:t>
            </a:r>
            <a:r>
              <a:rPr lang="en-IN" dirty="0" err="1" smtClean="0"/>
              <a:t>behavior</a:t>
            </a:r>
            <a:r>
              <a:rPr lang="en-IN" dirty="0" smtClean="0"/>
              <a:t>.</a:t>
            </a:r>
          </a:p>
          <a:p>
            <a:r>
              <a:rPr lang="en-IN" dirty="0" smtClean="0"/>
              <a:t>Association: An association rule learning problem is where you want to discover rules that describe large portions of your data, such as people that buy A also tend to buy B.</a:t>
            </a:r>
            <a:endParaRPr lang="en-IN" dirty="0"/>
          </a:p>
        </p:txBody>
      </p:sp>
      <p:sp>
        <p:nvSpPr>
          <p:cNvPr id="4" name="Footer Placeholder 3"/>
          <p:cNvSpPr>
            <a:spLocks noGrp="1"/>
          </p:cNvSpPr>
          <p:nvPr>
            <p:ph type="ftr" sz="quarter" idx="11"/>
          </p:nvPr>
        </p:nvSpPr>
        <p:spPr/>
        <p:txBody>
          <a:bodyPr/>
          <a:lstStyle/>
          <a:p>
            <a:r>
              <a:rPr lang="en-IN" smtClean="0"/>
              <a:t>Hands-On Machine Learning with Scikit-Learn and TensorFlow by Aurélien Géron</a:t>
            </a: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b="1" dirty="0"/>
              <a:t>Hierarchical Clustering</a:t>
            </a:r>
            <a:endParaRPr lang="en-IN" dirty="0"/>
          </a:p>
        </p:txBody>
      </p:sp>
      <p:sp>
        <p:nvSpPr>
          <p:cNvPr id="3" name="Content Placeholder 2"/>
          <p:cNvSpPr>
            <a:spLocks noGrp="1"/>
          </p:cNvSpPr>
          <p:nvPr>
            <p:ph idx="1"/>
          </p:nvPr>
        </p:nvSpPr>
        <p:spPr>
          <a:xfrm>
            <a:off x="323528" y="822722"/>
            <a:ext cx="8712968" cy="4622502"/>
          </a:xfrm>
        </p:spPr>
        <p:txBody>
          <a:bodyPr>
            <a:noAutofit/>
          </a:bodyPr>
          <a:lstStyle/>
          <a:p>
            <a:r>
              <a:rPr lang="en-IN" sz="2800" dirty="0" smtClean="0"/>
              <a:t>AGNES (</a:t>
            </a:r>
            <a:r>
              <a:rPr lang="en-IN" sz="2800" dirty="0" err="1" smtClean="0"/>
              <a:t>AGglomerative</a:t>
            </a:r>
            <a:r>
              <a:rPr lang="en-IN" sz="2800" dirty="0" smtClean="0"/>
              <a:t> </a:t>
            </a:r>
            <a:r>
              <a:rPr lang="en-IN" sz="2800" dirty="0" err="1" smtClean="0"/>
              <a:t>NESting</a:t>
            </a:r>
            <a:r>
              <a:rPr lang="en-IN" sz="2800" dirty="0" smtClean="0"/>
              <a:t>), </a:t>
            </a:r>
          </a:p>
          <a:p>
            <a:pPr marL="0" indent="0">
              <a:buNone/>
            </a:pPr>
            <a:endParaRPr lang="en-IN" sz="2800" dirty="0" smtClean="0"/>
          </a:p>
          <a:p>
            <a:r>
              <a:rPr lang="en-IN" sz="2800" dirty="0" smtClean="0"/>
              <a:t>Step 1: Create a cluster for each data object  i.e. Creation of n clusters for n objects</a:t>
            </a:r>
          </a:p>
          <a:p>
            <a:r>
              <a:rPr lang="en-US" sz="2800" dirty="0" smtClean="0"/>
              <a:t>Step 2: merge two closest clusters i.e. n-1 clusters</a:t>
            </a:r>
          </a:p>
          <a:p>
            <a:r>
              <a:rPr lang="en-US" sz="2800" dirty="0" smtClean="0"/>
              <a:t>Step 3: repeat step 2 untill there is only one cluster</a:t>
            </a:r>
            <a:endParaRPr lang="en-IN" sz="2800" dirty="0" smtClean="0"/>
          </a:p>
        </p:txBody>
      </p:sp>
      <p:sp>
        <p:nvSpPr>
          <p:cNvPr id="7" name="TextBox 6"/>
          <p:cNvSpPr txBox="1"/>
          <p:nvPr/>
        </p:nvSpPr>
        <p:spPr>
          <a:xfrm>
            <a:off x="2879304" y="6014595"/>
            <a:ext cx="6264696" cy="646331"/>
          </a:xfrm>
          <a:prstGeom prst="rect">
            <a:avLst/>
          </a:prstGeom>
          <a:noFill/>
        </p:spPr>
        <p:txBody>
          <a:bodyPr wrap="square" rtlCol="0">
            <a:spAutoFit/>
          </a:bodyPr>
          <a:lstStyle/>
          <a:p>
            <a:r>
              <a:rPr lang="en-US" dirty="0" smtClean="0">
                <a:latin typeface="Tahoma" pitchFamily="34" charset="0"/>
              </a:rPr>
              <a:t>Source: Data Mining Concepts and Techniques, by Jiawei Han Micheline Kamber,  and Jian Pei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b="1" dirty="0"/>
              <a:t>Hierarchical Clustering</a:t>
            </a:r>
            <a:endParaRPr lang="en-IN" dirty="0"/>
          </a:p>
        </p:txBody>
      </p:sp>
      <p:sp>
        <p:nvSpPr>
          <p:cNvPr id="3" name="Content Placeholder 2"/>
          <p:cNvSpPr>
            <a:spLocks noGrp="1"/>
          </p:cNvSpPr>
          <p:nvPr>
            <p:ph idx="1"/>
          </p:nvPr>
        </p:nvSpPr>
        <p:spPr>
          <a:xfrm>
            <a:off x="251520" y="692696"/>
            <a:ext cx="8640960" cy="5904656"/>
          </a:xfrm>
        </p:spPr>
        <p:txBody>
          <a:bodyPr>
            <a:noAutofit/>
          </a:bodyPr>
          <a:lstStyle/>
          <a:p>
            <a:r>
              <a:rPr lang="en-IN" b="1" dirty="0" smtClean="0"/>
              <a:t>AGNES (</a:t>
            </a:r>
            <a:r>
              <a:rPr lang="en-IN" b="1" dirty="0" err="1" smtClean="0"/>
              <a:t>AGglomerative</a:t>
            </a:r>
            <a:r>
              <a:rPr lang="en-IN" b="1" dirty="0" smtClean="0"/>
              <a:t> </a:t>
            </a:r>
            <a:r>
              <a:rPr lang="en-IN" b="1" dirty="0" err="1" smtClean="0"/>
              <a:t>NESting</a:t>
            </a:r>
            <a:r>
              <a:rPr lang="en-IN" b="1" dirty="0" smtClean="0"/>
              <a:t>), </a:t>
            </a:r>
          </a:p>
          <a:p>
            <a:r>
              <a:rPr lang="en-IN" dirty="0" smtClean="0"/>
              <a:t>Ex. a data set of five objects, </a:t>
            </a:r>
            <a:r>
              <a:rPr lang="en-IN" b="1" i="1" dirty="0" err="1" smtClean="0"/>
              <a:t>a,b</a:t>
            </a:r>
            <a:r>
              <a:rPr lang="en-IN" b="1" i="1" dirty="0" smtClean="0"/>
              <a:t>, </a:t>
            </a:r>
            <a:r>
              <a:rPr lang="en-IN" b="1" i="1" dirty="0" err="1" smtClean="0"/>
              <a:t>c,d</a:t>
            </a:r>
            <a:r>
              <a:rPr lang="en-IN" b="1" i="1" dirty="0" smtClean="0"/>
              <a:t>, e. </a:t>
            </a:r>
          </a:p>
          <a:p>
            <a:r>
              <a:rPr lang="en-IN" b="1" i="1" dirty="0" smtClean="0"/>
              <a:t>Initially, AGNES, the agglomerative method, places </a:t>
            </a:r>
            <a:r>
              <a:rPr lang="en-IN" dirty="0" smtClean="0"/>
              <a:t>each object into a cluster of its own. </a:t>
            </a:r>
          </a:p>
          <a:p>
            <a:r>
              <a:rPr lang="en-IN" dirty="0" smtClean="0"/>
              <a:t>The clusters are then merged step-by-step according to some criterion clusters </a:t>
            </a:r>
            <a:r>
              <a:rPr lang="en-IN" i="1" dirty="0" smtClean="0"/>
              <a:t>C1 and C2 may be merged if an object in C1 and </a:t>
            </a:r>
            <a:r>
              <a:rPr lang="en-IN" dirty="0" smtClean="0"/>
              <a:t>an object in </a:t>
            </a:r>
            <a:r>
              <a:rPr lang="en-IN" i="1" dirty="0" smtClean="0"/>
              <a:t>C2 form the minimum Euclidean distance between any two objects from d</a:t>
            </a:r>
            <a:r>
              <a:rPr lang="en-IN" dirty="0" smtClean="0"/>
              <a:t>ifferent clusters </a:t>
            </a:r>
          </a:p>
          <a:p>
            <a:r>
              <a:rPr lang="en-US" dirty="0" smtClean="0"/>
              <a:t>E.D. between two points = </a:t>
            </a:r>
            <a:r>
              <a:rPr lang="en-US" dirty="0" err="1" smtClean="0"/>
              <a:t>sqrt</a:t>
            </a:r>
            <a:r>
              <a:rPr lang="en-US" dirty="0" smtClean="0"/>
              <a:t>((x</a:t>
            </a:r>
            <a:r>
              <a:rPr lang="en-US" baseline="-25000" dirty="0" smtClean="0"/>
              <a:t>2</a:t>
            </a:r>
            <a:r>
              <a:rPr lang="en-US" dirty="0" smtClean="0"/>
              <a:t>-x</a:t>
            </a:r>
            <a:r>
              <a:rPr lang="en-US" baseline="-25000" dirty="0" smtClean="0"/>
              <a:t>1</a:t>
            </a:r>
            <a:r>
              <a:rPr lang="en-US" dirty="0" smtClean="0"/>
              <a:t>)</a:t>
            </a:r>
            <a:r>
              <a:rPr lang="en-US" baseline="30000" dirty="0" smtClean="0"/>
              <a:t>2</a:t>
            </a:r>
            <a:r>
              <a:rPr lang="en-US" dirty="0" smtClean="0"/>
              <a:t> +(y</a:t>
            </a:r>
            <a:r>
              <a:rPr lang="en-US" baseline="-25000" dirty="0" smtClean="0"/>
              <a:t>2</a:t>
            </a:r>
            <a:r>
              <a:rPr lang="en-US" dirty="0" smtClean="0"/>
              <a:t>-y</a:t>
            </a:r>
            <a:r>
              <a:rPr lang="en-US" baseline="-25000" dirty="0" smtClean="0"/>
              <a:t>1</a:t>
            </a:r>
            <a:r>
              <a:rPr lang="en-US" dirty="0" smtClean="0"/>
              <a:t>)</a:t>
            </a:r>
            <a:r>
              <a:rPr lang="en-US" baseline="30000" dirty="0" smtClean="0"/>
              <a:t>2</a:t>
            </a:r>
            <a:r>
              <a:rPr lang="en-US" dirty="0" smtClean="0"/>
              <a:t>)</a:t>
            </a:r>
          </a:p>
          <a:p>
            <a:endParaRPr lang="en-IN" sz="2800" dirty="0" smtClean="0"/>
          </a:p>
        </p:txBody>
      </p:sp>
      <p:sp>
        <p:nvSpPr>
          <p:cNvPr id="7" name="TextBox 6"/>
          <p:cNvSpPr txBox="1"/>
          <p:nvPr/>
        </p:nvSpPr>
        <p:spPr>
          <a:xfrm>
            <a:off x="2771800" y="6237312"/>
            <a:ext cx="6264696" cy="646331"/>
          </a:xfrm>
          <a:prstGeom prst="rect">
            <a:avLst/>
          </a:prstGeom>
          <a:noFill/>
        </p:spPr>
        <p:txBody>
          <a:bodyPr wrap="square" rtlCol="0">
            <a:spAutoFit/>
          </a:bodyPr>
          <a:lstStyle/>
          <a:p>
            <a:r>
              <a:rPr lang="en-US" dirty="0" smtClean="0">
                <a:latin typeface="Tahoma" pitchFamily="34" charset="0"/>
              </a:rPr>
              <a:t>Source: Data Mining Concepts and Techniques, by Jiawei Han Micheline Kamber,  and Jian Pei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b="1" dirty="0"/>
              <a:t>Hierarchical Clustering</a:t>
            </a:r>
            <a:endParaRPr lang="en-IN" dirty="0"/>
          </a:p>
        </p:txBody>
      </p:sp>
      <p:sp>
        <p:nvSpPr>
          <p:cNvPr id="3" name="Content Placeholder 2"/>
          <p:cNvSpPr>
            <a:spLocks noGrp="1"/>
          </p:cNvSpPr>
          <p:nvPr>
            <p:ph idx="1"/>
          </p:nvPr>
        </p:nvSpPr>
        <p:spPr>
          <a:xfrm>
            <a:off x="251520" y="692696"/>
            <a:ext cx="8892480" cy="1656184"/>
          </a:xfrm>
        </p:spPr>
        <p:txBody>
          <a:bodyPr>
            <a:noAutofit/>
          </a:bodyPr>
          <a:lstStyle/>
          <a:p>
            <a:r>
              <a:rPr lang="en-US" sz="2800" dirty="0" smtClean="0"/>
              <a:t>Distance between two clusters (</a:t>
            </a:r>
            <a:r>
              <a:rPr lang="en-IN" sz="2800" i="1" dirty="0" smtClean="0"/>
              <a:t>linkage measures) </a:t>
            </a:r>
            <a:r>
              <a:rPr lang="en-US" sz="2800" dirty="0" smtClean="0"/>
              <a:t>: </a:t>
            </a:r>
          </a:p>
          <a:p>
            <a:pPr lvl="1"/>
            <a:r>
              <a:rPr lang="en-US" sz="2400" dirty="0" smtClean="0"/>
              <a:t>Closest points       - Farthest points</a:t>
            </a:r>
          </a:p>
          <a:p>
            <a:pPr lvl="1"/>
            <a:r>
              <a:rPr lang="en-US" sz="2400" dirty="0" smtClean="0"/>
              <a:t>Average distance  - Distance between </a:t>
            </a:r>
            <a:r>
              <a:rPr lang="en-US" sz="2400" dirty="0" err="1" smtClean="0"/>
              <a:t>centroids</a:t>
            </a:r>
            <a:endParaRPr lang="en-IN" sz="2400" dirty="0" smtClean="0"/>
          </a:p>
          <a:p>
            <a:endParaRPr lang="en-IN" sz="2800" dirty="0" smtClean="0"/>
          </a:p>
          <a:p>
            <a:endParaRPr lang="en-IN" sz="2800" dirty="0" smtClean="0"/>
          </a:p>
          <a:p>
            <a:endParaRPr lang="en-IN" sz="2800" dirty="0" smtClean="0"/>
          </a:p>
        </p:txBody>
      </p:sp>
      <p:sp>
        <p:nvSpPr>
          <p:cNvPr id="7" name="TextBox 6"/>
          <p:cNvSpPr txBox="1"/>
          <p:nvPr/>
        </p:nvSpPr>
        <p:spPr>
          <a:xfrm>
            <a:off x="2879304" y="6669360"/>
            <a:ext cx="6264696" cy="923330"/>
          </a:xfrm>
          <a:prstGeom prst="rect">
            <a:avLst/>
          </a:prstGeom>
          <a:noFill/>
        </p:spPr>
        <p:txBody>
          <a:bodyPr wrap="square" rtlCol="0">
            <a:spAutoFit/>
          </a:bodyPr>
          <a:lstStyle/>
          <a:p>
            <a:r>
              <a:rPr lang="en-US" dirty="0" smtClean="0">
                <a:latin typeface="Tahoma" pitchFamily="34" charset="0"/>
              </a:rPr>
              <a:t>Source: Data Mining Concepts and Techniques, by </a:t>
            </a:r>
            <a:r>
              <a:rPr lang="en-US" dirty="0" err="1" smtClean="0">
                <a:latin typeface="Tahoma" pitchFamily="34" charset="0"/>
              </a:rPr>
              <a:t>Jiawei</a:t>
            </a:r>
            <a:r>
              <a:rPr lang="en-US" dirty="0" smtClean="0">
                <a:latin typeface="Tahoma" pitchFamily="34" charset="0"/>
              </a:rPr>
              <a:t> Han </a:t>
            </a:r>
            <a:r>
              <a:rPr lang="en-US" dirty="0" err="1" smtClean="0">
                <a:latin typeface="Tahoma" pitchFamily="34" charset="0"/>
              </a:rPr>
              <a:t>Micheline</a:t>
            </a:r>
            <a:r>
              <a:rPr lang="en-US" dirty="0" smtClean="0">
                <a:latin typeface="Tahoma" pitchFamily="34" charset="0"/>
              </a:rPr>
              <a:t> </a:t>
            </a:r>
            <a:r>
              <a:rPr lang="en-US" dirty="0" err="1" smtClean="0">
                <a:latin typeface="Tahoma" pitchFamily="34" charset="0"/>
              </a:rPr>
              <a:t>Kamber</a:t>
            </a:r>
            <a:r>
              <a:rPr lang="en-US" dirty="0" smtClean="0">
                <a:latin typeface="Tahoma" pitchFamily="34" charset="0"/>
              </a:rPr>
              <a:t>,  and </a:t>
            </a:r>
            <a:r>
              <a:rPr lang="en-US" dirty="0" err="1" smtClean="0">
                <a:latin typeface="Tahoma" pitchFamily="34" charset="0"/>
              </a:rPr>
              <a:t>Jian</a:t>
            </a:r>
            <a:r>
              <a:rPr lang="en-US" dirty="0" smtClean="0">
                <a:latin typeface="Tahoma" pitchFamily="34" charset="0"/>
              </a:rPr>
              <a:t> Pei</a:t>
            </a:r>
          </a:p>
          <a:p>
            <a:endParaRPr lang="en-US" dirty="0" smtClean="0">
              <a:latin typeface="Tahoma" pitchFamily="34" charset="0"/>
            </a:endParaRPr>
          </a:p>
        </p:txBody>
      </p:sp>
      <p:pic>
        <p:nvPicPr>
          <p:cNvPr id="3075" name="Picture 3"/>
          <p:cNvPicPr>
            <a:picLocks noChangeAspect="1" noChangeArrowheads="1"/>
          </p:cNvPicPr>
          <p:nvPr/>
        </p:nvPicPr>
        <p:blipFill>
          <a:blip r:embed="rId2" cstate="print"/>
          <a:srcRect/>
          <a:stretch>
            <a:fillRect/>
          </a:stretch>
        </p:blipFill>
        <p:spPr bwMode="auto">
          <a:xfrm>
            <a:off x="2339752" y="2276872"/>
            <a:ext cx="4810125" cy="39433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b="1" dirty="0"/>
              <a:t>Hierarchical Clustering</a:t>
            </a:r>
            <a:endParaRPr lang="en-IN" dirty="0"/>
          </a:p>
        </p:txBody>
      </p:sp>
      <p:sp>
        <p:nvSpPr>
          <p:cNvPr id="3" name="Content Placeholder 2"/>
          <p:cNvSpPr>
            <a:spLocks noGrp="1"/>
          </p:cNvSpPr>
          <p:nvPr>
            <p:ph idx="1"/>
          </p:nvPr>
        </p:nvSpPr>
        <p:spPr>
          <a:xfrm>
            <a:off x="251520" y="692696"/>
            <a:ext cx="8892480" cy="6165304"/>
          </a:xfrm>
        </p:spPr>
        <p:txBody>
          <a:bodyPr>
            <a:noAutofit/>
          </a:bodyPr>
          <a:lstStyle/>
          <a:p>
            <a:r>
              <a:rPr lang="en-IN" sz="2800" b="1" dirty="0" smtClean="0"/>
              <a:t>DIANA (</a:t>
            </a:r>
            <a:r>
              <a:rPr lang="en-IN" sz="2800" b="1" dirty="0" err="1" smtClean="0"/>
              <a:t>DIvisive</a:t>
            </a:r>
            <a:r>
              <a:rPr lang="en-IN" sz="2800" b="1" dirty="0" smtClean="0"/>
              <a:t> </a:t>
            </a:r>
            <a:r>
              <a:rPr lang="en-IN" sz="2800" b="1" dirty="0" err="1" smtClean="0"/>
              <a:t>ANAlysis</a:t>
            </a:r>
            <a:r>
              <a:rPr lang="en-IN" sz="2800" b="1" dirty="0" smtClean="0"/>
              <a:t>), </a:t>
            </a:r>
            <a:r>
              <a:rPr lang="en-IN" sz="2800" dirty="0" smtClean="0"/>
              <a:t>the divisive method, proceeds in the contrasting way. All the objects are used to form one initial cluster. </a:t>
            </a:r>
          </a:p>
          <a:p>
            <a:r>
              <a:rPr lang="en-IN" sz="2800" dirty="0" smtClean="0"/>
              <a:t>The cluster is split according to some principle such as the maximum Euclidean distance between the closest </a:t>
            </a:r>
            <a:r>
              <a:rPr lang="en-IN" sz="2800" dirty="0" err="1" smtClean="0"/>
              <a:t>neighboring</a:t>
            </a:r>
            <a:r>
              <a:rPr lang="en-IN" sz="2800" dirty="0" smtClean="0"/>
              <a:t> objects in the cluster</a:t>
            </a:r>
          </a:p>
          <a:p>
            <a:r>
              <a:rPr lang="en-IN" sz="2800" dirty="0" smtClean="0"/>
              <a:t>A challenge with divisive methods is how to partition a large cluster into several smaller ones.</a:t>
            </a:r>
          </a:p>
          <a:p>
            <a:r>
              <a:rPr lang="en-IN" sz="2800" i="1" dirty="0" smtClean="0"/>
              <a:t>When n is large, it is computationally </a:t>
            </a:r>
            <a:r>
              <a:rPr lang="en-IN" sz="2800" dirty="0" smtClean="0"/>
              <a:t>prohibitive to examine all possibilities. </a:t>
            </a:r>
          </a:p>
          <a:p>
            <a:r>
              <a:rPr lang="en-IN" sz="2800" dirty="0" smtClean="0"/>
              <a:t>Consequently, a divisive method typically uses heuristics in partitioning, which can lead to inaccurate results</a:t>
            </a:r>
          </a:p>
        </p:txBody>
      </p:sp>
      <p:sp>
        <p:nvSpPr>
          <p:cNvPr id="7" name="TextBox 6"/>
          <p:cNvSpPr txBox="1"/>
          <p:nvPr/>
        </p:nvSpPr>
        <p:spPr>
          <a:xfrm>
            <a:off x="2879304" y="6165304"/>
            <a:ext cx="6264696" cy="923330"/>
          </a:xfrm>
          <a:prstGeom prst="rect">
            <a:avLst/>
          </a:prstGeom>
          <a:noFill/>
        </p:spPr>
        <p:txBody>
          <a:bodyPr wrap="square" rtlCol="0">
            <a:spAutoFit/>
          </a:bodyPr>
          <a:lstStyle/>
          <a:p>
            <a:r>
              <a:rPr lang="en-US" dirty="0" smtClean="0">
                <a:latin typeface="Tahoma" pitchFamily="34" charset="0"/>
              </a:rPr>
              <a:t>Source: Data Mining Concepts and Techniques, by </a:t>
            </a:r>
            <a:r>
              <a:rPr lang="en-US" dirty="0" err="1" smtClean="0">
                <a:latin typeface="Tahoma" pitchFamily="34" charset="0"/>
              </a:rPr>
              <a:t>Jiawei</a:t>
            </a:r>
            <a:r>
              <a:rPr lang="en-US" dirty="0" smtClean="0">
                <a:latin typeface="Tahoma" pitchFamily="34" charset="0"/>
              </a:rPr>
              <a:t> Han </a:t>
            </a:r>
            <a:r>
              <a:rPr lang="en-US" dirty="0" err="1" smtClean="0">
                <a:latin typeface="Tahoma" pitchFamily="34" charset="0"/>
              </a:rPr>
              <a:t>Micheline</a:t>
            </a:r>
            <a:r>
              <a:rPr lang="en-US" dirty="0" smtClean="0">
                <a:latin typeface="Tahoma" pitchFamily="34" charset="0"/>
              </a:rPr>
              <a:t> </a:t>
            </a:r>
            <a:r>
              <a:rPr lang="en-US" dirty="0" err="1" smtClean="0">
                <a:latin typeface="Tahoma" pitchFamily="34" charset="0"/>
              </a:rPr>
              <a:t>Kamber</a:t>
            </a:r>
            <a:r>
              <a:rPr lang="en-US" dirty="0" smtClean="0">
                <a:latin typeface="Tahoma" pitchFamily="34" charset="0"/>
              </a:rPr>
              <a:t>,  and </a:t>
            </a:r>
            <a:r>
              <a:rPr lang="en-US" dirty="0" err="1" smtClean="0">
                <a:latin typeface="Tahoma" pitchFamily="34" charset="0"/>
              </a:rPr>
              <a:t>Jian</a:t>
            </a:r>
            <a:r>
              <a:rPr lang="en-US" dirty="0" smtClean="0">
                <a:latin typeface="Tahoma" pitchFamily="34" charset="0"/>
              </a:rPr>
              <a:t> Pei</a:t>
            </a:r>
          </a:p>
          <a:p>
            <a:endParaRPr lang="en-US" dirty="0" smtClean="0">
              <a:latin typeface="Tahoma"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b="1" dirty="0"/>
              <a:t>Hierarchical Clustering</a:t>
            </a:r>
            <a:endParaRPr lang="en-IN" dirty="0"/>
          </a:p>
        </p:txBody>
      </p:sp>
      <p:sp>
        <p:nvSpPr>
          <p:cNvPr id="4" name="TextBox 3"/>
          <p:cNvSpPr txBox="1"/>
          <p:nvPr/>
        </p:nvSpPr>
        <p:spPr>
          <a:xfrm>
            <a:off x="2879304" y="6103851"/>
            <a:ext cx="6264696" cy="646331"/>
          </a:xfrm>
          <a:prstGeom prst="rect">
            <a:avLst/>
          </a:prstGeom>
          <a:noFill/>
        </p:spPr>
        <p:txBody>
          <a:bodyPr wrap="square" rtlCol="0">
            <a:spAutoFit/>
          </a:bodyPr>
          <a:lstStyle/>
          <a:p>
            <a:r>
              <a:rPr lang="en-US" dirty="0" smtClean="0">
                <a:latin typeface="Tahoma" pitchFamily="34" charset="0"/>
              </a:rPr>
              <a:t>Source: Data Mining Concepts and Techniques, by Jiawei Han Micheline Kamber,  and Jian Pei</a:t>
            </a:r>
          </a:p>
        </p:txBody>
      </p:sp>
      <p:sp>
        <p:nvSpPr>
          <p:cNvPr id="5" name="Content Placeholder 4"/>
          <p:cNvSpPr>
            <a:spLocks noGrp="1"/>
          </p:cNvSpPr>
          <p:nvPr>
            <p:ph idx="1"/>
          </p:nvPr>
        </p:nvSpPr>
        <p:spPr/>
        <p:txBody>
          <a:bodyPr/>
          <a:lstStyle/>
          <a:p>
            <a:endParaRPr lang="en-IN" dirty="0"/>
          </a:p>
        </p:txBody>
      </p:sp>
      <p:pic>
        <p:nvPicPr>
          <p:cNvPr id="6" name="Picture 2"/>
          <p:cNvPicPr>
            <a:picLocks noChangeAspect="1" noChangeArrowheads="1"/>
          </p:cNvPicPr>
          <p:nvPr/>
        </p:nvPicPr>
        <p:blipFill>
          <a:blip r:embed="rId3" cstate="print"/>
          <a:srcRect/>
          <a:stretch>
            <a:fillRect/>
          </a:stretch>
        </p:blipFill>
        <p:spPr bwMode="auto">
          <a:xfrm>
            <a:off x="1109423" y="1268760"/>
            <a:ext cx="8034577" cy="374441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b="1" dirty="0"/>
              <a:t>Hierarchical Clustering</a:t>
            </a:r>
            <a:endParaRPr lang="en-IN" dirty="0"/>
          </a:p>
        </p:txBody>
      </p:sp>
      <p:sp>
        <p:nvSpPr>
          <p:cNvPr id="3" name="Content Placeholder 2"/>
          <p:cNvSpPr>
            <a:spLocks noGrp="1"/>
          </p:cNvSpPr>
          <p:nvPr>
            <p:ph idx="1"/>
          </p:nvPr>
        </p:nvSpPr>
        <p:spPr>
          <a:xfrm>
            <a:off x="251520" y="692696"/>
            <a:ext cx="8892480" cy="6165304"/>
          </a:xfrm>
        </p:spPr>
        <p:txBody>
          <a:bodyPr>
            <a:noAutofit/>
          </a:bodyPr>
          <a:lstStyle/>
          <a:p>
            <a:r>
              <a:rPr lang="en-IN" sz="2800" dirty="0" smtClean="0"/>
              <a:t>tree structure called a </a:t>
            </a:r>
            <a:r>
              <a:rPr lang="en-IN" sz="2800" b="1" dirty="0" err="1" smtClean="0"/>
              <a:t>dendrogram</a:t>
            </a:r>
            <a:r>
              <a:rPr lang="en-IN" sz="2800" b="1" dirty="0" smtClean="0"/>
              <a:t> is commonly used to represent the process of </a:t>
            </a:r>
            <a:r>
              <a:rPr lang="en-IN" sz="2800" dirty="0" smtClean="0"/>
              <a:t>hierarchical clustering. </a:t>
            </a:r>
          </a:p>
          <a:p>
            <a:r>
              <a:rPr lang="en-IN" sz="2800" dirty="0" smtClean="0"/>
              <a:t>It shows how objects are grouped together (in an agglomerative method) or partitioned (in a divisive method) step-by-step. </a:t>
            </a:r>
          </a:p>
        </p:txBody>
      </p:sp>
      <p:sp>
        <p:nvSpPr>
          <p:cNvPr id="7" name="TextBox 6"/>
          <p:cNvSpPr txBox="1"/>
          <p:nvPr/>
        </p:nvSpPr>
        <p:spPr>
          <a:xfrm>
            <a:off x="2879304" y="6165304"/>
            <a:ext cx="6264696" cy="923330"/>
          </a:xfrm>
          <a:prstGeom prst="rect">
            <a:avLst/>
          </a:prstGeom>
          <a:noFill/>
        </p:spPr>
        <p:txBody>
          <a:bodyPr wrap="square" rtlCol="0">
            <a:spAutoFit/>
          </a:bodyPr>
          <a:lstStyle/>
          <a:p>
            <a:r>
              <a:rPr lang="en-US" dirty="0" smtClean="0">
                <a:latin typeface="Tahoma" pitchFamily="34" charset="0"/>
              </a:rPr>
              <a:t>Source: Data Mining Concepts and Techniques, by </a:t>
            </a:r>
            <a:r>
              <a:rPr lang="en-US" dirty="0" err="1" smtClean="0">
                <a:latin typeface="Tahoma" pitchFamily="34" charset="0"/>
              </a:rPr>
              <a:t>Jiawei</a:t>
            </a:r>
            <a:r>
              <a:rPr lang="en-US" dirty="0" smtClean="0">
                <a:latin typeface="Tahoma" pitchFamily="34" charset="0"/>
              </a:rPr>
              <a:t> Han </a:t>
            </a:r>
            <a:r>
              <a:rPr lang="en-US" dirty="0" err="1" smtClean="0">
                <a:latin typeface="Tahoma" pitchFamily="34" charset="0"/>
              </a:rPr>
              <a:t>Micheline</a:t>
            </a:r>
            <a:r>
              <a:rPr lang="en-US" dirty="0" smtClean="0">
                <a:latin typeface="Tahoma" pitchFamily="34" charset="0"/>
              </a:rPr>
              <a:t> </a:t>
            </a:r>
            <a:r>
              <a:rPr lang="en-US" dirty="0" err="1" smtClean="0">
                <a:latin typeface="Tahoma" pitchFamily="34" charset="0"/>
              </a:rPr>
              <a:t>Kamber</a:t>
            </a:r>
            <a:r>
              <a:rPr lang="en-US" dirty="0" smtClean="0">
                <a:latin typeface="Tahoma" pitchFamily="34" charset="0"/>
              </a:rPr>
              <a:t>,  and </a:t>
            </a:r>
            <a:r>
              <a:rPr lang="en-US" dirty="0" err="1" smtClean="0">
                <a:latin typeface="Tahoma" pitchFamily="34" charset="0"/>
              </a:rPr>
              <a:t>Jian</a:t>
            </a:r>
            <a:r>
              <a:rPr lang="en-US" dirty="0" smtClean="0">
                <a:latin typeface="Tahoma" pitchFamily="34" charset="0"/>
              </a:rPr>
              <a:t> Pei</a:t>
            </a:r>
          </a:p>
          <a:p>
            <a:endParaRPr lang="en-US" dirty="0" smtClean="0">
              <a:latin typeface="Tahoma"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259632" y="3284984"/>
            <a:ext cx="7416824" cy="2877481"/>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b="1" dirty="0"/>
              <a:t>Hierarchical Clustering</a:t>
            </a:r>
            <a:endParaRPr lang="en-IN" dirty="0"/>
          </a:p>
        </p:txBody>
      </p:sp>
      <p:sp>
        <p:nvSpPr>
          <p:cNvPr id="4" name="TextBox 3"/>
          <p:cNvSpPr txBox="1"/>
          <p:nvPr/>
        </p:nvSpPr>
        <p:spPr>
          <a:xfrm>
            <a:off x="2848270" y="6179628"/>
            <a:ext cx="6264696" cy="646331"/>
          </a:xfrm>
          <a:prstGeom prst="rect">
            <a:avLst/>
          </a:prstGeom>
          <a:noFill/>
        </p:spPr>
        <p:txBody>
          <a:bodyPr wrap="square" rtlCol="0">
            <a:spAutoFit/>
          </a:bodyPr>
          <a:lstStyle/>
          <a:p>
            <a:r>
              <a:rPr lang="en-US" dirty="0" smtClean="0">
                <a:latin typeface="Tahoma" pitchFamily="34" charset="0"/>
              </a:rPr>
              <a:t>Source: Data Mining Concepts and Techniques, by Jiawei Han Micheline Kamber,  and Jian Pei</a:t>
            </a:r>
          </a:p>
        </p:txBody>
      </p:sp>
      <p:sp>
        <p:nvSpPr>
          <p:cNvPr id="5" name="Content Placeholder 4"/>
          <p:cNvSpPr>
            <a:spLocks noGrp="1"/>
          </p:cNvSpPr>
          <p:nvPr>
            <p:ph idx="1"/>
          </p:nvPr>
        </p:nvSpPr>
        <p:spPr/>
        <p:txBody>
          <a:bodyPr/>
          <a:lstStyle/>
          <a:p>
            <a:endParaRPr lang="en-IN" dirty="0"/>
          </a:p>
        </p:txBody>
      </p:sp>
      <p:pic>
        <p:nvPicPr>
          <p:cNvPr id="6" name="Picture 2"/>
          <p:cNvPicPr>
            <a:picLocks noChangeAspect="1" noChangeArrowheads="1"/>
          </p:cNvPicPr>
          <p:nvPr/>
        </p:nvPicPr>
        <p:blipFill>
          <a:blip r:embed="rId3" cstate="print"/>
          <a:srcRect/>
          <a:stretch>
            <a:fillRect/>
          </a:stretch>
        </p:blipFill>
        <p:spPr bwMode="auto">
          <a:xfrm>
            <a:off x="1109423" y="1268760"/>
            <a:ext cx="8034577" cy="374441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Dendrogram</a:t>
            </a:r>
            <a:endParaRPr lang="en-IN" dirty="0"/>
          </a:p>
        </p:txBody>
      </p:sp>
      <p:pic>
        <p:nvPicPr>
          <p:cNvPr id="4" name="Content Placeholder 3" descr="Untitled Diagram(2).png"/>
          <p:cNvPicPr>
            <a:picLocks noGrp="1" noChangeAspect="1"/>
          </p:cNvPicPr>
          <p:nvPr>
            <p:ph idx="1"/>
          </p:nvPr>
        </p:nvPicPr>
        <p:blipFill>
          <a:blip r:embed="rId2" cstate="print"/>
          <a:stretch>
            <a:fillRect/>
          </a:stretch>
        </p:blipFill>
        <p:spPr>
          <a:xfrm>
            <a:off x="395536" y="1844824"/>
            <a:ext cx="7896995" cy="3257178"/>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Dendrogram</a:t>
            </a:r>
            <a:endParaRPr lang="en-IN" dirty="0"/>
          </a:p>
        </p:txBody>
      </p:sp>
      <p:pic>
        <p:nvPicPr>
          <p:cNvPr id="8" name="Content Placeholder 7" descr="Untitled Diagram(4).png"/>
          <p:cNvPicPr>
            <a:picLocks noGrp="1" noChangeAspect="1"/>
          </p:cNvPicPr>
          <p:nvPr>
            <p:ph idx="1"/>
          </p:nvPr>
        </p:nvPicPr>
        <p:blipFill>
          <a:blip r:embed="rId2" cstate="print"/>
          <a:stretch>
            <a:fillRect/>
          </a:stretch>
        </p:blipFill>
        <p:spPr>
          <a:xfrm>
            <a:off x="726009" y="2276872"/>
            <a:ext cx="7681634" cy="3168351"/>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Dendrogram</a:t>
            </a:r>
            <a:endParaRPr lang="en-IN" dirty="0"/>
          </a:p>
        </p:txBody>
      </p:sp>
      <p:pic>
        <p:nvPicPr>
          <p:cNvPr id="5" name="Content Placeholder 4" descr="Untitled Diagram(5).png"/>
          <p:cNvPicPr>
            <a:picLocks noGrp="1" noChangeAspect="1"/>
          </p:cNvPicPr>
          <p:nvPr>
            <p:ph idx="1"/>
          </p:nvPr>
        </p:nvPicPr>
        <p:blipFill>
          <a:blip r:embed="rId2" cstate="print"/>
          <a:stretch>
            <a:fillRect/>
          </a:stretch>
        </p:blipFill>
        <p:spPr>
          <a:xfrm>
            <a:off x="467544" y="1772816"/>
            <a:ext cx="8502266" cy="367240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06090"/>
          </a:xfrm>
        </p:spPr>
        <p:txBody>
          <a:bodyPr>
            <a:normAutofit fontScale="90000"/>
          </a:bodyPr>
          <a:lstStyle/>
          <a:p>
            <a:r>
              <a:rPr lang="en-US" dirty="0" smtClean="0"/>
              <a:t>Semi-supervised Machine Learning</a:t>
            </a:r>
            <a:endParaRPr lang="en-IN" dirty="0"/>
          </a:p>
        </p:txBody>
      </p:sp>
      <p:sp>
        <p:nvSpPr>
          <p:cNvPr id="3" name="Content Placeholder 2"/>
          <p:cNvSpPr>
            <a:spLocks noGrp="1"/>
          </p:cNvSpPr>
          <p:nvPr>
            <p:ph idx="1"/>
          </p:nvPr>
        </p:nvSpPr>
        <p:spPr>
          <a:xfrm>
            <a:off x="0" y="764704"/>
            <a:ext cx="8964488" cy="5904656"/>
          </a:xfrm>
        </p:spPr>
        <p:txBody>
          <a:bodyPr>
            <a:noAutofit/>
          </a:bodyPr>
          <a:lstStyle/>
          <a:p>
            <a:r>
              <a:rPr lang="en-IN" sz="2400" dirty="0" smtClean="0"/>
              <a:t>Problems where you have a large amount of input data (X) and only some of the data is </a:t>
            </a:r>
            <a:r>
              <a:rPr lang="en-IN" sz="2400" dirty="0" err="1" smtClean="0"/>
              <a:t>labeled</a:t>
            </a:r>
            <a:r>
              <a:rPr lang="en-IN" sz="2400" dirty="0" smtClean="0"/>
              <a:t> (Y ) are called semi-supervised learning problems. </a:t>
            </a:r>
          </a:p>
          <a:p>
            <a:r>
              <a:rPr lang="en-IN" sz="2400" dirty="0" smtClean="0"/>
              <a:t>These problems sit in between both supervised and unsupervised</a:t>
            </a:r>
          </a:p>
          <a:p>
            <a:r>
              <a:rPr lang="en-IN" sz="2400" dirty="0" smtClean="0"/>
              <a:t>A good example is a photo archive where only some of the images are </a:t>
            </a:r>
            <a:r>
              <a:rPr lang="en-IN" sz="2400" dirty="0" err="1" smtClean="0"/>
              <a:t>labeled</a:t>
            </a:r>
            <a:r>
              <a:rPr lang="en-IN" sz="2400" dirty="0" smtClean="0"/>
              <a:t>, (e.g. dog, cat, person) and the majority are unlabeled. </a:t>
            </a:r>
          </a:p>
          <a:p>
            <a:r>
              <a:rPr lang="en-IN" sz="2400" dirty="0" smtClean="0"/>
              <a:t>because it can be expensive or time consuming to label data as it may require access to domain experts. </a:t>
            </a:r>
          </a:p>
          <a:p>
            <a:r>
              <a:rPr lang="en-IN" sz="2400" dirty="0" smtClean="0"/>
              <a:t>Whereas unlabeled data is cheap and easy to collect and store.</a:t>
            </a:r>
          </a:p>
          <a:p>
            <a:r>
              <a:rPr lang="en-IN" sz="2400" dirty="0" smtClean="0"/>
              <a:t>You can use unsupervised learning techniques to discover and learn the structure in the input variables. You can also use supervised learning techniques to make best guess predictions for the unlabeled data, feed that data back into the supervised learning algorithm as training data and use the model to make predictions on new unseen data.</a:t>
            </a:r>
            <a:endParaRPr lang="en-IN" sz="2400" dirty="0"/>
          </a:p>
        </p:txBody>
      </p:sp>
      <p:sp>
        <p:nvSpPr>
          <p:cNvPr id="4" name="Footer Placeholder 3"/>
          <p:cNvSpPr>
            <a:spLocks noGrp="1"/>
          </p:cNvSpPr>
          <p:nvPr>
            <p:ph type="ftr" sz="quarter" idx="11"/>
          </p:nvPr>
        </p:nvSpPr>
        <p:spPr/>
        <p:txBody>
          <a:bodyPr/>
          <a:lstStyle/>
          <a:p>
            <a:r>
              <a:rPr lang="en-IN" smtClean="0"/>
              <a:t>Hands-On Machine Learning with Scikit-Learn and TensorFlow by Aurélien Géron</a:t>
            </a:r>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Dendrogram</a:t>
            </a:r>
            <a:endParaRPr lang="en-IN" dirty="0"/>
          </a:p>
        </p:txBody>
      </p:sp>
      <p:pic>
        <p:nvPicPr>
          <p:cNvPr id="6" name="Content Placeholder 5" descr="Untitled Diagram(6).png"/>
          <p:cNvPicPr>
            <a:picLocks noGrp="1" noChangeAspect="1"/>
          </p:cNvPicPr>
          <p:nvPr>
            <p:ph idx="1"/>
          </p:nvPr>
        </p:nvPicPr>
        <p:blipFill>
          <a:blip r:embed="rId2" cstate="print"/>
          <a:stretch>
            <a:fillRect/>
          </a:stretch>
        </p:blipFill>
        <p:spPr>
          <a:xfrm>
            <a:off x="409164" y="1916832"/>
            <a:ext cx="8668976" cy="3744415"/>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Dendrogram</a:t>
            </a:r>
            <a:endParaRPr lang="en-IN" dirty="0"/>
          </a:p>
        </p:txBody>
      </p:sp>
      <p:pic>
        <p:nvPicPr>
          <p:cNvPr id="5" name="Content Placeholder 4" descr="Untitled Diagram(7).png"/>
          <p:cNvPicPr>
            <a:picLocks noGrp="1" noChangeAspect="1"/>
          </p:cNvPicPr>
          <p:nvPr>
            <p:ph idx="1"/>
          </p:nvPr>
        </p:nvPicPr>
        <p:blipFill>
          <a:blip r:embed="rId2" cstate="print"/>
          <a:stretch>
            <a:fillRect/>
          </a:stretch>
        </p:blipFill>
        <p:spPr>
          <a:xfrm>
            <a:off x="683568" y="1844825"/>
            <a:ext cx="8005613" cy="3924576"/>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b="1" dirty="0" smtClean="0"/>
              <a:t>Partitioning clustering</a:t>
            </a:r>
            <a:endParaRPr lang="en-IN" b="1" dirty="0"/>
          </a:p>
        </p:txBody>
      </p:sp>
      <p:sp>
        <p:nvSpPr>
          <p:cNvPr id="3" name="Content Placeholder 2"/>
          <p:cNvSpPr>
            <a:spLocks noGrp="1"/>
          </p:cNvSpPr>
          <p:nvPr>
            <p:ph idx="1"/>
          </p:nvPr>
        </p:nvSpPr>
        <p:spPr>
          <a:xfrm>
            <a:off x="457200" y="1063277"/>
            <a:ext cx="8435280" cy="5606083"/>
          </a:xfrm>
        </p:spPr>
        <p:txBody>
          <a:bodyPr>
            <a:normAutofit fontScale="92500" lnSpcReduction="20000"/>
          </a:bodyPr>
          <a:lstStyle/>
          <a:p>
            <a:r>
              <a:rPr lang="en-IN" dirty="0" smtClean="0"/>
              <a:t>generate various partitions and then evaluate them by some criterion</a:t>
            </a:r>
          </a:p>
          <a:p>
            <a:r>
              <a:rPr lang="en-IN" dirty="0" smtClean="0"/>
              <a:t>also referred to as </a:t>
            </a:r>
            <a:r>
              <a:rPr lang="en-IN" dirty="0" err="1" smtClean="0"/>
              <a:t>nonhierarchical</a:t>
            </a:r>
            <a:r>
              <a:rPr lang="en-IN" dirty="0" smtClean="0"/>
              <a:t> as each instance is placed in exactly one of k mutually exclusive clusters</a:t>
            </a:r>
          </a:p>
          <a:p>
            <a:r>
              <a:rPr lang="en-IN" dirty="0" smtClean="0"/>
              <a:t> Because only one set of clusters is the output of a typical partitioning clustering algorithm, the user is required to input the desired number of clusters (usually called k)</a:t>
            </a:r>
          </a:p>
          <a:p>
            <a:r>
              <a:rPr lang="en-IN" dirty="0" smtClean="0"/>
              <a:t>most commonly used partitioning clustering algorithms is the k-means clustering algorithm</a:t>
            </a:r>
          </a:p>
          <a:p>
            <a:r>
              <a:rPr lang="en-IN" dirty="0" smtClean="0"/>
              <a:t>User is required to provide the number of clusters (k) before starting</a:t>
            </a:r>
            <a:endParaRPr lang="en-IN" dirty="0"/>
          </a:p>
        </p:txBody>
      </p:sp>
      <p:sp>
        <p:nvSpPr>
          <p:cNvPr id="4" name="TextBox 3"/>
          <p:cNvSpPr txBox="1"/>
          <p:nvPr/>
        </p:nvSpPr>
        <p:spPr>
          <a:xfrm>
            <a:off x="3275856" y="6346194"/>
            <a:ext cx="6264696" cy="369332"/>
          </a:xfrm>
          <a:prstGeom prst="rect">
            <a:avLst/>
          </a:prstGeom>
          <a:noFill/>
        </p:spPr>
        <p:txBody>
          <a:bodyPr wrap="square" rtlCol="0">
            <a:spAutoFit/>
          </a:bodyPr>
          <a:lstStyle/>
          <a:p>
            <a:r>
              <a:rPr lang="en-US" dirty="0" smtClean="0">
                <a:latin typeface="Tahoma" pitchFamily="34" charset="0"/>
              </a:rPr>
              <a:t>Source: Benjamin Lam, Spring 2007, SJSU</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b="1" dirty="0" smtClean="0"/>
              <a:t>Partitioning clustering</a:t>
            </a:r>
            <a:endParaRPr lang="en-IN" b="1" dirty="0"/>
          </a:p>
        </p:txBody>
      </p:sp>
      <p:sp>
        <p:nvSpPr>
          <p:cNvPr id="3" name="Content Placeholder 2"/>
          <p:cNvSpPr>
            <a:spLocks noGrp="1"/>
          </p:cNvSpPr>
          <p:nvPr>
            <p:ph idx="1"/>
          </p:nvPr>
        </p:nvSpPr>
        <p:spPr>
          <a:xfrm>
            <a:off x="457200" y="1063277"/>
            <a:ext cx="8435280" cy="5606083"/>
          </a:xfrm>
        </p:spPr>
        <p:txBody>
          <a:bodyPr>
            <a:normAutofit fontScale="92500" lnSpcReduction="20000"/>
          </a:bodyPr>
          <a:lstStyle/>
          <a:p>
            <a:r>
              <a:rPr lang="en-IN" dirty="0" smtClean="0"/>
              <a:t>User </a:t>
            </a:r>
            <a:r>
              <a:rPr lang="en-IN" dirty="0"/>
              <a:t>is required to provide the number of clusters (k) before starting and the algorithm first initiates the </a:t>
            </a:r>
            <a:r>
              <a:rPr lang="en-IN" dirty="0" err="1"/>
              <a:t>centers</a:t>
            </a:r>
            <a:r>
              <a:rPr lang="en-IN" dirty="0"/>
              <a:t> (or </a:t>
            </a:r>
            <a:r>
              <a:rPr lang="en-IN" dirty="0" err="1"/>
              <a:t>centroids</a:t>
            </a:r>
            <a:r>
              <a:rPr lang="en-IN" dirty="0"/>
              <a:t>) of the k </a:t>
            </a:r>
            <a:r>
              <a:rPr lang="en-IN" dirty="0" smtClean="0"/>
              <a:t>partitions </a:t>
            </a:r>
          </a:p>
          <a:p>
            <a:r>
              <a:rPr lang="en-IN" dirty="0" smtClean="0"/>
              <a:t>In </a:t>
            </a:r>
            <a:r>
              <a:rPr lang="en-IN" dirty="0"/>
              <a:t>a nutshell, k-means clustering algorithm then assigns members based on the current </a:t>
            </a:r>
            <a:r>
              <a:rPr lang="en-IN" dirty="0" err="1"/>
              <a:t>centers</a:t>
            </a:r>
            <a:r>
              <a:rPr lang="en-IN" dirty="0"/>
              <a:t> and re-estimates </a:t>
            </a:r>
            <a:r>
              <a:rPr lang="en-IN" dirty="0" err="1"/>
              <a:t>centers</a:t>
            </a:r>
            <a:r>
              <a:rPr lang="en-IN" dirty="0"/>
              <a:t> based on the current </a:t>
            </a:r>
            <a:r>
              <a:rPr lang="en-IN" dirty="0" smtClean="0"/>
              <a:t>members</a:t>
            </a:r>
          </a:p>
          <a:p>
            <a:r>
              <a:rPr lang="en-IN" dirty="0" smtClean="0"/>
              <a:t>These </a:t>
            </a:r>
            <a:r>
              <a:rPr lang="en-IN" dirty="0"/>
              <a:t>two steps are repeated until a certain intra-cluster similarity objective function and inter-cluster dissimilarity objective function are </a:t>
            </a:r>
            <a:r>
              <a:rPr lang="en-IN" dirty="0" smtClean="0"/>
              <a:t>optimized</a:t>
            </a:r>
          </a:p>
          <a:p>
            <a:r>
              <a:rPr lang="en-IN" dirty="0" smtClean="0"/>
              <a:t>Therefore</a:t>
            </a:r>
            <a:r>
              <a:rPr lang="en-IN" dirty="0"/>
              <a:t>, sensible initialization of </a:t>
            </a:r>
            <a:r>
              <a:rPr lang="en-IN" dirty="0" err="1"/>
              <a:t>centers</a:t>
            </a:r>
            <a:r>
              <a:rPr lang="en-IN" dirty="0"/>
              <a:t> is a very important factor in obtaining quality results from </a:t>
            </a:r>
            <a:r>
              <a:rPr lang="en-IN" dirty="0" err="1"/>
              <a:t>partitional</a:t>
            </a:r>
            <a:r>
              <a:rPr lang="en-IN" dirty="0"/>
              <a:t> clustering </a:t>
            </a:r>
            <a:r>
              <a:rPr lang="en-IN" dirty="0" smtClean="0"/>
              <a:t>algorithms</a:t>
            </a:r>
            <a:endParaRPr lang="en-IN" dirty="0"/>
          </a:p>
          <a:p>
            <a:endParaRPr lang="en-IN" dirty="0"/>
          </a:p>
        </p:txBody>
      </p:sp>
      <p:sp>
        <p:nvSpPr>
          <p:cNvPr id="4" name="TextBox 3"/>
          <p:cNvSpPr txBox="1"/>
          <p:nvPr/>
        </p:nvSpPr>
        <p:spPr>
          <a:xfrm>
            <a:off x="3347864" y="6211669"/>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en-IN" b="1" dirty="0" smtClean="0"/>
              <a:t>Difference </a:t>
            </a:r>
            <a:r>
              <a:rPr lang="en-IN" b="1" dirty="0"/>
              <a:t>between Hierarchical and </a:t>
            </a:r>
            <a:r>
              <a:rPr lang="en-IN" b="1" dirty="0" smtClean="0"/>
              <a:t>Partitioning </a:t>
            </a:r>
            <a:r>
              <a:rPr lang="en-IN" b="1" dirty="0"/>
              <a:t>Clustering?</a:t>
            </a:r>
            <a:endParaRPr lang="en-IN" dirty="0"/>
          </a:p>
        </p:txBody>
      </p:sp>
      <p:sp>
        <p:nvSpPr>
          <p:cNvPr id="3" name="Content Placeholder 2"/>
          <p:cNvSpPr>
            <a:spLocks noGrp="1"/>
          </p:cNvSpPr>
          <p:nvPr>
            <p:ph idx="1"/>
          </p:nvPr>
        </p:nvSpPr>
        <p:spPr>
          <a:xfrm>
            <a:off x="457200" y="1412776"/>
            <a:ext cx="8435280" cy="5256584"/>
          </a:xfrm>
        </p:spPr>
        <p:txBody>
          <a:bodyPr>
            <a:noAutofit/>
          </a:bodyPr>
          <a:lstStyle/>
          <a:p>
            <a:r>
              <a:rPr lang="en-IN" sz="2400" dirty="0" smtClean="0"/>
              <a:t>key </a:t>
            </a:r>
            <a:r>
              <a:rPr lang="en-IN" sz="2400" dirty="0"/>
              <a:t>differences in running time, assumptions, input parameters and resultant clusters</a:t>
            </a:r>
            <a:r>
              <a:rPr lang="en-IN" sz="2400" dirty="0" smtClean="0"/>
              <a:t>.</a:t>
            </a:r>
          </a:p>
          <a:p>
            <a:r>
              <a:rPr lang="en-IN" sz="2400" dirty="0" smtClean="0"/>
              <a:t>Typically</a:t>
            </a:r>
            <a:r>
              <a:rPr lang="en-IN" sz="2400" dirty="0"/>
              <a:t>, </a:t>
            </a:r>
            <a:r>
              <a:rPr lang="en-IN" sz="2400" dirty="0" smtClean="0"/>
              <a:t>partitioning </a:t>
            </a:r>
            <a:r>
              <a:rPr lang="en-IN" sz="2400" dirty="0"/>
              <a:t>clustering is faster than hierarchical </a:t>
            </a:r>
            <a:r>
              <a:rPr lang="en-IN" sz="2400" dirty="0" smtClean="0"/>
              <a:t>clustering</a:t>
            </a:r>
          </a:p>
          <a:p>
            <a:r>
              <a:rPr lang="en-IN" sz="2400" dirty="0" smtClean="0"/>
              <a:t>Hierarchical </a:t>
            </a:r>
            <a:r>
              <a:rPr lang="en-IN" sz="2400" dirty="0"/>
              <a:t>clustering requires only a similarity measure, while </a:t>
            </a:r>
            <a:r>
              <a:rPr lang="en-IN" sz="2400" dirty="0" smtClean="0"/>
              <a:t>partitioning </a:t>
            </a:r>
            <a:r>
              <a:rPr lang="en-IN" sz="2400" dirty="0"/>
              <a:t>clustering requires stronger assumptions such as number of clusters and the initial </a:t>
            </a:r>
            <a:r>
              <a:rPr lang="en-IN" sz="2400" dirty="0" err="1" smtClean="0"/>
              <a:t>centers</a:t>
            </a:r>
            <a:endParaRPr lang="en-IN" sz="2400" dirty="0" smtClean="0"/>
          </a:p>
          <a:p>
            <a:r>
              <a:rPr lang="en-IN" sz="2400" dirty="0" smtClean="0"/>
              <a:t>Hierarchical </a:t>
            </a:r>
            <a:r>
              <a:rPr lang="en-IN" sz="2400" dirty="0"/>
              <a:t>clustering does not require any input parameters, while </a:t>
            </a:r>
            <a:r>
              <a:rPr lang="en-IN" sz="2400" dirty="0" err="1"/>
              <a:t>partitional</a:t>
            </a:r>
            <a:r>
              <a:rPr lang="en-IN" sz="2400" dirty="0"/>
              <a:t> clustering algorithms require the number of clusters to start </a:t>
            </a:r>
            <a:r>
              <a:rPr lang="en-IN" sz="2400" dirty="0" smtClean="0"/>
              <a:t>running</a:t>
            </a:r>
          </a:p>
          <a:p>
            <a:r>
              <a:rPr lang="en-IN" sz="2400" dirty="0" smtClean="0"/>
              <a:t>Hierarchical </a:t>
            </a:r>
            <a:r>
              <a:rPr lang="en-IN" sz="2400" dirty="0"/>
              <a:t>clustering returns a much more meaningful and subjective division of clusters but </a:t>
            </a:r>
            <a:r>
              <a:rPr lang="en-IN" sz="2400" dirty="0" err="1"/>
              <a:t>partitional</a:t>
            </a:r>
            <a:r>
              <a:rPr lang="en-IN" sz="2400" dirty="0"/>
              <a:t> clustering results in exactly k clusters. </a:t>
            </a:r>
            <a:endParaRPr lang="en-IN" sz="2400" dirty="0" smtClean="0"/>
          </a:p>
          <a:p>
            <a:endParaRPr lang="en-IN" sz="2000" dirty="0"/>
          </a:p>
        </p:txBody>
      </p:sp>
      <p:sp>
        <p:nvSpPr>
          <p:cNvPr id="4" name="TextBox 3"/>
          <p:cNvSpPr txBox="1"/>
          <p:nvPr/>
        </p:nvSpPr>
        <p:spPr>
          <a:xfrm>
            <a:off x="2879304" y="6527085"/>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IN" dirty="0"/>
          </a:p>
        </p:txBody>
      </p:sp>
      <p:pic>
        <p:nvPicPr>
          <p:cNvPr id="4" name="Picture 3" descr="WhatsApp Image 2021-04-19 at 10.18.23 PM(4).jpeg"/>
          <p:cNvPicPr>
            <a:picLocks noChangeAspect="1"/>
          </p:cNvPicPr>
          <p:nvPr/>
        </p:nvPicPr>
        <p:blipFill>
          <a:blip r:embed="rId2" cstate="print">
            <a:biLevel thresh="50000"/>
          </a:blip>
          <a:srcRect t="11151"/>
          <a:stretch>
            <a:fillRect/>
          </a:stretch>
        </p:blipFill>
        <p:spPr>
          <a:xfrm>
            <a:off x="5364088" y="1422000"/>
            <a:ext cx="2861939" cy="5436000"/>
          </a:xfrm>
          <a:prstGeom prst="rect">
            <a:avLst/>
          </a:prstGeom>
        </p:spPr>
      </p:pic>
      <p:sp>
        <p:nvSpPr>
          <p:cNvPr id="5" name="TextBox 4"/>
          <p:cNvSpPr txBox="1"/>
          <p:nvPr/>
        </p:nvSpPr>
        <p:spPr>
          <a:xfrm>
            <a:off x="755576" y="1700808"/>
            <a:ext cx="3312368" cy="5016758"/>
          </a:xfrm>
          <a:prstGeom prst="rect">
            <a:avLst/>
          </a:prstGeom>
          <a:noFill/>
        </p:spPr>
        <p:txBody>
          <a:bodyPr wrap="square" rtlCol="0">
            <a:spAutoFit/>
          </a:bodyPr>
          <a:lstStyle/>
          <a:p>
            <a:r>
              <a:rPr lang="en-US" sz="3200" dirty="0" smtClean="0"/>
              <a:t>Data about height and weight of few customers is available. Create a set of clusters for the available data to decide how many sizes of T-Shirt should be ordered. </a:t>
            </a:r>
            <a:endParaRPr lang="en-IN" sz="3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 Clustering</a:t>
            </a:r>
            <a:endParaRPr lang="en-IN" b="1" dirty="0"/>
          </a:p>
        </p:txBody>
      </p:sp>
      <p:sp>
        <p:nvSpPr>
          <p:cNvPr id="3" name="Content Placeholder 2"/>
          <p:cNvSpPr>
            <a:spLocks noGrp="1"/>
          </p:cNvSpPr>
          <p:nvPr>
            <p:ph idx="1"/>
          </p:nvPr>
        </p:nvSpPr>
        <p:spPr>
          <a:xfrm>
            <a:off x="179512" y="1268760"/>
            <a:ext cx="8964488" cy="5589240"/>
          </a:xfrm>
        </p:spPr>
        <p:txBody>
          <a:bodyPr>
            <a:normAutofit lnSpcReduction="10000"/>
          </a:bodyPr>
          <a:lstStyle/>
          <a:p>
            <a:r>
              <a:rPr lang="en-US" dirty="0" smtClean="0"/>
              <a:t>Simplest and most commonly used method</a:t>
            </a:r>
          </a:p>
          <a:p>
            <a:r>
              <a:rPr lang="en-US" dirty="0" smtClean="0"/>
              <a:t>Is a geometrical model</a:t>
            </a:r>
          </a:p>
          <a:p>
            <a:r>
              <a:rPr lang="en-US" dirty="0" smtClean="0"/>
              <a:t>Tries to find cluster centers that are representative of certain regions of the data</a:t>
            </a:r>
          </a:p>
          <a:p>
            <a:r>
              <a:rPr lang="en-US" dirty="0" smtClean="0"/>
              <a:t>The k-means clustering algorithm alternates between two steps:</a:t>
            </a:r>
          </a:p>
          <a:p>
            <a:pPr lvl="1"/>
            <a:r>
              <a:rPr lang="en-US" dirty="0" smtClean="0"/>
              <a:t>assigning each data point to its closest cluster center</a:t>
            </a:r>
          </a:p>
          <a:p>
            <a:pPr lvl="1"/>
            <a:r>
              <a:rPr lang="en-US" dirty="0" smtClean="0"/>
              <a:t>setting each cluster center as the mean of the data points that are assigned to it</a:t>
            </a:r>
          </a:p>
          <a:p>
            <a:r>
              <a:rPr lang="en-US" dirty="0" smtClean="0"/>
              <a:t>The algorithm finishes when the assignment of instances to clusters no longer changes</a:t>
            </a:r>
          </a:p>
          <a:p>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 Clustering</a:t>
            </a:r>
            <a:endParaRPr lang="en-IN" b="1" dirty="0"/>
          </a:p>
        </p:txBody>
      </p:sp>
      <p:sp>
        <p:nvSpPr>
          <p:cNvPr id="3" name="Content Placeholder 2"/>
          <p:cNvSpPr>
            <a:spLocks noGrp="1"/>
          </p:cNvSpPr>
          <p:nvPr>
            <p:ph idx="1"/>
          </p:nvPr>
        </p:nvSpPr>
        <p:spPr>
          <a:xfrm>
            <a:off x="179512" y="1268760"/>
            <a:ext cx="8964488" cy="5589240"/>
          </a:xfrm>
        </p:spPr>
        <p:txBody>
          <a:bodyPr>
            <a:normAutofit/>
          </a:bodyPr>
          <a:lstStyle/>
          <a:p>
            <a:r>
              <a:rPr lang="en-US" dirty="0" smtClean="0"/>
              <a:t>Choose the number of clusters (</a:t>
            </a:r>
            <a:r>
              <a:rPr lang="en-US" i="1" dirty="0" smtClean="0"/>
              <a:t>x</a:t>
            </a:r>
            <a:r>
              <a:rPr lang="en-US" dirty="0" smtClean="0"/>
              <a:t>)</a:t>
            </a:r>
          </a:p>
          <a:p>
            <a:r>
              <a:rPr lang="en-US" dirty="0" smtClean="0"/>
              <a:t>Select the </a:t>
            </a:r>
            <a:r>
              <a:rPr lang="en-US" dirty="0" err="1" smtClean="0"/>
              <a:t>centroids</a:t>
            </a:r>
            <a:r>
              <a:rPr lang="en-US" dirty="0" smtClean="0"/>
              <a:t> (random) equal to number of clusters (x)</a:t>
            </a:r>
          </a:p>
          <a:p>
            <a:r>
              <a:rPr lang="en-US" dirty="0" smtClean="0"/>
              <a:t>Assign each data point to its closest </a:t>
            </a:r>
            <a:r>
              <a:rPr lang="en-US" dirty="0" err="1" smtClean="0"/>
              <a:t>centroid</a:t>
            </a:r>
            <a:r>
              <a:rPr lang="en-US" dirty="0" smtClean="0"/>
              <a:t>, this will create </a:t>
            </a:r>
            <a:r>
              <a:rPr lang="en-US" i="1" dirty="0" smtClean="0"/>
              <a:t>x</a:t>
            </a:r>
            <a:r>
              <a:rPr lang="en-US" dirty="0" smtClean="0"/>
              <a:t> clusters</a:t>
            </a:r>
          </a:p>
          <a:p>
            <a:r>
              <a:rPr lang="en-US" dirty="0" smtClean="0"/>
              <a:t>Compute the new </a:t>
            </a:r>
            <a:r>
              <a:rPr lang="en-US" dirty="0" err="1" smtClean="0"/>
              <a:t>centroid</a:t>
            </a:r>
            <a:r>
              <a:rPr lang="en-US" dirty="0" smtClean="0"/>
              <a:t> of each cluster based on the data points within the cluster</a:t>
            </a:r>
          </a:p>
          <a:p>
            <a:r>
              <a:rPr lang="en-US" dirty="0" smtClean="0"/>
              <a:t>Reassign each data point to the new centroid, if reassignment occurs then go to previous step, otherwise quit the algorithm</a:t>
            </a:r>
          </a:p>
          <a:p>
            <a:endParaRPr lang="en-US" dirty="0" smtClean="0"/>
          </a:p>
          <a:p>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 Clustering</a:t>
            </a:r>
            <a:endParaRPr lang="en-IN" b="1" dirty="0"/>
          </a:p>
        </p:txBody>
      </p:sp>
      <p:pic>
        <p:nvPicPr>
          <p:cNvPr id="5" name="Content Placeholder 4" descr="Untitled Diagram.png"/>
          <p:cNvPicPr>
            <a:picLocks noGrp="1" noChangeAspect="1"/>
          </p:cNvPicPr>
          <p:nvPr>
            <p:ph idx="1"/>
          </p:nvPr>
        </p:nvPicPr>
        <p:blipFill>
          <a:blip r:embed="rId2" cstate="print"/>
          <a:stretch>
            <a:fillRect/>
          </a:stretch>
        </p:blipFill>
        <p:spPr>
          <a:xfrm>
            <a:off x="107504" y="1700808"/>
            <a:ext cx="8947661" cy="396044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208" y="838227"/>
            <a:ext cx="8257592" cy="4679005"/>
          </a:xfrm>
        </p:spPr>
      </p:pic>
    </p:spTree>
    <p:extLst>
      <p:ext uri="{BB962C8B-B14F-4D97-AF65-F5344CB8AC3E}">
        <p14:creationId xmlns:p14="http://schemas.microsoft.com/office/powerpoint/2010/main" val="1197802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Unsupervised Machine Learning</a:t>
            </a:r>
            <a:endParaRPr lang="en-IN" dirty="0"/>
          </a:p>
        </p:txBody>
      </p:sp>
      <p:sp>
        <p:nvSpPr>
          <p:cNvPr id="3" name="Content Placeholder 2"/>
          <p:cNvSpPr>
            <a:spLocks noGrp="1"/>
          </p:cNvSpPr>
          <p:nvPr>
            <p:ph idx="1"/>
          </p:nvPr>
        </p:nvSpPr>
        <p:spPr>
          <a:xfrm>
            <a:off x="107504" y="836712"/>
            <a:ext cx="8964488" cy="5904656"/>
          </a:xfrm>
        </p:spPr>
        <p:txBody>
          <a:bodyPr>
            <a:noAutofit/>
          </a:bodyPr>
          <a:lstStyle/>
          <a:p>
            <a:r>
              <a:rPr lang="en-IN" dirty="0" smtClean="0"/>
              <a:t>Clustering</a:t>
            </a:r>
          </a:p>
          <a:p>
            <a:pPr lvl="1"/>
            <a:r>
              <a:rPr lang="en-IN" dirty="0" smtClean="0"/>
              <a:t>k-Means</a:t>
            </a:r>
          </a:p>
          <a:p>
            <a:pPr lvl="1"/>
            <a:r>
              <a:rPr lang="en-IN" dirty="0" smtClean="0"/>
              <a:t>Hierarchical Cluster Analysis (HCA)</a:t>
            </a:r>
          </a:p>
          <a:p>
            <a:pPr lvl="1"/>
            <a:r>
              <a:rPr lang="en-IN" dirty="0" smtClean="0"/>
              <a:t>Expectation Maximization</a:t>
            </a:r>
          </a:p>
          <a:p>
            <a:r>
              <a:rPr lang="en-IN" dirty="0" smtClean="0"/>
              <a:t>Visualization and dimensionality reduction</a:t>
            </a:r>
          </a:p>
          <a:p>
            <a:pPr lvl="1"/>
            <a:r>
              <a:rPr lang="en-IN" dirty="0" smtClean="0"/>
              <a:t>Principal Component Analysis (PCA)</a:t>
            </a:r>
          </a:p>
          <a:p>
            <a:pPr lvl="1"/>
            <a:r>
              <a:rPr lang="en-IN" dirty="0" smtClean="0"/>
              <a:t>Kernel PCA</a:t>
            </a:r>
          </a:p>
          <a:p>
            <a:pPr lvl="1"/>
            <a:r>
              <a:rPr lang="en-IN" dirty="0" smtClean="0"/>
              <a:t>Locally-Linear Embedding (LLE)</a:t>
            </a:r>
          </a:p>
          <a:p>
            <a:r>
              <a:rPr lang="en-IN" dirty="0" smtClean="0"/>
              <a:t>Association rule learning</a:t>
            </a:r>
          </a:p>
          <a:p>
            <a:pPr lvl="1"/>
            <a:r>
              <a:rPr lang="en-IN" dirty="0" err="1" smtClean="0"/>
              <a:t>Apriori</a:t>
            </a:r>
            <a:endParaRPr lang="en-IN" dirty="0"/>
          </a:p>
        </p:txBody>
      </p:sp>
      <p:sp>
        <p:nvSpPr>
          <p:cNvPr id="4" name="Footer Placeholder 3"/>
          <p:cNvSpPr>
            <a:spLocks noGrp="1"/>
          </p:cNvSpPr>
          <p:nvPr>
            <p:ph type="ftr" sz="quarter" idx="11"/>
          </p:nvPr>
        </p:nvSpPr>
        <p:spPr/>
        <p:txBody>
          <a:bodyPr/>
          <a:lstStyle/>
          <a:p>
            <a:r>
              <a:rPr lang="en-IN" smtClean="0"/>
              <a:t>Hands-On Machine Learning with Scikit-Learn and TensorFlow by Aurélien Géron</a:t>
            </a:r>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K-Modes Clustering</a:t>
            </a:r>
            <a:endParaRPr lang="en-IN" dirty="0"/>
          </a:p>
        </p:txBody>
      </p:sp>
      <p:sp>
        <p:nvSpPr>
          <p:cNvPr id="3" name="Content Placeholder 2"/>
          <p:cNvSpPr>
            <a:spLocks noGrp="1"/>
          </p:cNvSpPr>
          <p:nvPr>
            <p:ph idx="1"/>
          </p:nvPr>
        </p:nvSpPr>
        <p:spPr>
          <a:xfrm>
            <a:off x="0" y="1052736"/>
            <a:ext cx="9144000" cy="5616624"/>
          </a:xfrm>
        </p:spPr>
        <p:txBody>
          <a:bodyPr>
            <a:normAutofit fontScale="92500"/>
          </a:bodyPr>
          <a:lstStyle/>
          <a:p>
            <a:r>
              <a:rPr lang="en-US" dirty="0" smtClean="0"/>
              <a:t>K-Means is one of the most common used method of clustering but not perform well on the categorical data or features</a:t>
            </a:r>
          </a:p>
          <a:p>
            <a:r>
              <a:rPr lang="en-US" dirty="0" smtClean="0"/>
              <a:t>For example categorical input variables such as “designation of the employee” or “branch of a student”</a:t>
            </a:r>
          </a:p>
          <a:p>
            <a:r>
              <a:rPr lang="en-US" dirty="0" smtClean="0"/>
              <a:t>It creates clusters based on the number of matching categories  (while K-Means works on the basis of some distance measures such as “Euclidean Distance” between the data points)</a:t>
            </a:r>
          </a:p>
          <a:p>
            <a:r>
              <a:rPr lang="en-IN" dirty="0" smtClean="0"/>
              <a:t>K-Modes attempts to minimize a dissimilarity measure</a:t>
            </a:r>
            <a:endParaRPr lang="en-US" dirty="0" smtClean="0"/>
          </a:p>
          <a:p>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K-Modes Clustering</a:t>
            </a:r>
            <a:endParaRPr lang="en-IN" dirty="0"/>
          </a:p>
        </p:txBody>
      </p:sp>
      <p:sp>
        <p:nvSpPr>
          <p:cNvPr id="3" name="Content Placeholder 2"/>
          <p:cNvSpPr>
            <a:spLocks noGrp="1"/>
          </p:cNvSpPr>
          <p:nvPr>
            <p:ph idx="1"/>
          </p:nvPr>
        </p:nvSpPr>
        <p:spPr>
          <a:xfrm>
            <a:off x="0" y="1052736"/>
            <a:ext cx="9144000" cy="5616624"/>
          </a:xfrm>
        </p:spPr>
        <p:txBody>
          <a:bodyPr>
            <a:normAutofit/>
          </a:bodyPr>
          <a:lstStyle/>
          <a:p>
            <a:r>
              <a:rPr lang="en-IN" dirty="0" smtClean="0"/>
              <a:t>The changes to the k-Means clustering are –</a:t>
            </a:r>
          </a:p>
          <a:p>
            <a:r>
              <a:rPr lang="en-IN" dirty="0" smtClean="0"/>
              <a:t>using a simple matching dissimilarity measure for categorical objects,</a:t>
            </a:r>
          </a:p>
          <a:p>
            <a:r>
              <a:rPr lang="en-IN" dirty="0" smtClean="0"/>
              <a:t>replacing means of clusters by modes, and</a:t>
            </a:r>
          </a:p>
          <a:p>
            <a:r>
              <a:rPr lang="en-IN" dirty="0" smtClean="0"/>
              <a:t> using a frequency-based method to update the modes.</a:t>
            </a:r>
          </a:p>
          <a:p>
            <a:pPr lvl="1"/>
            <a:r>
              <a:rPr lang="en-IN" dirty="0" smtClean="0"/>
              <a:t>Let X, x11, x12,…,</a:t>
            </a:r>
            <a:r>
              <a:rPr lang="en-IN" dirty="0" err="1" smtClean="0"/>
              <a:t>xnm</a:t>
            </a:r>
            <a:r>
              <a:rPr lang="en-IN" dirty="0" smtClean="0"/>
              <a:t> be the data set consists of n number of objects with m number of attributes. The main objective of the </a:t>
            </a:r>
            <a:r>
              <a:rPr lang="en-IN" dirty="0" err="1" smtClean="0"/>
              <a:t>kmodes</a:t>
            </a:r>
            <a:r>
              <a:rPr lang="en-IN" dirty="0" smtClean="0"/>
              <a:t> clustering algorithm is to group the data objects X into K clusters by minimize the cost function</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K-Modes Clustering</a:t>
            </a:r>
            <a:endParaRPr lang="en-IN" dirty="0"/>
          </a:p>
        </p:txBody>
      </p:sp>
      <p:sp>
        <p:nvSpPr>
          <p:cNvPr id="3" name="Content Placeholder 2"/>
          <p:cNvSpPr>
            <a:spLocks noGrp="1"/>
          </p:cNvSpPr>
          <p:nvPr>
            <p:ph idx="1"/>
          </p:nvPr>
        </p:nvSpPr>
        <p:spPr>
          <a:xfrm>
            <a:off x="0" y="1052736"/>
            <a:ext cx="9144000" cy="5616624"/>
          </a:xfrm>
        </p:spPr>
        <p:txBody>
          <a:bodyPr>
            <a:normAutofit fontScale="40000" lnSpcReduction="20000"/>
          </a:bodyPr>
          <a:lstStyle/>
          <a:p>
            <a:r>
              <a:rPr lang="en-IN" sz="5900" dirty="0" smtClean="0"/>
              <a:t>Input: Data objects X, Number of clusters K.</a:t>
            </a:r>
          </a:p>
          <a:p>
            <a:r>
              <a:rPr lang="en-IN" sz="5900" dirty="0" smtClean="0"/>
              <a:t>Step 1: Randomly select the K initial modes from the data objects such that </a:t>
            </a:r>
            <a:r>
              <a:rPr lang="en-IN" sz="5900" dirty="0" err="1" smtClean="0"/>
              <a:t>Cj</a:t>
            </a:r>
            <a:r>
              <a:rPr lang="en-IN" sz="5900" dirty="0" smtClean="0"/>
              <a:t>, j = 1,2,…,K </a:t>
            </a:r>
          </a:p>
          <a:p>
            <a:r>
              <a:rPr lang="en-IN" sz="5900" dirty="0" smtClean="0"/>
              <a:t>Step 2: Find the matching dissimilarity between the each K initial cluster modes and each data objects</a:t>
            </a:r>
          </a:p>
          <a:p>
            <a:r>
              <a:rPr lang="en-IN" sz="5900" dirty="0" smtClean="0"/>
              <a:t>Step 3: Evaluate the fitness</a:t>
            </a:r>
          </a:p>
          <a:p>
            <a:r>
              <a:rPr lang="en-IN" sz="5900" dirty="0" smtClean="0"/>
              <a:t>Step 4: Find the minimum mode values in each data object i.e. finding the objects nearest to the initial cluster modes.</a:t>
            </a:r>
          </a:p>
          <a:p>
            <a:r>
              <a:rPr lang="en-IN" sz="5900" dirty="0" smtClean="0"/>
              <a:t>Step 5: Assign the data objects to the nearest cluster </a:t>
            </a:r>
            <a:r>
              <a:rPr lang="en-IN" sz="5900" dirty="0" err="1" smtClean="0"/>
              <a:t>centroid</a:t>
            </a:r>
            <a:r>
              <a:rPr lang="en-IN" sz="5900" dirty="0" smtClean="0"/>
              <a:t> modes.</a:t>
            </a:r>
          </a:p>
          <a:p>
            <a:r>
              <a:rPr lang="en-IN" sz="5900" dirty="0" smtClean="0"/>
              <a:t>Step 6: Update the modes by apply the frequency-based method on newly formed clusters. </a:t>
            </a:r>
          </a:p>
          <a:p>
            <a:r>
              <a:rPr lang="en-IN" sz="5900" dirty="0" smtClean="0"/>
              <a:t>Step 7: Recalculate the similarity between the data objects and the updated modes.</a:t>
            </a:r>
          </a:p>
          <a:p>
            <a:r>
              <a:rPr lang="en-IN" sz="5900" dirty="0" smtClean="0"/>
              <a:t>Step 8: Repeat the step 4 and step 5 until no changes in the cluster ship of data objects. </a:t>
            </a:r>
          </a:p>
          <a:p>
            <a:r>
              <a:rPr lang="en-IN" sz="5900" dirty="0" smtClean="0"/>
              <a:t>Output: Clustered data objects</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K-Modes Clustering</a:t>
            </a:r>
            <a:endParaRPr lang="en-IN" dirty="0"/>
          </a:p>
        </p:txBody>
      </p:sp>
      <p:sp>
        <p:nvSpPr>
          <p:cNvPr id="3" name="Content Placeholder 2"/>
          <p:cNvSpPr>
            <a:spLocks noGrp="1"/>
          </p:cNvSpPr>
          <p:nvPr>
            <p:ph idx="1"/>
          </p:nvPr>
        </p:nvSpPr>
        <p:spPr>
          <a:xfrm>
            <a:off x="0" y="1052736"/>
            <a:ext cx="9144000" cy="5616624"/>
          </a:xfrm>
        </p:spPr>
        <p:txBody>
          <a:bodyPr>
            <a:normAutofit fontScale="85000" lnSpcReduction="10000"/>
          </a:bodyPr>
          <a:lstStyle/>
          <a:p>
            <a:pPr>
              <a:buNone/>
            </a:pPr>
            <a:r>
              <a:rPr lang="en-IN" dirty="0" smtClean="0"/>
              <a:t>import </a:t>
            </a:r>
            <a:r>
              <a:rPr lang="en-IN" dirty="0" err="1" smtClean="0"/>
              <a:t>numpy</a:t>
            </a:r>
            <a:r>
              <a:rPr lang="en-IN" dirty="0" smtClean="0"/>
              <a:t> as </a:t>
            </a:r>
            <a:r>
              <a:rPr lang="en-IN" dirty="0" err="1" smtClean="0"/>
              <a:t>np</a:t>
            </a:r>
            <a:endParaRPr lang="en-IN" dirty="0" smtClean="0"/>
          </a:p>
          <a:p>
            <a:pPr>
              <a:buNone/>
            </a:pPr>
            <a:r>
              <a:rPr lang="en-IN" dirty="0" smtClean="0"/>
              <a:t/>
            </a:r>
            <a:br>
              <a:rPr lang="en-IN" dirty="0" smtClean="0"/>
            </a:br>
            <a:r>
              <a:rPr lang="en-IN" dirty="0" smtClean="0"/>
              <a:t>from </a:t>
            </a:r>
            <a:r>
              <a:rPr lang="en-IN" dirty="0" err="1" smtClean="0"/>
              <a:t>kmodes.kmodes</a:t>
            </a:r>
            <a:r>
              <a:rPr lang="en-IN" dirty="0" smtClean="0"/>
              <a:t> import </a:t>
            </a:r>
            <a:r>
              <a:rPr lang="en-IN" dirty="0" err="1" smtClean="0"/>
              <a:t>KModes</a:t>
            </a:r>
            <a:endParaRPr lang="en-IN" dirty="0" smtClean="0"/>
          </a:p>
          <a:p>
            <a:pPr>
              <a:buNone/>
            </a:pPr>
            <a:r>
              <a:rPr lang="en-IN" dirty="0" smtClean="0"/>
              <a:t/>
            </a:r>
            <a:br>
              <a:rPr lang="en-IN" dirty="0" smtClean="0"/>
            </a:br>
            <a:r>
              <a:rPr lang="en-IN" dirty="0" smtClean="0"/>
              <a:t># random categorical data</a:t>
            </a:r>
          </a:p>
          <a:p>
            <a:pPr>
              <a:buNone/>
            </a:pPr>
            <a:r>
              <a:rPr lang="en-IN" dirty="0" smtClean="0"/>
              <a:t>data = </a:t>
            </a:r>
            <a:r>
              <a:rPr lang="en-IN" dirty="0" err="1" smtClean="0"/>
              <a:t>np.random.choice</a:t>
            </a:r>
            <a:r>
              <a:rPr lang="en-IN" dirty="0" smtClean="0"/>
              <a:t>(20, (100, 10))</a:t>
            </a:r>
          </a:p>
          <a:p>
            <a:pPr>
              <a:buNone/>
            </a:pPr>
            <a:r>
              <a:rPr lang="en-IN" dirty="0" smtClean="0"/>
              <a:t>print(data)</a:t>
            </a:r>
          </a:p>
          <a:p>
            <a:pPr>
              <a:buNone/>
            </a:pPr>
            <a:r>
              <a:rPr lang="en-IN" dirty="0" smtClean="0"/>
              <a:t>km = </a:t>
            </a:r>
            <a:r>
              <a:rPr lang="en-IN" dirty="0" err="1" smtClean="0"/>
              <a:t>KModes</a:t>
            </a:r>
            <a:r>
              <a:rPr lang="en-IN" dirty="0" smtClean="0"/>
              <a:t>(</a:t>
            </a:r>
            <a:r>
              <a:rPr lang="en-IN" dirty="0" err="1" smtClean="0"/>
              <a:t>n_clusters</a:t>
            </a:r>
            <a:r>
              <a:rPr lang="en-IN" dirty="0" smtClean="0"/>
              <a:t>=4, init='Huang', </a:t>
            </a:r>
            <a:r>
              <a:rPr lang="en-IN" dirty="0" err="1" smtClean="0"/>
              <a:t>n_init</a:t>
            </a:r>
            <a:r>
              <a:rPr lang="en-IN" dirty="0" smtClean="0"/>
              <a:t>=5, verbose=1)</a:t>
            </a:r>
          </a:p>
          <a:p>
            <a:pPr>
              <a:buNone/>
            </a:pPr>
            <a:r>
              <a:rPr lang="en-IN" dirty="0" smtClean="0"/>
              <a:t/>
            </a:r>
            <a:br>
              <a:rPr lang="en-IN" dirty="0" smtClean="0"/>
            </a:br>
            <a:r>
              <a:rPr lang="en-IN" dirty="0" smtClean="0"/>
              <a:t>clusters = </a:t>
            </a:r>
            <a:r>
              <a:rPr lang="en-IN" dirty="0" err="1" smtClean="0"/>
              <a:t>km.fit_predict</a:t>
            </a:r>
            <a:r>
              <a:rPr lang="en-IN" dirty="0" smtClean="0"/>
              <a:t>(data)</a:t>
            </a:r>
          </a:p>
          <a:p>
            <a:pPr>
              <a:buNone/>
            </a:pPr>
            <a:r>
              <a:rPr lang="en-IN" dirty="0" smtClean="0"/>
              <a:t/>
            </a:r>
            <a:br>
              <a:rPr lang="en-IN" dirty="0" smtClean="0"/>
            </a:br>
            <a:r>
              <a:rPr lang="en-IN" dirty="0" smtClean="0"/>
              <a:t># Print the cluster </a:t>
            </a:r>
            <a:r>
              <a:rPr lang="en-IN" dirty="0" err="1" smtClean="0"/>
              <a:t>centroids</a:t>
            </a:r>
            <a:endParaRPr lang="en-IN" dirty="0" smtClean="0"/>
          </a:p>
          <a:p>
            <a:pPr>
              <a:buNone/>
            </a:pPr>
            <a:r>
              <a:rPr lang="en-IN" dirty="0" smtClean="0"/>
              <a:t>print(</a:t>
            </a:r>
            <a:r>
              <a:rPr lang="en-IN" dirty="0" err="1" smtClean="0"/>
              <a:t>km.cluster_centroids</a:t>
            </a:r>
            <a:r>
              <a:rPr lang="en-IN" dirty="0" smtClean="0"/>
              <a:t>_)</a:t>
            </a:r>
          </a:p>
          <a:p>
            <a:pPr>
              <a:buNone/>
            </a:pP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Gaussian Mixture Models (GMMs)</a:t>
            </a:r>
            <a:endParaRPr lang="en-IN" dirty="0"/>
          </a:p>
        </p:txBody>
      </p:sp>
      <p:sp>
        <p:nvSpPr>
          <p:cNvPr id="3" name="Content Placeholder 2"/>
          <p:cNvSpPr>
            <a:spLocks noGrp="1"/>
          </p:cNvSpPr>
          <p:nvPr>
            <p:ph idx="1"/>
          </p:nvPr>
        </p:nvSpPr>
        <p:spPr>
          <a:xfrm>
            <a:off x="251520" y="980728"/>
            <a:ext cx="8892480" cy="5688632"/>
          </a:xfrm>
        </p:spPr>
        <p:txBody>
          <a:bodyPr>
            <a:normAutofit/>
          </a:bodyPr>
          <a:lstStyle/>
          <a:p>
            <a:r>
              <a:rPr lang="en-IN" b="1" dirty="0" smtClean="0"/>
              <a:t>distribution-based model</a:t>
            </a:r>
          </a:p>
          <a:p>
            <a:r>
              <a:rPr lang="en-IN" dirty="0" smtClean="0"/>
              <a:t>Gaussian Mixture Models (GMMs) assume that there are a certain number of Gaussian distributions, and each of these distributions represent a cluster. Hence, a Gaussian Mixture Model tends to group the data points belonging to a single distribution together.</a:t>
            </a:r>
          </a:p>
          <a:p>
            <a:r>
              <a:rPr lang="en-IN" b="1" dirty="0" smtClean="0"/>
              <a:t>Gaussian Mixture Models are probabilistic models and use the soft clustering approach for distributing the points in different clusters</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a:t>
            </a:r>
            <a:r>
              <a:rPr lang="en-US" dirty="0" err="1" smtClean="0"/>
              <a:t>vs</a:t>
            </a:r>
            <a:r>
              <a:rPr lang="en-US" dirty="0" smtClean="0"/>
              <a:t> Soft Clustering</a:t>
            </a:r>
            <a:endParaRPr lang="en-IN" dirty="0"/>
          </a:p>
        </p:txBody>
      </p:sp>
      <p:pic>
        <p:nvPicPr>
          <p:cNvPr id="4" name="Content Placeholder 3" descr="Untitled Diagram(8).png"/>
          <p:cNvPicPr>
            <a:picLocks noGrp="1" noChangeAspect="1"/>
          </p:cNvPicPr>
          <p:nvPr>
            <p:ph idx="1"/>
          </p:nvPr>
        </p:nvPicPr>
        <p:blipFill>
          <a:blip r:embed="rId2" cstate="print"/>
          <a:stretch>
            <a:fillRect/>
          </a:stretch>
        </p:blipFill>
        <p:spPr>
          <a:xfrm>
            <a:off x="107504" y="1780872"/>
            <a:ext cx="9108503" cy="4384432"/>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t>𝐾-Means </a:t>
            </a:r>
            <a:r>
              <a:rPr lang="en-IN" dirty="0" err="1" smtClean="0"/>
              <a:t>vs</a:t>
            </a:r>
            <a:r>
              <a:rPr lang="en-IN" dirty="0" smtClean="0"/>
              <a:t> GMM</a:t>
            </a:r>
            <a:br>
              <a:rPr lang="en-IN" dirty="0" smtClean="0"/>
            </a:br>
            <a:endParaRPr lang="en-IN" dirty="0"/>
          </a:p>
        </p:txBody>
      </p:sp>
      <p:sp>
        <p:nvSpPr>
          <p:cNvPr id="3" name="Content Placeholder 2"/>
          <p:cNvSpPr>
            <a:spLocks noGrp="1"/>
          </p:cNvSpPr>
          <p:nvPr>
            <p:ph idx="1"/>
          </p:nvPr>
        </p:nvSpPr>
        <p:spPr>
          <a:xfrm>
            <a:off x="457200" y="692696"/>
            <a:ext cx="8363272" cy="5976664"/>
          </a:xfrm>
        </p:spPr>
        <p:txBody>
          <a:bodyPr>
            <a:normAutofit fontScale="92500"/>
          </a:bodyPr>
          <a:lstStyle/>
          <a:p>
            <a:r>
              <a:rPr lang="en-IN" dirty="0" smtClean="0"/>
              <a:t>𝐾-means algorithm performs a hard assignment of data points to clusters, in which each data point is associated uniquely with one cluster, </a:t>
            </a:r>
          </a:p>
          <a:p>
            <a:r>
              <a:rPr lang="en-IN" dirty="0" smtClean="0"/>
              <a:t> GMM algorithm makes a soft assignment based on posterior probabilities based on EM Algorithm.</a:t>
            </a:r>
          </a:p>
          <a:p>
            <a:r>
              <a:rPr lang="en-IN" dirty="0" smtClean="0"/>
              <a:t>𝐾-means is only based on Euclidean distances, </a:t>
            </a:r>
          </a:p>
          <a:p>
            <a:r>
              <a:rPr lang="en-IN" dirty="0" smtClean="0"/>
              <a:t>classic GMM use a </a:t>
            </a:r>
            <a:r>
              <a:rPr lang="en-IN" dirty="0" err="1" smtClean="0"/>
              <a:t>Mahalanobis</a:t>
            </a:r>
            <a:r>
              <a:rPr lang="en-IN" dirty="0" smtClean="0"/>
              <a:t> distances that can deal with non-spherical distributions</a:t>
            </a:r>
          </a:p>
          <a:p>
            <a:r>
              <a:rPr lang="en-IN" dirty="0" smtClean="0"/>
              <a:t>The </a:t>
            </a:r>
            <a:r>
              <a:rPr lang="en-IN" dirty="0" err="1" smtClean="0"/>
              <a:t>Mahalanobis</a:t>
            </a:r>
            <a:r>
              <a:rPr lang="en-IN" dirty="0" smtClean="0"/>
              <a:t> distance is </a:t>
            </a:r>
            <a:r>
              <a:rPr lang="en-IN" dirty="0" err="1" smtClean="0"/>
              <a:t>unitless</a:t>
            </a:r>
            <a:r>
              <a:rPr lang="en-IN" dirty="0" smtClean="0"/>
              <a:t> and scale-invariant, and takes into account the correlations of the data set.</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Gaussian Mixture Models (GMMs)</a:t>
            </a:r>
            <a:endParaRPr lang="en-IN" dirty="0"/>
          </a:p>
        </p:txBody>
      </p:sp>
      <p:sp>
        <p:nvSpPr>
          <p:cNvPr id="3" name="Content Placeholder 2"/>
          <p:cNvSpPr>
            <a:spLocks noGrp="1"/>
          </p:cNvSpPr>
          <p:nvPr>
            <p:ph idx="1"/>
          </p:nvPr>
        </p:nvSpPr>
        <p:spPr>
          <a:xfrm>
            <a:off x="179512" y="1268760"/>
            <a:ext cx="8229600" cy="4525963"/>
          </a:xfrm>
        </p:spPr>
        <p:txBody>
          <a:bodyPr>
            <a:normAutofit/>
          </a:bodyPr>
          <a:lstStyle/>
          <a:p>
            <a:r>
              <a:rPr lang="en-IN" dirty="0" smtClean="0"/>
              <a:t>Example: three Gaussian distributions– GD1, GD2, and GD3.</a:t>
            </a:r>
          </a:p>
          <a:p>
            <a:r>
              <a:rPr lang="en-IN" dirty="0" smtClean="0"/>
              <a:t>have a certain mean (μ1, μ2, μ3) and </a:t>
            </a:r>
          </a:p>
          <a:p>
            <a:r>
              <a:rPr lang="en-IN" dirty="0" smtClean="0"/>
              <a:t>variance (σ1, σ2, σ3) value respectively. </a:t>
            </a:r>
          </a:p>
          <a:p>
            <a:r>
              <a:rPr lang="en-IN" dirty="0" smtClean="0"/>
              <a:t>For a given set of data points, our GMM would identify the probability of each data point belonging to each of these distributions.</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Gaussian Mixture Models (GMMs)</a:t>
            </a:r>
            <a:endParaRPr lang="en-IN" dirty="0"/>
          </a:p>
        </p:txBody>
      </p:sp>
      <p:pic>
        <p:nvPicPr>
          <p:cNvPr id="1026" name="Picture 2" descr="gaussian mixture models"/>
          <p:cNvPicPr>
            <a:picLocks noChangeAspect="1" noChangeArrowheads="1"/>
          </p:cNvPicPr>
          <p:nvPr/>
        </p:nvPicPr>
        <p:blipFill>
          <a:blip r:embed="rId2" cstate="print"/>
          <a:srcRect/>
          <a:stretch>
            <a:fillRect/>
          </a:stretch>
        </p:blipFill>
        <p:spPr bwMode="auto">
          <a:xfrm>
            <a:off x="1115616" y="1844824"/>
            <a:ext cx="6552728" cy="3959310"/>
          </a:xfrm>
          <a:prstGeom prst="rect">
            <a:avLst/>
          </a:prstGeom>
          <a:noFill/>
        </p:spPr>
      </p:pic>
      <p:sp>
        <p:nvSpPr>
          <p:cNvPr id="5" name="TextBox 4"/>
          <p:cNvSpPr txBox="1"/>
          <p:nvPr/>
        </p:nvSpPr>
        <p:spPr>
          <a:xfrm>
            <a:off x="2879304" y="6527085"/>
            <a:ext cx="6264696" cy="646331"/>
          </a:xfrm>
          <a:prstGeom prst="rect">
            <a:avLst/>
          </a:prstGeom>
          <a:noFill/>
        </p:spPr>
        <p:txBody>
          <a:bodyPr wrap="square" rtlCol="0">
            <a:spAutoFit/>
          </a:bodyPr>
          <a:lstStyle/>
          <a:p>
            <a:r>
              <a:rPr lang="en-US" dirty="0" smtClean="0">
                <a:latin typeface="Tahoma" pitchFamily="34" charset="0"/>
              </a:rPr>
              <a:t>Image Source: </a:t>
            </a:r>
            <a:r>
              <a:rPr lang="en-US" dirty="0" err="1" smtClean="0">
                <a:latin typeface="Tahoma" pitchFamily="34" charset="0"/>
              </a:rPr>
              <a:t>WikiPedia</a:t>
            </a:r>
            <a:endParaRPr lang="en-US" dirty="0" smtClean="0">
              <a:latin typeface="Tahoma" pitchFamily="34" charset="0"/>
            </a:endParaRPr>
          </a:p>
          <a:p>
            <a:endParaRPr lang="en-US" dirty="0" smtClean="0">
              <a:latin typeface="Tahoma"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Expectation-Maximization Algorithm</a:t>
            </a:r>
          </a:p>
        </p:txBody>
      </p:sp>
      <p:sp>
        <p:nvSpPr>
          <p:cNvPr id="3" name="Content Placeholder 2"/>
          <p:cNvSpPr>
            <a:spLocks noGrp="1"/>
          </p:cNvSpPr>
          <p:nvPr>
            <p:ph idx="1"/>
          </p:nvPr>
        </p:nvSpPr>
        <p:spPr>
          <a:xfrm>
            <a:off x="251520" y="1124744"/>
            <a:ext cx="8892480" cy="5544616"/>
          </a:xfrm>
        </p:spPr>
        <p:txBody>
          <a:bodyPr>
            <a:normAutofit fontScale="85000" lnSpcReduction="20000"/>
          </a:bodyPr>
          <a:lstStyle/>
          <a:p>
            <a:r>
              <a:rPr lang="en-IN" dirty="0" smtClean="0"/>
              <a:t>Expectation-Maximization (EM) is a statistical algorithm for finding the right model parameters. We typically use EM when the data has missing values or Latent Variables, or in other words, when the data is incomplete.</a:t>
            </a:r>
          </a:p>
          <a:p>
            <a:r>
              <a:rPr lang="en-IN" dirty="0" smtClean="0"/>
              <a:t>It’s difficult to determine the right model parameters due to these missing variables. </a:t>
            </a:r>
          </a:p>
          <a:p>
            <a:r>
              <a:rPr lang="en-IN" b="1" dirty="0" smtClean="0"/>
              <a:t>Expectation-Maximization tries to use the existing data to determine the optimum values for these latent variables and then finds the model parameters.</a:t>
            </a:r>
            <a:r>
              <a:rPr lang="en-IN" dirty="0" smtClean="0"/>
              <a:t> </a:t>
            </a:r>
          </a:p>
          <a:p>
            <a:r>
              <a:rPr lang="en-IN" dirty="0" smtClean="0"/>
              <a:t>Based on these model parameters, we go back and update the values for the latent variable, and so on.</a:t>
            </a:r>
          </a:p>
          <a:p>
            <a:r>
              <a:rPr lang="en-IN" b="1" dirty="0" smtClean="0"/>
              <a:t>E-step:</a:t>
            </a:r>
            <a:r>
              <a:rPr lang="en-IN" dirty="0" smtClean="0"/>
              <a:t> In this step, the available data is used to estimate (guess) the values of the missing variables</a:t>
            </a:r>
          </a:p>
          <a:p>
            <a:r>
              <a:rPr lang="en-IN" b="1" dirty="0" smtClean="0"/>
              <a:t>M-step:</a:t>
            </a:r>
            <a:r>
              <a:rPr lang="en-IN" dirty="0" smtClean="0"/>
              <a:t> Based on the estimated values generated in the E-step, the complete data is used to update the 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136" y="290255"/>
            <a:ext cx="8298663" cy="5703287"/>
          </a:xfrm>
        </p:spPr>
      </p:pic>
    </p:spTree>
    <p:extLst>
      <p:ext uri="{BB962C8B-B14F-4D97-AF65-F5344CB8AC3E}">
        <p14:creationId xmlns:p14="http://schemas.microsoft.com/office/powerpoint/2010/main" val="38840514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1" dirty="0" smtClean="0"/>
              <a:t>Expectation-Maximization Algorithm</a:t>
            </a:r>
            <a:endParaRPr lang="en-US" dirty="0"/>
          </a:p>
        </p:txBody>
      </p:sp>
      <p:sp>
        <p:nvSpPr>
          <p:cNvPr id="6" name="Content Placeholder 5"/>
          <p:cNvSpPr>
            <a:spLocks noGrp="1"/>
          </p:cNvSpPr>
          <p:nvPr>
            <p:ph idx="1"/>
          </p:nvPr>
        </p:nvSpPr>
        <p:spPr>
          <a:xfrm>
            <a:off x="457199" y="1210760"/>
            <a:ext cx="8075241" cy="5242576"/>
          </a:xfrm>
          <a:solidFill>
            <a:schemeClr val="bg1">
              <a:lumMod val="85000"/>
            </a:schemeClr>
          </a:solidFill>
        </p:spPr>
        <p:txBody>
          <a:bodyPr>
            <a:normAutofit/>
          </a:bodyPr>
          <a:lstStyle/>
          <a:p>
            <a:r>
              <a:rPr lang="en-US" dirty="0" smtClean="0"/>
              <a:t>Initialize </a:t>
            </a:r>
            <a:r>
              <a:rPr lang="en-US" b="1" dirty="0" smtClean="0">
                <a:solidFill>
                  <a:schemeClr val="accent3"/>
                </a:solidFill>
              </a:rPr>
              <a:t>parameters</a:t>
            </a:r>
            <a:r>
              <a:rPr lang="en-US" dirty="0" smtClean="0">
                <a:solidFill>
                  <a:schemeClr val="accent3"/>
                </a:solidFill>
              </a:rPr>
              <a:t> </a:t>
            </a:r>
            <a:r>
              <a:rPr lang="en-US" b="1" dirty="0" smtClean="0"/>
              <a:t>randomly</a:t>
            </a:r>
          </a:p>
          <a:p>
            <a:r>
              <a:rPr lang="en-US" b="1" dirty="0"/>
              <a:t>w</a:t>
            </a:r>
            <a:r>
              <a:rPr lang="en-US" b="1" dirty="0" smtClean="0"/>
              <a:t>hile</a:t>
            </a:r>
            <a:r>
              <a:rPr lang="en-US" dirty="0" smtClean="0"/>
              <a:t> not converged</a:t>
            </a:r>
          </a:p>
          <a:p>
            <a:pPr marL="971550" lvl="1" indent="-514350">
              <a:buFont typeface="+mj-lt"/>
              <a:buAutoNum type="arabicPeriod"/>
            </a:pPr>
            <a:r>
              <a:rPr lang="en-US" b="1" dirty="0" smtClean="0"/>
              <a:t>E-Step:</a:t>
            </a:r>
            <a:r>
              <a:rPr lang="en-US" dirty="0" smtClean="0"/>
              <a:t/>
            </a:r>
            <a:br>
              <a:rPr lang="en-US" dirty="0" smtClean="0"/>
            </a:br>
            <a:r>
              <a:rPr lang="en-US" i="1" dirty="0" smtClean="0"/>
              <a:t>Create</a:t>
            </a:r>
            <a:r>
              <a:rPr lang="en-US" dirty="0" smtClean="0"/>
              <a:t> one training example for each possible value of the </a:t>
            </a:r>
            <a:r>
              <a:rPr lang="en-US" b="1" dirty="0" smtClean="0">
                <a:solidFill>
                  <a:schemeClr val="accent1"/>
                </a:solidFill>
              </a:rPr>
              <a:t>latent variables </a:t>
            </a:r>
            <a:r>
              <a:rPr lang="en-US" dirty="0" smtClean="0"/>
              <a:t/>
            </a:r>
            <a:br>
              <a:rPr lang="en-US" dirty="0" smtClean="0"/>
            </a:br>
            <a:r>
              <a:rPr lang="en-US" i="1" dirty="0" smtClean="0"/>
              <a:t>Weight</a:t>
            </a:r>
            <a:r>
              <a:rPr lang="en-US" dirty="0" smtClean="0"/>
              <a:t> each example according to model’s confidence</a:t>
            </a:r>
            <a:br>
              <a:rPr lang="en-US" dirty="0" smtClean="0"/>
            </a:br>
            <a:endParaRPr lang="en-US" sz="1600" dirty="0" smtClean="0"/>
          </a:p>
          <a:p>
            <a:pPr marL="971550" lvl="1" indent="-514350">
              <a:buFont typeface="+mj-lt"/>
              <a:buAutoNum type="arabicPeriod"/>
            </a:pPr>
            <a:r>
              <a:rPr lang="en-US" b="1" dirty="0" smtClean="0"/>
              <a:t>M-Step:</a:t>
            </a:r>
            <a:r>
              <a:rPr lang="en-US" dirty="0" smtClean="0"/>
              <a:t/>
            </a:r>
            <a:br>
              <a:rPr lang="en-US" dirty="0" smtClean="0"/>
            </a:br>
            <a:r>
              <a:rPr lang="en-US" dirty="0" smtClean="0"/>
              <a:t>Set the </a:t>
            </a:r>
            <a:r>
              <a:rPr lang="en-US" b="1" dirty="0" smtClean="0">
                <a:solidFill>
                  <a:schemeClr val="accent3"/>
                </a:solidFill>
              </a:rPr>
              <a:t>parameters</a:t>
            </a:r>
            <a:r>
              <a:rPr lang="en-US" dirty="0" smtClean="0">
                <a:solidFill>
                  <a:schemeClr val="accent3"/>
                </a:solidFill>
              </a:rPr>
              <a:t> </a:t>
            </a:r>
            <a:r>
              <a:rPr lang="en-US" dirty="0" smtClean="0"/>
              <a:t>to the values that maximizes likelihood</a:t>
            </a:r>
            <a:br>
              <a:rPr lang="en-US" dirty="0" smtClean="0"/>
            </a:br>
            <a:endParaRPr lang="en-US" sz="1600" dirty="0" smtClean="0"/>
          </a:p>
        </p:txBody>
      </p:sp>
      <p:sp>
        <p:nvSpPr>
          <p:cNvPr id="4" name="Slide Number Placeholder 3"/>
          <p:cNvSpPr>
            <a:spLocks noGrp="1"/>
          </p:cNvSpPr>
          <p:nvPr>
            <p:ph type="sldNum" sz="quarter" idx="12"/>
          </p:nvPr>
        </p:nvSpPr>
        <p:spPr/>
        <p:txBody>
          <a:bodyPr/>
          <a:lstStyle/>
          <a:p>
            <a:fld id="{E5445004-F4FB-5345-992E-498B4C43F562}" type="slidenum">
              <a:rPr lang="en-US" smtClean="0"/>
              <a:pPr/>
              <a:t>60</a:t>
            </a:fld>
            <a:endParaRPr lang="en-US"/>
          </a:p>
        </p:txBody>
      </p:sp>
    </p:spTree>
    <p:extLst>
      <p:ext uri="{BB962C8B-B14F-4D97-AF65-F5344CB8AC3E}">
        <p14:creationId xmlns:p14="http://schemas.microsoft.com/office/powerpoint/2010/main" val="41647633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Expectation-Maximization Algorithm</a:t>
            </a:r>
          </a:p>
        </p:txBody>
      </p:sp>
      <p:sp>
        <p:nvSpPr>
          <p:cNvPr id="3" name="Content Placeholder 2"/>
          <p:cNvSpPr>
            <a:spLocks noGrp="1"/>
          </p:cNvSpPr>
          <p:nvPr>
            <p:ph idx="1"/>
          </p:nvPr>
        </p:nvSpPr>
        <p:spPr>
          <a:xfrm>
            <a:off x="251520" y="1124744"/>
            <a:ext cx="8892480" cy="5544616"/>
          </a:xfrm>
        </p:spPr>
        <p:txBody>
          <a:bodyPr>
            <a:normAutofit fontScale="85000" lnSpcReduction="10000"/>
          </a:bodyPr>
          <a:lstStyle/>
          <a:p>
            <a:r>
              <a:rPr lang="en-IN" dirty="0" smtClean="0"/>
              <a:t>Example:  Assume </a:t>
            </a:r>
            <a:r>
              <a:rPr lang="en-IN" i="1" dirty="0" smtClean="0"/>
              <a:t>k</a:t>
            </a:r>
            <a:r>
              <a:rPr lang="en-IN" dirty="0" smtClean="0"/>
              <a:t> number of clusters. </a:t>
            </a:r>
          </a:p>
          <a:p>
            <a:r>
              <a:rPr lang="en-IN" dirty="0" smtClean="0"/>
              <a:t>This means that there are k Gaussian distributions, with the mean and covariance values to be μ</a:t>
            </a:r>
            <a:r>
              <a:rPr lang="en-IN" baseline="-25000" dirty="0" smtClean="0"/>
              <a:t>1</a:t>
            </a:r>
            <a:r>
              <a:rPr lang="en-IN" dirty="0" smtClean="0"/>
              <a:t>, μ</a:t>
            </a:r>
            <a:r>
              <a:rPr lang="en-IN" baseline="-25000" dirty="0" smtClean="0"/>
              <a:t>2, .. </a:t>
            </a:r>
            <a:r>
              <a:rPr lang="en-IN" baseline="-25000" dirty="0" err="1" smtClean="0"/>
              <a:t>μk</a:t>
            </a:r>
            <a:r>
              <a:rPr lang="en-IN" dirty="0" smtClean="0"/>
              <a:t> and Σ</a:t>
            </a:r>
            <a:r>
              <a:rPr lang="en-IN" baseline="-25000" dirty="0" smtClean="0"/>
              <a:t>1</a:t>
            </a:r>
            <a:r>
              <a:rPr lang="en-IN" dirty="0" smtClean="0"/>
              <a:t>, Σ</a:t>
            </a:r>
            <a:r>
              <a:rPr lang="en-IN" baseline="-25000" dirty="0" smtClean="0"/>
              <a:t>2</a:t>
            </a:r>
            <a:r>
              <a:rPr lang="en-IN" dirty="0" smtClean="0"/>
              <a:t>, .. </a:t>
            </a:r>
            <a:r>
              <a:rPr lang="en-IN" dirty="0" err="1" smtClean="0"/>
              <a:t>Σk</a:t>
            </a:r>
            <a:r>
              <a:rPr lang="en-IN" dirty="0" smtClean="0"/>
              <a:t> .</a:t>
            </a:r>
          </a:p>
          <a:p>
            <a:r>
              <a:rPr lang="en-IN" dirty="0" smtClean="0"/>
              <a:t> Additionally, there is another parameter for the distribution that defines the number of points for the distribution. Or in other words, the density of the distribution is represented with </a:t>
            </a:r>
            <a:r>
              <a:rPr lang="en-IN" dirty="0" err="1" smtClean="0"/>
              <a:t>Π</a:t>
            </a:r>
            <a:r>
              <a:rPr lang="en-IN" baseline="-25000" dirty="0" err="1" smtClean="0"/>
              <a:t>i</a:t>
            </a:r>
            <a:r>
              <a:rPr lang="en-IN" dirty="0" smtClean="0"/>
              <a:t>.</a:t>
            </a:r>
          </a:p>
          <a:p>
            <a:r>
              <a:rPr lang="en-IN" dirty="0" smtClean="0"/>
              <a:t>Now, we need to find the values for these parameters to define the Gaussian distributions. We already decided the number of clusters, and randomly assigned the values for the mean, covariance, and density. </a:t>
            </a:r>
          </a:p>
          <a:p>
            <a:r>
              <a:rPr lang="en-IN" dirty="0" smtClean="0"/>
              <a:t>Next, we’ll perform the E-step and the M-step!</a:t>
            </a:r>
          </a:p>
          <a:p>
            <a:pPr>
              <a:buNone/>
            </a:pP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Expectation-Maximization Algorithm</a:t>
            </a:r>
          </a:p>
        </p:txBody>
      </p:sp>
      <p:sp>
        <p:nvSpPr>
          <p:cNvPr id="3" name="Content Placeholder 2"/>
          <p:cNvSpPr>
            <a:spLocks noGrp="1"/>
          </p:cNvSpPr>
          <p:nvPr>
            <p:ph idx="1"/>
          </p:nvPr>
        </p:nvSpPr>
        <p:spPr>
          <a:xfrm>
            <a:off x="251520" y="1124744"/>
            <a:ext cx="8892480" cy="5544616"/>
          </a:xfrm>
        </p:spPr>
        <p:txBody>
          <a:bodyPr>
            <a:normAutofit/>
          </a:bodyPr>
          <a:lstStyle/>
          <a:p>
            <a:r>
              <a:rPr lang="en-US" b="1" dirty="0" smtClean="0"/>
              <a:t>E-Step</a:t>
            </a:r>
            <a:endParaRPr lang="en-IN" b="1" dirty="0" smtClean="0"/>
          </a:p>
          <a:p>
            <a:r>
              <a:rPr lang="en-IN" dirty="0" smtClean="0"/>
              <a:t>For each point x</a:t>
            </a:r>
            <a:r>
              <a:rPr lang="en-IN" baseline="-25000" dirty="0" smtClean="0"/>
              <a:t>i</a:t>
            </a:r>
            <a:r>
              <a:rPr lang="en-IN" dirty="0" smtClean="0"/>
              <a:t>, calculate the probability that it belongs to cluster/distribution c</a:t>
            </a:r>
            <a:r>
              <a:rPr lang="en-IN" baseline="-25000" dirty="0" smtClean="0"/>
              <a:t>1</a:t>
            </a:r>
            <a:r>
              <a:rPr lang="en-IN" dirty="0" smtClean="0"/>
              <a:t>, c</a:t>
            </a:r>
            <a:r>
              <a:rPr lang="en-IN" baseline="-25000" dirty="0" smtClean="0"/>
              <a:t>2</a:t>
            </a:r>
            <a:r>
              <a:rPr lang="en-IN" dirty="0" smtClean="0"/>
              <a:t>, … c</a:t>
            </a:r>
            <a:r>
              <a:rPr lang="en-IN" baseline="-25000" dirty="0" smtClean="0"/>
              <a:t>k</a:t>
            </a:r>
            <a:r>
              <a:rPr lang="en-IN" dirty="0" smtClean="0"/>
              <a:t>. This is done using the below formula:</a:t>
            </a:r>
          </a:p>
          <a:p>
            <a:r>
              <a:rPr lang="en-US" i="1" dirty="0" smtClean="0"/>
              <a:t>Probability </a:t>
            </a:r>
            <a:r>
              <a:rPr lang="en-IN" i="1" dirty="0" smtClean="0"/>
              <a:t>x</a:t>
            </a:r>
            <a:r>
              <a:rPr lang="en-IN" i="1" baseline="-25000" dirty="0" smtClean="0"/>
              <a:t>i</a:t>
            </a:r>
            <a:r>
              <a:rPr lang="en-US" i="1" dirty="0" smtClean="0"/>
              <a:t>  belongs to c/ sum of probability of </a:t>
            </a:r>
            <a:r>
              <a:rPr lang="en-IN" i="1" dirty="0" smtClean="0"/>
              <a:t>x</a:t>
            </a:r>
            <a:r>
              <a:rPr lang="en-IN" i="1" baseline="-25000" dirty="0" smtClean="0"/>
              <a:t>i</a:t>
            </a:r>
            <a:r>
              <a:rPr lang="en-US" i="1" dirty="0" smtClean="0"/>
              <a:t> </a:t>
            </a:r>
            <a:r>
              <a:rPr lang="en-IN" i="1" dirty="0" smtClean="0"/>
              <a:t> belongs to c</a:t>
            </a:r>
            <a:r>
              <a:rPr lang="en-IN" i="1" baseline="-25000" dirty="0" smtClean="0"/>
              <a:t>1</a:t>
            </a:r>
            <a:r>
              <a:rPr lang="en-IN" i="1" dirty="0" smtClean="0"/>
              <a:t>, c</a:t>
            </a:r>
            <a:r>
              <a:rPr lang="en-IN" i="1" baseline="-25000" dirty="0" smtClean="0"/>
              <a:t>2</a:t>
            </a:r>
            <a:r>
              <a:rPr lang="en-IN" i="1" dirty="0" smtClean="0"/>
              <a:t>, … c</a:t>
            </a:r>
            <a:r>
              <a:rPr lang="en-IN" i="1" baseline="-25000" dirty="0" smtClean="0"/>
              <a:t>k</a:t>
            </a:r>
            <a:endParaRPr lang="en-IN" i="1" dirty="0" smtClean="0"/>
          </a:p>
          <a:p>
            <a:r>
              <a:rPr lang="en-IN" dirty="0" smtClean="0"/>
              <a:t>This value will be high when the point is assigned to the right cluster and lower otherwise.</a:t>
            </a:r>
          </a:p>
          <a:p>
            <a:pPr>
              <a:buNone/>
            </a:pP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Expectation-Maximization Algorithm</a:t>
            </a:r>
          </a:p>
        </p:txBody>
      </p:sp>
      <p:sp>
        <p:nvSpPr>
          <p:cNvPr id="3" name="Content Placeholder 2"/>
          <p:cNvSpPr>
            <a:spLocks noGrp="1"/>
          </p:cNvSpPr>
          <p:nvPr>
            <p:ph idx="1"/>
          </p:nvPr>
        </p:nvSpPr>
        <p:spPr>
          <a:xfrm>
            <a:off x="251520" y="1124744"/>
            <a:ext cx="8892480" cy="5544616"/>
          </a:xfrm>
        </p:spPr>
        <p:txBody>
          <a:bodyPr>
            <a:normAutofit lnSpcReduction="10000"/>
          </a:bodyPr>
          <a:lstStyle/>
          <a:p>
            <a:r>
              <a:rPr lang="en-US" b="1" dirty="0" smtClean="0"/>
              <a:t>M-Step</a:t>
            </a:r>
            <a:endParaRPr lang="en-IN" b="1" dirty="0" smtClean="0"/>
          </a:p>
          <a:p>
            <a:r>
              <a:rPr lang="en-IN" dirty="0" smtClean="0"/>
              <a:t>update the Π, μ and Σ values. </a:t>
            </a:r>
          </a:p>
          <a:p>
            <a:r>
              <a:rPr lang="en-IN" dirty="0" smtClean="0"/>
              <a:t>The new density Π  is defined by the ratio of the number of points in the cluster and the total number of points:</a:t>
            </a:r>
          </a:p>
          <a:p>
            <a:r>
              <a:rPr lang="en-IN" dirty="0" smtClean="0"/>
              <a:t>The mean and the covariance matrix are updated based on the values assigned to the distribution, in proportion with the probability values for the data point. Hence, a data point that has a higher probability of being a part of that distribution will contribute a larger portion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Expectation-Maximization Algorithm</a:t>
            </a:r>
          </a:p>
        </p:txBody>
      </p:sp>
      <p:sp>
        <p:nvSpPr>
          <p:cNvPr id="3" name="Content Placeholder 2"/>
          <p:cNvSpPr>
            <a:spLocks noGrp="1"/>
          </p:cNvSpPr>
          <p:nvPr>
            <p:ph idx="1"/>
          </p:nvPr>
        </p:nvSpPr>
        <p:spPr>
          <a:xfrm>
            <a:off x="251520" y="1124744"/>
            <a:ext cx="8892480" cy="5544616"/>
          </a:xfrm>
        </p:spPr>
        <p:txBody>
          <a:bodyPr>
            <a:normAutofit/>
          </a:bodyPr>
          <a:lstStyle/>
          <a:p>
            <a:r>
              <a:rPr lang="en-IN" dirty="0" smtClean="0"/>
              <a:t>Based on the updated values generated from this step, we calculate the new probabilities for each data point and update the values iteratively. This process is repeated in order to maximize the log-likelihood function. </a:t>
            </a:r>
          </a:p>
          <a:p>
            <a:r>
              <a:rPr lang="en-IN" dirty="0" smtClean="0"/>
              <a:t>Hence, k-means only considers the mean to update the </a:t>
            </a:r>
            <a:r>
              <a:rPr lang="en-IN" dirty="0" err="1" smtClean="0"/>
              <a:t>centroid</a:t>
            </a:r>
            <a:r>
              <a:rPr lang="en-IN" dirty="0" smtClean="0"/>
              <a:t> while GMM takes into account the mean as well as the variance of the </a:t>
            </a:r>
            <a:r>
              <a:rPr lang="en-IN" smtClean="0"/>
              <a:t>data!</a:t>
            </a:r>
            <a:endParaRPr lang="en-IN" dirty="0" smtClean="0"/>
          </a:p>
        </p:txBody>
      </p:sp>
      <p:sp>
        <p:nvSpPr>
          <p:cNvPr id="4" name="TextBox 3"/>
          <p:cNvSpPr txBox="1"/>
          <p:nvPr/>
        </p:nvSpPr>
        <p:spPr>
          <a:xfrm>
            <a:off x="4114800" y="2971800"/>
            <a:ext cx="65" cy="276999"/>
          </a:xfrm>
          <a:prstGeom prst="rect">
            <a:avLst/>
          </a:prstGeom>
          <a:noFill/>
        </p:spPr>
        <p:txBody>
          <a:bodyPr wrap="none" lIns="0" tIns="0" rIns="0" bIns="0"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68" y="274638"/>
            <a:ext cx="8249932" cy="5851525"/>
          </a:xfrm>
        </p:spPr>
      </p:pic>
    </p:spTree>
    <p:extLst>
      <p:ext uri="{BB962C8B-B14F-4D97-AF65-F5344CB8AC3E}">
        <p14:creationId xmlns:p14="http://schemas.microsoft.com/office/powerpoint/2010/main" val="44380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IN" dirty="0"/>
          </a:p>
        </p:txBody>
      </p:sp>
      <p:sp>
        <p:nvSpPr>
          <p:cNvPr id="3" name="Content Placeholder 2"/>
          <p:cNvSpPr>
            <a:spLocks noGrp="1"/>
          </p:cNvSpPr>
          <p:nvPr>
            <p:ph idx="1"/>
          </p:nvPr>
        </p:nvSpPr>
        <p:spPr>
          <a:xfrm>
            <a:off x="457200" y="1268760"/>
            <a:ext cx="8229600" cy="4525963"/>
          </a:xfrm>
        </p:spPr>
        <p:txBody>
          <a:bodyPr>
            <a:normAutofit lnSpcReduction="10000"/>
          </a:bodyPr>
          <a:lstStyle/>
          <a:p>
            <a:r>
              <a:rPr lang="en-IN" dirty="0" smtClean="0"/>
              <a:t>Clustering is a machine learning technique for analyzing data and dividing in to groups of similar data. </a:t>
            </a:r>
          </a:p>
          <a:p>
            <a:r>
              <a:rPr lang="en-IN" dirty="0" smtClean="0"/>
              <a:t>These groups or sets of similar data are known as clusters. </a:t>
            </a:r>
          </a:p>
          <a:p>
            <a:r>
              <a:rPr lang="en-IN" dirty="0" smtClean="0"/>
              <a:t>Cluster analysis looks at clustering algorithms that can identify clusters automatically. </a:t>
            </a:r>
          </a:p>
          <a:p>
            <a:r>
              <a:rPr lang="en-US" dirty="0" smtClean="0"/>
              <a:t>The goal of clustering is to discover both the dense and sparse regions in the data set.</a:t>
            </a:r>
            <a:endParaRPr lang="en-IN" dirty="0" smtClean="0"/>
          </a:p>
        </p:txBody>
      </p:sp>
      <p:sp>
        <p:nvSpPr>
          <p:cNvPr id="4" name="TextBox 3"/>
          <p:cNvSpPr txBox="1"/>
          <p:nvPr/>
        </p:nvSpPr>
        <p:spPr>
          <a:xfrm>
            <a:off x="1835696" y="6309320"/>
            <a:ext cx="6264696" cy="646331"/>
          </a:xfrm>
          <a:prstGeom prst="rect">
            <a:avLst/>
          </a:prstGeom>
          <a:noFill/>
        </p:spPr>
        <p:txBody>
          <a:bodyPr wrap="square" rtlCol="0">
            <a:spAutoFit/>
          </a:bodyPr>
          <a:lstStyle/>
          <a:p>
            <a:r>
              <a:rPr lang="en-US" dirty="0" smtClean="0">
                <a:latin typeface="Tahoma" pitchFamily="34" charset="0"/>
              </a:rPr>
              <a:t>Source: Benjamin Lam, Spring 2007, SJSU</a:t>
            </a:r>
          </a:p>
          <a:p>
            <a:endParaRPr lang="en-US" dirty="0" smtClean="0">
              <a:latin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IN" dirty="0"/>
          </a:p>
        </p:txBody>
      </p:sp>
      <p:sp>
        <p:nvSpPr>
          <p:cNvPr id="3" name="Content Placeholder 2"/>
          <p:cNvSpPr>
            <a:spLocks noGrp="1"/>
          </p:cNvSpPr>
          <p:nvPr>
            <p:ph idx="1"/>
          </p:nvPr>
        </p:nvSpPr>
        <p:spPr/>
        <p:txBody>
          <a:bodyPr>
            <a:normAutofit/>
          </a:bodyPr>
          <a:lstStyle/>
          <a:p>
            <a:r>
              <a:rPr lang="en-IN" dirty="0"/>
              <a:t>Clustering is known as </a:t>
            </a:r>
            <a:r>
              <a:rPr lang="en-IN" b="1" dirty="0"/>
              <a:t>unsupervised learning because </a:t>
            </a:r>
            <a:r>
              <a:rPr lang="en-IN" b="1" dirty="0" smtClean="0"/>
              <a:t>the </a:t>
            </a:r>
            <a:r>
              <a:rPr lang="en-IN" dirty="0" smtClean="0"/>
              <a:t>class </a:t>
            </a:r>
            <a:r>
              <a:rPr lang="en-IN" dirty="0"/>
              <a:t>label information is not present. </a:t>
            </a:r>
            <a:endParaRPr lang="en-IN" dirty="0" smtClean="0"/>
          </a:p>
          <a:p>
            <a:r>
              <a:rPr lang="en-IN" dirty="0" smtClean="0"/>
              <a:t>clustering </a:t>
            </a:r>
            <a:r>
              <a:rPr lang="en-IN" dirty="0"/>
              <a:t>is a form of </a:t>
            </a:r>
            <a:r>
              <a:rPr lang="en-IN" b="1" dirty="0" smtClean="0"/>
              <a:t>learning by </a:t>
            </a:r>
            <a:r>
              <a:rPr lang="en-IN" b="1" dirty="0"/>
              <a:t>observation, rather than </a:t>
            </a:r>
            <a:r>
              <a:rPr lang="en-IN" b="1" i="1" dirty="0"/>
              <a:t>learning by examples.</a:t>
            </a:r>
            <a:endParaRPr lang="en-IN" dirty="0"/>
          </a:p>
        </p:txBody>
      </p:sp>
      <p:sp>
        <p:nvSpPr>
          <p:cNvPr id="4" name="TextBox 3"/>
          <p:cNvSpPr txBox="1"/>
          <p:nvPr/>
        </p:nvSpPr>
        <p:spPr>
          <a:xfrm>
            <a:off x="2771800" y="6084791"/>
            <a:ext cx="6264696" cy="646331"/>
          </a:xfrm>
          <a:prstGeom prst="rect">
            <a:avLst/>
          </a:prstGeom>
          <a:noFill/>
        </p:spPr>
        <p:txBody>
          <a:bodyPr wrap="square" rtlCol="0">
            <a:spAutoFit/>
          </a:bodyPr>
          <a:lstStyle/>
          <a:p>
            <a:r>
              <a:rPr lang="en-US" dirty="0" smtClean="0">
                <a:latin typeface="Tahoma" pitchFamily="34" charset="0"/>
              </a:rPr>
              <a:t>Source: Data Mining Concepts and Techniques, by Jiawei Han Micheline Kamber,  and Jian Pei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1463</TotalTime>
  <Words>3602</Words>
  <Application>Microsoft Office PowerPoint</Application>
  <PresentationFormat>On-screen Show (4:3)</PresentationFormat>
  <Paragraphs>308</Paragraphs>
  <Slides>64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新細明體</vt:lpstr>
      <vt:lpstr>Tahoma</vt:lpstr>
      <vt:lpstr>Office Theme</vt:lpstr>
      <vt:lpstr>Clustering</vt:lpstr>
      <vt:lpstr>Unsupervised Machine Learning</vt:lpstr>
      <vt:lpstr>Unsupervised Machine Learning</vt:lpstr>
      <vt:lpstr>Semi-supervised Machine Learning</vt:lpstr>
      <vt:lpstr>Unsupervised Machine Learning</vt:lpstr>
      <vt:lpstr>PowerPoint Presentation</vt:lpstr>
      <vt:lpstr>PowerPoint Presentation</vt:lpstr>
      <vt:lpstr>Clustering</vt:lpstr>
      <vt:lpstr>Clustering</vt:lpstr>
      <vt:lpstr>Clustering</vt:lpstr>
      <vt:lpstr>Clustering</vt:lpstr>
      <vt:lpstr>Applications of Clustering</vt:lpstr>
      <vt:lpstr>Applications of Clustering</vt:lpstr>
      <vt:lpstr>Applications of Clustering</vt:lpstr>
      <vt:lpstr>Types of Clustering:</vt:lpstr>
      <vt:lpstr>Types of clustering algorithms:</vt:lpstr>
      <vt:lpstr>Which method should I use?</vt:lpstr>
      <vt:lpstr>Pseudo Code of Clustering?</vt:lpstr>
      <vt:lpstr>Example</vt:lpstr>
      <vt:lpstr>Example</vt:lpstr>
      <vt:lpstr>Example</vt:lpstr>
      <vt:lpstr>Example</vt:lpstr>
      <vt:lpstr>Types of Clustering</vt:lpstr>
      <vt:lpstr>Types of Clustering</vt:lpstr>
      <vt:lpstr>Types of Clustering</vt:lpstr>
      <vt:lpstr>Types of Clustering</vt:lpstr>
      <vt:lpstr>PowerPoint Presentation</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Dendrogram</vt:lpstr>
      <vt:lpstr>Dendrogram</vt:lpstr>
      <vt:lpstr>Dendrogram</vt:lpstr>
      <vt:lpstr>Dendrogram</vt:lpstr>
      <vt:lpstr>Dendrogram</vt:lpstr>
      <vt:lpstr>Partitioning clustering</vt:lpstr>
      <vt:lpstr>Partitioning clustering</vt:lpstr>
      <vt:lpstr>Difference between Hierarchical and Partitioning Clustering?</vt:lpstr>
      <vt:lpstr>Exercise  </vt:lpstr>
      <vt:lpstr>K-Means Clustering</vt:lpstr>
      <vt:lpstr>K-Means Clustering</vt:lpstr>
      <vt:lpstr>K-Means Clustering</vt:lpstr>
      <vt:lpstr>PowerPoint Presentation</vt:lpstr>
      <vt:lpstr>K-Modes Clustering</vt:lpstr>
      <vt:lpstr>K-Modes Clustering</vt:lpstr>
      <vt:lpstr>K-Modes Clustering</vt:lpstr>
      <vt:lpstr>K-Modes Clustering</vt:lpstr>
      <vt:lpstr>Gaussian Mixture Models (GMMs)</vt:lpstr>
      <vt:lpstr>Hard vs Soft Clustering</vt:lpstr>
      <vt:lpstr>𝐾-Means vs GMM </vt:lpstr>
      <vt:lpstr>Gaussian Mixture Models (GMMs)</vt:lpstr>
      <vt:lpstr>Gaussian Mixture Models (GMMs)</vt:lpstr>
      <vt:lpstr>Expectation-Maximization Algorithm</vt:lpstr>
      <vt:lpstr>Expectation-Maximization Algorithm</vt:lpstr>
      <vt:lpstr>Expectation-Maximization Algorithm</vt:lpstr>
      <vt:lpstr>Expectation-Maximization Algorithm</vt:lpstr>
      <vt:lpstr>Expectation-Maximization Algorithm</vt:lpstr>
      <vt:lpstr>Expectation-Maximization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sandeep</dc:creator>
  <cp:lastModifiedBy>Sidharath Jain</cp:lastModifiedBy>
  <cp:revision>33</cp:revision>
  <dcterms:created xsi:type="dcterms:W3CDTF">2021-04-19T15:36:33Z</dcterms:created>
  <dcterms:modified xsi:type="dcterms:W3CDTF">2022-04-28T19:00:15Z</dcterms:modified>
</cp:coreProperties>
</file>