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73" r:id="rId4"/>
    <p:sldId id="275" r:id="rId5"/>
    <p:sldId id="276" r:id="rId6"/>
    <p:sldId id="277" r:id="rId7"/>
    <p:sldId id="27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F0D4C-0A2C-4A44-9AB4-F87BF4EB0FA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F0D4C-0A2C-4A44-9AB4-F87BF4EB0FA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F0D4C-0A2C-4A44-9AB4-F87BF4EB0FA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F0D4C-0A2C-4A44-9AB4-F87BF4EB0FA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F0D4C-0A2C-4A44-9AB4-F87BF4EB0FA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F0D4C-0A2C-4A44-9AB4-F87BF4EB0FA3}"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F0D4C-0A2C-4A44-9AB4-F87BF4EB0FA3}"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F0D4C-0A2C-4A44-9AB4-F87BF4EB0FA3}"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F0D4C-0A2C-4A44-9AB4-F87BF4EB0FA3}"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F0D4C-0A2C-4A44-9AB4-F87BF4EB0FA3}"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F0D4C-0A2C-4A44-9AB4-F87BF4EB0FA3}"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6237D-3452-4820-A5FA-9C66D54A59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F0D4C-0A2C-4A44-9AB4-F87BF4EB0FA3}" type="datetimeFigureOut">
              <a:rPr lang="en-US" smtClean="0"/>
              <a:t>9/20/2021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6237D-3452-4820-A5FA-9C66D54A59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Emitting Diode</a:t>
            </a:r>
            <a:endParaRPr lang="en-US" dirty="0"/>
          </a:p>
        </p:txBody>
      </p:sp>
      <p:pic>
        <p:nvPicPr>
          <p:cNvPr id="4" name="Content Placeholder 3" descr="What is an LED? | All About LEDs | Adafruit Learning System"/>
          <p:cNvPicPr>
            <a:picLocks noGrp="1"/>
          </p:cNvPicPr>
          <p:nvPr>
            <p:ph idx="1"/>
          </p:nvPr>
        </p:nvPicPr>
        <p:blipFill>
          <a:blip r:embed="rId2"/>
          <a:srcRect/>
          <a:stretch>
            <a:fillRect/>
          </a:stretch>
        </p:blipFill>
        <p:spPr bwMode="auto">
          <a:xfrm>
            <a:off x="1628284" y="1600200"/>
            <a:ext cx="5887432" cy="45259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using LEDs over incandescent light sources</a:t>
            </a:r>
            <a:endParaRPr lang="en-US" dirty="0"/>
          </a:p>
        </p:txBody>
      </p:sp>
      <p:sp>
        <p:nvSpPr>
          <p:cNvPr id="3" name="Content Placeholder 2"/>
          <p:cNvSpPr>
            <a:spLocks noGrp="1"/>
          </p:cNvSpPr>
          <p:nvPr>
            <p:ph idx="1"/>
          </p:nvPr>
        </p:nvSpPr>
        <p:spPr/>
        <p:txBody>
          <a:bodyPr/>
          <a:lstStyle/>
          <a:p>
            <a:r>
              <a:rPr lang="en-US" dirty="0" smtClean="0"/>
              <a:t>lower power consumption, </a:t>
            </a:r>
          </a:p>
          <a:p>
            <a:r>
              <a:rPr lang="en-US" dirty="0" smtClean="0"/>
              <a:t>longer lifetime,</a:t>
            </a:r>
          </a:p>
          <a:p>
            <a:r>
              <a:rPr lang="en-US" dirty="0" smtClean="0"/>
              <a:t> improved physical robustness,</a:t>
            </a:r>
          </a:p>
          <a:p>
            <a:r>
              <a:rPr lang="en-US" dirty="0" smtClean="0"/>
              <a:t> smaller size, </a:t>
            </a:r>
          </a:p>
          <a:p>
            <a:r>
              <a:rPr lang="en-US" dirty="0" smtClean="0"/>
              <a:t>and faster switching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isadvantages of LEDs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electrical limitations to low voltage and generally to DC (not AC) power, </a:t>
            </a:r>
          </a:p>
          <a:p>
            <a:r>
              <a:rPr lang="en-US" dirty="0" smtClean="0"/>
              <a:t>inability to provide steady illumination from a pulsing DC or an AC electrical supply source, </a:t>
            </a:r>
          </a:p>
          <a:p>
            <a:r>
              <a:rPr lang="en-US" dirty="0" smtClean="0"/>
              <a:t>and lesser maximum operating temperature and storage temperature. </a:t>
            </a:r>
          </a:p>
          <a:p>
            <a:r>
              <a:rPr lang="en-US" dirty="0" smtClean="0"/>
              <a:t>(In contrast to LEDs, incandescent lamps can be made to intrinsically run at virtually any supply voltage, can utilize either AC or DC current interchangeably, and will provide steady illumination (due to thermal inertia) when powered by AC or pulsing DC even at a frequency as low as 50 Hz.</a:t>
            </a:r>
          </a:p>
          <a:p>
            <a:r>
              <a:rPr lang="en-US" dirty="0" smtClean="0"/>
              <a:t> LEDs usually need electronic support components to function, while an incandescent bulb can and usually does operate directly from an unregulated DC or AC power source.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The fast switching of LEDs is unfavorable when a steady, </a:t>
            </a:r>
            <a:r>
              <a:rPr lang="en-US" dirty="0" err="1" smtClean="0"/>
              <a:t>unfluctuating</a:t>
            </a:r>
            <a:r>
              <a:rPr lang="en-US" dirty="0" smtClean="0"/>
              <a:t> source of light is desired, but it can be overcome by providing to them a very steady regulated DC electrical supply, at the expense of high-quality DC regulator electronics.) </a:t>
            </a:r>
          </a:p>
          <a:p>
            <a:r>
              <a:rPr lang="en-US" dirty="0" smtClean="0"/>
              <a:t>As in nearly all engineering matters, whether the advantages or disadvantages of LEDs are more significant depends on the application.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     For some applications, such as high-speed data </a:t>
            </a:r>
            <a:r>
              <a:rPr lang="en-US" dirty="0" err="1" smtClean="0"/>
              <a:t>signalling</a:t>
            </a:r>
            <a:r>
              <a:rPr lang="en-US" dirty="0" smtClean="0"/>
              <a:t> (as in IR remote controls and fiber-optic communications) or information display or indication in small battery-powered devices, LEDs are nearly ideal while incandescent lamps are completely inadequate.</a:t>
            </a:r>
          </a:p>
          <a:p>
            <a:r>
              <a:rPr lang="en-US" dirty="0" smtClean="0"/>
              <a:t>LEDs are much more energy-efficient and long-lasting </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smtClean="0"/>
              <a:t>Efficiency:</a:t>
            </a:r>
            <a:r>
              <a:rPr lang="en-US" dirty="0" smtClean="0"/>
              <a:t> LEDs emit more lumens per watt than incandescent light </a:t>
            </a:r>
            <a:r>
              <a:rPr lang="en-US" dirty="0" err="1" smtClean="0"/>
              <a:t>bulbs.The</a:t>
            </a:r>
            <a:r>
              <a:rPr lang="en-US" dirty="0" smtClean="0"/>
              <a:t> efficiency of LED lighting fixtures is not affected by shape and size, unlike fluorescent light bulbs or tubes.</a:t>
            </a:r>
          </a:p>
          <a:p>
            <a:r>
              <a:rPr lang="en-US" b="1" dirty="0" smtClean="0"/>
              <a:t>Color:</a:t>
            </a:r>
            <a:r>
              <a:rPr lang="en-US" dirty="0" smtClean="0"/>
              <a:t> LEDs can emit light of an intended color without using any color filters </a:t>
            </a:r>
          </a:p>
          <a:p>
            <a:r>
              <a:rPr lang="en-US" b="1" dirty="0" smtClean="0"/>
              <a:t>Size:</a:t>
            </a:r>
            <a:r>
              <a:rPr lang="en-US" dirty="0" smtClean="0"/>
              <a:t> LEDs can be very small (smaller than 2 mm</a:t>
            </a:r>
            <a:r>
              <a:rPr lang="en-US" baseline="30000" dirty="0" smtClean="0"/>
              <a:t>2</a:t>
            </a:r>
            <a:r>
              <a:rPr lang="en-US" dirty="0" smtClean="0"/>
              <a:t>) and are easily attached to printed circuit boards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err="1" smtClean="0"/>
              <a:t>Warmup</a:t>
            </a:r>
            <a:r>
              <a:rPr lang="en-US" b="1" dirty="0" smtClean="0"/>
              <a:t> time:</a:t>
            </a:r>
            <a:r>
              <a:rPr lang="en-US" dirty="0" smtClean="0"/>
              <a:t> LEDs light up very quickly.</a:t>
            </a:r>
          </a:p>
          <a:p>
            <a:r>
              <a:rPr lang="en-US" b="1" dirty="0" smtClean="0"/>
              <a:t>Cycling:</a:t>
            </a:r>
            <a:r>
              <a:rPr lang="en-US" dirty="0" smtClean="0"/>
              <a:t> LEDs are ideal for uses subject to frequent on-off cycling,</a:t>
            </a:r>
          </a:p>
          <a:p>
            <a:r>
              <a:rPr lang="en-US" b="1" dirty="0" smtClean="0"/>
              <a:t>Dimming:</a:t>
            </a:r>
            <a:r>
              <a:rPr lang="en-US" dirty="0" smtClean="0"/>
              <a:t> LEDs can very easily be dimmed either by pulse-width modulation or lowering the forward current</a:t>
            </a:r>
          </a:p>
          <a:p>
            <a:r>
              <a:rPr lang="en-US" b="1" dirty="0" smtClean="0"/>
              <a:t>Cool light:</a:t>
            </a:r>
            <a:r>
              <a:rPr lang="en-US" dirty="0" smtClean="0"/>
              <a:t> In contrast to most light sources, LEDs radiate very little heat in the form of IR that can cause damage to sensitive objects or fabrics.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Lifetime:</a:t>
            </a:r>
            <a:r>
              <a:rPr lang="en-US" dirty="0" smtClean="0"/>
              <a:t> LEDs can have a relatively long useful life. Approx. 35,000 to 50,000 hours of useful life.</a:t>
            </a:r>
          </a:p>
          <a:p>
            <a:r>
              <a:rPr lang="en-US" b="1" dirty="0" smtClean="0"/>
              <a:t>Shock resistance:</a:t>
            </a:r>
            <a:r>
              <a:rPr lang="en-US" dirty="0" smtClean="0"/>
              <a:t> LEDs, being solid-state components, are difficult to damage with external shock, </a:t>
            </a:r>
          </a:p>
          <a:p>
            <a:r>
              <a:rPr lang="en-US" b="1" dirty="0" smtClean="0"/>
              <a:t>Focus:</a:t>
            </a:r>
            <a:r>
              <a:rPr lang="en-US" dirty="0" smtClean="0"/>
              <a:t> The solid package of the LED can be designed to focus its light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a:t>
            </a:r>
            <a:br>
              <a:rPr lang="en-US" b="1" dirty="0" smtClean="0"/>
            </a:br>
            <a:endParaRPr lang="en-US" dirty="0"/>
          </a:p>
        </p:txBody>
      </p:sp>
      <p:sp>
        <p:nvSpPr>
          <p:cNvPr id="3" name="Content Placeholder 2"/>
          <p:cNvSpPr>
            <a:spLocks noGrp="1"/>
          </p:cNvSpPr>
          <p:nvPr>
            <p:ph idx="1"/>
          </p:nvPr>
        </p:nvSpPr>
        <p:spPr/>
        <p:txBody>
          <a:bodyPr/>
          <a:lstStyle/>
          <a:p>
            <a:r>
              <a:rPr lang="en-US" b="1" dirty="0" smtClean="0"/>
              <a:t>Temperature dependence:</a:t>
            </a:r>
            <a:r>
              <a:rPr lang="en-US" dirty="0" smtClean="0"/>
              <a:t> LED performance largely depends on the ambient temperature of the operating environment – or thermal management properties</a:t>
            </a:r>
          </a:p>
          <a:p>
            <a:r>
              <a:rPr lang="en-US" b="1" dirty="0" smtClean="0"/>
              <a:t>Voltage sensitivity:</a:t>
            </a:r>
            <a:r>
              <a:rPr lang="en-US" dirty="0" smtClean="0"/>
              <a:t> LEDs must be supplied with a voltage above their threshold voltage and a current below their rating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Color rendition:</a:t>
            </a:r>
            <a:r>
              <a:rPr lang="en-US" dirty="0" smtClean="0"/>
              <a:t> Most cool-white LEDs have spectra that differ significantly from a black body radiator like the sun or an incandescent light</a:t>
            </a:r>
          </a:p>
          <a:p>
            <a:r>
              <a:rPr lang="en-US" b="1" dirty="0" smtClean="0"/>
              <a:t>Efficiency droop:</a:t>
            </a:r>
            <a:r>
              <a:rPr lang="en-US" dirty="0" smtClean="0"/>
              <a:t> The efficiency of LEDs decreases as the electric current increases. Heating also increases with higher currents, which compromises LED lifetime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a:t>
            </a:r>
            <a:br>
              <a:rPr lang="en-US" b="1" dirty="0" smtClean="0"/>
            </a:br>
            <a:endParaRPr lang="en-US" dirty="0"/>
          </a:p>
        </p:txBody>
      </p:sp>
      <p:sp>
        <p:nvSpPr>
          <p:cNvPr id="3" name="Content Placeholder 2"/>
          <p:cNvSpPr>
            <a:spLocks noGrp="1"/>
          </p:cNvSpPr>
          <p:nvPr>
            <p:ph idx="1"/>
          </p:nvPr>
        </p:nvSpPr>
        <p:spPr/>
        <p:txBody>
          <a:bodyPr>
            <a:normAutofit/>
          </a:bodyPr>
          <a:lstStyle/>
          <a:p>
            <a:endParaRPr lang="en-US" b="1" dirty="0" smtClean="0"/>
          </a:p>
          <a:p>
            <a:r>
              <a:rPr lang="en-US" b="1" dirty="0" smtClean="0"/>
              <a:t>Indicators and signs (displays, message boards, traffic signals, glow sticks, emergency lighting, daytime running lights)</a:t>
            </a:r>
          </a:p>
          <a:p>
            <a:r>
              <a:rPr lang="en-US" b="1" dirty="0" smtClean="0"/>
              <a:t>Lighting (flashlights, street lights, projectors)</a:t>
            </a:r>
          </a:p>
          <a:p>
            <a:r>
              <a:rPr lang="en-US" b="1" dirty="0" smtClean="0"/>
              <a:t>Data communication and other </a:t>
            </a:r>
            <a:r>
              <a:rPr lang="en-US" b="1" dirty="0" err="1" smtClean="0"/>
              <a:t>signalling</a:t>
            </a:r>
            <a:r>
              <a:rPr lang="en-US" b="1" dirty="0" smtClean="0"/>
              <a:t> (navigation in closed spaces)</a:t>
            </a:r>
          </a:p>
          <a:p>
            <a:r>
              <a:rPr lang="en-US" b="1" dirty="0" smtClean="0"/>
              <a:t>Machine vision systems (barcode scanners)</a:t>
            </a:r>
          </a:p>
          <a:p>
            <a:endParaRPr lang="en-US" b="1" dirty="0" smtClean="0"/>
          </a:p>
          <a:p>
            <a:pPr>
              <a:buNone/>
            </a:pPr>
            <a:endParaRPr lang="en-US" dirty="0"/>
          </a:p>
        </p:txBody>
      </p:sp>
      <p:pic>
        <p:nvPicPr>
          <p:cNvPr id="4" name="Content Placeholder 3" descr="https://monroeengineering.com/blog/wp-content/uploads/2019/06/led-lighting-1-300x277.jpg"/>
          <p:cNvPicPr>
            <a:picLocks/>
          </p:cNvPicPr>
          <p:nvPr/>
        </p:nvPicPr>
        <p:blipFill>
          <a:blip r:embed="rId2"/>
          <a:srcRect/>
          <a:stretch>
            <a:fillRect/>
          </a:stretch>
        </p:blipFill>
        <p:spPr bwMode="auto">
          <a:xfrm>
            <a:off x="6477000" y="380999"/>
            <a:ext cx="2476500" cy="160020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b="1" dirty="0" smtClean="0"/>
              <a:t>light-emitting diode</a:t>
            </a:r>
            <a:r>
              <a:rPr lang="en-US" dirty="0" smtClean="0"/>
              <a:t> (</a:t>
            </a:r>
            <a:r>
              <a:rPr lang="en-US" b="1" dirty="0" smtClean="0"/>
              <a:t>LED</a:t>
            </a:r>
            <a:r>
              <a:rPr lang="en-US" dirty="0" smtClean="0"/>
              <a:t>) is a semiconductor light source that emits light when current flows through it</a:t>
            </a:r>
          </a:p>
          <a:p>
            <a:r>
              <a:rPr lang="en-US" dirty="0" smtClean="0"/>
              <a:t>Electrons in the semiconductor recombine with electron holes, releasing energy in the form of photons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notated LED"/>
          <p:cNvPicPr>
            <a:picLocks noGrp="1"/>
          </p:cNvPicPr>
          <p:nvPr>
            <p:ph idx="1"/>
          </p:nvPr>
        </p:nvPicPr>
        <p:blipFill>
          <a:blip r:embed="rId2"/>
          <a:srcRect/>
          <a:stretch>
            <a:fillRect/>
          </a:stretch>
        </p:blipFill>
        <p:spPr bwMode="auto">
          <a:xfrm>
            <a:off x="1585417" y="1600200"/>
            <a:ext cx="5973165" cy="45259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LED</a:t>
            </a:r>
            <a:endParaRPr lang="en-US" dirty="0"/>
          </a:p>
        </p:txBody>
      </p:sp>
      <p:pic>
        <p:nvPicPr>
          <p:cNvPr id="4" name="Content Placeholder 3"/>
          <p:cNvPicPr>
            <a:picLocks noGrp="1"/>
          </p:cNvPicPr>
          <p:nvPr>
            <p:ph idx="1"/>
          </p:nvPr>
        </p:nvPicPr>
        <p:blipFill>
          <a:blip r:embed="rId2"/>
          <a:srcRect l="26306" t="26643" r="53088" b="36961"/>
          <a:stretch>
            <a:fillRect/>
          </a:stretch>
        </p:blipFill>
        <p:spPr bwMode="auto">
          <a:xfrm>
            <a:off x="1676400" y="1524001"/>
            <a:ext cx="5714999" cy="421121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LED is a </a:t>
            </a:r>
            <a:r>
              <a:rPr lang="en-US" dirty="0" err="1" smtClean="0"/>
              <a:t>specialised</a:t>
            </a:r>
            <a:r>
              <a:rPr lang="en-US" dirty="0" smtClean="0"/>
              <a:t> form of PN junction that uses a compound junction.</a:t>
            </a:r>
          </a:p>
          <a:p>
            <a:r>
              <a:rPr lang="en-US" dirty="0"/>
              <a:t>C</a:t>
            </a:r>
            <a:r>
              <a:rPr lang="en-US" dirty="0" smtClean="0"/>
              <a:t>ompound semiconductors including gallium arsenide, gallium </a:t>
            </a:r>
            <a:r>
              <a:rPr lang="en-US" dirty="0" err="1" smtClean="0"/>
              <a:t>phosphide</a:t>
            </a:r>
            <a:r>
              <a:rPr lang="en-US" dirty="0" smtClean="0"/>
              <a:t> and indium </a:t>
            </a:r>
            <a:r>
              <a:rPr lang="en-US" dirty="0" err="1" smtClean="0"/>
              <a:t>phosphide</a:t>
            </a:r>
            <a:r>
              <a:rPr lang="en-US" dirty="0" smtClean="0"/>
              <a:t> and junctions made from these materials do emit light.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light emitting diode emits light when it is forward biased</a:t>
            </a:r>
          </a:p>
          <a:p>
            <a:r>
              <a:rPr lang="en-US" dirty="0" smtClean="0"/>
              <a:t>When a voltage is applied across the junction to make it forward biased, current flows as in the case of any PN junction.</a:t>
            </a:r>
          </a:p>
          <a:p>
            <a:r>
              <a:rPr lang="en-US" dirty="0" smtClean="0"/>
              <a:t>Holes from the p-type region and electrons from the n-type region enter the junction and recombine like a normal diode to enable the current to flow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this occurs energy is released, some of which is in the form of light photons.</a:t>
            </a:r>
          </a:p>
          <a:p>
            <a:r>
              <a:rPr lang="en-US" dirty="0" smtClean="0"/>
              <a:t>Modern LEDs are available in visible, ultraviolet (UV), and infrared wavelengths, with high, low, or intermediate light output.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Early LEDs were often used as indicator lamps, replacing small incandescent bulbs, and in seven-segment displays.</a:t>
            </a:r>
          </a:p>
          <a:p>
            <a:r>
              <a:rPr lang="en-US" dirty="0" smtClean="0"/>
              <a:t>Recent developments have produced high-output white light LEDs suitable for room and outdoor area lighting.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LEDs are used in applications as diverse as aviation lighting, fairy lights, automotive headlamps, advertising, general lighting, traffic signals, camera flashes, lighted wallpaper, horticultural grow lights, and medical devices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822</Words>
  <Application>Microsoft Office PowerPoint</Application>
  <PresentationFormat>On-screen Show (4:3)</PresentationFormat>
  <Paragraphs>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Light Emitting Diode</vt:lpstr>
      <vt:lpstr>Slide 2</vt:lpstr>
      <vt:lpstr>Slide 3</vt:lpstr>
      <vt:lpstr>Working of LED</vt:lpstr>
      <vt:lpstr>Slide 5</vt:lpstr>
      <vt:lpstr>Slide 6</vt:lpstr>
      <vt:lpstr>Slide 7</vt:lpstr>
      <vt:lpstr>Slide 8</vt:lpstr>
      <vt:lpstr>Slide 9</vt:lpstr>
      <vt:lpstr>Advantages of using LEDs over incandescent light sources</vt:lpstr>
      <vt:lpstr>Disadvantages of LEDs</vt:lpstr>
      <vt:lpstr>Contd….</vt:lpstr>
      <vt:lpstr>Advantages</vt:lpstr>
      <vt:lpstr>Slide 14</vt:lpstr>
      <vt:lpstr>Slide 15</vt:lpstr>
      <vt:lpstr>Slide 16</vt:lpstr>
      <vt:lpstr>Disadvantages </vt:lpstr>
      <vt:lpstr>Slide 18</vt:lpstr>
      <vt:lpstr>Applications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dc:title>
  <dc:creator>ECE</dc:creator>
  <cp:lastModifiedBy>ECE</cp:lastModifiedBy>
  <cp:revision>14</cp:revision>
  <dcterms:created xsi:type="dcterms:W3CDTF">2021-09-20T05:34:11Z</dcterms:created>
  <dcterms:modified xsi:type="dcterms:W3CDTF">2021-09-20T06:26:14Z</dcterms:modified>
</cp:coreProperties>
</file>