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0" r:id="rId2"/>
    <p:sldId id="259" r:id="rId3"/>
    <p:sldId id="262" r:id="rId4"/>
    <p:sldId id="266" r:id="rId5"/>
    <p:sldId id="268" r:id="rId6"/>
    <p:sldId id="270" r:id="rId7"/>
    <p:sldId id="272" r:id="rId8"/>
    <p:sldId id="274" r:id="rId9"/>
    <p:sldId id="276" r:id="rId10"/>
    <p:sldId id="278" r:id="rId11"/>
    <p:sldId id="280" r:id="rId12"/>
    <p:sldId id="289" r:id="rId13"/>
    <p:sldId id="292" r:id="rId14"/>
    <p:sldId id="290" r:id="rId15"/>
    <p:sldId id="286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34567" autoAdjust="0"/>
    <p:restoredTop sz="86409" autoAdjust="0"/>
  </p:normalViewPr>
  <p:slideViewPr>
    <p:cSldViewPr>
      <p:cViewPr>
        <p:scale>
          <a:sx n="80" d="100"/>
          <a:sy n="80" d="100"/>
        </p:scale>
        <p:origin x="-8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7FF80-9290-4EB0-ACB2-5098F4F001E6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A1076-5208-4A8F-86E2-9E96ECD32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1D63D0-A9EE-4F29-97A9-C004DE17900A}" type="slidenum">
              <a:rPr lang="en-US"/>
              <a:pPr/>
              <a:t>3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4DE9B2-E453-4542-9F94-47ABC20BA581}" type="slidenum">
              <a:rPr lang="en-US"/>
              <a:pPr/>
              <a:t>12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EFA774-40D5-45F6-AC04-F890281BEFA4}" type="slidenum">
              <a:rPr lang="en-US"/>
              <a:pPr/>
              <a:t>14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135393-9185-425C-BF75-B1533C262441}" type="slidenum">
              <a:rPr lang="en-US"/>
              <a:pPr/>
              <a:t>15</a:t>
            </a:fld>
            <a:endParaRPr 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4D7D75-3057-455A-A08E-65D754D5B0AC}" type="slidenum">
              <a:rPr lang="en-US"/>
              <a:pPr/>
              <a:t>4</a:t>
            </a:fld>
            <a:endParaRPr 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960E43-69BF-4CCE-94BE-8CFA9CE9B5DD}" type="slidenum">
              <a:rPr lang="en-US"/>
              <a:pPr/>
              <a:t>5</a:t>
            </a:fld>
            <a:endParaRPr 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0FB73E-30AD-4603-87B3-F97FC458E0FB}" type="slidenum">
              <a:rPr lang="en-US"/>
              <a:pPr/>
              <a:t>6</a:t>
            </a:fld>
            <a:endParaRPr 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F3E2BC-9BB6-4549-AE11-FD6168DF99F8}" type="slidenum">
              <a:rPr lang="en-US"/>
              <a:pPr/>
              <a:t>7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A76968-8091-4C0A-8AAE-AD1BA99DDA8D}" type="slidenum">
              <a:rPr lang="en-US"/>
              <a:pPr/>
              <a:t>8</a:t>
            </a:fld>
            <a:endParaRPr 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0A249B-2AEF-4045-AB9E-D01D487D0C84}" type="slidenum">
              <a:rPr lang="en-US"/>
              <a:pPr/>
              <a:t>9</a:t>
            </a:fld>
            <a:endParaRPr 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274DD3-4ECB-40A8-8CC9-529AB1C11C6F}" type="slidenum">
              <a:rPr lang="en-US"/>
              <a:pPr/>
              <a:t>10</a:t>
            </a:fld>
            <a:endParaRPr lang="en-US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668C65-FB1C-43A9-B146-402CF2FFA109}" type="slidenum">
              <a:rPr lang="en-US"/>
              <a:pPr/>
              <a:t>11</a:t>
            </a:fld>
            <a:endParaRPr 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BAA4713-5DD4-4C69-B97E-78DA16328A10}" type="slidenum">
              <a:rPr lang="en-US" sz="12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US" sz="1200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752359-3943-4EF3-A7FD-7C9319D43991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AE373-55A1-4158-A42F-893CA7D73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752359-3943-4EF3-A7FD-7C9319D43991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AE373-55A1-4158-A42F-893CA7D73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752359-3943-4EF3-A7FD-7C9319D43991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AE373-55A1-4158-A42F-893CA7D73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752359-3943-4EF3-A7FD-7C9319D43991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AE373-55A1-4158-A42F-893CA7D73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752359-3943-4EF3-A7FD-7C9319D43991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AE373-55A1-4158-A42F-893CA7D73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752359-3943-4EF3-A7FD-7C9319D43991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AE373-55A1-4158-A42F-893CA7D73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752359-3943-4EF3-A7FD-7C9319D43991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AE373-55A1-4158-A42F-893CA7D73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752359-3943-4EF3-A7FD-7C9319D43991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AE373-55A1-4158-A42F-893CA7D73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752359-3943-4EF3-A7FD-7C9319D43991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AE373-55A1-4158-A42F-893CA7D73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752359-3943-4EF3-A7FD-7C9319D43991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AE373-55A1-4158-A42F-893CA7D73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4752359-3943-4EF3-A7FD-7C9319D43991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DAAE373-55A1-4158-A42F-893CA7D73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4752359-3943-4EF3-A7FD-7C9319D43991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DAAE373-55A1-4158-A42F-893CA7D73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7772400" cy="1524000"/>
          </a:xfrm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P-N JUNCTION DIODE </a:t>
            </a:r>
            <a:endParaRPr lang="en-US" sz="80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57200" y="533400"/>
            <a:ext cx="8229600" cy="5816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Once  the junction is crossed, a number of electrons and the holes will recombine .</a:t>
            </a:r>
          </a:p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For each hole in the P section  that combines with  an electron from the N section, a covalent bond  breaks and an electron is </a:t>
            </a:r>
            <a:r>
              <a:rPr lang="en-US" sz="2600" dirty="0" err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liberatyed</a:t>
            </a:r>
            <a:r>
              <a:rPr lang="en-US" sz="26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which enters the positive terminal </a:t>
            </a:r>
          </a:p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Thus creating an electron hole pair.</a:t>
            </a:r>
          </a:p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Current in the N region is carried by ….electrons</a:t>
            </a:r>
          </a:p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Current in the P region is carried by …. Holes.</a:t>
            </a:r>
          </a:p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7315200" cy="838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bIns="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E" sz="5000" dirty="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Reverse biased </a:t>
            </a:r>
            <a:r>
              <a:rPr lang="en-IE" sz="5000" dirty="0" err="1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pn</a:t>
            </a:r>
            <a:r>
              <a:rPr lang="en-IE" sz="5000" dirty="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 junction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81000" y="1066800"/>
            <a:ext cx="8610600" cy="52577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E" sz="26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E" sz="2600" dirty="0">
                <a:solidFill>
                  <a:schemeClr val="bg1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If the + of the battery is connected to the n-type and the – </a:t>
            </a:r>
            <a:r>
              <a:rPr lang="en-IE" sz="2600" dirty="0">
                <a:solidFill>
                  <a:schemeClr val="bg1"/>
                </a:solidFill>
                <a:latin typeface="Arial Narrow" pitchFamily="32" charset="0"/>
                <a:ea typeface="Droid Sans Fallback" charset="0"/>
                <a:cs typeface="Droid Sans Fallback" charset="0"/>
              </a:rPr>
              <a:t>terminal</a:t>
            </a:r>
            <a:r>
              <a:rPr lang="en-IE" sz="2600" dirty="0">
                <a:solidFill>
                  <a:schemeClr val="bg1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to the p-type,</a:t>
            </a:r>
          </a:p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E" sz="3200" b="1" i="1" dirty="0" smtClean="0">
                <a:solidFill>
                  <a:schemeClr val="bg1"/>
                </a:solidFill>
                <a:latin typeface="Bell MT" pitchFamily="16" charset="0"/>
                <a:ea typeface="Droid Sans Fallback" charset="0"/>
                <a:cs typeface="Droid Sans Fallback" charset="0"/>
              </a:rPr>
              <a:t>the free electrons and free holes are attracted back towards the battery, hence back from the depletion layer, hence the depletion layer grows</a:t>
            </a:r>
            <a:r>
              <a:rPr lang="en-IE" sz="3200" dirty="0" smtClean="0">
                <a:solidFill>
                  <a:schemeClr val="bg1"/>
                </a:solidFill>
                <a:latin typeface="Bell MT" pitchFamily="16" charset="0"/>
                <a:ea typeface="Droid Sans Fallback" charset="0"/>
                <a:cs typeface="Droid Sans Fallback" charset="0"/>
              </a:rPr>
              <a:t>.</a:t>
            </a:r>
            <a:endParaRPr lang="en-IE" sz="2800" dirty="0">
              <a:solidFill>
                <a:schemeClr val="bg1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71463" indent="-271463">
              <a:spcBef>
                <a:spcPts val="900"/>
              </a:spcBef>
              <a:buSzPct val="9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E" sz="2800" dirty="0">
                <a:solidFill>
                  <a:schemeClr val="bg1"/>
                </a:solidFill>
                <a:latin typeface="Bell MT" pitchFamily="16" charset="0"/>
                <a:ea typeface="Droid Sans Fallback" charset="0"/>
                <a:cs typeface="Droid Sans Fallback" charset="0"/>
              </a:rPr>
              <a:t>     </a:t>
            </a:r>
            <a:r>
              <a:rPr lang="en-IE" sz="2800" dirty="0" smtClean="0">
                <a:solidFill>
                  <a:schemeClr val="bg1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Thus a reverse biased </a:t>
            </a:r>
            <a:r>
              <a:rPr lang="en-IE" sz="2800" dirty="0" err="1" smtClean="0">
                <a:solidFill>
                  <a:schemeClr val="bg1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pn</a:t>
            </a:r>
            <a:r>
              <a:rPr lang="en-IE" sz="2800" dirty="0" smtClean="0">
                <a:solidFill>
                  <a:schemeClr val="bg1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junction does not conduct current.</a:t>
            </a:r>
          </a:p>
          <a:p>
            <a:pPr marL="271463" indent="-271463">
              <a:spcBef>
                <a:spcPts val="900"/>
              </a:spcBef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E" sz="3600" dirty="0">
              <a:solidFill>
                <a:schemeClr val="bg1"/>
              </a:solidFill>
              <a:latin typeface="Bell MT" pitchFamily="16" charset="0"/>
              <a:ea typeface="Droid Sans Fallback" charset="0"/>
              <a:cs typeface="Droid Sans Fallback" charset="0"/>
            </a:endParaRPr>
          </a:p>
          <a:p>
            <a:pPr marL="271463" indent="-271463">
              <a:spcBef>
                <a:spcPts val="650"/>
              </a:spcBef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E" sz="2600" dirty="0">
                <a:solidFill>
                  <a:schemeClr val="bg1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</a:t>
            </a:r>
            <a:r>
              <a:rPr lang="en-IE" sz="2600" dirty="0" smtClean="0">
                <a:solidFill>
                  <a:schemeClr val="bg1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</a:t>
            </a:r>
            <a:endParaRPr lang="en-IE" sz="26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71463" indent="-271463">
              <a:spcBef>
                <a:spcPts val="650"/>
              </a:spcBef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E" sz="26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71463" indent="-271463">
              <a:spcBef>
                <a:spcPts val="650"/>
              </a:spcBef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E" sz="26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E" sz="26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E" sz="26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E" sz="26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E" sz="26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E" sz="26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57200" y="762000"/>
            <a:ext cx="8229600" cy="533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71463" indent="-271463">
              <a:spcBef>
                <a:spcPts val="100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Thus the P N junction diode allows the electrons flow only when  P is positive .</a:t>
            </a:r>
          </a:p>
          <a:p>
            <a:pPr marL="271463" indent="-271463">
              <a:spcBef>
                <a:spcPts val="1000"/>
              </a:spcBef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40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71463" indent="-271463">
              <a:spcBef>
                <a:spcPts val="100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This property is used for the conversion of AC into  DC ,Which is called </a:t>
            </a:r>
            <a:r>
              <a:rPr lang="en-US" sz="4000" dirty="0" smtClean="0">
                <a:solidFill>
                  <a:srgbClr val="E90062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rectification</a:t>
            </a:r>
            <a:r>
              <a:rPr lang="en-US" sz="4000" dirty="0" smtClean="0">
                <a:solidFill>
                  <a:schemeClr val="bg1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.</a:t>
            </a:r>
            <a:endParaRPr lang="en-US" sz="4000" dirty="0">
              <a:solidFill>
                <a:srgbClr val="E90062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n ju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062038"/>
            <a:ext cx="6324599" cy="51101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0" bIns="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6000" b="1" dirty="0">
                <a:latin typeface="Calibri" pitchFamily="32" charset="0"/>
                <a:ea typeface="Droid Sans Fallback" charset="0"/>
                <a:cs typeface="Droid Sans Fallback" charset="0"/>
              </a:rPr>
              <a:t>ADVANTAGES: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38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71463" indent="-271463">
              <a:spcBef>
                <a:spcPts val="80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No filament is necessary</a:t>
            </a:r>
          </a:p>
          <a:p>
            <a:pPr marL="271463" indent="-271463">
              <a:spcBef>
                <a:spcPts val="800"/>
              </a:spcBef>
              <a:buClr>
                <a:srgbClr val="9C007F"/>
              </a:buClr>
              <a:buSzPct val="95000"/>
              <a:buFont typeface="Wingdings 2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71463" indent="-271463">
              <a:spcBef>
                <a:spcPts val="80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Occupies lesser space</a:t>
            </a:r>
          </a:p>
          <a:p>
            <a:pPr marL="271463" indent="-271463">
              <a:spcBef>
                <a:spcPts val="800"/>
              </a:spcBef>
              <a:buClr>
                <a:srgbClr val="9C007F"/>
              </a:buClr>
              <a:buSzPct val="95000"/>
              <a:buFont typeface="Wingdings 2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71463" indent="-271463">
              <a:spcBef>
                <a:spcPts val="80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Long life.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0" bIns="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6000" b="1" dirty="0" smtClean="0">
                <a:latin typeface="Calibri" pitchFamily="32" charset="0"/>
                <a:ea typeface="Droid Sans Fallback" charset="0"/>
                <a:cs typeface="Droid Sans Fallback" charset="0"/>
              </a:rPr>
              <a:t>APPLICATIONS</a:t>
            </a:r>
            <a:r>
              <a:rPr lang="en-US" sz="6000" dirty="0" smtClean="0">
                <a:latin typeface="Calibri" pitchFamily="32" charset="0"/>
                <a:ea typeface="Droid Sans Fallback" charset="0"/>
                <a:cs typeface="Droid Sans Fallback" charset="0"/>
              </a:rPr>
              <a:t>-</a:t>
            </a:r>
            <a:endParaRPr lang="en-US" sz="6000" dirty="0"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229600" cy="5207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71463" indent="-271463">
              <a:lnSpc>
                <a:spcPct val="90000"/>
              </a:lnSpc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71463" indent="-271463">
              <a:lnSpc>
                <a:spcPct val="90000"/>
              </a:lnSpc>
              <a:spcBef>
                <a:spcPts val="80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….as rectifiers to convert AC into DC.</a:t>
            </a:r>
          </a:p>
          <a:p>
            <a:pPr marL="271463" indent="-271463">
              <a:lnSpc>
                <a:spcPct val="90000"/>
              </a:lnSpc>
              <a:spcBef>
                <a:spcPts val="800"/>
              </a:spcBef>
              <a:buClr>
                <a:srgbClr val="9C007F"/>
              </a:buClr>
              <a:buSzPct val="95000"/>
              <a:buFont typeface="Wingdings 2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71463" indent="-271463">
              <a:lnSpc>
                <a:spcPct val="90000"/>
              </a:lnSpc>
              <a:spcBef>
                <a:spcPts val="80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As an switch in computer circuits.</a:t>
            </a:r>
          </a:p>
          <a:p>
            <a:pPr marL="271463" indent="-271463">
              <a:lnSpc>
                <a:spcPct val="90000"/>
              </a:lnSpc>
              <a:spcBef>
                <a:spcPts val="800"/>
              </a:spcBef>
              <a:buClr>
                <a:srgbClr val="9C007F"/>
              </a:buClr>
              <a:buSzPct val="95000"/>
              <a:buFont typeface="Wingdings 2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71463" indent="-271463">
              <a:lnSpc>
                <a:spcPct val="90000"/>
              </a:lnSpc>
              <a:spcBef>
                <a:spcPts val="80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As detectors in radios to detect audio signals</a:t>
            </a:r>
          </a:p>
          <a:p>
            <a:pPr marL="271463" indent="-271463">
              <a:lnSpc>
                <a:spcPct val="90000"/>
              </a:lnSpc>
              <a:spcBef>
                <a:spcPts val="800"/>
              </a:spcBef>
              <a:buClr>
                <a:srgbClr val="9C007F"/>
              </a:buClr>
              <a:buSzPct val="95000"/>
              <a:buFont typeface="Wingdings 2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71463" indent="-271463">
              <a:lnSpc>
                <a:spcPct val="90000"/>
              </a:lnSpc>
              <a:spcBef>
                <a:spcPts val="80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As LED  to emit different </a:t>
            </a:r>
            <a:r>
              <a:rPr lang="en-US" sz="3200" dirty="0" err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colours</a:t>
            </a:r>
            <a:r>
              <a:rPr lang="en-US" sz="32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.</a:t>
            </a:r>
          </a:p>
          <a:p>
            <a:pPr marL="271463" indent="-271463">
              <a:lnSpc>
                <a:spcPct val="90000"/>
              </a:lnSpc>
              <a:spcBef>
                <a:spcPts val="800"/>
              </a:spcBef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0"/>
            <a:ext cx="8229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Thank  you </a:t>
            </a:r>
            <a:endParaRPr lang="en-US" sz="115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143000"/>
            <a:ext cx="85344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1" dirty="0" smtClean="0"/>
              <a:t>P-N JUNCTION </a:t>
            </a:r>
            <a:r>
              <a:rPr lang="en-US" sz="4000" dirty="0" smtClean="0"/>
              <a:t>:-A</a:t>
            </a:r>
            <a:r>
              <a:rPr lang="en-US" sz="4000" dirty="0"/>
              <a:t> </a:t>
            </a:r>
            <a:r>
              <a:rPr lang="en-US" sz="4000" b="1" dirty="0"/>
              <a:t>p–n junction</a:t>
            </a:r>
            <a:r>
              <a:rPr lang="en-US" sz="4000" dirty="0"/>
              <a:t> is a boundary or interface between two types of semiconductor material, </a:t>
            </a:r>
            <a:r>
              <a:rPr lang="en-US" sz="4000" dirty="0" smtClean="0"/>
              <a:t>p-type</a:t>
            </a:r>
            <a:r>
              <a:rPr lang="en-US" sz="4000" dirty="0"/>
              <a:t> and </a:t>
            </a:r>
            <a:r>
              <a:rPr lang="en-US" sz="4000" dirty="0" smtClean="0"/>
              <a:t>n-type, </a:t>
            </a:r>
            <a:r>
              <a:rPr lang="en-US" sz="4000" dirty="0"/>
              <a:t>inside a single crystal of semiconductor. It is created </a:t>
            </a:r>
            <a:r>
              <a:rPr lang="en-US" sz="4000" dirty="0" smtClean="0"/>
              <a:t>by doping.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57200" y="685800"/>
            <a:ext cx="8229600" cy="5638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E" sz="2600" b="1" u="sng" dirty="0">
                <a:solidFill>
                  <a:schemeClr val="bg1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Electronic Symbol</a:t>
            </a:r>
            <a:r>
              <a:rPr lang="en-IE" sz="2600" dirty="0">
                <a:solidFill>
                  <a:schemeClr val="bg1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…..the triangle shows  indicated the direction of current </a:t>
            </a:r>
          </a:p>
        </p:txBody>
      </p:sp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1187450" y="3860800"/>
            <a:ext cx="12239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411413" y="3141663"/>
            <a:ext cx="4032250" cy="1511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6443663" y="3860800"/>
            <a:ext cx="19446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3851275" y="3141663"/>
            <a:ext cx="1588" cy="15827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500563" y="3141663"/>
            <a:ext cx="1587" cy="15113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H="1" flipV="1">
            <a:off x="4210050" y="4364038"/>
            <a:ext cx="76200" cy="10112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708400" y="5516563"/>
            <a:ext cx="4176713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E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Depletion layer forms an insulator between the 2 sides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627313" y="3573463"/>
            <a:ext cx="865187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E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P type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4716463" y="3573463"/>
            <a:ext cx="12239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E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N type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3348038" y="2349500"/>
            <a:ext cx="7921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 rot="5400000">
            <a:off x="4214813" y="1989138"/>
            <a:ext cx="576262" cy="576262"/>
          </a:xfrm>
          <a:prstGeom prst="triangle">
            <a:avLst>
              <a:gd name="adj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4787900" y="1989138"/>
            <a:ext cx="1588" cy="647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4787900" y="2276475"/>
            <a:ext cx="5048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57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bIns="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000" b="1" dirty="0">
                <a:solidFill>
                  <a:schemeClr val="bg1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Formation of depletion layer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905000"/>
            <a:ext cx="8686800" cy="4464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73050" indent="-271463">
              <a:spcBef>
                <a:spcPts val="650"/>
              </a:spcBef>
              <a:buClrTx/>
              <a:buSzPct val="95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6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73050" indent="-271463">
              <a:spcBef>
                <a:spcPts val="650"/>
              </a:spcBef>
              <a:buClrTx/>
              <a:buSzPct val="95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6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the excess electrons in the N region cross the junction  and combine with the excess holes in the P region.</a:t>
            </a:r>
          </a:p>
          <a:p>
            <a:pPr marL="273050" indent="-271463">
              <a:spcBef>
                <a:spcPts val="650"/>
              </a:spcBef>
              <a:buClrTx/>
              <a:buSzPct val="95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6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N region loses its electrons ……becomes + </a:t>
            </a:r>
            <a:r>
              <a:rPr lang="en-US" sz="2600" dirty="0" err="1" smtClean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vlY</a:t>
            </a: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</a:t>
            </a:r>
            <a:r>
              <a:rPr lang="en-US" sz="26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charged</a:t>
            </a:r>
          </a:p>
          <a:p>
            <a:pPr marL="273050" indent="-271463">
              <a:spcBef>
                <a:spcPts val="650"/>
              </a:spcBef>
              <a:buClrTx/>
              <a:buSzPct val="95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6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P region accepts the  electrons ……becomes </a:t>
            </a: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–</a:t>
            </a:r>
            <a:r>
              <a:rPr lang="en-US" sz="2600" dirty="0" err="1" smtClean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vly</a:t>
            </a: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</a:t>
            </a:r>
            <a:r>
              <a:rPr lang="en-US" sz="26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charged</a:t>
            </a:r>
          </a:p>
          <a:p>
            <a:pPr marL="273050" indent="-271463">
              <a:spcBef>
                <a:spcPts val="650"/>
              </a:spcBef>
              <a:buClrTx/>
              <a:buSzPct val="95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6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73050" indent="-271463">
              <a:spcBef>
                <a:spcPts val="650"/>
              </a:spcBef>
              <a:buClrTx/>
              <a:buSzPct val="95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6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At one point , the migratory action is stopped.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533400" y="685800"/>
            <a:ext cx="8229600" cy="5638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An additional electrons from the N region  are repelled by the net negative charge of the p region.</a:t>
            </a:r>
          </a:p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71463" indent="-271463">
              <a:spcBef>
                <a:spcPts val="650"/>
              </a:spcBef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Similarly,</a:t>
            </a:r>
          </a:p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An additional holes from the P region  are repelled by the net positive charge of the n  region.</a:t>
            </a:r>
          </a:p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Net result</a:t>
            </a:r>
          </a:p>
          <a:p>
            <a:pPr marL="271463" indent="-271463">
              <a:spcBef>
                <a:spcPts val="650"/>
              </a:spcBef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a creation of a thin layer of each side of the junction ……….which is depleted (emptied) of mobile charge carriers…. This is known as DEPLETION LAYER</a:t>
            </a:r>
          </a:p>
          <a:p>
            <a:pPr marL="271463" indent="-271463">
              <a:spcBef>
                <a:spcPts val="650"/>
              </a:spcBef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..Thickness is of the order of </a:t>
            </a: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10</a:t>
            </a:r>
            <a:r>
              <a:rPr lang="en-US" sz="2600" baseline="30000" dirty="0" smtClean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-6</a:t>
            </a: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meter.</a:t>
            </a:r>
            <a:endParaRPr lang="en-US" sz="26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71463" indent="-271463">
              <a:spcBef>
                <a:spcPts val="650"/>
              </a:spcBef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838200"/>
            <a:ext cx="8228013" cy="50276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 marL="271463" indent="-271463">
              <a:spcBef>
                <a:spcPts val="80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The depletion layer contains no free and mobile charge carriers but only fixed and immobile ions.</a:t>
            </a:r>
          </a:p>
          <a:p>
            <a:pPr marL="271463" indent="-271463">
              <a:spcBef>
                <a:spcPts val="80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Its width depends upon the doping level..</a:t>
            </a:r>
          </a:p>
          <a:p>
            <a:pPr marL="271463" indent="-271463">
              <a:spcBef>
                <a:spcPts val="800"/>
              </a:spcBef>
              <a:buClr>
                <a:srgbClr val="9C007F"/>
              </a:buClr>
              <a:buSzPct val="95000"/>
              <a:buFont typeface="Wingdings 2" pitchFamily="16" charset="2"/>
              <a:buNone/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endParaRPr lang="en-US" sz="32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marL="271463" indent="-271463">
              <a:spcBef>
                <a:spcPts val="80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Heavy doped……..thin depletion layer</a:t>
            </a:r>
          </a:p>
          <a:p>
            <a:pPr marL="271463" indent="-271463">
              <a:spcBef>
                <a:spcPts val="80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lightly  doped……..thick  depletion layer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81000" y="533400"/>
            <a:ext cx="82296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bIns="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>
                <a:solidFill>
                  <a:schemeClr val="bg1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POTENTIAL BARRIER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81000" y="1219200"/>
            <a:ext cx="8229600" cy="5105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The electrons in the N region have to climb the potential hill  in order to reach the P region</a:t>
            </a:r>
          </a:p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Electrons trying to cross from the N region to P region experience a retarding field of the battery and therefore repelled.  Similarly for  holes from P region.</a:t>
            </a:r>
          </a:p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Potential thus produced are called ..</a:t>
            </a:r>
            <a:r>
              <a:rPr lang="en-US" sz="2600" b="1" u="sng" dirty="0">
                <a:solidFill>
                  <a:schemeClr val="bg1"/>
                </a:solidFill>
                <a:latin typeface="Times New Roman" pitchFamily="16" charset="0"/>
                <a:cs typeface="Times New Roman" pitchFamily="16" charset="0"/>
              </a:rPr>
              <a:t>potential barrier</a:t>
            </a:r>
          </a:p>
          <a:p>
            <a:pPr marL="271463" indent="-271463">
              <a:spcBef>
                <a:spcPts val="650"/>
              </a:spcBef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marL="271463" indent="-271463">
              <a:spcBef>
                <a:spcPts val="65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err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Ge</a:t>
            </a:r>
            <a:r>
              <a:rPr lang="en-US" sz="26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..0.3 V    Si ..0.7V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28600" y="609600"/>
            <a:ext cx="8763000" cy="6077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>
                    <a:lumMod val="85000"/>
                  </a:schemeClr>
                </a:solidFill>
                <a:latin typeface="Arial Narrow" pitchFamily="32" charset="0"/>
                <a:ea typeface="ＭＳ Ｐゴシック" pitchFamily="32" charset="-128"/>
              </a:rPr>
              <a:t>PN junction can basically work in two modes,</a:t>
            </a:r>
            <a:r>
              <a:rPr lang="en-US" sz="3600" dirty="0">
                <a:solidFill>
                  <a:schemeClr val="tx1">
                    <a:lumMod val="85000"/>
                  </a:schemeClr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(</a:t>
            </a:r>
            <a:r>
              <a:rPr lang="en-US" sz="3600" b="1" i="1" dirty="0">
                <a:solidFill>
                  <a:schemeClr val="tx1">
                    <a:lumMod val="85000"/>
                  </a:schemeClr>
                </a:solidFill>
                <a:latin typeface="Bell MT" pitchFamily="16" charset="0"/>
                <a:ea typeface="Droid Sans Fallback" charset="0"/>
                <a:cs typeface="Droid Sans Fallback" charset="0"/>
              </a:rPr>
              <a:t>A battery is connected to the diode </a:t>
            </a:r>
            <a:r>
              <a:rPr lang="en-US" sz="3600" dirty="0">
                <a:solidFill>
                  <a:schemeClr val="tx1">
                    <a:lumMod val="85000"/>
                  </a:schemeClr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)</a:t>
            </a:r>
          </a:p>
          <a:p>
            <a:pPr>
              <a:lnSpc>
                <a:spcPct val="9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dirty="0">
              <a:solidFill>
                <a:schemeClr val="tx1">
                  <a:lumMod val="85000"/>
                </a:schemeClr>
              </a:solidFill>
              <a:latin typeface="Arial Narrow" pitchFamily="32" charset="0"/>
              <a:ea typeface="ＭＳ Ｐゴシック" pitchFamily="32" charset="-128"/>
            </a:endParaRPr>
          </a:p>
          <a:p>
            <a:pPr marL="457200" lvl="1" indent="0">
              <a:lnSpc>
                <a:spcPct val="90000"/>
              </a:lnSpc>
              <a:buFont typeface="Wingdings" charset="2"/>
              <a:buChar char="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1" u="sng" dirty="0">
                <a:solidFill>
                  <a:schemeClr val="tx1">
                    <a:lumMod val="85000"/>
                  </a:schemeClr>
                </a:solidFill>
                <a:latin typeface="Arial Narrow" pitchFamily="32" charset="0"/>
                <a:ea typeface="ＭＳ Ｐゴシック" pitchFamily="32" charset="-128"/>
              </a:rPr>
              <a:t>forward bias mode </a:t>
            </a:r>
            <a:r>
              <a:rPr lang="en-US" sz="3600" dirty="0">
                <a:solidFill>
                  <a:schemeClr val="tx1">
                    <a:lumMod val="85000"/>
                  </a:schemeClr>
                </a:solidFill>
                <a:latin typeface="Arial Narrow" pitchFamily="32" charset="0"/>
                <a:ea typeface="ＭＳ Ｐゴシック" pitchFamily="32" charset="-128"/>
              </a:rPr>
              <a:t>( positive terminal connected to p-region and negative terminal connected to n region) </a:t>
            </a:r>
          </a:p>
          <a:p>
            <a:pPr marL="457200" lvl="1" indent="0">
              <a:lnSpc>
                <a:spcPct val="9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dirty="0">
              <a:solidFill>
                <a:schemeClr val="tx1">
                  <a:lumMod val="85000"/>
                </a:schemeClr>
              </a:solidFill>
              <a:latin typeface="Arial Narrow" pitchFamily="32" charset="0"/>
              <a:ea typeface="ＭＳ Ｐゴシック" pitchFamily="32" charset="-128"/>
            </a:endParaRPr>
          </a:p>
          <a:p>
            <a:pPr marL="457200" lvl="1" indent="0">
              <a:lnSpc>
                <a:spcPct val="9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dirty="0">
              <a:solidFill>
                <a:schemeClr val="tx1">
                  <a:lumMod val="85000"/>
                </a:schemeClr>
              </a:solidFill>
              <a:latin typeface="Arial Narrow" pitchFamily="32" charset="0"/>
              <a:ea typeface="ＭＳ Ｐゴシック" pitchFamily="32" charset="-128"/>
            </a:endParaRPr>
          </a:p>
          <a:p>
            <a:pPr marL="457200" lvl="1" indent="0">
              <a:lnSpc>
                <a:spcPct val="90000"/>
              </a:lnSpc>
              <a:buFont typeface="Wingdings" charset="2"/>
              <a:buChar char="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1" i="1" u="sng" dirty="0">
                <a:solidFill>
                  <a:schemeClr val="tx1">
                    <a:lumMod val="85000"/>
                  </a:schemeClr>
                </a:solidFill>
                <a:latin typeface="Arial Narrow" pitchFamily="32" charset="0"/>
                <a:ea typeface="ＭＳ Ｐゴシック" pitchFamily="32" charset="-128"/>
              </a:rPr>
              <a:t>reverse bias mode</a:t>
            </a:r>
            <a:r>
              <a:rPr lang="en-US" sz="3600" b="1" u="sng" dirty="0">
                <a:solidFill>
                  <a:schemeClr val="tx1">
                    <a:lumMod val="85000"/>
                  </a:schemeClr>
                </a:solidFill>
                <a:latin typeface="Arial Narrow" pitchFamily="32" charset="0"/>
                <a:ea typeface="ＭＳ Ｐゴシック" pitchFamily="32" charset="-128"/>
              </a:rPr>
              <a:t> </a:t>
            </a:r>
            <a:r>
              <a:rPr lang="en-US" sz="3600" dirty="0">
                <a:solidFill>
                  <a:schemeClr val="tx1">
                    <a:lumMod val="85000"/>
                  </a:schemeClr>
                </a:solidFill>
                <a:latin typeface="Arial Narrow" pitchFamily="32" charset="0"/>
                <a:ea typeface="ＭＳ Ｐゴシック" pitchFamily="32" charset="-128"/>
              </a:rPr>
              <a:t>( negative terminal connected to p-region and positive terminal connected to n region) </a:t>
            </a:r>
            <a:r>
              <a:rPr lang="en-US" sz="3600" dirty="0" smtClean="0">
                <a:solidFill>
                  <a:schemeClr val="tx1">
                    <a:lumMod val="85000"/>
                  </a:schemeClr>
                </a:solidFill>
                <a:latin typeface="Arial Narrow" pitchFamily="32" charset="0"/>
                <a:ea typeface="ＭＳ Ｐゴシック" pitchFamily="32" charset="-128"/>
              </a:rPr>
              <a:t>.</a:t>
            </a:r>
            <a:endParaRPr lang="en-US" sz="3600" dirty="0">
              <a:solidFill>
                <a:schemeClr val="tx1">
                  <a:lumMod val="85000"/>
                </a:schemeClr>
              </a:solidFill>
              <a:latin typeface="Arial Narrow" pitchFamily="32" charset="0"/>
              <a:ea typeface="ＭＳ Ｐゴシック" pitchFamily="32" charset="-128"/>
            </a:endParaRPr>
          </a:p>
          <a:p>
            <a:pPr marL="457200" lvl="1" indent="0">
              <a:lnSpc>
                <a:spcPct val="9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dirty="0">
              <a:solidFill>
                <a:srgbClr val="00B050"/>
              </a:solidFill>
              <a:latin typeface="Arial Narrow" pitchFamily="32" charset="0"/>
              <a:ea typeface="ＭＳ Ｐゴシック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533400" y="1219200"/>
            <a:ext cx="8229600" cy="808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bIns="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Forward biased PN junction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2057400"/>
            <a:ext cx="8229600" cy="3657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71463" lvl="1" indent="-271463">
              <a:spcBef>
                <a:spcPts val="900"/>
              </a:spcBef>
              <a:buClr>
                <a:srgbClr val="9C007F"/>
              </a:buClr>
              <a:buSzPct val="95000"/>
              <a:buFont typeface="Wingdings 2" pitchFamily="16" charset="2"/>
              <a:buChar char=""/>
              <a:tabLst>
                <a:tab pos="544513" algn="l"/>
                <a:tab pos="1458913" algn="l"/>
                <a:tab pos="2373313" algn="l"/>
                <a:tab pos="3287713" algn="l"/>
                <a:tab pos="4202113" algn="l"/>
                <a:tab pos="5116513" algn="l"/>
                <a:tab pos="6030913" algn="l"/>
                <a:tab pos="6945313" algn="l"/>
                <a:tab pos="7859713" algn="l"/>
                <a:tab pos="8774113" algn="l"/>
                <a:tab pos="9688513" algn="l"/>
              </a:tabLst>
            </a:pPr>
            <a:r>
              <a:rPr lang="en-US" sz="4400" dirty="0" smtClean="0">
                <a:solidFill>
                  <a:schemeClr val="bg1"/>
                </a:solidFill>
                <a:latin typeface="Arial Narrow" pitchFamily="32" charset="0"/>
                <a:ea typeface="ＭＳ Ｐゴシック" pitchFamily="32" charset="-128"/>
              </a:rPr>
              <a:t>. It forces the majority charge carriers to move across the junction ….decreasing the width of the depletion layer.</a:t>
            </a:r>
            <a:endParaRPr lang="en-US" sz="4400" dirty="0">
              <a:solidFill>
                <a:schemeClr val="bg1"/>
              </a:solidFill>
              <a:latin typeface="Arial Narrow" pitchFamily="32" charset="0"/>
              <a:ea typeface="ＭＳ Ｐゴシック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175</TotalTime>
  <Words>578</Words>
  <Application>Microsoft Office PowerPoint</Application>
  <PresentationFormat>On-screen Show (4:3)</PresentationFormat>
  <Paragraphs>93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P-N JUNCTION DIODE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india2world@ymail.com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india2world@ymail.com</dc:creator>
  <cp:lastModifiedBy>user</cp:lastModifiedBy>
  <cp:revision>28</cp:revision>
  <dcterms:created xsi:type="dcterms:W3CDTF">2015-08-26T15:30:45Z</dcterms:created>
  <dcterms:modified xsi:type="dcterms:W3CDTF">2015-09-07T11:15:25Z</dcterms:modified>
</cp:coreProperties>
</file>