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5"/>
  </p:notesMasterIdLst>
  <p:sldIdLst>
    <p:sldId id="286" r:id="rId2"/>
    <p:sldId id="288" r:id="rId3"/>
    <p:sldId id="257" r:id="rId4"/>
    <p:sldId id="258" r:id="rId5"/>
    <p:sldId id="259" r:id="rId6"/>
    <p:sldId id="292" r:id="rId7"/>
    <p:sldId id="293"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VINDER KINGRA" userId="68ec1ae7fc702484" providerId="LiveId" clId="{195A1661-1A83-469B-9211-80EFA5D66DA9}"/>
    <pc:docChg chg="modSld">
      <pc:chgData name="MANVINDER KINGRA" userId="68ec1ae7fc702484" providerId="LiveId" clId="{195A1661-1A83-469B-9211-80EFA5D66DA9}" dt="2021-10-01T09:31:26.796" v="1" actId="1076"/>
      <pc:docMkLst>
        <pc:docMk/>
      </pc:docMkLst>
      <pc:sldChg chg="modSp mod">
        <pc:chgData name="MANVINDER KINGRA" userId="68ec1ae7fc702484" providerId="LiveId" clId="{195A1661-1A83-469B-9211-80EFA5D66DA9}" dt="2021-10-01T09:27:27.517" v="0" actId="14100"/>
        <pc:sldMkLst>
          <pc:docMk/>
          <pc:sldMk cId="0" sldId="269"/>
        </pc:sldMkLst>
        <pc:spChg chg="mod">
          <ac:chgData name="MANVINDER KINGRA" userId="68ec1ae7fc702484" providerId="LiveId" clId="{195A1661-1A83-469B-9211-80EFA5D66DA9}" dt="2021-10-01T09:27:27.517" v="0" actId="14100"/>
          <ac:spMkLst>
            <pc:docMk/>
            <pc:sldMk cId="0" sldId="269"/>
            <ac:spMk id="15371" creationId="{00000000-0000-0000-0000-000000000000}"/>
          </ac:spMkLst>
        </pc:spChg>
      </pc:sldChg>
      <pc:sldChg chg="modSp mod">
        <pc:chgData name="MANVINDER KINGRA" userId="68ec1ae7fc702484" providerId="LiveId" clId="{195A1661-1A83-469B-9211-80EFA5D66DA9}" dt="2021-10-01T09:31:26.796" v="1" actId="1076"/>
        <pc:sldMkLst>
          <pc:docMk/>
          <pc:sldMk cId="0" sldId="278"/>
        </pc:sldMkLst>
        <pc:spChg chg="mod">
          <ac:chgData name="MANVINDER KINGRA" userId="68ec1ae7fc702484" providerId="LiveId" clId="{195A1661-1A83-469B-9211-80EFA5D66DA9}" dt="2021-10-01T09:31:26.796" v="1" actId="1076"/>
          <ac:spMkLst>
            <pc:docMk/>
            <pc:sldMk cId="0" sldId="278"/>
            <ac:spMk id="2458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4858B-830F-4757-875B-67D51771C082}" type="datetimeFigureOut">
              <a:rPr lang="en-US" smtClean="0"/>
              <a:pPr/>
              <a:t>3/4/2022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E31BA-D16C-488B-90B0-D9207C4B20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4FE35C6-D655-4B66-86C5-108EA72ABA52}" type="slidenum">
              <a:rPr lang="en-US"/>
              <a:pPr/>
              <a:t>5</a:t>
            </a:fld>
            <a:endParaRPr lang="en-US"/>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p:spPr>
        <p:txBody>
          <a:bodyPr/>
          <a:lstStyle/>
          <a:p>
            <a:pPr eaLnBrk="1" hangingPunct="1"/>
            <a:r>
              <a:rPr lang="en-US" dirty="0"/>
              <a:t>Aspects of the environment:</a:t>
            </a:r>
          </a:p>
          <a:p>
            <a:pPr eaLnBrk="1" hangingPunct="1"/>
            <a:r>
              <a:rPr lang="en-US" dirty="0"/>
              <a:t>Physical: soil &amp; water resources, air quality</a:t>
            </a:r>
          </a:p>
          <a:p>
            <a:pPr eaLnBrk="1" hangingPunct="1"/>
            <a:r>
              <a:rPr lang="en-US" dirty="0"/>
              <a:t>Biological: fauna, flora, ecosystem</a:t>
            </a:r>
          </a:p>
          <a:p>
            <a:pPr eaLnBrk="1" hangingPunct="1"/>
            <a:r>
              <a:rPr lang="en-US" dirty="0"/>
              <a:t>Social: human health and welfare, culture, religion, and local values</a:t>
            </a:r>
          </a:p>
          <a:p>
            <a:pPr eaLnBrk="1" hangingPunct="1"/>
            <a:endParaRPr lang="en-US" sz="900" dirty="0"/>
          </a:p>
          <a:p>
            <a:pPr eaLnBrk="1" hangingPunct="1"/>
            <a:r>
              <a:rPr lang="en-US" dirty="0"/>
              <a:t>Or: Economical, social and eco-systemic</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9FEE9FE-4C4B-41FB-9750-52324AC61390}" type="slidenum">
              <a:rPr lang="en-US"/>
              <a:pPr/>
              <a:t>9</a:t>
            </a:fld>
            <a:endParaRPr lang="en-US"/>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p:spPr>
        <p:txBody>
          <a:bodyPr/>
          <a:lstStyle/>
          <a:p>
            <a:pPr eaLnBrk="1" hangingPunct="1"/>
            <a:r>
              <a:rPr lang="en-US"/>
              <a:t>For example, an ecotourism activity might depend on water level in watering holes---but this environmental component is not in fact affected by your activity.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8284BEC-6801-4192-814A-33BD73E0FAE2}" type="slidenum">
              <a:rPr lang="en-US"/>
              <a:pPr/>
              <a:t>13</a:t>
            </a:fld>
            <a:endParaRPr lang="en-US"/>
          </a:p>
        </p:txBody>
      </p:sp>
      <p:sp>
        <p:nvSpPr>
          <p:cNvPr id="33795" name="Rectangle 2"/>
          <p:cNvSpPr>
            <a:spLocks noGrp="1" noRot="1" noChangeAspect="1" noChangeArrowheads="1" noTextEdit="1"/>
          </p:cNvSpPr>
          <p:nvPr>
            <p:ph type="sldImg"/>
          </p:nvPr>
        </p:nvSpPr>
        <p:spPr>
          <a:xfrm>
            <a:off x="382588" y="684213"/>
            <a:ext cx="6094412" cy="3429000"/>
          </a:xfrm>
          <a:solidFill>
            <a:srgbClr val="FFFFFF"/>
          </a:solidFill>
          <a:ln/>
        </p:spPr>
      </p:sp>
      <p:sp>
        <p:nvSpPr>
          <p:cNvPr id="33796" name="Rectangle 3"/>
          <p:cNvSpPr>
            <a:spLocks noGrp="1" noChangeArrowheads="1"/>
          </p:cNvSpPr>
          <p:nvPr>
            <p:ph type="body" idx="1"/>
          </p:nvPr>
        </p:nvSpPr>
        <p:spPr>
          <a:xfrm>
            <a:off x="913805" y="4345214"/>
            <a:ext cx="5030391" cy="4113893"/>
          </a:xfrm>
          <a:solidFill>
            <a:srgbClr val="FFFFFF"/>
          </a:solidFill>
          <a:ln>
            <a:solidFill>
              <a:srgbClr val="000000"/>
            </a:solidFill>
          </a:ln>
        </p:spPr>
        <p:txBody>
          <a:bodyPr lIns="84398" tIns="42198" rIns="84398" bIns="42198"/>
          <a:lstStyle/>
          <a:p>
            <a:pPr eaLnBrk="1" hangingPunct="1"/>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2473880-2473-4154-B4B9-A05D708AFBF1}" type="slidenum">
              <a:rPr lang="en-US"/>
              <a:pPr/>
              <a:t>17</a:t>
            </a:fld>
            <a:endParaRPr 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p:spPr>
        <p:txBody>
          <a:bodyPr/>
          <a:lstStyle/>
          <a:p>
            <a:pPr eaLnBrk="1" hangingPunct="1"/>
            <a:r>
              <a:rPr lang="en-US"/>
              <a:t>Note that the difference between ACTIVITIES and ACTIONS is discussed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926DD3-0750-432B-B07A-D6D30FC2DE76}" type="slidenum">
              <a:rPr lang="en-US"/>
              <a:pPr/>
              <a:t>18</a:t>
            </a:fld>
            <a:endParaRPr lang="en-US"/>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p:spPr>
        <p:txBody>
          <a:bodyPr/>
          <a:lstStyle/>
          <a:p>
            <a:pPr eaLnBrk="1" hangingPunct="1"/>
            <a:r>
              <a:rPr lang="en-US"/>
              <a:t>Are these questions indicative of low-risk or high-risk activities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9590D8B-58BE-413E-AE73-C174792CE9A8}" type="slidenum">
              <a:rPr lang="en-US"/>
              <a:pPr/>
              <a:t>24</a:t>
            </a:fld>
            <a:endParaRPr 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en-US"/>
              <a:t>Predicting impacts can involve Quantitative analysis (simulation models, statistical analysis, etc)</a:t>
            </a:r>
          </a:p>
          <a:p>
            <a:pPr eaLnBrk="1" hangingPunct="1"/>
            <a:r>
              <a:rPr lang="en-US"/>
              <a:t>It almost always involves qualitative analysis (professional judgment, intuitive reasoning, etc)</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0FCCE36-A6C5-4D45-B243-05F8BB6A5EA2}" type="slidenum">
              <a:rPr lang="en-US"/>
              <a:pPr/>
              <a:t>29</a:t>
            </a:fld>
            <a:endParaRPr lang="en-US"/>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p:spPr>
        <p:txBody>
          <a:bodyPr/>
          <a:lstStyle/>
          <a:p>
            <a:pPr eaLnBrk="1" hangingPunct="1"/>
            <a:r>
              <a:rPr lang="en-US"/>
              <a:t>The purpose of a Full EIA study is not to find that impacts will not be significant. Its purpose is to allow an informed decision to be made about which significant environmental impacts may be acceptable to obtain a particular development objective. The preliminary assessment cannot serve this function.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1E31BA-D16C-488B-90B0-D9207C4B2003}"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210015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204952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498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1076791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3613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3471507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1075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2513038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3/4/2022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481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224443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71BBA-EF9D-4343-B90B-C6DEE4514911}"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44546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E71BBA-EF9D-4343-B90B-C6DEE4514911}"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51000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71BBA-EF9D-4343-B90B-C6DEE4514911}" type="datetimeFigureOut">
              <a:rPr lang="en-US" smtClean="0"/>
              <a:pPr/>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373361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71BBA-EF9D-4343-B90B-C6DEE4514911}" type="datetimeFigureOut">
              <a:rPr lang="en-US" smtClean="0"/>
              <a:pPr/>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10359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71BBA-EF9D-4343-B90B-C6DEE4514911}" type="datetimeFigureOut">
              <a:rPr lang="en-US" smtClean="0"/>
              <a:pPr/>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113362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71BBA-EF9D-4343-B90B-C6DEE4514911}"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405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71BBA-EF9D-4343-B90B-C6DEE4514911}"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9D9A6-4C08-4F1A-B9B1-7B07A4C8338F}" type="slidenum">
              <a:rPr lang="en-US" smtClean="0"/>
              <a:pPr/>
              <a:t>‹#›</a:t>
            </a:fld>
            <a:endParaRPr lang="en-US"/>
          </a:p>
        </p:txBody>
      </p:sp>
    </p:spTree>
    <p:extLst>
      <p:ext uri="{BB962C8B-B14F-4D97-AF65-F5344CB8AC3E}">
        <p14:creationId xmlns:p14="http://schemas.microsoft.com/office/powerpoint/2010/main" val="143152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E71BBA-EF9D-4343-B90B-C6DEE4514911}" type="datetimeFigureOut">
              <a:rPr lang="en-US" smtClean="0"/>
              <a:pPr/>
              <a:t>3/4/2022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99D9A6-4C08-4F1A-B9B1-7B07A4C8338F}" type="slidenum">
              <a:rPr lang="en-US" smtClean="0"/>
              <a:pPr/>
              <a:t>‹#›</a:t>
            </a:fld>
            <a:endParaRPr lang="en-US"/>
          </a:p>
        </p:txBody>
      </p:sp>
    </p:spTree>
    <p:extLst>
      <p:ext uri="{BB962C8B-B14F-4D97-AF65-F5344CB8AC3E}">
        <p14:creationId xmlns:p14="http://schemas.microsoft.com/office/powerpoint/2010/main" val="357931633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6" y="5427347"/>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750652" y="5901991"/>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6251" y="6508754"/>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4146" y="5939883"/>
            <a:ext cx="968829" cy="115760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6808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7060" y="2025531"/>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8896352" y="5334004"/>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5019" y="6019565"/>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8340" y="6043647"/>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179591" y="6014158"/>
            <a:ext cx="482403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284">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a:t>
            </a:r>
          </a:p>
        </p:txBody>
      </p:sp>
      <p:sp>
        <p:nvSpPr>
          <p:cNvPr id="26" name="TextBox 25"/>
          <p:cNvSpPr txBox="1">
            <a:spLocks noChangeArrowheads="1"/>
          </p:cNvSpPr>
          <p:nvPr/>
        </p:nvSpPr>
        <p:spPr bwMode="auto">
          <a:xfrm>
            <a:off x="914400" y="937997"/>
            <a:ext cx="8999223"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284">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OF ENGINEERING</a:t>
            </a:r>
          </a:p>
          <a:p>
            <a:pPr algn="ctr" defTabSz="622284">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CIVIL</a:t>
            </a:r>
          </a:p>
          <a:p>
            <a:pPr algn="ctr" defTabSz="622284">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(Civil Engineering) </a:t>
            </a:r>
          </a:p>
          <a:p>
            <a:pPr algn="ctr" defTabSz="622284">
              <a:lnSpc>
                <a:spcPct val="90000"/>
              </a:lnSpc>
              <a:spcBef>
                <a:spcPct val="0"/>
              </a:spcBef>
              <a:spcAft>
                <a:spcPct val="35000"/>
              </a:spcAft>
            </a:pPr>
            <a:r>
              <a:rPr lang="en-US" sz="2800" dirty="0">
                <a:latin typeface="Times New Roman" pitchFamily="18" charset="0"/>
                <a:cs typeface="Times New Roman" pitchFamily="18" charset="0"/>
              </a:rPr>
              <a:t>Environment Impact Assessment </a:t>
            </a:r>
          </a:p>
          <a:p>
            <a:pPr algn="ctr" defTabSz="622284">
              <a:lnSpc>
                <a:spcPct val="90000"/>
              </a:lnSpc>
              <a:spcBef>
                <a:spcPct val="0"/>
              </a:spcBef>
              <a:spcAft>
                <a:spcPct val="35000"/>
              </a:spcAft>
            </a:pPr>
            <a:r>
              <a:rPr lang="en-IN" sz="2800" b="1" dirty="0">
                <a:effectLst/>
                <a:latin typeface="Times New Roman" panose="02020603050405020304" pitchFamily="18" charset="0"/>
                <a:ea typeface="Times New Roman" panose="02020603050405020304" pitchFamily="18" charset="0"/>
              </a:rPr>
              <a:t>OECE-105 </a:t>
            </a:r>
          </a:p>
          <a:p>
            <a:pPr algn="ctr" defTabSz="622284">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8</a:t>
            </a:r>
            <a:r>
              <a:rPr lang="en-US" sz="28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800" dirty="0">
                <a:latin typeface="Times New Roman" panose="02020603050405020304" pitchFamily="18" charset="0"/>
                <a:ea typeface="Calibri" panose="020F0502020204030204" pitchFamily="34" charset="0"/>
                <a:cs typeface="Times New Roman" panose="02020603050405020304" pitchFamily="18" charset="0"/>
              </a:rPr>
              <a:t> Semester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defTabSz="622284">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284">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284">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524000" y="457200"/>
            <a:ext cx="7772400" cy="609600"/>
          </a:xfrm>
        </p:spPr>
        <p:txBody>
          <a:bodyPr>
            <a:normAutofit fontScale="90000"/>
          </a:bodyPr>
          <a:lstStyle/>
          <a:p>
            <a:pPr eaLnBrk="1" hangingPunct="1"/>
            <a:r>
              <a:rPr lang="en-US"/>
              <a:t>The baseline situation</a:t>
            </a:r>
          </a:p>
        </p:txBody>
      </p:sp>
      <p:sp>
        <p:nvSpPr>
          <p:cNvPr id="8197" name="Rectangle 4"/>
          <p:cNvSpPr>
            <a:spLocks noGrp="1" noChangeArrowheads="1"/>
          </p:cNvSpPr>
          <p:nvPr>
            <p:ph idx="1"/>
          </p:nvPr>
        </p:nvSpPr>
        <p:spPr>
          <a:xfrm>
            <a:off x="1066800" y="1447801"/>
            <a:ext cx="4724400" cy="2025650"/>
          </a:xfrm>
          <a:noFill/>
        </p:spPr>
        <p:txBody>
          <a:bodyPr>
            <a:normAutofit fontScale="25000" lnSpcReduction="20000"/>
          </a:bodyPr>
          <a:lstStyle/>
          <a:p>
            <a:pPr marL="0" indent="0" algn="r">
              <a:buNone/>
            </a:pPr>
            <a:r>
              <a:rPr lang="en-US" sz="6400" dirty="0">
                <a:solidFill>
                  <a:srgbClr val="1E4ABD"/>
                </a:solidFill>
              </a:rPr>
              <a:t>The baseline situation is not simply a “snapshot.”</a:t>
            </a:r>
          </a:p>
          <a:p>
            <a:pPr marL="0" indent="0" algn="r">
              <a:buNone/>
            </a:pPr>
            <a:endParaRPr lang="en-US" sz="6400" dirty="0">
              <a:solidFill>
                <a:srgbClr val="1E4ABD"/>
              </a:solidFill>
            </a:endParaRPr>
          </a:p>
          <a:p>
            <a:pPr marL="0" indent="0" algn="r">
              <a:buNone/>
            </a:pPr>
            <a:r>
              <a:rPr lang="en-US" sz="6400" dirty="0"/>
              <a:t> </a:t>
            </a:r>
          </a:p>
          <a:p>
            <a:pPr marL="0" indent="0" algn="ctr">
              <a:spcBef>
                <a:spcPct val="50000"/>
              </a:spcBef>
              <a:buNone/>
            </a:pPr>
            <a:r>
              <a:rPr lang="en-US" sz="6400" dirty="0"/>
              <a:t>Describing the baseline situation requires describing both the </a:t>
            </a:r>
            <a:r>
              <a:rPr lang="en-US" sz="6400" dirty="0">
                <a:solidFill>
                  <a:srgbClr val="1E4ABD"/>
                </a:solidFill>
              </a:rPr>
              <a:t>normal variability</a:t>
            </a:r>
            <a:r>
              <a:rPr lang="en-US" sz="6400" dirty="0"/>
              <a:t> in environmental components &amp; </a:t>
            </a:r>
            <a:r>
              <a:rPr lang="en-US" sz="6400" dirty="0">
                <a:solidFill>
                  <a:srgbClr val="1E4ABD"/>
                </a:solidFill>
              </a:rPr>
              <a:t>current trends</a:t>
            </a:r>
            <a:r>
              <a:rPr lang="en-US" sz="6400" dirty="0"/>
              <a:t> in these components</a:t>
            </a:r>
            <a:r>
              <a:rPr lang="en-US" sz="2000" dirty="0"/>
              <a:t>.</a:t>
            </a:r>
          </a:p>
        </p:txBody>
      </p:sp>
      <p:sp>
        <p:nvSpPr>
          <p:cNvPr id="12"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3" name="Slide Number Placeholder 4"/>
          <p:cNvSpPr>
            <a:spLocks noGrp="1"/>
          </p:cNvSpPr>
          <p:nvPr>
            <p:ph type="sldNum" sz="quarter" idx="12"/>
          </p:nvPr>
        </p:nvSpPr>
        <p:spPr/>
        <p:txBody>
          <a:bodyPr/>
          <a:lstStyle/>
          <a:p>
            <a:pPr>
              <a:defRPr/>
            </a:pPr>
            <a:fld id="{3E16565D-7E30-4DBC-9C5C-C5E9616F2AFE}" type="slidenum">
              <a:rPr lang="en-US"/>
              <a:pPr>
                <a:defRPr/>
              </a:pPr>
              <a:t>10</a:t>
            </a:fld>
            <a:endParaRPr lang="en-US"/>
          </a:p>
        </p:txBody>
      </p:sp>
      <p:pic>
        <p:nvPicPr>
          <p:cNvPr id="8198" name="Picture 5" descr="C:\Documents and Settings\mstough\My Documents\ENCAP V (Mobis FY 03)\EA-ESD course materials review\photos\ghanawell.jpg"/>
          <p:cNvPicPr>
            <a:picLocks noChangeAspect="1" noChangeArrowheads="1"/>
          </p:cNvPicPr>
          <p:nvPr/>
        </p:nvPicPr>
        <p:blipFill>
          <a:blip r:embed="rId2">
            <a:lum bright="24000" contrast="6000"/>
          </a:blip>
          <a:srcRect/>
          <a:stretch>
            <a:fillRect/>
          </a:stretch>
        </p:blipFill>
        <p:spPr bwMode="auto">
          <a:xfrm>
            <a:off x="6934200" y="1447801"/>
            <a:ext cx="2286000" cy="1841500"/>
          </a:xfrm>
          <a:prstGeom prst="rect">
            <a:avLst/>
          </a:prstGeom>
          <a:noFill/>
          <a:ln w="9525">
            <a:noFill/>
            <a:miter lim="800000"/>
            <a:headEnd/>
            <a:tailEnd/>
          </a:ln>
        </p:spPr>
      </p:pic>
      <p:sp>
        <p:nvSpPr>
          <p:cNvPr id="8199" name="Line 6"/>
          <p:cNvSpPr>
            <a:spLocks noChangeShapeType="1"/>
          </p:cNvSpPr>
          <p:nvPr/>
        </p:nvSpPr>
        <p:spPr bwMode="auto">
          <a:xfrm>
            <a:off x="6858000" y="1447800"/>
            <a:ext cx="0" cy="1905000"/>
          </a:xfrm>
          <a:prstGeom prst="line">
            <a:avLst/>
          </a:prstGeom>
          <a:noFill/>
          <a:ln w="63500">
            <a:solidFill>
              <a:srgbClr val="1E4ABD"/>
            </a:solidFill>
            <a:round/>
            <a:headEnd/>
            <a:tailEnd/>
          </a:ln>
        </p:spPr>
        <p:txBody>
          <a:bodyPr/>
          <a:lstStyle/>
          <a:p>
            <a:endParaRPr lang="en-US"/>
          </a:p>
        </p:txBody>
      </p:sp>
      <p:sp>
        <p:nvSpPr>
          <p:cNvPr id="8200" name="Line 7"/>
          <p:cNvSpPr>
            <a:spLocks noChangeShapeType="1"/>
          </p:cNvSpPr>
          <p:nvPr/>
        </p:nvSpPr>
        <p:spPr bwMode="auto">
          <a:xfrm>
            <a:off x="6858000" y="3352800"/>
            <a:ext cx="2590800" cy="0"/>
          </a:xfrm>
          <a:prstGeom prst="line">
            <a:avLst/>
          </a:prstGeom>
          <a:noFill/>
          <a:ln w="63500">
            <a:solidFill>
              <a:srgbClr val="1E4ABD"/>
            </a:solidFill>
            <a:round/>
            <a:headEnd/>
            <a:tailEnd/>
          </a:ln>
        </p:spPr>
        <p:txBody>
          <a:bodyPr/>
          <a:lstStyle/>
          <a:p>
            <a:endParaRPr lang="en-US"/>
          </a:p>
        </p:txBody>
      </p:sp>
      <p:sp>
        <p:nvSpPr>
          <p:cNvPr id="8201" name="Freeform 8"/>
          <p:cNvSpPr>
            <a:spLocks/>
          </p:cNvSpPr>
          <p:nvPr/>
        </p:nvSpPr>
        <p:spPr bwMode="auto">
          <a:xfrm>
            <a:off x="6934200" y="1968501"/>
            <a:ext cx="2438400" cy="800100"/>
          </a:xfrm>
          <a:custGeom>
            <a:avLst/>
            <a:gdLst>
              <a:gd name="T0" fmla="*/ 0 w 1824"/>
              <a:gd name="T1" fmla="*/ 200 h 504"/>
              <a:gd name="T2" fmla="*/ 48 w 1824"/>
              <a:gd name="T3" fmla="*/ 8 h 504"/>
              <a:gd name="T4" fmla="*/ 192 w 1824"/>
              <a:gd name="T5" fmla="*/ 152 h 504"/>
              <a:gd name="T6" fmla="*/ 336 w 1824"/>
              <a:gd name="T7" fmla="*/ 104 h 504"/>
              <a:gd name="T8" fmla="*/ 384 w 1824"/>
              <a:gd name="T9" fmla="*/ 200 h 504"/>
              <a:gd name="T10" fmla="*/ 576 w 1824"/>
              <a:gd name="T11" fmla="*/ 200 h 504"/>
              <a:gd name="T12" fmla="*/ 672 w 1824"/>
              <a:gd name="T13" fmla="*/ 248 h 504"/>
              <a:gd name="T14" fmla="*/ 816 w 1824"/>
              <a:gd name="T15" fmla="*/ 296 h 504"/>
              <a:gd name="T16" fmla="*/ 912 w 1824"/>
              <a:gd name="T17" fmla="*/ 248 h 504"/>
              <a:gd name="T18" fmla="*/ 1056 w 1824"/>
              <a:gd name="T19" fmla="*/ 344 h 504"/>
              <a:gd name="T20" fmla="*/ 1152 w 1824"/>
              <a:gd name="T21" fmla="*/ 344 h 504"/>
              <a:gd name="T22" fmla="*/ 1296 w 1824"/>
              <a:gd name="T23" fmla="*/ 488 h 504"/>
              <a:gd name="T24" fmla="*/ 1392 w 1824"/>
              <a:gd name="T25" fmla="*/ 392 h 504"/>
              <a:gd name="T26" fmla="*/ 1536 w 1824"/>
              <a:gd name="T27" fmla="*/ 392 h 504"/>
              <a:gd name="T28" fmla="*/ 1728 w 1824"/>
              <a:gd name="T29" fmla="*/ 488 h 504"/>
              <a:gd name="T30" fmla="*/ 1824 w 1824"/>
              <a:gd name="T31" fmla="*/ 488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4"/>
              <a:gd name="T49" fmla="*/ 0 h 504"/>
              <a:gd name="T50" fmla="*/ 1824 w 1824"/>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4" h="504">
                <a:moveTo>
                  <a:pt x="0" y="200"/>
                </a:moveTo>
                <a:cubicBezTo>
                  <a:pt x="8" y="108"/>
                  <a:pt x="16" y="16"/>
                  <a:pt x="48" y="8"/>
                </a:cubicBezTo>
                <a:cubicBezTo>
                  <a:pt x="80" y="0"/>
                  <a:pt x="144" y="136"/>
                  <a:pt x="192" y="152"/>
                </a:cubicBezTo>
                <a:cubicBezTo>
                  <a:pt x="240" y="168"/>
                  <a:pt x="304" y="96"/>
                  <a:pt x="336" y="104"/>
                </a:cubicBezTo>
                <a:cubicBezTo>
                  <a:pt x="368" y="112"/>
                  <a:pt x="344" y="184"/>
                  <a:pt x="384" y="200"/>
                </a:cubicBezTo>
                <a:cubicBezTo>
                  <a:pt x="424" y="216"/>
                  <a:pt x="528" y="192"/>
                  <a:pt x="576" y="200"/>
                </a:cubicBezTo>
                <a:cubicBezTo>
                  <a:pt x="624" y="208"/>
                  <a:pt x="632" y="232"/>
                  <a:pt x="672" y="248"/>
                </a:cubicBezTo>
                <a:cubicBezTo>
                  <a:pt x="712" y="264"/>
                  <a:pt x="776" y="296"/>
                  <a:pt x="816" y="296"/>
                </a:cubicBezTo>
                <a:cubicBezTo>
                  <a:pt x="856" y="296"/>
                  <a:pt x="872" y="240"/>
                  <a:pt x="912" y="248"/>
                </a:cubicBezTo>
                <a:cubicBezTo>
                  <a:pt x="952" y="256"/>
                  <a:pt x="1016" y="328"/>
                  <a:pt x="1056" y="344"/>
                </a:cubicBezTo>
                <a:cubicBezTo>
                  <a:pt x="1096" y="360"/>
                  <a:pt x="1112" y="320"/>
                  <a:pt x="1152" y="344"/>
                </a:cubicBezTo>
                <a:cubicBezTo>
                  <a:pt x="1192" y="368"/>
                  <a:pt x="1256" y="480"/>
                  <a:pt x="1296" y="488"/>
                </a:cubicBezTo>
                <a:cubicBezTo>
                  <a:pt x="1336" y="496"/>
                  <a:pt x="1352" y="408"/>
                  <a:pt x="1392" y="392"/>
                </a:cubicBezTo>
                <a:cubicBezTo>
                  <a:pt x="1432" y="376"/>
                  <a:pt x="1480" y="376"/>
                  <a:pt x="1536" y="392"/>
                </a:cubicBezTo>
                <a:cubicBezTo>
                  <a:pt x="1592" y="408"/>
                  <a:pt x="1680" y="472"/>
                  <a:pt x="1728" y="488"/>
                </a:cubicBezTo>
                <a:cubicBezTo>
                  <a:pt x="1776" y="504"/>
                  <a:pt x="1800" y="496"/>
                  <a:pt x="1824" y="488"/>
                </a:cubicBezTo>
              </a:path>
            </a:pathLst>
          </a:custGeom>
          <a:noFill/>
          <a:ln w="63500">
            <a:solidFill>
              <a:srgbClr val="FFFF99"/>
            </a:solidFill>
            <a:round/>
            <a:headEnd/>
            <a:tailEnd/>
          </a:ln>
        </p:spPr>
        <p:txBody>
          <a:bodyPr/>
          <a:lstStyle/>
          <a:p>
            <a:endParaRPr lang="en-IN"/>
          </a:p>
        </p:txBody>
      </p:sp>
      <p:sp>
        <p:nvSpPr>
          <p:cNvPr id="8202" name="Rectangle 9"/>
          <p:cNvSpPr>
            <a:spLocks noChangeArrowheads="1"/>
          </p:cNvSpPr>
          <p:nvPr/>
        </p:nvSpPr>
        <p:spPr bwMode="auto">
          <a:xfrm>
            <a:off x="7620003" y="3473451"/>
            <a:ext cx="659155" cy="369332"/>
          </a:xfrm>
          <a:prstGeom prst="rect">
            <a:avLst/>
          </a:prstGeom>
          <a:noFill/>
          <a:ln w="9525">
            <a:noFill/>
            <a:miter lim="800000"/>
            <a:headEnd/>
            <a:tailEnd/>
          </a:ln>
        </p:spPr>
        <p:txBody>
          <a:bodyPr wrap="none">
            <a:spAutoFit/>
          </a:bodyPr>
          <a:lstStyle/>
          <a:p>
            <a:pPr algn="l"/>
            <a:r>
              <a:rPr lang="en-US" b="1">
                <a:latin typeface="Arial" charset="0"/>
              </a:rPr>
              <a:t>time</a:t>
            </a:r>
          </a:p>
        </p:txBody>
      </p:sp>
      <p:sp>
        <p:nvSpPr>
          <p:cNvPr id="8203" name="Rectangle 10"/>
          <p:cNvSpPr>
            <a:spLocks noChangeArrowheads="1"/>
          </p:cNvSpPr>
          <p:nvPr/>
        </p:nvSpPr>
        <p:spPr bwMode="auto">
          <a:xfrm rot="-5400000">
            <a:off x="5950355" y="2123559"/>
            <a:ext cx="1420004" cy="369332"/>
          </a:xfrm>
          <a:prstGeom prst="rect">
            <a:avLst/>
          </a:prstGeom>
          <a:noFill/>
          <a:ln w="9525">
            <a:noFill/>
            <a:miter lim="800000"/>
            <a:headEnd/>
            <a:tailEnd/>
          </a:ln>
        </p:spPr>
        <p:txBody>
          <a:bodyPr wrap="none">
            <a:spAutoFit/>
          </a:bodyPr>
          <a:lstStyle/>
          <a:p>
            <a:pPr algn="l"/>
            <a:r>
              <a:rPr lang="en-US" b="1">
                <a:latin typeface="Arial" charset="0"/>
              </a:rPr>
              <a:t>Water table</a:t>
            </a:r>
          </a:p>
        </p:txBody>
      </p:sp>
      <p:sp>
        <p:nvSpPr>
          <p:cNvPr id="8204" name="Rectangle 11"/>
          <p:cNvSpPr>
            <a:spLocks noChangeArrowheads="1"/>
          </p:cNvSpPr>
          <p:nvPr/>
        </p:nvSpPr>
        <p:spPr bwMode="auto">
          <a:xfrm>
            <a:off x="6781800" y="3886202"/>
            <a:ext cx="2819400" cy="2308324"/>
          </a:xfrm>
          <a:prstGeom prst="rect">
            <a:avLst/>
          </a:prstGeom>
          <a:solidFill>
            <a:srgbClr val="FFFF99"/>
          </a:solidFill>
          <a:ln w="9525">
            <a:noFill/>
            <a:miter lim="800000"/>
            <a:headEnd/>
            <a:tailEnd/>
          </a:ln>
        </p:spPr>
        <p:txBody>
          <a:bodyPr>
            <a:spAutoFit/>
          </a:bodyPr>
          <a:lstStyle/>
          <a:p>
            <a:pPr algn="l"/>
            <a:r>
              <a:rPr lang="en-US" b="1">
                <a:latin typeface="Arial" charset="0"/>
              </a:rPr>
              <a:t>This chart of groundwater levels shows both </a:t>
            </a:r>
            <a:r>
              <a:rPr lang="en-US" b="1">
                <a:solidFill>
                  <a:srgbClr val="1E4ABD"/>
                </a:solidFill>
                <a:latin typeface="Arial" charset="0"/>
              </a:rPr>
              <a:t>variability</a:t>
            </a:r>
            <a:r>
              <a:rPr lang="en-US" b="1">
                <a:latin typeface="Arial" charset="0"/>
              </a:rPr>
              <a:t> and a </a:t>
            </a:r>
            <a:r>
              <a:rPr lang="en-US" b="1">
                <a:solidFill>
                  <a:srgbClr val="1E4ABD"/>
                </a:solidFill>
                <a:latin typeface="Arial" charset="0"/>
              </a:rPr>
              <a:t>trend over time</a:t>
            </a:r>
            <a:r>
              <a:rPr lang="en-US" b="1">
                <a:latin typeface="Arial" charset="0"/>
              </a:rPr>
              <a:t>.  </a:t>
            </a:r>
          </a:p>
          <a:p>
            <a:pPr algn="l"/>
            <a:endParaRPr lang="en-US" b="1">
              <a:latin typeface="Arial" charset="0"/>
            </a:endParaRPr>
          </a:p>
          <a:p>
            <a:pPr algn="l"/>
            <a:r>
              <a:rPr lang="en-US" b="1">
                <a:latin typeface="Arial" charset="0"/>
              </a:rPr>
              <a:t>Both are part of the groundwater baseline situation.</a:t>
            </a:r>
          </a:p>
        </p:txBody>
      </p:sp>
      <p:sp>
        <p:nvSpPr>
          <p:cNvPr id="8205" name="AutoShape 12"/>
          <p:cNvSpPr>
            <a:spLocks noChangeArrowheads="1"/>
          </p:cNvSpPr>
          <p:nvPr/>
        </p:nvSpPr>
        <p:spPr bwMode="auto">
          <a:xfrm rot="-5400000">
            <a:off x="4762500" y="2552700"/>
            <a:ext cx="2590800" cy="381000"/>
          </a:xfrm>
          <a:prstGeom prst="downArrow">
            <a:avLst>
              <a:gd name="adj1" fmla="val 62241"/>
              <a:gd name="adj2" fmla="val 100000"/>
            </a:avLst>
          </a:prstGeom>
          <a:solidFill>
            <a:srgbClr val="FFCC00"/>
          </a:solidFill>
          <a:ln w="9525">
            <a:solidFill>
              <a:schemeClr val="tx1"/>
            </a:solidFill>
            <a:miter lim="800000"/>
            <a:headEnd/>
            <a:tailEnd/>
          </a:ln>
        </p:spPr>
        <p:txBody>
          <a:bodyPr wrap="none" anchor="ct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524000" y="533400"/>
            <a:ext cx="7772400" cy="609600"/>
          </a:xfrm>
        </p:spPr>
        <p:txBody>
          <a:bodyPr>
            <a:normAutofit fontScale="90000"/>
          </a:bodyPr>
          <a:lstStyle/>
          <a:p>
            <a:pPr eaLnBrk="1" hangingPunct="1"/>
            <a:r>
              <a:rPr lang="en-US"/>
              <a:t>Types of impacts &amp; their attributes</a:t>
            </a:r>
          </a:p>
        </p:txBody>
      </p:sp>
      <p:sp>
        <p:nvSpPr>
          <p:cNvPr id="10"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1" name="Slide Number Placeholder 4"/>
          <p:cNvSpPr>
            <a:spLocks noGrp="1"/>
          </p:cNvSpPr>
          <p:nvPr>
            <p:ph type="sldNum" sz="quarter" idx="12"/>
          </p:nvPr>
        </p:nvSpPr>
        <p:spPr/>
        <p:txBody>
          <a:bodyPr/>
          <a:lstStyle/>
          <a:p>
            <a:pPr>
              <a:defRPr/>
            </a:pPr>
            <a:fld id="{6D55D468-B064-4F4C-8F9F-68F5602815F2}" type="slidenum">
              <a:rPr lang="en-US"/>
              <a:pPr>
                <a:defRPr/>
              </a:pPr>
              <a:t>11</a:t>
            </a:fld>
            <a:endParaRPr lang="en-US"/>
          </a:p>
        </p:txBody>
      </p:sp>
      <p:sp>
        <p:nvSpPr>
          <p:cNvPr id="9221" name="Rectangle 4"/>
          <p:cNvSpPr>
            <a:spLocks noChangeArrowheads="1"/>
          </p:cNvSpPr>
          <p:nvPr/>
        </p:nvSpPr>
        <p:spPr bwMode="auto">
          <a:xfrm>
            <a:off x="6629400" y="1371601"/>
            <a:ext cx="2819400" cy="2708434"/>
          </a:xfrm>
          <a:prstGeom prst="rect">
            <a:avLst/>
          </a:prstGeom>
          <a:solidFill>
            <a:srgbClr val="99CC00">
              <a:alpha val="50195"/>
            </a:srgbClr>
          </a:solidFill>
          <a:ln w="9525">
            <a:noFill/>
            <a:miter lim="800000"/>
            <a:headEnd/>
            <a:tailEnd/>
          </a:ln>
        </p:spPr>
        <p:txBody>
          <a:bodyPr>
            <a:spAutoFit/>
          </a:bodyPr>
          <a:lstStyle/>
          <a:p>
            <a:pPr>
              <a:spcBef>
                <a:spcPct val="50000"/>
              </a:spcBef>
              <a:buFont typeface="Wingdings" pitchFamily="2" charset="2"/>
              <a:buNone/>
            </a:pPr>
            <a:r>
              <a:rPr kumimoji="1" lang="en-US" sz="2000" b="1">
                <a:latin typeface="Arial" charset="0"/>
              </a:rPr>
              <a:t>Direct &amp; indirect impacts</a:t>
            </a:r>
          </a:p>
          <a:p>
            <a:pPr>
              <a:spcBef>
                <a:spcPct val="50000"/>
              </a:spcBef>
              <a:buFont typeface="Wingdings" pitchFamily="2" charset="2"/>
              <a:buNone/>
            </a:pPr>
            <a:r>
              <a:rPr kumimoji="1" lang="en-US" sz="2000" b="1">
                <a:latin typeface="Arial" charset="0"/>
              </a:rPr>
              <a:t>Short-term &amp; long-term impacts</a:t>
            </a:r>
          </a:p>
          <a:p>
            <a:pPr>
              <a:spcBef>
                <a:spcPct val="50000"/>
              </a:spcBef>
              <a:buFont typeface="Wingdings" pitchFamily="2" charset="2"/>
              <a:buNone/>
            </a:pPr>
            <a:r>
              <a:rPr kumimoji="1" lang="en-US" sz="2000" b="1">
                <a:latin typeface="Arial" charset="0"/>
              </a:rPr>
              <a:t>Adverse &amp; beneficial impacts</a:t>
            </a:r>
          </a:p>
          <a:p>
            <a:pPr>
              <a:spcBef>
                <a:spcPct val="50000"/>
              </a:spcBef>
              <a:buFont typeface="Wingdings" pitchFamily="2" charset="2"/>
              <a:buNone/>
            </a:pPr>
            <a:r>
              <a:rPr kumimoji="1" lang="en-US" sz="2000" b="1">
                <a:latin typeface="Arial" charset="0"/>
              </a:rPr>
              <a:t>Cumulative impacts</a:t>
            </a:r>
          </a:p>
        </p:txBody>
      </p:sp>
      <p:sp>
        <p:nvSpPr>
          <p:cNvPr id="9222" name="Rectangle 5"/>
          <p:cNvSpPr>
            <a:spLocks noChangeArrowheads="1"/>
          </p:cNvSpPr>
          <p:nvPr/>
        </p:nvSpPr>
        <p:spPr bwMode="auto">
          <a:xfrm>
            <a:off x="1828800" y="1524000"/>
            <a:ext cx="3962400" cy="1938992"/>
          </a:xfrm>
          <a:prstGeom prst="rect">
            <a:avLst/>
          </a:prstGeom>
          <a:noFill/>
          <a:ln w="9525">
            <a:noFill/>
            <a:miter lim="800000"/>
            <a:headEnd/>
            <a:tailEnd/>
          </a:ln>
        </p:spPr>
        <p:txBody>
          <a:bodyPr>
            <a:spAutoFit/>
          </a:bodyPr>
          <a:lstStyle/>
          <a:p>
            <a:pPr algn="r"/>
            <a:r>
              <a:rPr lang="en-US" sz="2400" b="1">
                <a:latin typeface="Arial" charset="0"/>
              </a:rPr>
              <a:t>The EIA process is concerned with</a:t>
            </a:r>
            <a:br>
              <a:rPr lang="en-US" sz="2400" b="1">
                <a:latin typeface="Arial" charset="0"/>
              </a:rPr>
            </a:br>
            <a:r>
              <a:rPr lang="en-US" sz="2400" b="1">
                <a:solidFill>
                  <a:srgbClr val="1E4ABD"/>
                </a:solidFill>
                <a:latin typeface="Arial" charset="0"/>
              </a:rPr>
              <a:t>all types of impacts</a:t>
            </a:r>
            <a:r>
              <a:rPr lang="en-US" sz="2400" b="1">
                <a:latin typeface="Arial" charset="0"/>
              </a:rPr>
              <a:t> and may describe them in a number of ways</a:t>
            </a:r>
          </a:p>
        </p:txBody>
      </p:sp>
      <p:sp>
        <p:nvSpPr>
          <p:cNvPr id="9223" name="AutoShape 6"/>
          <p:cNvSpPr>
            <a:spLocks noChangeArrowheads="1"/>
          </p:cNvSpPr>
          <p:nvPr/>
        </p:nvSpPr>
        <p:spPr bwMode="auto">
          <a:xfrm>
            <a:off x="6096000" y="1600200"/>
            <a:ext cx="457200" cy="1066800"/>
          </a:xfrm>
          <a:prstGeom prst="homePlate">
            <a:avLst>
              <a:gd name="adj" fmla="val 89583"/>
            </a:avLst>
          </a:prstGeom>
          <a:solidFill>
            <a:srgbClr val="FFCC00"/>
          </a:solidFill>
          <a:ln w="9525">
            <a:solidFill>
              <a:schemeClr val="tx1"/>
            </a:solidFill>
            <a:miter lim="800000"/>
            <a:headEnd/>
            <a:tailEnd/>
          </a:ln>
        </p:spPr>
        <p:txBody>
          <a:bodyPr wrap="none" anchor="ctr"/>
          <a:lstStyle/>
          <a:p>
            <a:endParaRPr lang="en-IN"/>
          </a:p>
        </p:txBody>
      </p:sp>
      <p:sp>
        <p:nvSpPr>
          <p:cNvPr id="9224" name="Rectangle 7"/>
          <p:cNvSpPr>
            <a:spLocks noChangeArrowheads="1"/>
          </p:cNvSpPr>
          <p:nvPr/>
        </p:nvSpPr>
        <p:spPr bwMode="auto">
          <a:xfrm>
            <a:off x="6629400" y="5105403"/>
            <a:ext cx="3657600" cy="461665"/>
          </a:xfrm>
          <a:prstGeom prst="rect">
            <a:avLst/>
          </a:prstGeom>
          <a:solidFill>
            <a:schemeClr val="bg1"/>
          </a:solidFill>
          <a:ln w="9525">
            <a:noFill/>
            <a:miter lim="800000"/>
            <a:headEnd/>
            <a:tailEnd/>
          </a:ln>
        </p:spPr>
        <p:txBody>
          <a:bodyPr>
            <a:spAutoFit/>
          </a:bodyPr>
          <a:lstStyle/>
          <a:p>
            <a:pPr algn="l"/>
            <a:endParaRPr lang="en-US" sz="2400" b="1">
              <a:latin typeface="Arial" charset="0"/>
            </a:endParaRPr>
          </a:p>
        </p:txBody>
      </p:sp>
      <p:sp>
        <p:nvSpPr>
          <p:cNvPr id="9225" name="Rectangle 11"/>
          <p:cNvSpPr>
            <a:spLocks noChangeArrowheads="1"/>
          </p:cNvSpPr>
          <p:nvPr/>
        </p:nvSpPr>
        <p:spPr bwMode="auto">
          <a:xfrm>
            <a:off x="3581400" y="3810000"/>
            <a:ext cx="2514600" cy="2362200"/>
          </a:xfrm>
          <a:prstGeom prst="rect">
            <a:avLst/>
          </a:prstGeom>
          <a:solidFill>
            <a:srgbClr val="FFFF99"/>
          </a:solidFill>
          <a:ln w="12700" cap="sq">
            <a:noFill/>
            <a:miter lim="800000"/>
            <a:headEnd type="none" w="sm" len="sm"/>
            <a:tailEnd type="none" w="sm" len="sm"/>
          </a:ln>
        </p:spPr>
        <p:txBody>
          <a:bodyPr wrap="none" anchor="ctr"/>
          <a:lstStyle/>
          <a:p>
            <a:pPr algn="l"/>
            <a:r>
              <a:rPr lang="en-US" sz="2000">
                <a:latin typeface="Times New Roman" pitchFamily="18" charset="0"/>
                <a:sym typeface="Wingdings" pitchFamily="2" charset="2"/>
              </a:rPr>
              <a:t> </a:t>
            </a:r>
            <a:r>
              <a:rPr lang="en-US" sz="2000" b="1">
                <a:latin typeface="Arial" charset="0"/>
              </a:rPr>
              <a:t>Intensity</a:t>
            </a:r>
            <a:br>
              <a:rPr lang="en-US" sz="2000" b="1">
                <a:latin typeface="Arial" charset="0"/>
              </a:rPr>
            </a:br>
            <a:r>
              <a:rPr lang="en-US" sz="2000" b="1">
                <a:latin typeface="Arial" charset="0"/>
                <a:sym typeface="Wingdings" pitchFamily="2" charset="2"/>
              </a:rPr>
              <a:t> </a:t>
            </a:r>
            <a:r>
              <a:rPr lang="en-US" sz="2000" b="1">
                <a:latin typeface="Arial" charset="0"/>
              </a:rPr>
              <a:t>Direction </a:t>
            </a:r>
          </a:p>
          <a:p>
            <a:pPr algn="l"/>
            <a:r>
              <a:rPr lang="en-US" sz="2000" b="1">
                <a:latin typeface="Arial" charset="0"/>
                <a:sym typeface="Wingdings" pitchFamily="2" charset="2"/>
              </a:rPr>
              <a:t> </a:t>
            </a:r>
            <a:r>
              <a:rPr lang="en-US" sz="2000" b="1">
                <a:latin typeface="Arial" charset="0"/>
              </a:rPr>
              <a:t>Spatial extent</a:t>
            </a:r>
            <a:br>
              <a:rPr lang="en-US" sz="2000" b="1">
                <a:latin typeface="Arial" charset="0"/>
              </a:rPr>
            </a:br>
            <a:r>
              <a:rPr lang="en-US" sz="2000" b="1">
                <a:latin typeface="Arial" charset="0"/>
                <a:sym typeface="Wingdings" pitchFamily="2" charset="2"/>
              </a:rPr>
              <a:t> </a:t>
            </a:r>
            <a:r>
              <a:rPr lang="en-US" sz="2000" b="1">
                <a:latin typeface="Arial" charset="0"/>
              </a:rPr>
              <a:t>Duration </a:t>
            </a:r>
          </a:p>
          <a:p>
            <a:pPr algn="l"/>
            <a:r>
              <a:rPr lang="en-US" sz="2000" b="1">
                <a:latin typeface="Arial" charset="0"/>
                <a:sym typeface="Wingdings" pitchFamily="2" charset="2"/>
              </a:rPr>
              <a:t> </a:t>
            </a:r>
            <a:r>
              <a:rPr lang="en-US" sz="2000" b="1">
                <a:latin typeface="Arial" charset="0"/>
              </a:rPr>
              <a:t>Frequency </a:t>
            </a:r>
            <a:br>
              <a:rPr lang="en-US" sz="2000" b="1">
                <a:latin typeface="Arial" charset="0"/>
              </a:rPr>
            </a:br>
            <a:r>
              <a:rPr lang="en-US" sz="2000" b="1">
                <a:latin typeface="Arial" charset="0"/>
                <a:sym typeface="Wingdings" pitchFamily="2" charset="2"/>
              </a:rPr>
              <a:t> </a:t>
            </a:r>
            <a:r>
              <a:rPr lang="en-US" sz="2000" b="1">
                <a:latin typeface="Arial" charset="0"/>
              </a:rPr>
              <a:t>Reversibility </a:t>
            </a:r>
          </a:p>
          <a:p>
            <a:pPr algn="l"/>
            <a:r>
              <a:rPr lang="en-US" sz="2000" b="1">
                <a:latin typeface="Arial" charset="0"/>
                <a:sym typeface="Wingdings" pitchFamily="2" charset="2"/>
              </a:rPr>
              <a:t> </a:t>
            </a:r>
            <a:r>
              <a:rPr lang="en-US" sz="2000" b="1">
                <a:latin typeface="Arial" charset="0"/>
              </a:rPr>
              <a:t>Probability </a:t>
            </a:r>
          </a:p>
        </p:txBody>
      </p:sp>
      <p:sp>
        <p:nvSpPr>
          <p:cNvPr id="9226" name="AutoShape 12"/>
          <p:cNvSpPr>
            <a:spLocks noChangeArrowheads="1"/>
          </p:cNvSpPr>
          <p:nvPr/>
        </p:nvSpPr>
        <p:spPr bwMode="auto">
          <a:xfrm rot="5400000">
            <a:off x="4572000" y="3124200"/>
            <a:ext cx="457200" cy="1066800"/>
          </a:xfrm>
          <a:prstGeom prst="homePlate">
            <a:avLst>
              <a:gd name="adj" fmla="val 89583"/>
            </a:avLst>
          </a:prstGeom>
          <a:solidFill>
            <a:srgbClr val="FFCC00"/>
          </a:solidFill>
          <a:ln w="9525">
            <a:solidFill>
              <a:schemeClr val="tx1"/>
            </a:solidFill>
            <a:miter lim="800000"/>
            <a:headEnd/>
            <a:tailEnd/>
          </a:ln>
        </p:spPr>
        <p:txBody>
          <a:bodyPr wrap="none" anchor="ctr"/>
          <a:lstStyle/>
          <a:p>
            <a:endParaRPr lang="en-IN"/>
          </a:p>
        </p:txBody>
      </p:sp>
      <p:sp>
        <p:nvSpPr>
          <p:cNvPr id="9227" name="AutoShape 13"/>
          <p:cNvSpPr>
            <a:spLocks noChangeArrowheads="1"/>
          </p:cNvSpPr>
          <p:nvPr/>
        </p:nvSpPr>
        <p:spPr bwMode="auto">
          <a:xfrm rot="-5400000">
            <a:off x="7886700" y="3695700"/>
            <a:ext cx="1524000" cy="3581400"/>
          </a:xfrm>
          <a:prstGeom prst="downArrow">
            <a:avLst>
              <a:gd name="adj1" fmla="val 97917"/>
              <a:gd name="adj2" fmla="val 41984"/>
            </a:avLst>
          </a:prstGeom>
          <a:solidFill>
            <a:srgbClr val="FFCC00"/>
          </a:solidFill>
          <a:ln w="9525">
            <a:solidFill>
              <a:schemeClr val="tx1"/>
            </a:solidFill>
            <a:miter lim="800000"/>
            <a:headEnd/>
            <a:tailEnd/>
          </a:ln>
        </p:spPr>
        <p:txBody>
          <a:bodyPr vert="eaVert" anchor="ctr"/>
          <a:lstStyle/>
          <a:p>
            <a:r>
              <a:rPr lang="en-US" sz="2400" b="1">
                <a:solidFill>
                  <a:srgbClr val="1E4ABD"/>
                </a:solidFill>
                <a:latin typeface="Arial" charset="0"/>
              </a:rPr>
              <a:t>But all impacts are NOT treated equally.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7" name="Slide Number Placeholder 4"/>
          <p:cNvSpPr>
            <a:spLocks noGrp="1"/>
          </p:cNvSpPr>
          <p:nvPr>
            <p:ph type="sldNum" sz="quarter" idx="12"/>
          </p:nvPr>
        </p:nvSpPr>
        <p:spPr/>
        <p:txBody>
          <a:bodyPr/>
          <a:lstStyle/>
          <a:p>
            <a:pPr>
              <a:defRPr/>
            </a:pPr>
            <a:fld id="{620EACE8-3C55-4AC3-95D2-9355DBF9994C}" type="slidenum">
              <a:rPr lang="en-US"/>
              <a:pPr>
                <a:defRPr/>
              </a:pPr>
              <a:t>12</a:t>
            </a:fld>
            <a:endParaRPr lang="en-US"/>
          </a:p>
        </p:txBody>
      </p:sp>
      <p:sp>
        <p:nvSpPr>
          <p:cNvPr id="10244" name="Text Box 6"/>
          <p:cNvSpPr txBox="1">
            <a:spLocks noChangeArrowheads="1"/>
          </p:cNvSpPr>
          <p:nvPr/>
        </p:nvSpPr>
        <p:spPr bwMode="auto">
          <a:xfrm>
            <a:off x="4343403" y="2286001"/>
            <a:ext cx="295275" cy="707886"/>
          </a:xfrm>
          <a:prstGeom prst="rect">
            <a:avLst/>
          </a:prstGeom>
          <a:solidFill>
            <a:srgbClr val="FF0000"/>
          </a:solidFill>
          <a:ln w="9525">
            <a:noFill/>
            <a:miter lim="800000"/>
            <a:headEnd/>
            <a:tailEnd/>
          </a:ln>
        </p:spPr>
        <p:txBody>
          <a:bodyPr>
            <a:spAutoFit/>
          </a:bodyPr>
          <a:lstStyle/>
          <a:p>
            <a:pPr algn="l" eaLnBrk="1" hangingPunct="1"/>
            <a:r>
              <a:rPr lang="en-US" sz="4000" b="1">
                <a:solidFill>
                  <a:schemeClr val="bg1"/>
                </a:solidFill>
                <a:latin typeface="Verdana" pitchFamily="34" charset="0"/>
              </a:rPr>
              <a:t>!</a:t>
            </a:r>
          </a:p>
        </p:txBody>
      </p:sp>
      <p:sp>
        <p:nvSpPr>
          <p:cNvPr id="10245" name="Rectangle 7"/>
          <p:cNvSpPr>
            <a:spLocks noChangeArrowheads="1"/>
          </p:cNvSpPr>
          <p:nvPr/>
        </p:nvSpPr>
        <p:spPr bwMode="auto">
          <a:xfrm>
            <a:off x="4662792" y="2519069"/>
            <a:ext cx="3505200" cy="1367132"/>
          </a:xfrm>
          <a:prstGeom prst="rect">
            <a:avLst/>
          </a:prstGeom>
          <a:solidFill>
            <a:schemeClr val="tx1"/>
          </a:solidFill>
          <a:ln w="9525">
            <a:noFill/>
            <a:miter lim="800000"/>
            <a:headEnd/>
            <a:tailEnd/>
          </a:ln>
        </p:spPr>
        <p:txBody>
          <a:bodyPr/>
          <a:lstStyle/>
          <a:p>
            <a:pPr algn="l"/>
            <a:r>
              <a:rPr lang="en-US" sz="2400" b="1">
                <a:solidFill>
                  <a:schemeClr val="bg1"/>
                </a:solidFill>
                <a:latin typeface="Arial" charset="0"/>
              </a:rPr>
              <a:t>It is ESSENTIAL in EIA to focus on the most significant impacts. </a:t>
            </a:r>
          </a:p>
        </p:txBody>
      </p:sp>
      <p:sp>
        <p:nvSpPr>
          <p:cNvPr id="10246" name="Rectangle 9"/>
          <p:cNvSpPr>
            <a:spLocks noChangeArrowheads="1"/>
          </p:cNvSpPr>
          <p:nvPr/>
        </p:nvSpPr>
        <p:spPr bwMode="auto">
          <a:xfrm>
            <a:off x="4648200" y="4267200"/>
            <a:ext cx="4800599" cy="1200329"/>
          </a:xfrm>
          <a:prstGeom prst="rect">
            <a:avLst/>
          </a:prstGeom>
          <a:noFill/>
          <a:ln w="9525">
            <a:noFill/>
            <a:miter lim="800000"/>
            <a:headEnd/>
            <a:tailEnd/>
          </a:ln>
        </p:spPr>
        <p:txBody>
          <a:bodyPr wrap="square">
            <a:spAutoFit/>
          </a:bodyPr>
          <a:lstStyle/>
          <a:p>
            <a:pPr algn="l">
              <a:spcBef>
                <a:spcPct val="30000"/>
              </a:spcBef>
            </a:pPr>
            <a:r>
              <a:rPr lang="en-US" sz="2400" b="1" dirty="0">
                <a:latin typeface="Arial" charset="0"/>
              </a:rPr>
              <a:t>Don’t waste effort &amp; time analyzing and discussing impacts that are less important.</a:t>
            </a:r>
          </a:p>
        </p:txBody>
      </p:sp>
      <p:sp>
        <p:nvSpPr>
          <p:cNvPr id="10247" name="Rectangle 10"/>
          <p:cNvSpPr>
            <a:spLocks noChangeArrowheads="1"/>
          </p:cNvSpPr>
          <p:nvPr/>
        </p:nvSpPr>
        <p:spPr bwMode="auto">
          <a:xfrm>
            <a:off x="4606926" y="2057403"/>
            <a:ext cx="1939570" cy="461665"/>
          </a:xfrm>
          <a:prstGeom prst="rect">
            <a:avLst/>
          </a:prstGeom>
          <a:noFill/>
          <a:ln w="9525">
            <a:noFill/>
            <a:miter lim="800000"/>
            <a:headEnd/>
            <a:tailEnd/>
          </a:ln>
        </p:spPr>
        <p:txBody>
          <a:bodyPr wrap="none">
            <a:spAutoFit/>
          </a:bodyPr>
          <a:lstStyle/>
          <a:p>
            <a:r>
              <a:rPr lang="en-US" sz="2400" b="1" dirty="0">
                <a:solidFill>
                  <a:srgbClr val="1E4ABD"/>
                </a:solidFill>
                <a:latin typeface="Arial" charset="0"/>
              </a:rPr>
              <a:t>Specifically,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524000" y="457200"/>
            <a:ext cx="7772400" cy="609600"/>
          </a:xfrm>
        </p:spPr>
        <p:txBody>
          <a:bodyPr>
            <a:normAutofit fontScale="90000"/>
          </a:bodyPr>
          <a:lstStyle/>
          <a:p>
            <a:pPr eaLnBrk="1" hangingPunct="1"/>
            <a:r>
              <a:rPr lang="en-US"/>
              <a:t>What is an activity?</a:t>
            </a:r>
          </a:p>
        </p:txBody>
      </p:sp>
      <p:sp>
        <p:nvSpPr>
          <p:cNvPr id="18"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9" name="Slide Number Placeholder 4"/>
          <p:cNvSpPr>
            <a:spLocks noGrp="1"/>
          </p:cNvSpPr>
          <p:nvPr>
            <p:ph type="sldNum" sz="quarter" idx="12"/>
          </p:nvPr>
        </p:nvSpPr>
        <p:spPr/>
        <p:txBody>
          <a:bodyPr/>
          <a:lstStyle/>
          <a:p>
            <a:pPr>
              <a:defRPr/>
            </a:pPr>
            <a:fld id="{51C7BF98-A24A-4C24-B979-A843BCD3505D}" type="slidenum">
              <a:rPr lang="en-US"/>
              <a:pPr>
                <a:defRPr/>
              </a:pPr>
              <a:t>13</a:t>
            </a:fld>
            <a:endParaRPr lang="en-US"/>
          </a:p>
        </p:txBody>
      </p:sp>
      <p:graphicFrame>
        <p:nvGraphicFramePr>
          <p:cNvPr id="332803" name="Group 3"/>
          <p:cNvGraphicFramePr>
            <a:graphicFrameLocks noGrp="1"/>
          </p:cNvGraphicFramePr>
          <p:nvPr/>
        </p:nvGraphicFramePr>
        <p:xfrm>
          <a:off x="6019800" y="4165600"/>
          <a:ext cx="4419600" cy="1244600"/>
        </p:xfrm>
        <a:graphic>
          <a:graphicData uri="http://schemas.openxmlformats.org/drawingml/2006/table">
            <a:tbl>
              <a:tblPr/>
              <a:tblGrid>
                <a:gridCol w="1600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12446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a:ln>
                            <a:noFill/>
                          </a:ln>
                          <a:solidFill>
                            <a:srgbClr val="006600"/>
                          </a:solidFill>
                          <a:effectLst/>
                          <a:latin typeface="Arial" charset="0"/>
                        </a:rPr>
                        <a:t>ACTIVITY:</a:t>
                      </a:r>
                      <a:br>
                        <a:rPr kumimoji="0" lang="en-US" sz="1600" b="1" i="0" u="none" strike="noStrike" cap="none" normalizeH="0" baseline="0">
                          <a:ln>
                            <a:noFill/>
                          </a:ln>
                          <a:solidFill>
                            <a:srgbClr val="006600"/>
                          </a:solidFill>
                          <a:effectLst/>
                          <a:latin typeface="Arial" charset="0"/>
                        </a:rPr>
                      </a:br>
                      <a:r>
                        <a:rPr kumimoji="0" lang="en-US" sz="1600" b="1" i="0" u="none" strike="noStrike" cap="none" normalizeH="0" baseline="0">
                          <a:ln>
                            <a:noFill/>
                          </a:ln>
                          <a:solidFill>
                            <a:schemeClr val="tx1"/>
                          </a:solidFill>
                          <a:effectLst/>
                          <a:latin typeface="Arial" charset="0"/>
                        </a:rPr>
                        <a:t>market access road rehabilitation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a:ln>
                            <a:noFill/>
                          </a:ln>
                          <a:solidFill>
                            <a:srgbClr val="006600"/>
                          </a:solidFill>
                          <a:effectLst/>
                          <a:latin typeface="Arial" charset="0"/>
                        </a:rPr>
                        <a:t>ACTIONS:</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a:ln>
                            <a:noFill/>
                          </a:ln>
                          <a:solidFill>
                            <a:schemeClr val="tx1"/>
                          </a:solidFill>
                          <a:effectLst/>
                          <a:latin typeface="Arial" charset="0"/>
                        </a:rPr>
                        <a:t>Survey, grading, culvert construction, compaction, etc.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1277" name="Rectangle 11"/>
          <p:cNvSpPr>
            <a:spLocks noChangeArrowheads="1"/>
          </p:cNvSpPr>
          <p:nvPr/>
        </p:nvSpPr>
        <p:spPr bwMode="auto">
          <a:xfrm>
            <a:off x="2362200" y="2590800"/>
            <a:ext cx="2819400" cy="2438400"/>
          </a:xfrm>
          <a:prstGeom prst="rect">
            <a:avLst/>
          </a:prstGeom>
          <a:solidFill>
            <a:srgbClr val="1E4ABD"/>
          </a:solidFill>
          <a:ln w="9525">
            <a:noFill/>
            <a:miter lim="800000"/>
            <a:headEnd/>
            <a:tailEnd/>
          </a:ln>
        </p:spPr>
        <p:txBody>
          <a:bodyPr/>
          <a:lstStyle/>
          <a:p>
            <a:pPr algn="l" eaLnBrk="1" hangingPunct="1">
              <a:spcAft>
                <a:spcPct val="50000"/>
              </a:spcAft>
            </a:pPr>
            <a:r>
              <a:rPr lang="en-US" sz="2000" b="1">
                <a:solidFill>
                  <a:schemeClr val="bg1"/>
                </a:solidFill>
                <a:latin typeface="Arial" charset="0"/>
              </a:rPr>
              <a:t>a desired accomplishment or output</a:t>
            </a:r>
          </a:p>
          <a:p>
            <a:pPr algn="l" eaLnBrk="1" hangingPunct="1">
              <a:spcAft>
                <a:spcPct val="50000"/>
              </a:spcAft>
            </a:pPr>
            <a:r>
              <a:rPr lang="en-US" sz="2000" b="1">
                <a:solidFill>
                  <a:schemeClr val="bg1"/>
                </a:solidFill>
                <a:latin typeface="Arial" charset="0"/>
              </a:rPr>
              <a:t>E.g.: a road, seedling production, or river diversion to irrigate land</a:t>
            </a:r>
          </a:p>
        </p:txBody>
      </p:sp>
      <p:sp>
        <p:nvSpPr>
          <p:cNvPr id="11278" name="Rectangle 12"/>
          <p:cNvSpPr>
            <a:spLocks noChangeArrowheads="1"/>
          </p:cNvSpPr>
          <p:nvPr/>
        </p:nvSpPr>
        <p:spPr bwMode="auto">
          <a:xfrm>
            <a:off x="2362200" y="2133600"/>
            <a:ext cx="3352800" cy="457200"/>
          </a:xfrm>
          <a:prstGeom prst="rect">
            <a:avLst/>
          </a:prstGeom>
          <a:noFill/>
          <a:ln w="9525">
            <a:noFill/>
            <a:miter lim="800000"/>
            <a:headEnd/>
            <a:tailEnd/>
          </a:ln>
        </p:spPr>
        <p:txBody>
          <a:bodyPr/>
          <a:lstStyle/>
          <a:p>
            <a:pPr algn="l" eaLnBrk="1" hangingPunct="1">
              <a:spcBef>
                <a:spcPct val="20000"/>
              </a:spcBef>
              <a:buClr>
                <a:schemeClr val="folHlink"/>
              </a:buClr>
              <a:buFont typeface="Wingdings" pitchFamily="2" charset="2"/>
              <a:buNone/>
            </a:pPr>
            <a:r>
              <a:rPr lang="en-US" sz="2400" b="1">
                <a:latin typeface="Arial" charset="0"/>
              </a:rPr>
              <a:t>An activity is:</a:t>
            </a:r>
          </a:p>
        </p:txBody>
      </p:sp>
      <p:sp>
        <p:nvSpPr>
          <p:cNvPr id="11279" name="Text Box 13"/>
          <p:cNvSpPr txBox="1">
            <a:spLocks noChangeArrowheads="1"/>
          </p:cNvSpPr>
          <p:nvPr/>
        </p:nvSpPr>
        <p:spPr bwMode="auto">
          <a:xfrm>
            <a:off x="1828800" y="2133601"/>
            <a:ext cx="609600" cy="707886"/>
          </a:xfrm>
          <a:prstGeom prst="rect">
            <a:avLst/>
          </a:prstGeom>
          <a:solidFill>
            <a:srgbClr val="CCFFCC"/>
          </a:solidFill>
          <a:ln w="9525">
            <a:noFill/>
            <a:miter lim="800000"/>
            <a:headEnd/>
            <a:tailEnd/>
          </a:ln>
        </p:spPr>
        <p:txBody>
          <a:bodyPr>
            <a:spAutoFit/>
          </a:bodyPr>
          <a:lstStyle/>
          <a:p>
            <a:pPr algn="l" eaLnBrk="1" hangingPunct="1"/>
            <a:r>
              <a:rPr lang="en-US" sz="4000" b="1">
                <a:latin typeface="Verdana" pitchFamily="34" charset="0"/>
                <a:sym typeface="Wingdings" pitchFamily="2" charset="2"/>
              </a:rPr>
              <a:t></a:t>
            </a:r>
          </a:p>
        </p:txBody>
      </p:sp>
      <p:sp>
        <p:nvSpPr>
          <p:cNvPr id="11280" name="AutoShape 14"/>
          <p:cNvSpPr>
            <a:spLocks noChangeArrowheads="1"/>
          </p:cNvSpPr>
          <p:nvPr/>
        </p:nvSpPr>
        <p:spPr bwMode="auto">
          <a:xfrm>
            <a:off x="5257800" y="2971800"/>
            <a:ext cx="609600" cy="2057400"/>
          </a:xfrm>
          <a:prstGeom prst="homePlate">
            <a:avLst>
              <a:gd name="adj" fmla="val 59722"/>
            </a:avLst>
          </a:prstGeom>
          <a:solidFill>
            <a:srgbClr val="FF9900">
              <a:alpha val="50195"/>
            </a:srgbClr>
          </a:solidFill>
          <a:ln w="9525">
            <a:solidFill>
              <a:schemeClr val="tx1"/>
            </a:solidFill>
            <a:miter lim="800000"/>
            <a:headEnd/>
            <a:tailEnd/>
          </a:ln>
        </p:spPr>
        <p:txBody>
          <a:bodyPr wrap="none" anchor="ctr"/>
          <a:lstStyle/>
          <a:p>
            <a:endParaRPr lang="en-IN"/>
          </a:p>
        </p:txBody>
      </p:sp>
      <p:sp>
        <p:nvSpPr>
          <p:cNvPr id="11281" name="Rectangle 15"/>
          <p:cNvSpPr>
            <a:spLocks noChangeArrowheads="1"/>
          </p:cNvSpPr>
          <p:nvPr/>
        </p:nvSpPr>
        <p:spPr bwMode="auto">
          <a:xfrm>
            <a:off x="5943600" y="3276600"/>
            <a:ext cx="4114800" cy="457200"/>
          </a:xfrm>
          <a:prstGeom prst="rect">
            <a:avLst/>
          </a:prstGeom>
          <a:noFill/>
          <a:ln w="9525">
            <a:noFill/>
            <a:miter lim="800000"/>
            <a:headEnd/>
            <a:tailEnd/>
          </a:ln>
        </p:spPr>
        <p:txBody>
          <a:bodyPr/>
          <a:lstStyle/>
          <a:p>
            <a:pPr algn="l" eaLnBrk="1" hangingPunct="1">
              <a:spcBef>
                <a:spcPct val="20000"/>
              </a:spcBef>
              <a:buClr>
                <a:schemeClr val="folHlink"/>
              </a:buClr>
              <a:buFont typeface="Wingdings" pitchFamily="2" charset="2"/>
              <a:buNone/>
            </a:pPr>
            <a:r>
              <a:rPr lang="en-US" sz="2400" b="1">
                <a:latin typeface="Arial" charset="0"/>
              </a:rPr>
              <a:t>Accomplishing an activity requires a set of </a:t>
            </a:r>
            <a:r>
              <a:rPr lang="en-US" sz="2400" b="1">
                <a:solidFill>
                  <a:srgbClr val="1E4ABD"/>
                </a:solidFill>
                <a:latin typeface="Arial" charset="0"/>
              </a:rPr>
              <a:t>actions</a:t>
            </a:r>
          </a:p>
        </p:txBody>
      </p:sp>
      <p:sp>
        <p:nvSpPr>
          <p:cNvPr id="11282" name="Rectangle 18"/>
          <p:cNvSpPr>
            <a:spLocks noChangeArrowheads="1"/>
          </p:cNvSpPr>
          <p:nvPr/>
        </p:nvSpPr>
        <p:spPr bwMode="auto">
          <a:xfrm>
            <a:off x="1900239" y="1219204"/>
            <a:ext cx="6538200" cy="830997"/>
          </a:xfrm>
          <a:prstGeom prst="rect">
            <a:avLst/>
          </a:prstGeom>
          <a:noFill/>
          <a:ln w="9525">
            <a:noFill/>
            <a:miter lim="800000"/>
            <a:headEnd/>
            <a:tailEnd/>
          </a:ln>
        </p:spPr>
        <p:txBody>
          <a:bodyPr wrap="none">
            <a:spAutoFit/>
          </a:bodyPr>
          <a:lstStyle/>
          <a:p>
            <a:pPr algn="l"/>
            <a:r>
              <a:rPr lang="en-US" sz="2400" b="1">
                <a:latin typeface="Arial" charset="0"/>
              </a:rPr>
              <a:t>We are discussing the impacts of </a:t>
            </a:r>
            <a:r>
              <a:rPr lang="en-US" sz="2400" b="1">
                <a:solidFill>
                  <a:srgbClr val="1E4ABD"/>
                </a:solidFill>
                <a:latin typeface="Arial" charset="0"/>
              </a:rPr>
              <a:t>activities.</a:t>
            </a:r>
            <a:br>
              <a:rPr lang="en-US" sz="2400" b="1">
                <a:solidFill>
                  <a:srgbClr val="1E4ABD"/>
                </a:solidFill>
                <a:latin typeface="Arial" charset="0"/>
              </a:rPr>
            </a:br>
            <a:r>
              <a:rPr lang="en-US" sz="2400" b="1">
                <a:solidFill>
                  <a:srgbClr val="1E4ABD"/>
                </a:solidFill>
                <a:latin typeface="Arial" charset="0"/>
              </a:rPr>
              <a:t>What are activities?</a:t>
            </a:r>
          </a:p>
        </p:txBody>
      </p:sp>
      <p:sp>
        <p:nvSpPr>
          <p:cNvPr id="11283" name="Rectangle 19"/>
          <p:cNvSpPr>
            <a:spLocks noChangeArrowheads="1"/>
          </p:cNvSpPr>
          <p:nvPr/>
        </p:nvSpPr>
        <p:spPr bwMode="auto">
          <a:xfrm>
            <a:off x="2290766" y="5562602"/>
            <a:ext cx="4033837" cy="707886"/>
          </a:xfrm>
          <a:prstGeom prst="rect">
            <a:avLst/>
          </a:prstGeom>
          <a:noFill/>
          <a:ln w="9525">
            <a:noFill/>
            <a:miter lim="800000"/>
            <a:headEnd/>
            <a:tailEnd/>
          </a:ln>
        </p:spPr>
        <p:txBody>
          <a:bodyPr>
            <a:spAutoFit/>
          </a:bodyPr>
          <a:lstStyle/>
          <a:p>
            <a:pPr algn="l"/>
            <a:r>
              <a:rPr lang="en-US" sz="2000" b="1">
                <a:latin typeface="Arial" charset="0"/>
              </a:rPr>
              <a:t>A project or program may consist of many activities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524000" y="457200"/>
            <a:ext cx="7772400" cy="609600"/>
          </a:xfrm>
        </p:spPr>
        <p:txBody>
          <a:bodyPr>
            <a:normAutofit fontScale="90000"/>
          </a:bodyPr>
          <a:lstStyle/>
          <a:p>
            <a:pPr eaLnBrk="1" hangingPunct="1"/>
            <a:r>
              <a:rPr lang="en-US"/>
              <a:t>The EIA process</a:t>
            </a:r>
          </a:p>
        </p:txBody>
      </p:sp>
      <p:sp>
        <p:nvSpPr>
          <p:cNvPr id="11"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2" name="Slide Number Placeholder 4"/>
          <p:cNvSpPr>
            <a:spLocks noGrp="1"/>
          </p:cNvSpPr>
          <p:nvPr>
            <p:ph type="sldNum" sz="quarter" idx="12"/>
          </p:nvPr>
        </p:nvSpPr>
        <p:spPr/>
        <p:txBody>
          <a:bodyPr/>
          <a:lstStyle/>
          <a:p>
            <a:pPr>
              <a:defRPr/>
            </a:pPr>
            <a:fld id="{301F44F4-80B4-4C0E-916D-6D35E242B80D}" type="slidenum">
              <a:rPr lang="en-US"/>
              <a:pPr>
                <a:defRPr/>
              </a:pPr>
              <a:t>14</a:t>
            </a:fld>
            <a:endParaRPr lang="en-US"/>
          </a:p>
        </p:txBody>
      </p:sp>
      <p:sp>
        <p:nvSpPr>
          <p:cNvPr id="12293" name="Oval 4"/>
          <p:cNvSpPr>
            <a:spLocks noChangeArrowheads="1"/>
          </p:cNvSpPr>
          <p:nvPr/>
        </p:nvSpPr>
        <p:spPr bwMode="auto">
          <a:xfrm>
            <a:off x="990600" y="1600200"/>
            <a:ext cx="5334000" cy="4229100"/>
          </a:xfrm>
          <a:prstGeom prst="ellipse">
            <a:avLst/>
          </a:prstGeom>
          <a:solidFill>
            <a:srgbClr val="FFFF99"/>
          </a:solidFill>
          <a:ln w="12700" cap="sq">
            <a:solidFill>
              <a:schemeClr val="tx1"/>
            </a:solidFill>
            <a:round/>
            <a:headEnd type="none" w="sm" len="sm"/>
            <a:tailEnd type="none" w="sm" len="sm"/>
          </a:ln>
        </p:spPr>
        <p:txBody>
          <a:bodyPr wrap="none" anchor="ctr"/>
          <a:lstStyle/>
          <a:p>
            <a:endParaRPr lang="en-IN"/>
          </a:p>
        </p:txBody>
      </p:sp>
      <p:sp>
        <p:nvSpPr>
          <p:cNvPr id="12294" name="Text Box 5"/>
          <p:cNvSpPr txBox="1">
            <a:spLocks noChangeArrowheads="1"/>
          </p:cNvSpPr>
          <p:nvPr/>
        </p:nvSpPr>
        <p:spPr bwMode="auto">
          <a:xfrm>
            <a:off x="6705600" y="3581402"/>
            <a:ext cx="3886200" cy="2308324"/>
          </a:xfrm>
          <a:prstGeom prst="rect">
            <a:avLst/>
          </a:prstGeom>
          <a:noFill/>
          <a:ln w="12700" cap="sq">
            <a:noFill/>
            <a:miter lim="800000"/>
            <a:headEnd type="none" w="sm" len="sm"/>
            <a:tailEnd type="none" w="sm" len="sm"/>
          </a:ln>
        </p:spPr>
        <p:txBody>
          <a:bodyPr>
            <a:spAutoFit/>
          </a:bodyPr>
          <a:lstStyle/>
          <a:p>
            <a:pPr marL="230182" indent="-173034">
              <a:buFontTx/>
              <a:buChar char="•"/>
            </a:pPr>
            <a:r>
              <a:rPr lang="en-US">
                <a:latin typeface="Arial" charset="0"/>
              </a:rPr>
              <a:t>Scope</a:t>
            </a:r>
          </a:p>
          <a:p>
            <a:pPr marL="230182" indent="-173034">
              <a:buFontTx/>
              <a:buChar char="•"/>
            </a:pPr>
            <a:r>
              <a:rPr lang="en-US">
                <a:latin typeface="Arial" charset="0"/>
              </a:rPr>
              <a:t>Evaluate baseline situation</a:t>
            </a:r>
          </a:p>
          <a:p>
            <a:pPr marL="230182" indent="-173034">
              <a:buFontTx/>
              <a:buChar char="•"/>
            </a:pPr>
            <a:r>
              <a:rPr lang="en-US">
                <a:latin typeface="Arial" charset="0"/>
              </a:rPr>
              <a:t>Identify &amp; choose alternatives</a:t>
            </a:r>
          </a:p>
          <a:p>
            <a:pPr marL="230182" indent="-173034">
              <a:buFontTx/>
              <a:buChar char="•"/>
            </a:pPr>
            <a:r>
              <a:rPr lang="en-US">
                <a:latin typeface="Arial" charset="0"/>
              </a:rPr>
              <a:t>Identify and characterize potential impacts of proposed activity and each alternative</a:t>
            </a:r>
          </a:p>
          <a:p>
            <a:pPr marL="230182" indent="-173034">
              <a:buFontTx/>
              <a:buChar char="•"/>
            </a:pPr>
            <a:r>
              <a:rPr lang="en-US">
                <a:latin typeface="Arial" charset="0"/>
              </a:rPr>
              <a:t>Develop mitigation and monitoring </a:t>
            </a:r>
          </a:p>
          <a:p>
            <a:pPr marL="230182" indent="-173034">
              <a:buFontTx/>
              <a:buChar char="•"/>
            </a:pPr>
            <a:r>
              <a:rPr lang="en-US">
                <a:latin typeface="Arial" charset="0"/>
              </a:rPr>
              <a:t>Communicate and document  </a:t>
            </a:r>
          </a:p>
        </p:txBody>
      </p:sp>
      <p:sp>
        <p:nvSpPr>
          <p:cNvPr id="12295" name="Text Box 6"/>
          <p:cNvSpPr txBox="1">
            <a:spLocks noChangeArrowheads="1"/>
          </p:cNvSpPr>
          <p:nvPr/>
        </p:nvSpPr>
        <p:spPr bwMode="auto">
          <a:xfrm>
            <a:off x="2590803" y="1981204"/>
            <a:ext cx="2682875" cy="1520825"/>
          </a:xfrm>
          <a:prstGeom prst="rect">
            <a:avLst/>
          </a:prstGeom>
          <a:solidFill>
            <a:srgbClr val="808000"/>
          </a:solidFill>
          <a:ln w="12700" cap="sq">
            <a:solidFill>
              <a:schemeClr val="tx1"/>
            </a:solidFill>
            <a:miter lim="800000"/>
            <a:headEnd type="none" w="sm" len="sm"/>
            <a:tailEnd type="none" w="sm" len="sm"/>
          </a:ln>
        </p:spPr>
        <p:txBody>
          <a:bodyPr anchor="ctr" anchorCtr="1"/>
          <a:lstStyle/>
          <a:p>
            <a:pPr algn="l"/>
            <a:r>
              <a:rPr lang="en-US" sz="2400" b="1">
                <a:solidFill>
                  <a:schemeClr val="bg1"/>
                </a:solidFill>
                <a:latin typeface="Arial" charset="0"/>
              </a:rPr>
              <a:t>Phase I:</a:t>
            </a:r>
            <a:br>
              <a:rPr lang="en-US" sz="2400" b="1">
                <a:solidFill>
                  <a:schemeClr val="bg1"/>
                </a:solidFill>
                <a:latin typeface="Arial" charset="0"/>
              </a:rPr>
            </a:br>
            <a:r>
              <a:rPr lang="en-US" sz="2400" b="1">
                <a:solidFill>
                  <a:schemeClr val="bg1"/>
                </a:solidFill>
                <a:latin typeface="Arial" charset="0"/>
              </a:rPr>
              <a:t>Initial inquiries</a:t>
            </a:r>
          </a:p>
        </p:txBody>
      </p:sp>
      <p:sp>
        <p:nvSpPr>
          <p:cNvPr id="12296" name="Text Box 7"/>
          <p:cNvSpPr txBox="1">
            <a:spLocks noChangeArrowheads="1"/>
          </p:cNvSpPr>
          <p:nvPr/>
        </p:nvSpPr>
        <p:spPr bwMode="auto">
          <a:xfrm>
            <a:off x="7162803" y="1981204"/>
            <a:ext cx="2530475" cy="1520825"/>
          </a:xfrm>
          <a:prstGeom prst="rect">
            <a:avLst/>
          </a:prstGeom>
          <a:solidFill>
            <a:srgbClr val="808000"/>
          </a:solidFill>
          <a:ln w="12700" cap="sq">
            <a:solidFill>
              <a:schemeClr val="tx1"/>
            </a:solidFill>
            <a:miter lim="800000"/>
            <a:headEnd type="none" w="sm" len="sm"/>
            <a:tailEnd type="none" w="sm" len="sm"/>
          </a:ln>
        </p:spPr>
        <p:txBody>
          <a:bodyPr anchor="ctr" anchorCtr="1"/>
          <a:lstStyle/>
          <a:p>
            <a:pPr algn="l"/>
            <a:r>
              <a:rPr lang="en-US" sz="2400" b="1">
                <a:solidFill>
                  <a:schemeClr val="bg1"/>
                </a:solidFill>
                <a:latin typeface="Arial" charset="0"/>
              </a:rPr>
              <a:t>Phase II:</a:t>
            </a:r>
            <a:br>
              <a:rPr lang="en-US" sz="2400" b="1">
                <a:solidFill>
                  <a:schemeClr val="bg1"/>
                </a:solidFill>
                <a:latin typeface="Arial" charset="0"/>
              </a:rPr>
            </a:br>
            <a:r>
              <a:rPr lang="en-US" sz="2400" b="1">
                <a:solidFill>
                  <a:schemeClr val="bg1"/>
                </a:solidFill>
                <a:latin typeface="Arial" charset="0"/>
              </a:rPr>
              <a:t>Full EIA study </a:t>
            </a:r>
            <a:br>
              <a:rPr lang="en-US" sz="2400" b="1">
                <a:solidFill>
                  <a:schemeClr val="bg1"/>
                </a:solidFill>
                <a:latin typeface="Arial" charset="0"/>
              </a:rPr>
            </a:br>
            <a:r>
              <a:rPr lang="en-US" sz="2400" b="1">
                <a:solidFill>
                  <a:schemeClr val="bg1"/>
                </a:solidFill>
                <a:latin typeface="Arial" charset="0"/>
              </a:rPr>
              <a:t>(if needed)</a:t>
            </a:r>
          </a:p>
        </p:txBody>
      </p:sp>
      <p:sp>
        <p:nvSpPr>
          <p:cNvPr id="12297" name="AutoShape 8"/>
          <p:cNvSpPr>
            <a:spLocks noChangeArrowheads="1"/>
          </p:cNvSpPr>
          <p:nvPr/>
        </p:nvSpPr>
        <p:spPr bwMode="auto">
          <a:xfrm>
            <a:off x="5722939" y="2328865"/>
            <a:ext cx="1143000" cy="893763"/>
          </a:xfrm>
          <a:custGeom>
            <a:avLst/>
            <a:gdLst>
              <a:gd name="T0" fmla="*/ 857250 w 21600"/>
              <a:gd name="T1" fmla="*/ 0 h 21600"/>
              <a:gd name="T2" fmla="*/ 0 w 21600"/>
              <a:gd name="T3" fmla="*/ 446881 h 21600"/>
              <a:gd name="T4" fmla="*/ 857250 w 21600"/>
              <a:gd name="T5" fmla="*/ 893762 h 21600"/>
              <a:gd name="T6" fmla="*/ 1143000 w 21600"/>
              <a:gd name="T7" fmla="*/ 44688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8000"/>
          </a:solidFill>
          <a:ln w="12700" cap="sq">
            <a:solidFill>
              <a:schemeClr val="tx1"/>
            </a:solidFill>
            <a:miter lim="800000"/>
            <a:headEnd type="none" w="sm" len="sm"/>
            <a:tailEnd type="none" w="sm" len="sm"/>
          </a:ln>
        </p:spPr>
        <p:txBody>
          <a:bodyPr wrap="none" anchor="ctr"/>
          <a:lstStyle/>
          <a:p>
            <a:endParaRPr lang="en-IN"/>
          </a:p>
        </p:txBody>
      </p:sp>
      <p:sp>
        <p:nvSpPr>
          <p:cNvPr id="12298" name="Text Box 9"/>
          <p:cNvSpPr txBox="1">
            <a:spLocks noChangeArrowheads="1"/>
          </p:cNvSpPr>
          <p:nvPr/>
        </p:nvSpPr>
        <p:spPr bwMode="auto">
          <a:xfrm>
            <a:off x="4700588" y="5867403"/>
            <a:ext cx="1510350" cy="461665"/>
          </a:xfrm>
          <a:prstGeom prst="rect">
            <a:avLst/>
          </a:prstGeom>
          <a:noFill/>
          <a:ln w="12700" cap="sq">
            <a:noFill/>
            <a:miter lim="800000"/>
            <a:headEnd type="none" w="sm" len="sm"/>
            <a:tailEnd type="none" w="sm" len="sm"/>
          </a:ln>
        </p:spPr>
        <p:txBody>
          <a:bodyPr wrap="none">
            <a:spAutoFit/>
          </a:bodyPr>
          <a:lstStyle/>
          <a:p>
            <a:pPr algn="l"/>
            <a:r>
              <a:rPr lang="en-US" sz="2400" i="1">
                <a:latin typeface="Times New Roman" pitchFamily="18" charset="0"/>
              </a:rPr>
              <a:t>Our focus!</a:t>
            </a:r>
          </a:p>
        </p:txBody>
      </p:sp>
      <p:cxnSp>
        <p:nvCxnSpPr>
          <p:cNvPr id="12299" name="AutoShape 10"/>
          <p:cNvCxnSpPr>
            <a:cxnSpLocks noChangeShapeType="1"/>
            <a:stCxn id="12298" idx="1"/>
            <a:endCxn id="12293" idx="4"/>
          </p:cNvCxnSpPr>
          <p:nvPr/>
        </p:nvCxnSpPr>
        <p:spPr bwMode="auto">
          <a:xfrm rot="10800000">
            <a:off x="3657600" y="5829300"/>
            <a:ext cx="1042988" cy="268936"/>
          </a:xfrm>
          <a:prstGeom prst="bentConnector2">
            <a:avLst/>
          </a:prstGeom>
          <a:noFill/>
          <a:ln w="12700" cap="sq">
            <a:solidFill>
              <a:schemeClr val="tx1"/>
            </a:solidFill>
            <a:miter lim="800000"/>
            <a:headEnd type="none" w="sm" len="sm"/>
            <a:tailEnd type="triangle" w="sm" len="sm"/>
          </a:ln>
        </p:spPr>
      </p:cxnSp>
      <p:sp>
        <p:nvSpPr>
          <p:cNvPr id="12300" name="Rectangle 11"/>
          <p:cNvSpPr>
            <a:spLocks noChangeArrowheads="1"/>
          </p:cNvSpPr>
          <p:nvPr/>
        </p:nvSpPr>
        <p:spPr bwMode="auto">
          <a:xfrm>
            <a:off x="2590800" y="3657604"/>
            <a:ext cx="2362200" cy="2031325"/>
          </a:xfrm>
          <a:prstGeom prst="rect">
            <a:avLst/>
          </a:prstGeom>
          <a:noFill/>
          <a:ln w="9525">
            <a:noFill/>
            <a:miter lim="800000"/>
            <a:headEnd/>
            <a:tailEnd/>
          </a:ln>
        </p:spPr>
        <p:txBody>
          <a:bodyPr>
            <a:spAutoFit/>
          </a:bodyPr>
          <a:lstStyle/>
          <a:p>
            <a:pPr algn="l">
              <a:spcBef>
                <a:spcPct val="50000"/>
              </a:spcBef>
              <a:buFontTx/>
              <a:buChar char="•"/>
            </a:pPr>
            <a:r>
              <a:rPr lang="en-US" dirty="0">
                <a:latin typeface="Arial" charset="0"/>
              </a:rPr>
              <a:t>Understand proposed activities</a:t>
            </a:r>
          </a:p>
          <a:p>
            <a:pPr algn="l">
              <a:spcBef>
                <a:spcPct val="50000"/>
              </a:spcBef>
              <a:buFontTx/>
              <a:buChar char="•"/>
            </a:pPr>
            <a:r>
              <a:rPr lang="en-US" dirty="0">
                <a:latin typeface="Arial" charset="0"/>
              </a:rPr>
              <a:t>Screen</a:t>
            </a:r>
          </a:p>
          <a:p>
            <a:pPr algn="l">
              <a:spcBef>
                <a:spcPct val="50000"/>
              </a:spcBef>
              <a:buFontTx/>
              <a:buChar char="•"/>
            </a:pPr>
            <a:r>
              <a:rPr lang="en-US" dirty="0">
                <a:latin typeface="Arial" charset="0"/>
              </a:rPr>
              <a:t>Conduct preliminary assessment (if needed)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28" name="Slide Number Placeholder 4"/>
          <p:cNvSpPr>
            <a:spLocks noGrp="1"/>
          </p:cNvSpPr>
          <p:nvPr>
            <p:ph type="sldNum" sz="quarter" idx="12"/>
          </p:nvPr>
        </p:nvSpPr>
        <p:spPr/>
        <p:txBody>
          <a:bodyPr/>
          <a:lstStyle/>
          <a:p>
            <a:pPr>
              <a:defRPr/>
            </a:pPr>
            <a:fld id="{B5202058-EE0B-45D2-8326-9760BB9B7E17}" type="slidenum">
              <a:rPr lang="en-US"/>
              <a:pPr>
                <a:defRPr/>
              </a:pPr>
              <a:t>15</a:t>
            </a:fld>
            <a:endParaRPr lang="en-US"/>
          </a:p>
        </p:txBody>
      </p:sp>
      <p:sp>
        <p:nvSpPr>
          <p:cNvPr id="13316" name="Rectangle 4"/>
          <p:cNvSpPr>
            <a:spLocks noChangeArrowheads="1"/>
          </p:cNvSpPr>
          <p:nvPr/>
        </p:nvSpPr>
        <p:spPr bwMode="auto">
          <a:xfrm>
            <a:off x="1524003" y="447679"/>
            <a:ext cx="6117893" cy="646331"/>
          </a:xfrm>
          <a:prstGeom prst="rect">
            <a:avLst/>
          </a:prstGeom>
          <a:noFill/>
          <a:ln w="12700" cap="sq">
            <a:noFill/>
            <a:miter lim="800000"/>
            <a:headEnd type="none" w="sm" len="sm"/>
            <a:tailEnd type="none" w="sm" len="sm"/>
          </a:ln>
        </p:spPr>
        <p:txBody>
          <a:bodyPr wrap="none">
            <a:spAutoFit/>
          </a:bodyPr>
          <a:lstStyle/>
          <a:p>
            <a:pPr algn="l"/>
            <a:r>
              <a:rPr kumimoji="1" lang="en-US" sz="3600" b="1">
                <a:solidFill>
                  <a:schemeClr val="tx2"/>
                </a:solidFill>
                <a:latin typeface="Arial" charset="0"/>
              </a:rPr>
              <a:t>Phase 1 of the EIA Process</a:t>
            </a:r>
            <a:endParaRPr kumimoji="1" lang="es-ES" sz="3600" b="1">
              <a:solidFill>
                <a:schemeClr val="tx2"/>
              </a:solidFill>
              <a:latin typeface="Arial" charset="0"/>
            </a:endParaRPr>
          </a:p>
        </p:txBody>
      </p:sp>
      <p:sp>
        <p:nvSpPr>
          <p:cNvPr id="13317" name="Text Box 5"/>
          <p:cNvSpPr txBox="1">
            <a:spLocks noChangeArrowheads="1"/>
          </p:cNvSpPr>
          <p:nvPr/>
        </p:nvSpPr>
        <p:spPr bwMode="auto">
          <a:xfrm>
            <a:off x="3352800" y="1385892"/>
            <a:ext cx="1371600" cy="2246769"/>
          </a:xfrm>
          <a:prstGeom prst="rect">
            <a:avLst/>
          </a:prstGeom>
          <a:solidFill>
            <a:srgbClr val="FFFF99"/>
          </a:solidFill>
          <a:ln w="12700" cap="sq">
            <a:solidFill>
              <a:schemeClr val="bg2"/>
            </a:solidFill>
            <a:miter lim="800000"/>
            <a:headEnd type="none" w="sm" len="sm"/>
            <a:tailEnd type="none" w="sm" len="sm"/>
          </a:ln>
        </p:spPr>
        <p:txBody>
          <a:bodyPr>
            <a:spAutoFit/>
          </a:bodyPr>
          <a:lstStyle/>
          <a:p>
            <a:r>
              <a:rPr lang="en-US" sz="1400" b="1">
                <a:latin typeface="Arial" charset="0"/>
              </a:rPr>
              <a:t>Screen the activity</a:t>
            </a:r>
            <a:br>
              <a:rPr lang="en-US" sz="1400" b="1">
                <a:latin typeface="Arial" charset="0"/>
              </a:rPr>
            </a:br>
            <a:endParaRPr lang="en-US" sz="1400" b="1">
              <a:latin typeface="Arial" charset="0"/>
            </a:endParaRPr>
          </a:p>
          <a:p>
            <a:r>
              <a:rPr lang="en-US" sz="1400">
                <a:latin typeface="Arial" charset="0"/>
              </a:rPr>
              <a:t>Based on the </a:t>
            </a:r>
            <a:r>
              <a:rPr lang="en-US" sz="1400" b="1">
                <a:latin typeface="Arial" charset="0"/>
              </a:rPr>
              <a:t>nature</a:t>
            </a:r>
            <a:r>
              <a:rPr lang="en-US" sz="1400">
                <a:latin typeface="Arial" charset="0"/>
              </a:rPr>
              <a:t> of the activity what level of environmental review is indicated?</a:t>
            </a:r>
            <a:endParaRPr lang="en-US" sz="1400" i="1">
              <a:latin typeface="Arial" charset="0"/>
            </a:endParaRPr>
          </a:p>
        </p:txBody>
      </p:sp>
      <p:sp>
        <p:nvSpPr>
          <p:cNvPr id="13318" name="Text Box 6"/>
          <p:cNvSpPr txBox="1">
            <a:spLocks noChangeArrowheads="1"/>
          </p:cNvSpPr>
          <p:nvPr/>
        </p:nvSpPr>
        <p:spPr bwMode="auto">
          <a:xfrm>
            <a:off x="6400800" y="1385891"/>
            <a:ext cx="1295400" cy="2246769"/>
          </a:xfrm>
          <a:prstGeom prst="rect">
            <a:avLst/>
          </a:prstGeom>
          <a:solidFill>
            <a:srgbClr val="FFFF99"/>
          </a:solidFill>
          <a:ln w="12700" cap="sq">
            <a:solidFill>
              <a:schemeClr val="bg2"/>
            </a:solidFill>
            <a:miter lim="800000"/>
            <a:headEnd type="none" w="sm" len="sm"/>
            <a:tailEnd type="none" w="sm" len="sm"/>
          </a:ln>
        </p:spPr>
        <p:txBody>
          <a:bodyPr>
            <a:spAutoFit/>
          </a:bodyPr>
          <a:lstStyle/>
          <a:p>
            <a:r>
              <a:rPr lang="en-US" sz="1400" b="1">
                <a:latin typeface="Arial" charset="0"/>
              </a:rPr>
              <a:t>Conduct a Preliminary Assessment</a:t>
            </a:r>
            <a:br>
              <a:rPr lang="en-US" sz="1400" b="1">
                <a:latin typeface="Arial" charset="0"/>
              </a:rPr>
            </a:br>
            <a:endParaRPr lang="en-US" sz="1400" b="1">
              <a:latin typeface="Arial" charset="0"/>
            </a:endParaRPr>
          </a:p>
          <a:p>
            <a:r>
              <a:rPr lang="en-US" sz="1400">
                <a:latin typeface="Arial" charset="0"/>
              </a:rPr>
              <a:t>A rapid, simplified EIA study using simple tools</a:t>
            </a:r>
            <a:br>
              <a:rPr lang="en-US" sz="1400">
                <a:latin typeface="Arial" charset="0"/>
              </a:rPr>
            </a:br>
            <a:r>
              <a:rPr lang="en-US" sz="1400">
                <a:latin typeface="Arial" charset="0"/>
              </a:rPr>
              <a:t>(e.g. the USAID IEE)</a:t>
            </a:r>
          </a:p>
        </p:txBody>
      </p:sp>
      <p:sp>
        <p:nvSpPr>
          <p:cNvPr id="13319" name="Text Box 7"/>
          <p:cNvSpPr txBox="1">
            <a:spLocks noChangeArrowheads="1"/>
          </p:cNvSpPr>
          <p:nvPr/>
        </p:nvSpPr>
        <p:spPr bwMode="auto">
          <a:xfrm>
            <a:off x="4957766" y="2136775"/>
            <a:ext cx="1138237" cy="738664"/>
          </a:xfrm>
          <a:prstGeom prst="rect">
            <a:avLst/>
          </a:prstGeom>
          <a:noFill/>
          <a:ln w="12700" cap="sq">
            <a:noFill/>
            <a:miter lim="800000"/>
            <a:headEnd type="none" w="sm" len="sm"/>
            <a:tailEnd type="none" w="sm" len="sm"/>
          </a:ln>
        </p:spPr>
        <p:txBody>
          <a:bodyPr lIns="9144" tIns="0" rIns="0" bIns="0">
            <a:spAutoFit/>
          </a:bodyPr>
          <a:lstStyle/>
          <a:p>
            <a:pPr algn="l"/>
            <a:r>
              <a:rPr lang="en-US" sz="1200" b="1">
                <a:latin typeface="Arial" charset="0"/>
              </a:rPr>
              <a:t>ACTIVITY IS </a:t>
            </a:r>
            <a:br>
              <a:rPr lang="en-US" sz="1200" b="1">
                <a:latin typeface="Arial" charset="0"/>
              </a:rPr>
            </a:br>
            <a:r>
              <a:rPr lang="en-US" sz="1200" b="1">
                <a:latin typeface="Arial" charset="0"/>
              </a:rPr>
              <a:t>OF MODERATE</a:t>
            </a:r>
            <a:br>
              <a:rPr lang="en-US" sz="1200" b="1">
                <a:latin typeface="Arial" charset="0"/>
              </a:rPr>
            </a:br>
            <a:r>
              <a:rPr lang="en-US" sz="1200" b="1">
                <a:latin typeface="Arial" charset="0"/>
              </a:rPr>
              <a:t>OR UNKNOWN</a:t>
            </a:r>
            <a:br>
              <a:rPr lang="en-US" sz="1200" b="1">
                <a:latin typeface="Arial" charset="0"/>
              </a:rPr>
            </a:br>
            <a:r>
              <a:rPr lang="en-US" sz="1200" b="1">
                <a:latin typeface="Arial" charset="0"/>
              </a:rPr>
              <a:t>RISK</a:t>
            </a:r>
          </a:p>
        </p:txBody>
      </p:sp>
      <p:sp>
        <p:nvSpPr>
          <p:cNvPr id="13320" name="Text Box 8"/>
          <p:cNvSpPr txBox="1">
            <a:spLocks noChangeArrowheads="1"/>
          </p:cNvSpPr>
          <p:nvPr/>
        </p:nvSpPr>
        <p:spPr bwMode="auto">
          <a:xfrm>
            <a:off x="7948613" y="2114550"/>
            <a:ext cx="1219200" cy="738664"/>
          </a:xfrm>
          <a:prstGeom prst="rect">
            <a:avLst/>
          </a:prstGeom>
          <a:noFill/>
          <a:ln w="12700" cap="sq">
            <a:noFill/>
            <a:miter lim="800000"/>
            <a:headEnd type="none" w="sm" len="sm"/>
            <a:tailEnd type="none" w="sm" len="sm"/>
          </a:ln>
        </p:spPr>
        <p:txBody>
          <a:bodyPr lIns="0" tIns="0" rIns="0" bIns="0">
            <a:spAutoFit/>
          </a:bodyPr>
          <a:lstStyle/>
          <a:p>
            <a:r>
              <a:rPr lang="en-US" sz="1200" b="1">
                <a:latin typeface="Arial" charset="0"/>
              </a:rPr>
              <a:t>SIGNIFICANT ADVERSE IMPACTS POSSIBLE</a:t>
            </a:r>
          </a:p>
        </p:txBody>
      </p:sp>
      <p:sp>
        <p:nvSpPr>
          <p:cNvPr id="13321" name="Text Box 9"/>
          <p:cNvSpPr txBox="1">
            <a:spLocks noChangeArrowheads="1"/>
          </p:cNvSpPr>
          <p:nvPr/>
        </p:nvSpPr>
        <p:spPr bwMode="auto">
          <a:xfrm>
            <a:off x="7848600" y="2994025"/>
            <a:ext cx="1447800" cy="738664"/>
          </a:xfrm>
          <a:prstGeom prst="rect">
            <a:avLst/>
          </a:prstGeom>
          <a:noFill/>
          <a:ln w="12700" cap="sq">
            <a:noFill/>
            <a:miter lim="800000"/>
            <a:headEnd type="none" w="sm" len="sm"/>
            <a:tailEnd type="none" w="sm" len="sm"/>
          </a:ln>
        </p:spPr>
        <p:txBody>
          <a:bodyPr lIns="0" tIns="0" rIns="0" bIns="0">
            <a:spAutoFit/>
          </a:bodyPr>
          <a:lstStyle/>
          <a:p>
            <a:r>
              <a:rPr lang="en-US" sz="1200" b="1">
                <a:latin typeface="Arial" charset="0"/>
              </a:rPr>
              <a:t>SIGNIFICANT </a:t>
            </a:r>
            <a:br>
              <a:rPr lang="en-US" sz="1200" b="1">
                <a:latin typeface="Arial" charset="0"/>
              </a:rPr>
            </a:br>
            <a:r>
              <a:rPr lang="en-US" sz="1200" b="1">
                <a:latin typeface="Arial" charset="0"/>
              </a:rPr>
              <a:t>ADVERSE </a:t>
            </a:r>
            <a:br>
              <a:rPr lang="en-US" sz="1200" b="1">
                <a:latin typeface="Arial" charset="0"/>
              </a:rPr>
            </a:br>
            <a:r>
              <a:rPr lang="en-US" sz="1200" b="1">
                <a:latin typeface="Arial" charset="0"/>
              </a:rPr>
              <a:t>IMPACTS </a:t>
            </a:r>
            <a:br>
              <a:rPr lang="en-US" sz="1200" b="1">
                <a:latin typeface="Arial" charset="0"/>
              </a:rPr>
            </a:br>
            <a:r>
              <a:rPr lang="en-US" sz="1200" b="1">
                <a:latin typeface="Arial" charset="0"/>
              </a:rPr>
              <a:t>VERY UNLIKELY</a:t>
            </a:r>
            <a:endParaRPr lang="en-US" sz="1200">
              <a:latin typeface="Arial" charset="0"/>
            </a:endParaRPr>
          </a:p>
        </p:txBody>
      </p:sp>
      <p:sp>
        <p:nvSpPr>
          <p:cNvPr id="13322" name="Text Box 10"/>
          <p:cNvSpPr txBox="1">
            <a:spLocks noChangeArrowheads="1"/>
          </p:cNvSpPr>
          <p:nvPr/>
        </p:nvSpPr>
        <p:spPr bwMode="auto">
          <a:xfrm>
            <a:off x="4876800" y="4143379"/>
            <a:ext cx="1524000" cy="984885"/>
          </a:xfrm>
          <a:prstGeom prst="rect">
            <a:avLst/>
          </a:prstGeom>
          <a:noFill/>
          <a:ln w="12700" cap="sq">
            <a:noFill/>
            <a:miter lim="800000"/>
            <a:headEnd type="none" w="sm" len="sm"/>
            <a:tailEnd type="none" w="sm" len="sm"/>
          </a:ln>
        </p:spPr>
        <p:txBody>
          <a:bodyPr lIns="9144" tIns="0" rIns="0" bIns="0">
            <a:spAutoFit/>
          </a:bodyPr>
          <a:lstStyle/>
          <a:p>
            <a:pPr algn="l"/>
            <a:r>
              <a:rPr lang="en-US" sz="1400" b="1">
                <a:latin typeface="Arial" charset="0"/>
              </a:rPr>
              <a:t>ACTIVITY IS LOW RISK</a:t>
            </a:r>
            <a:r>
              <a:rPr lang="en-US" sz="1200">
                <a:latin typeface="Arial" charset="0"/>
              </a:rPr>
              <a:t> (Of its nature, very unlikely to have significant  adverse impacts)</a:t>
            </a:r>
          </a:p>
        </p:txBody>
      </p:sp>
      <p:sp>
        <p:nvSpPr>
          <p:cNvPr id="13323" name="Text Box 11"/>
          <p:cNvSpPr txBox="1">
            <a:spLocks noChangeArrowheads="1"/>
          </p:cNvSpPr>
          <p:nvPr/>
        </p:nvSpPr>
        <p:spPr bwMode="auto">
          <a:xfrm>
            <a:off x="4876801" y="5233992"/>
            <a:ext cx="1500188" cy="984885"/>
          </a:xfrm>
          <a:prstGeom prst="rect">
            <a:avLst/>
          </a:prstGeom>
          <a:noFill/>
          <a:ln w="12700" cap="sq">
            <a:noFill/>
            <a:miter lim="800000"/>
            <a:headEnd type="none" w="sm" len="sm"/>
            <a:tailEnd type="none" w="sm" len="sm"/>
          </a:ln>
        </p:spPr>
        <p:txBody>
          <a:bodyPr lIns="9144" tIns="0" rIns="0" bIns="0">
            <a:spAutoFit/>
          </a:bodyPr>
          <a:lstStyle/>
          <a:p>
            <a:pPr algn="l"/>
            <a:r>
              <a:rPr lang="en-US" sz="1400" b="1">
                <a:latin typeface="Arial" charset="0"/>
              </a:rPr>
              <a:t>ACTIVITY IS HIGH RISK</a:t>
            </a:r>
            <a:r>
              <a:rPr lang="en-US" sz="1200" b="1">
                <a:latin typeface="Arial" charset="0"/>
              </a:rPr>
              <a:t> </a:t>
            </a:r>
            <a:r>
              <a:rPr lang="en-US" sz="1200">
                <a:latin typeface="Arial" charset="0"/>
              </a:rPr>
              <a:t>(Of its nature, likely to have significant adverse impacts)</a:t>
            </a:r>
          </a:p>
        </p:txBody>
      </p:sp>
      <p:cxnSp>
        <p:nvCxnSpPr>
          <p:cNvPr id="13324" name="AutoShape 12"/>
          <p:cNvCxnSpPr>
            <a:cxnSpLocks noChangeShapeType="1"/>
            <a:stCxn id="13317" idx="3"/>
            <a:endCxn id="13319" idx="1"/>
          </p:cNvCxnSpPr>
          <p:nvPr/>
        </p:nvCxnSpPr>
        <p:spPr bwMode="auto">
          <a:xfrm flipV="1">
            <a:off x="4724400" y="2506107"/>
            <a:ext cx="233364" cy="3168"/>
          </a:xfrm>
          <a:prstGeom prst="straightConnector1">
            <a:avLst/>
          </a:prstGeom>
          <a:noFill/>
          <a:ln w="63500" cap="sq">
            <a:solidFill>
              <a:schemeClr val="tx1"/>
            </a:solidFill>
            <a:round/>
            <a:headEnd type="none" w="sm" len="sm"/>
            <a:tailEnd type="triangle" w="sm" len="sm"/>
          </a:ln>
        </p:spPr>
      </p:cxnSp>
      <p:cxnSp>
        <p:nvCxnSpPr>
          <p:cNvPr id="13325" name="AutoShape 13"/>
          <p:cNvCxnSpPr>
            <a:cxnSpLocks noChangeShapeType="1"/>
            <a:stCxn id="13317" idx="2"/>
            <a:endCxn id="13323" idx="1"/>
          </p:cNvCxnSpPr>
          <p:nvPr/>
        </p:nvCxnSpPr>
        <p:spPr bwMode="auto">
          <a:xfrm rot="16200000" flipH="1">
            <a:off x="3410813" y="4260447"/>
            <a:ext cx="2093774" cy="838201"/>
          </a:xfrm>
          <a:prstGeom prst="bentConnector2">
            <a:avLst/>
          </a:prstGeom>
          <a:noFill/>
          <a:ln w="63500" cap="sq">
            <a:solidFill>
              <a:schemeClr val="tx1"/>
            </a:solidFill>
            <a:miter lim="800000"/>
            <a:headEnd type="none" w="sm" len="sm"/>
            <a:tailEnd type="triangle" w="sm" len="sm"/>
          </a:ln>
        </p:spPr>
      </p:cxnSp>
      <p:cxnSp>
        <p:nvCxnSpPr>
          <p:cNvPr id="13326" name="AutoShape 14"/>
          <p:cNvCxnSpPr>
            <a:cxnSpLocks noChangeShapeType="1"/>
            <a:stCxn id="13317" idx="2"/>
            <a:endCxn id="13322" idx="1"/>
          </p:cNvCxnSpPr>
          <p:nvPr/>
        </p:nvCxnSpPr>
        <p:spPr bwMode="auto">
          <a:xfrm rot="16200000" flipH="1">
            <a:off x="3956122" y="3715139"/>
            <a:ext cx="1003161" cy="838200"/>
          </a:xfrm>
          <a:prstGeom prst="bentConnector2">
            <a:avLst/>
          </a:prstGeom>
          <a:noFill/>
          <a:ln w="63500" cap="sq">
            <a:solidFill>
              <a:schemeClr val="tx1"/>
            </a:solidFill>
            <a:miter lim="800000"/>
            <a:headEnd type="none" w="sm" len="sm"/>
            <a:tailEnd type="triangle" w="sm" len="sm"/>
          </a:ln>
        </p:spPr>
      </p:cxnSp>
      <p:cxnSp>
        <p:nvCxnSpPr>
          <p:cNvPr id="13327" name="AutoShape 15"/>
          <p:cNvCxnSpPr>
            <a:cxnSpLocks noChangeShapeType="1"/>
            <a:stCxn id="13323" idx="3"/>
            <a:endCxn id="13336" idx="2"/>
          </p:cNvCxnSpPr>
          <p:nvPr/>
        </p:nvCxnSpPr>
        <p:spPr bwMode="auto">
          <a:xfrm flipV="1">
            <a:off x="6376991" y="2948796"/>
            <a:ext cx="3443487" cy="2777639"/>
          </a:xfrm>
          <a:prstGeom prst="bentConnector2">
            <a:avLst/>
          </a:prstGeom>
          <a:noFill/>
          <a:ln w="63500" cap="sq">
            <a:solidFill>
              <a:schemeClr val="tx1"/>
            </a:solidFill>
            <a:miter lim="800000"/>
            <a:headEnd type="none" w="sm" len="sm"/>
            <a:tailEnd type="triangle" w="sm" len="sm"/>
          </a:ln>
        </p:spPr>
      </p:cxnSp>
      <p:cxnSp>
        <p:nvCxnSpPr>
          <p:cNvPr id="13328" name="AutoShape 16"/>
          <p:cNvCxnSpPr>
            <a:cxnSpLocks noChangeShapeType="1"/>
            <a:stCxn id="13322" idx="3"/>
            <a:endCxn id="13337" idx="1"/>
          </p:cNvCxnSpPr>
          <p:nvPr/>
        </p:nvCxnSpPr>
        <p:spPr bwMode="auto">
          <a:xfrm flipV="1">
            <a:off x="6400800" y="4623597"/>
            <a:ext cx="1562102" cy="12225"/>
          </a:xfrm>
          <a:prstGeom prst="straightConnector1">
            <a:avLst/>
          </a:prstGeom>
          <a:noFill/>
          <a:ln w="63500" cap="sq">
            <a:solidFill>
              <a:schemeClr val="tx1"/>
            </a:solidFill>
            <a:round/>
            <a:headEnd type="none" w="sm" len="sm"/>
            <a:tailEnd type="triangle" w="sm" len="sm"/>
          </a:ln>
        </p:spPr>
      </p:cxnSp>
      <p:cxnSp>
        <p:nvCxnSpPr>
          <p:cNvPr id="13329" name="AutoShape 17"/>
          <p:cNvCxnSpPr>
            <a:cxnSpLocks noChangeShapeType="1"/>
            <a:stCxn id="13321" idx="2"/>
            <a:endCxn id="13337" idx="0"/>
          </p:cNvCxnSpPr>
          <p:nvPr/>
        </p:nvCxnSpPr>
        <p:spPr bwMode="auto">
          <a:xfrm flipH="1">
            <a:off x="8570917" y="3732689"/>
            <a:ext cx="1585" cy="405924"/>
          </a:xfrm>
          <a:prstGeom prst="straightConnector1">
            <a:avLst/>
          </a:prstGeom>
          <a:noFill/>
          <a:ln w="63500" cap="sq">
            <a:solidFill>
              <a:schemeClr val="tx1"/>
            </a:solidFill>
            <a:round/>
            <a:headEnd type="none" w="sm" len="sm"/>
            <a:tailEnd type="triangle" w="sm" len="sm"/>
          </a:ln>
        </p:spPr>
      </p:cxnSp>
      <p:sp>
        <p:nvSpPr>
          <p:cNvPr id="13330" name="Line 18"/>
          <p:cNvSpPr>
            <a:spLocks noChangeShapeType="1"/>
          </p:cNvSpPr>
          <p:nvPr/>
        </p:nvSpPr>
        <p:spPr bwMode="auto">
          <a:xfrm>
            <a:off x="9253539" y="1423988"/>
            <a:ext cx="0" cy="4572000"/>
          </a:xfrm>
          <a:prstGeom prst="line">
            <a:avLst/>
          </a:prstGeom>
          <a:noFill/>
          <a:ln w="25400">
            <a:solidFill>
              <a:srgbClr val="1E4ABD"/>
            </a:solidFill>
            <a:prstDash val="sysDot"/>
            <a:round/>
            <a:headEnd type="none" w="sm" len="sm"/>
            <a:tailEnd type="none" w="sm" len="sm"/>
          </a:ln>
        </p:spPr>
        <p:txBody>
          <a:bodyPr/>
          <a:lstStyle/>
          <a:p>
            <a:endParaRPr lang="en-US"/>
          </a:p>
        </p:txBody>
      </p:sp>
      <p:sp>
        <p:nvSpPr>
          <p:cNvPr id="13331" name="Text Box 19"/>
          <p:cNvSpPr txBox="1">
            <a:spLocks noChangeArrowheads="1"/>
          </p:cNvSpPr>
          <p:nvPr/>
        </p:nvSpPr>
        <p:spPr bwMode="auto">
          <a:xfrm>
            <a:off x="9320213" y="1162054"/>
            <a:ext cx="1184940" cy="461665"/>
          </a:xfrm>
          <a:prstGeom prst="rect">
            <a:avLst/>
          </a:prstGeom>
          <a:noFill/>
          <a:ln w="12700" cap="sq">
            <a:noFill/>
            <a:miter lim="800000"/>
            <a:headEnd type="none" w="sm" len="sm"/>
            <a:tailEnd type="none" w="sm" len="sm"/>
          </a:ln>
        </p:spPr>
        <p:txBody>
          <a:bodyPr wrap="none">
            <a:spAutoFit/>
          </a:bodyPr>
          <a:lstStyle/>
          <a:p>
            <a:pPr algn="l"/>
            <a:r>
              <a:rPr lang="en-US" sz="2400">
                <a:latin typeface="Times New Roman" pitchFamily="18" charset="0"/>
              </a:rPr>
              <a:t>Phase II</a:t>
            </a:r>
          </a:p>
        </p:txBody>
      </p:sp>
      <p:sp>
        <p:nvSpPr>
          <p:cNvPr id="13332" name="Text Box 20"/>
          <p:cNvSpPr txBox="1">
            <a:spLocks noChangeArrowheads="1"/>
          </p:cNvSpPr>
          <p:nvPr/>
        </p:nvSpPr>
        <p:spPr bwMode="auto">
          <a:xfrm>
            <a:off x="7962901" y="1143003"/>
            <a:ext cx="1082348" cy="461665"/>
          </a:xfrm>
          <a:prstGeom prst="rect">
            <a:avLst/>
          </a:prstGeom>
          <a:noFill/>
          <a:ln w="12700" cap="sq">
            <a:noFill/>
            <a:miter lim="800000"/>
            <a:headEnd type="none" w="sm" len="sm"/>
            <a:tailEnd type="none" w="sm" len="sm"/>
          </a:ln>
        </p:spPr>
        <p:txBody>
          <a:bodyPr wrap="none">
            <a:spAutoFit/>
          </a:bodyPr>
          <a:lstStyle/>
          <a:p>
            <a:pPr algn="l"/>
            <a:r>
              <a:rPr lang="en-US" sz="2400">
                <a:latin typeface="Times New Roman" pitchFamily="18" charset="0"/>
              </a:rPr>
              <a:t>Phase I</a:t>
            </a:r>
          </a:p>
        </p:txBody>
      </p:sp>
      <p:sp>
        <p:nvSpPr>
          <p:cNvPr id="13333" name="Text Box 21"/>
          <p:cNvSpPr txBox="1">
            <a:spLocks noChangeArrowheads="1"/>
          </p:cNvSpPr>
          <p:nvPr/>
        </p:nvSpPr>
        <p:spPr bwMode="auto">
          <a:xfrm>
            <a:off x="1752603" y="1379542"/>
            <a:ext cx="1387475" cy="2246769"/>
          </a:xfrm>
          <a:prstGeom prst="rect">
            <a:avLst/>
          </a:prstGeom>
          <a:solidFill>
            <a:srgbClr val="FFFF99"/>
          </a:solidFill>
          <a:ln w="12700" cap="sq">
            <a:solidFill>
              <a:schemeClr val="bg2"/>
            </a:solidFill>
            <a:miter lim="800000"/>
            <a:headEnd type="none" w="sm" len="sm"/>
            <a:tailEnd type="none" w="sm" len="sm"/>
          </a:ln>
        </p:spPr>
        <p:txBody>
          <a:bodyPr>
            <a:spAutoFit/>
          </a:bodyPr>
          <a:lstStyle/>
          <a:p>
            <a:r>
              <a:rPr lang="en-US" sz="1400" b="1">
                <a:latin typeface="Arial" charset="0"/>
              </a:rPr>
              <a:t>Understand proposed activity</a:t>
            </a:r>
          </a:p>
          <a:p>
            <a:endParaRPr lang="en-US" sz="1400">
              <a:latin typeface="Arial" charset="0"/>
            </a:endParaRPr>
          </a:p>
          <a:p>
            <a:r>
              <a:rPr lang="en-US" sz="1400" b="1">
                <a:latin typeface="Arial" charset="0"/>
              </a:rPr>
              <a:t>Why</a:t>
            </a:r>
            <a:r>
              <a:rPr lang="en-US" sz="1400">
                <a:latin typeface="Arial" charset="0"/>
              </a:rPr>
              <a:t> is the activity being proposed?</a:t>
            </a:r>
          </a:p>
          <a:p>
            <a:endParaRPr lang="en-US" sz="1400">
              <a:latin typeface="Arial" charset="0"/>
            </a:endParaRPr>
          </a:p>
          <a:p>
            <a:r>
              <a:rPr lang="en-US" sz="1400" b="1">
                <a:latin typeface="Arial" charset="0"/>
              </a:rPr>
              <a:t>What</a:t>
            </a:r>
            <a:r>
              <a:rPr lang="en-US" sz="1400">
                <a:latin typeface="Arial" charset="0"/>
              </a:rPr>
              <a:t> is being proposed?</a:t>
            </a:r>
          </a:p>
        </p:txBody>
      </p:sp>
      <p:cxnSp>
        <p:nvCxnSpPr>
          <p:cNvPr id="13334" name="AutoShape 22"/>
          <p:cNvCxnSpPr>
            <a:cxnSpLocks noChangeShapeType="1"/>
            <a:stCxn id="13333" idx="3"/>
            <a:endCxn id="13317" idx="1"/>
          </p:cNvCxnSpPr>
          <p:nvPr/>
        </p:nvCxnSpPr>
        <p:spPr bwMode="auto">
          <a:xfrm>
            <a:off x="3140076" y="2502925"/>
            <a:ext cx="212724" cy="6350"/>
          </a:xfrm>
          <a:prstGeom prst="straightConnector1">
            <a:avLst/>
          </a:prstGeom>
          <a:noFill/>
          <a:ln w="63500" cap="sq">
            <a:solidFill>
              <a:schemeClr val="tx1"/>
            </a:solidFill>
            <a:round/>
            <a:headEnd type="none" w="sm" len="sm"/>
            <a:tailEnd type="triangle" w="sm" len="sm"/>
          </a:ln>
        </p:spPr>
      </p:cxnSp>
      <p:cxnSp>
        <p:nvCxnSpPr>
          <p:cNvPr id="13335" name="AutoShape 23"/>
          <p:cNvCxnSpPr>
            <a:cxnSpLocks noChangeShapeType="1"/>
            <a:stCxn id="13319" idx="3"/>
            <a:endCxn id="13318" idx="1"/>
          </p:cNvCxnSpPr>
          <p:nvPr/>
        </p:nvCxnSpPr>
        <p:spPr bwMode="auto">
          <a:xfrm>
            <a:off x="6096003" y="2506109"/>
            <a:ext cx="304799" cy="3167"/>
          </a:xfrm>
          <a:prstGeom prst="straightConnector1">
            <a:avLst/>
          </a:prstGeom>
          <a:noFill/>
          <a:ln w="63500" cap="sq">
            <a:solidFill>
              <a:schemeClr val="tx1"/>
            </a:solidFill>
            <a:round/>
            <a:headEnd type="none" w="sm" len="sm"/>
            <a:tailEnd type="triangle" w="sm" len="sm"/>
          </a:ln>
        </p:spPr>
      </p:cxnSp>
      <p:sp>
        <p:nvSpPr>
          <p:cNvPr id="13336" name="AutoShape 24"/>
          <p:cNvSpPr>
            <a:spLocks noChangeArrowheads="1"/>
          </p:cNvSpPr>
          <p:nvPr/>
        </p:nvSpPr>
        <p:spPr bwMode="auto">
          <a:xfrm>
            <a:off x="9448800" y="1994689"/>
            <a:ext cx="990600" cy="954107"/>
          </a:xfrm>
          <a:prstGeom prst="homePlate">
            <a:avLst>
              <a:gd name="adj" fmla="val 25914"/>
            </a:avLst>
          </a:prstGeom>
          <a:solidFill>
            <a:srgbClr val="FFCC99"/>
          </a:solidFill>
          <a:ln w="12700" cap="sq">
            <a:solidFill>
              <a:schemeClr val="tx1"/>
            </a:solidFill>
            <a:miter lim="800000"/>
            <a:headEnd type="none" w="sm" len="sm"/>
            <a:tailEnd type="none" w="sm" len="sm"/>
          </a:ln>
        </p:spPr>
        <p:txBody>
          <a:bodyPr anchor="ctr">
            <a:spAutoFit/>
          </a:bodyPr>
          <a:lstStyle/>
          <a:p>
            <a:r>
              <a:rPr lang="en-US" sz="1400" b="1">
                <a:latin typeface="Arial" charset="0"/>
              </a:rPr>
              <a:t>BEGIN FULL EIA STUDY</a:t>
            </a:r>
          </a:p>
        </p:txBody>
      </p:sp>
      <p:sp>
        <p:nvSpPr>
          <p:cNvPr id="13337" name="AutoShape 25"/>
          <p:cNvSpPr>
            <a:spLocks noChangeArrowheads="1"/>
          </p:cNvSpPr>
          <p:nvPr/>
        </p:nvSpPr>
        <p:spPr bwMode="auto">
          <a:xfrm>
            <a:off x="7962904" y="4138615"/>
            <a:ext cx="1216025" cy="969963"/>
          </a:xfrm>
          <a:prstGeom prst="flowChartPreparation">
            <a:avLst/>
          </a:prstGeom>
          <a:solidFill>
            <a:srgbClr val="FFCC99"/>
          </a:solidFill>
          <a:ln w="12700" cap="sq">
            <a:solidFill>
              <a:schemeClr val="tx1"/>
            </a:solidFill>
            <a:miter lim="800000"/>
            <a:headEnd type="none" w="sm" len="sm"/>
            <a:tailEnd type="none" w="sm" len="sm"/>
          </a:ln>
        </p:spPr>
        <p:txBody>
          <a:bodyPr lIns="0" tIns="0" rIns="0" bIns="0" anchor="ctr"/>
          <a:lstStyle/>
          <a:p>
            <a:r>
              <a:rPr lang="en-US" sz="1400" b="1">
                <a:latin typeface="Arial" charset="0"/>
              </a:rPr>
              <a:t>STOP the EIA process</a:t>
            </a:r>
            <a:endParaRPr lang="en-US" sz="1400" b="1">
              <a:latin typeface="Times New Roman" pitchFamily="18" charset="0"/>
            </a:endParaRPr>
          </a:p>
        </p:txBody>
      </p:sp>
      <p:cxnSp>
        <p:nvCxnSpPr>
          <p:cNvPr id="13338" name="AutoShape 26"/>
          <p:cNvCxnSpPr>
            <a:cxnSpLocks noChangeShapeType="1"/>
            <a:stCxn id="13318" idx="3"/>
            <a:endCxn id="13320" idx="1"/>
          </p:cNvCxnSpPr>
          <p:nvPr/>
        </p:nvCxnSpPr>
        <p:spPr bwMode="auto">
          <a:xfrm flipV="1">
            <a:off x="7696202" y="2483882"/>
            <a:ext cx="252413" cy="25392"/>
          </a:xfrm>
          <a:prstGeom prst="straightConnector1">
            <a:avLst/>
          </a:prstGeom>
          <a:noFill/>
          <a:ln w="63500" cap="sq">
            <a:solidFill>
              <a:schemeClr val="tx1"/>
            </a:solidFill>
            <a:round/>
            <a:headEnd type="none" w="sm" len="sm"/>
            <a:tailEnd type="triangle" w="sm" len="sm"/>
          </a:ln>
        </p:spPr>
      </p:cxnSp>
      <p:cxnSp>
        <p:nvCxnSpPr>
          <p:cNvPr id="13339" name="AutoShape 27"/>
          <p:cNvCxnSpPr>
            <a:cxnSpLocks noChangeShapeType="1"/>
            <a:stCxn id="13320" idx="3"/>
            <a:endCxn id="13336" idx="1"/>
          </p:cNvCxnSpPr>
          <p:nvPr/>
        </p:nvCxnSpPr>
        <p:spPr bwMode="auto">
          <a:xfrm flipV="1">
            <a:off x="9167815" y="2471743"/>
            <a:ext cx="280987" cy="12141"/>
          </a:xfrm>
          <a:prstGeom prst="straightConnector1">
            <a:avLst/>
          </a:prstGeom>
          <a:noFill/>
          <a:ln w="63500" cap="sq">
            <a:solidFill>
              <a:schemeClr val="tx1"/>
            </a:solidFill>
            <a:round/>
            <a:headEnd type="none" w="sm" len="sm"/>
            <a:tailEnd type="triangle" w="sm" len="sm"/>
          </a:ln>
        </p:spPr>
      </p:cxnSp>
      <p:cxnSp>
        <p:nvCxnSpPr>
          <p:cNvPr id="13340" name="AutoShape 28"/>
          <p:cNvCxnSpPr>
            <a:cxnSpLocks noChangeShapeType="1"/>
          </p:cNvCxnSpPr>
          <p:nvPr/>
        </p:nvCxnSpPr>
        <p:spPr bwMode="auto">
          <a:xfrm flipV="1">
            <a:off x="7720014" y="3259143"/>
            <a:ext cx="252412" cy="22225"/>
          </a:xfrm>
          <a:prstGeom prst="straightConnector1">
            <a:avLst/>
          </a:prstGeom>
          <a:noFill/>
          <a:ln w="63500" cap="sq">
            <a:solidFill>
              <a:schemeClr val="tx1"/>
            </a:solidFill>
            <a:round/>
            <a:headEnd type="none" w="sm" len="sm"/>
            <a:tailEnd type="triangl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1 of the EIA process:</a:t>
            </a:r>
            <a:br>
              <a:rPr lang="en-US"/>
            </a:br>
            <a:r>
              <a:rPr lang="en-US"/>
              <a:t>Understand the proposed activity</a:t>
            </a:r>
          </a:p>
        </p:txBody>
      </p:sp>
      <p:sp>
        <p:nvSpPr>
          <p:cNvPr id="14"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5" name="Slide Number Placeholder 4"/>
          <p:cNvSpPr>
            <a:spLocks noGrp="1"/>
          </p:cNvSpPr>
          <p:nvPr>
            <p:ph type="sldNum" sz="quarter" idx="12"/>
          </p:nvPr>
        </p:nvSpPr>
        <p:spPr/>
        <p:txBody>
          <a:bodyPr/>
          <a:lstStyle/>
          <a:p>
            <a:pPr>
              <a:defRPr/>
            </a:pPr>
            <a:fld id="{0B61E42B-808D-48F3-A9D5-30D0A3BCF6CA}" type="slidenum">
              <a:rPr lang="en-US"/>
              <a:pPr>
                <a:defRPr/>
              </a:pPr>
              <a:t>16</a:t>
            </a:fld>
            <a:endParaRPr lang="en-US"/>
          </a:p>
        </p:txBody>
      </p:sp>
      <p:sp>
        <p:nvSpPr>
          <p:cNvPr id="14340" name="AutoShape 18"/>
          <p:cNvSpPr>
            <a:spLocks noChangeArrowheads="1"/>
          </p:cNvSpPr>
          <p:nvPr/>
        </p:nvSpPr>
        <p:spPr bwMode="auto">
          <a:xfrm>
            <a:off x="9906000" y="3352800"/>
            <a:ext cx="533400" cy="1143000"/>
          </a:xfrm>
          <a:prstGeom prst="curvedLeftArrow">
            <a:avLst>
              <a:gd name="adj1" fmla="val 42857"/>
              <a:gd name="adj2" fmla="val 85714"/>
              <a:gd name="adj3" fmla="val 33333"/>
            </a:avLst>
          </a:prstGeom>
          <a:solidFill>
            <a:srgbClr val="99CC00"/>
          </a:solidFill>
          <a:ln w="9525">
            <a:solidFill>
              <a:schemeClr val="tx1"/>
            </a:solidFill>
            <a:miter lim="800000"/>
            <a:headEnd/>
            <a:tailEnd/>
          </a:ln>
        </p:spPr>
        <p:txBody>
          <a:bodyPr wrap="none" anchor="ctr"/>
          <a:lstStyle/>
          <a:p>
            <a:endParaRPr lang="en-IN"/>
          </a:p>
        </p:txBody>
      </p:sp>
      <p:sp>
        <p:nvSpPr>
          <p:cNvPr id="14342" name="Text Box 5"/>
          <p:cNvSpPr txBox="1">
            <a:spLocks noChangeArrowheads="1"/>
          </p:cNvSpPr>
          <p:nvPr/>
        </p:nvSpPr>
        <p:spPr bwMode="auto">
          <a:xfrm>
            <a:off x="2133600" y="1447801"/>
            <a:ext cx="1752600" cy="2446824"/>
          </a:xfrm>
          <a:prstGeom prst="rect">
            <a:avLst/>
          </a:prstGeom>
          <a:solidFill>
            <a:srgbClr val="FFFF99"/>
          </a:solidFill>
          <a:ln w="12700" cap="sq">
            <a:solidFill>
              <a:schemeClr val="bg2"/>
            </a:solidFill>
            <a:miter lim="800000"/>
            <a:headEnd type="none" w="sm" len="sm"/>
            <a:tailEnd type="none" w="sm" len="sm"/>
          </a:ln>
        </p:spPr>
        <p:txBody>
          <a:bodyPr>
            <a:spAutoFit/>
          </a:bodyPr>
          <a:lstStyle/>
          <a:p>
            <a:pPr>
              <a:spcAft>
                <a:spcPct val="50000"/>
              </a:spcAft>
            </a:pPr>
            <a:r>
              <a:rPr lang="en-US" sz="1700" b="1">
                <a:latin typeface="Arial" charset="0"/>
              </a:rPr>
              <a:t>Understand the proposed activities</a:t>
            </a:r>
          </a:p>
          <a:p>
            <a:pPr>
              <a:spcAft>
                <a:spcPct val="50000"/>
              </a:spcAft>
            </a:pPr>
            <a:r>
              <a:rPr lang="en-US" sz="1700" b="1">
                <a:latin typeface="Arial" charset="0"/>
              </a:rPr>
              <a:t>Why</a:t>
            </a:r>
            <a:r>
              <a:rPr lang="en-US" sz="1700">
                <a:latin typeface="Arial" charset="0"/>
              </a:rPr>
              <a:t> is the activity being proposed?</a:t>
            </a:r>
          </a:p>
          <a:p>
            <a:pPr>
              <a:spcAft>
                <a:spcPct val="50000"/>
              </a:spcAft>
            </a:pPr>
            <a:r>
              <a:rPr lang="en-US" sz="1700" b="1">
                <a:latin typeface="Arial" charset="0"/>
              </a:rPr>
              <a:t>What</a:t>
            </a:r>
            <a:r>
              <a:rPr lang="en-US" sz="1700">
                <a:latin typeface="Arial" charset="0"/>
              </a:rPr>
              <a:t> is being proposed?</a:t>
            </a:r>
          </a:p>
        </p:txBody>
      </p:sp>
      <p:sp>
        <p:nvSpPr>
          <p:cNvPr id="14343" name="AutoShape 6"/>
          <p:cNvSpPr>
            <a:spLocks noChangeArrowheads="1"/>
          </p:cNvSpPr>
          <p:nvPr/>
        </p:nvSpPr>
        <p:spPr bwMode="auto">
          <a:xfrm>
            <a:off x="3962400" y="1600200"/>
            <a:ext cx="304800" cy="16764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14344" name="Rectangle 8"/>
          <p:cNvSpPr>
            <a:spLocks noChangeArrowheads="1"/>
          </p:cNvSpPr>
          <p:nvPr/>
        </p:nvSpPr>
        <p:spPr bwMode="auto">
          <a:xfrm>
            <a:off x="4419600" y="1447804"/>
            <a:ext cx="6248400" cy="2194447"/>
          </a:xfrm>
          <a:prstGeom prst="rect">
            <a:avLst/>
          </a:prstGeom>
          <a:solidFill>
            <a:schemeClr val="bg1"/>
          </a:solidFill>
          <a:ln w="9525">
            <a:noFill/>
            <a:miter lim="800000"/>
            <a:headEnd/>
            <a:tailEnd/>
          </a:ln>
        </p:spPr>
        <p:txBody>
          <a:bodyPr>
            <a:spAutoFit/>
          </a:bodyPr>
          <a:lstStyle/>
          <a:p>
            <a:pPr algn="l"/>
            <a:r>
              <a:rPr lang="en-US" sz="2400" b="1" dirty="0">
                <a:solidFill>
                  <a:srgbClr val="009900"/>
                </a:solidFill>
                <a:latin typeface="Arial" charset="0"/>
              </a:rPr>
              <a:t>ALL EIA processes begin with understanding WHAT is being proposed, and WHY.</a:t>
            </a:r>
          </a:p>
          <a:p>
            <a:pPr algn="l">
              <a:spcBef>
                <a:spcPct val="40000"/>
              </a:spcBef>
            </a:pPr>
            <a:r>
              <a:rPr lang="en-US" sz="1900" b="1" dirty="0">
                <a:latin typeface="Arial" charset="0"/>
              </a:rPr>
              <a:t>The question </a:t>
            </a:r>
            <a:br>
              <a:rPr lang="en-US" sz="1900" b="1" dirty="0">
                <a:latin typeface="Arial" charset="0"/>
              </a:rPr>
            </a:br>
            <a:r>
              <a:rPr lang="en-US" sz="1900" b="1" dirty="0">
                <a:latin typeface="Arial" charset="0"/>
              </a:rPr>
              <a:t>“WHY IS THE ACTIVITY BEING PROPOSED?</a:t>
            </a:r>
            <a:br>
              <a:rPr lang="en-US" sz="1900" b="1" dirty="0">
                <a:latin typeface="Arial" charset="0"/>
              </a:rPr>
            </a:br>
            <a:r>
              <a:rPr lang="en-US" sz="1900" b="1" dirty="0">
                <a:latin typeface="Arial" charset="0"/>
              </a:rPr>
              <a:t>Is answered with the </a:t>
            </a:r>
            <a:r>
              <a:rPr lang="en-US" sz="1900" b="1" dirty="0">
                <a:solidFill>
                  <a:srgbClr val="1E4ABD"/>
                </a:solidFill>
                <a:latin typeface="Arial" charset="0"/>
              </a:rPr>
              <a:t>development objective (D.O.)</a:t>
            </a:r>
            <a:r>
              <a:rPr lang="en-US" sz="1900" b="1" dirty="0">
                <a:latin typeface="Arial" charset="0"/>
              </a:rPr>
              <a:t>.</a:t>
            </a:r>
          </a:p>
        </p:txBody>
      </p:sp>
      <p:pic>
        <p:nvPicPr>
          <p:cNvPr id="14345" name="Picture 11" descr="C:\Documents and Settings\mstough\My Documents\ENCAP V (Mobis FY 03)\EA-ESD course materials review\mstoughposterize.JPG"/>
          <p:cNvPicPr>
            <a:picLocks noChangeAspect="1" noChangeArrowheads="1"/>
          </p:cNvPicPr>
          <p:nvPr/>
        </p:nvPicPr>
        <p:blipFill>
          <a:blip r:embed="rId2" cstate="print"/>
          <a:srcRect/>
          <a:stretch>
            <a:fillRect/>
          </a:stretch>
        </p:blipFill>
        <p:spPr bwMode="auto">
          <a:xfrm>
            <a:off x="2057404" y="4724400"/>
            <a:ext cx="1508125" cy="1524000"/>
          </a:xfrm>
          <a:prstGeom prst="rect">
            <a:avLst/>
          </a:prstGeom>
          <a:noFill/>
          <a:ln w="9525">
            <a:noFill/>
            <a:miter lim="800000"/>
            <a:headEnd/>
            <a:tailEnd/>
          </a:ln>
        </p:spPr>
      </p:pic>
      <p:sp>
        <p:nvSpPr>
          <p:cNvPr id="14346" name="AutoShape 12"/>
          <p:cNvSpPr>
            <a:spLocks noChangeArrowheads="1"/>
          </p:cNvSpPr>
          <p:nvPr/>
        </p:nvSpPr>
        <p:spPr bwMode="auto">
          <a:xfrm>
            <a:off x="3505200" y="4572000"/>
            <a:ext cx="1981200" cy="1524000"/>
          </a:xfrm>
          <a:prstGeom prst="wedgeRoundRectCallout">
            <a:avLst>
              <a:gd name="adj1" fmla="val -80847"/>
              <a:gd name="adj2" fmla="val 13648"/>
              <a:gd name="adj3" fmla="val 16667"/>
            </a:avLst>
          </a:prstGeom>
          <a:solidFill>
            <a:schemeClr val="accent1"/>
          </a:solidFill>
          <a:ln w="9525">
            <a:solidFill>
              <a:schemeClr val="tx1"/>
            </a:solidFill>
            <a:miter lim="800000"/>
            <a:headEnd/>
            <a:tailEnd/>
          </a:ln>
        </p:spPr>
        <p:txBody>
          <a:bodyPr/>
          <a:lstStyle/>
          <a:p>
            <a:r>
              <a:rPr lang="en-US" sz="2200" b="1">
                <a:latin typeface="Arial" charset="0"/>
              </a:rPr>
              <a:t>“If we don’t understand it, we can’t assess it!”</a:t>
            </a:r>
          </a:p>
        </p:txBody>
      </p:sp>
      <p:sp>
        <p:nvSpPr>
          <p:cNvPr id="14347" name="Rectangle 13"/>
          <p:cNvSpPr>
            <a:spLocks noChangeArrowheads="1"/>
          </p:cNvSpPr>
          <p:nvPr/>
        </p:nvSpPr>
        <p:spPr bwMode="auto">
          <a:xfrm>
            <a:off x="6096000" y="3810001"/>
            <a:ext cx="2514600" cy="1115690"/>
          </a:xfrm>
          <a:prstGeom prst="rect">
            <a:avLst/>
          </a:prstGeom>
          <a:noFill/>
          <a:ln w="9525">
            <a:noFill/>
            <a:miter lim="800000"/>
            <a:headEnd/>
            <a:tailEnd/>
          </a:ln>
        </p:spPr>
        <p:txBody>
          <a:bodyPr>
            <a:spAutoFit/>
          </a:bodyPr>
          <a:lstStyle/>
          <a:p>
            <a:pPr algn="r"/>
            <a:r>
              <a:rPr lang="en-US" sz="1900" b="1">
                <a:latin typeface="Arial" charset="0"/>
              </a:rPr>
              <a:t>“</a:t>
            </a:r>
            <a:r>
              <a:rPr lang="en-US" sz="1900" b="1">
                <a:solidFill>
                  <a:srgbClr val="1E4ABD"/>
                </a:solidFill>
                <a:latin typeface="Arial" charset="0"/>
              </a:rPr>
              <a:t>building a road</a:t>
            </a:r>
            <a:r>
              <a:rPr lang="en-US" sz="1900" b="1">
                <a:latin typeface="Arial" charset="0"/>
              </a:rPr>
              <a:t>” </a:t>
            </a:r>
          </a:p>
          <a:p>
            <a:pPr algn="r">
              <a:spcBef>
                <a:spcPct val="50000"/>
              </a:spcBef>
            </a:pPr>
            <a:r>
              <a:rPr lang="en-US" sz="1900" b="1">
                <a:latin typeface="Arial" charset="0"/>
              </a:rPr>
              <a:t>“</a:t>
            </a:r>
            <a:r>
              <a:rPr lang="en-US" sz="1900" b="1">
                <a:solidFill>
                  <a:srgbClr val="1E4ABD"/>
                </a:solidFill>
                <a:latin typeface="Arial" charset="0"/>
              </a:rPr>
              <a:t>increasing access to markets</a:t>
            </a:r>
            <a:r>
              <a:rPr lang="en-US" sz="1900" b="1">
                <a:latin typeface="Arial" charset="0"/>
              </a:rPr>
              <a:t>”</a:t>
            </a:r>
          </a:p>
        </p:txBody>
      </p:sp>
      <p:sp>
        <p:nvSpPr>
          <p:cNvPr id="14348" name="Rectangle 14"/>
          <p:cNvSpPr>
            <a:spLocks noChangeArrowheads="1"/>
          </p:cNvSpPr>
          <p:nvPr/>
        </p:nvSpPr>
        <p:spPr bwMode="auto">
          <a:xfrm>
            <a:off x="6096004" y="5181600"/>
            <a:ext cx="4283545" cy="969496"/>
          </a:xfrm>
          <a:prstGeom prst="rect">
            <a:avLst/>
          </a:prstGeom>
          <a:solidFill>
            <a:srgbClr val="1E4ABD"/>
          </a:solidFill>
          <a:ln w="9525">
            <a:noFill/>
            <a:miter lim="800000"/>
            <a:headEnd/>
            <a:tailEnd/>
          </a:ln>
        </p:spPr>
        <p:txBody>
          <a:bodyPr wrap="none">
            <a:spAutoFit/>
          </a:bodyPr>
          <a:lstStyle/>
          <a:p>
            <a:pPr algn="l"/>
            <a:r>
              <a:rPr lang="en-US" sz="1900" b="1">
                <a:solidFill>
                  <a:schemeClr val="bg1"/>
                </a:solidFill>
                <a:latin typeface="Arial" charset="0"/>
              </a:rPr>
              <a:t>We must understand the </a:t>
            </a:r>
            <a:br>
              <a:rPr lang="en-US" sz="1900" b="1">
                <a:solidFill>
                  <a:schemeClr val="bg1"/>
                </a:solidFill>
                <a:latin typeface="Arial" charset="0"/>
              </a:rPr>
            </a:br>
            <a:r>
              <a:rPr lang="en-US" sz="1900" b="1" u="sng">
                <a:solidFill>
                  <a:schemeClr val="bg1"/>
                </a:solidFill>
                <a:latin typeface="Arial" charset="0"/>
              </a:rPr>
              <a:t>Development Objective</a:t>
            </a:r>
            <a:r>
              <a:rPr lang="en-US" sz="1900" b="1">
                <a:solidFill>
                  <a:schemeClr val="bg1"/>
                </a:solidFill>
                <a:latin typeface="Arial" charset="0"/>
              </a:rPr>
              <a:t> to identify</a:t>
            </a:r>
            <a:br>
              <a:rPr lang="en-US" sz="1900" b="1">
                <a:solidFill>
                  <a:schemeClr val="bg1"/>
                </a:solidFill>
                <a:latin typeface="Arial" charset="0"/>
              </a:rPr>
            </a:br>
            <a:r>
              <a:rPr lang="en-US" sz="1900" b="1">
                <a:solidFill>
                  <a:schemeClr val="bg1"/>
                </a:solidFill>
                <a:latin typeface="Arial" charset="0"/>
              </a:rPr>
              <a:t>environmentally sound alternatives</a:t>
            </a:r>
          </a:p>
        </p:txBody>
      </p:sp>
      <p:sp>
        <p:nvSpPr>
          <p:cNvPr id="14349" name="Text Box 15"/>
          <p:cNvSpPr txBox="1">
            <a:spLocks noChangeArrowheads="1"/>
          </p:cNvSpPr>
          <p:nvPr/>
        </p:nvSpPr>
        <p:spPr bwMode="auto">
          <a:xfrm>
            <a:off x="7162804" y="3352804"/>
            <a:ext cx="837089" cy="1323439"/>
          </a:xfrm>
          <a:prstGeom prst="rect">
            <a:avLst/>
          </a:prstGeom>
          <a:noFill/>
          <a:ln w="9525">
            <a:noFill/>
            <a:miter lim="800000"/>
            <a:headEnd/>
            <a:tailEnd/>
          </a:ln>
        </p:spPr>
        <p:txBody>
          <a:bodyPr wrap="none">
            <a:spAutoFit/>
          </a:bodyPr>
          <a:lstStyle/>
          <a:p>
            <a:pPr algn="l"/>
            <a:r>
              <a:rPr lang="en-US" sz="8000">
                <a:solidFill>
                  <a:srgbClr val="E10040"/>
                </a:solidFill>
                <a:sym typeface="Wingdings" pitchFamily="2" charset="2"/>
              </a:rPr>
              <a:t></a:t>
            </a:r>
          </a:p>
        </p:txBody>
      </p:sp>
      <p:sp>
        <p:nvSpPr>
          <p:cNvPr id="14350" name="Rectangle 16"/>
          <p:cNvSpPr>
            <a:spLocks noChangeArrowheads="1"/>
          </p:cNvSpPr>
          <p:nvPr/>
        </p:nvSpPr>
        <p:spPr bwMode="auto">
          <a:xfrm>
            <a:off x="5791204" y="3733804"/>
            <a:ext cx="990977" cy="1323439"/>
          </a:xfrm>
          <a:prstGeom prst="rect">
            <a:avLst/>
          </a:prstGeom>
          <a:noFill/>
          <a:ln w="9525">
            <a:noFill/>
            <a:miter lim="800000"/>
            <a:headEnd/>
            <a:tailEnd/>
          </a:ln>
        </p:spPr>
        <p:txBody>
          <a:bodyPr wrap="none">
            <a:spAutoFit/>
          </a:bodyPr>
          <a:lstStyle/>
          <a:p>
            <a:pPr algn="l"/>
            <a:r>
              <a:rPr lang="en-US" sz="8000">
                <a:solidFill>
                  <a:schemeClr val="folHlink"/>
                </a:solidFill>
                <a:sym typeface="Wingdings" pitchFamily="2" charset="2"/>
              </a:rPr>
              <a:t></a:t>
            </a:r>
          </a:p>
        </p:txBody>
      </p:sp>
      <p:sp>
        <p:nvSpPr>
          <p:cNvPr id="14351" name="Rectangle 17"/>
          <p:cNvSpPr>
            <a:spLocks noChangeArrowheads="1"/>
          </p:cNvSpPr>
          <p:nvPr/>
        </p:nvSpPr>
        <p:spPr bwMode="auto">
          <a:xfrm>
            <a:off x="8610600" y="3810000"/>
            <a:ext cx="1524000" cy="969496"/>
          </a:xfrm>
          <a:prstGeom prst="rect">
            <a:avLst/>
          </a:prstGeom>
          <a:noFill/>
          <a:ln w="9525">
            <a:noFill/>
            <a:miter lim="800000"/>
            <a:headEnd/>
            <a:tailEnd/>
          </a:ln>
        </p:spPr>
        <p:txBody>
          <a:bodyPr>
            <a:spAutoFit/>
          </a:bodyPr>
          <a:lstStyle/>
          <a:p>
            <a:pPr algn="l"/>
            <a:r>
              <a:rPr lang="en-US" sz="1900" b="1">
                <a:solidFill>
                  <a:srgbClr val="E10040"/>
                </a:solidFill>
                <a:latin typeface="Arial" charset="0"/>
              </a:rPr>
              <a:t>Not a D.O.! </a:t>
            </a:r>
          </a:p>
          <a:p>
            <a:pPr algn="l"/>
            <a:endParaRPr lang="en-US" sz="1900" b="1">
              <a:solidFill>
                <a:srgbClr val="E10040"/>
              </a:solidFill>
              <a:latin typeface="Arial" charset="0"/>
            </a:endParaRPr>
          </a:p>
          <a:p>
            <a:pPr algn="l"/>
            <a:r>
              <a:rPr lang="en-US" sz="1900" b="1">
                <a:latin typeface="Arial" charset="0"/>
              </a:rPr>
              <a:t>Is a D.O.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1 of the EIA process:</a:t>
            </a:r>
            <a:br>
              <a:rPr lang="en-US"/>
            </a:br>
            <a:r>
              <a:rPr lang="en-US"/>
              <a:t>Understand the proposed activity</a:t>
            </a:r>
          </a:p>
        </p:txBody>
      </p:sp>
      <p:sp>
        <p:nvSpPr>
          <p:cNvPr id="10"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1" name="Slide Number Placeholder 4"/>
          <p:cNvSpPr>
            <a:spLocks noGrp="1"/>
          </p:cNvSpPr>
          <p:nvPr>
            <p:ph type="sldNum" sz="quarter" idx="12"/>
          </p:nvPr>
        </p:nvSpPr>
        <p:spPr/>
        <p:txBody>
          <a:bodyPr/>
          <a:lstStyle/>
          <a:p>
            <a:pPr>
              <a:defRPr/>
            </a:pPr>
            <a:fld id="{6F5EA6DF-66B6-4152-80C4-1105033217B1}" type="slidenum">
              <a:rPr lang="en-US"/>
              <a:pPr>
                <a:defRPr/>
              </a:pPr>
              <a:t>17</a:t>
            </a:fld>
            <a:endParaRPr lang="en-US"/>
          </a:p>
        </p:txBody>
      </p:sp>
      <p:sp>
        <p:nvSpPr>
          <p:cNvPr id="15365" name="Text Box 3"/>
          <p:cNvSpPr txBox="1">
            <a:spLocks noChangeArrowheads="1"/>
          </p:cNvSpPr>
          <p:nvPr/>
        </p:nvSpPr>
        <p:spPr bwMode="auto">
          <a:xfrm>
            <a:off x="2133600" y="1447801"/>
            <a:ext cx="1752600" cy="2446824"/>
          </a:xfrm>
          <a:prstGeom prst="rect">
            <a:avLst/>
          </a:prstGeom>
          <a:solidFill>
            <a:srgbClr val="FFFF99"/>
          </a:solidFill>
          <a:ln w="12700" cap="sq">
            <a:solidFill>
              <a:schemeClr val="bg2"/>
            </a:solidFill>
            <a:miter lim="800000"/>
            <a:headEnd type="none" w="sm" len="sm"/>
            <a:tailEnd type="none" w="sm" len="sm"/>
          </a:ln>
        </p:spPr>
        <p:txBody>
          <a:bodyPr>
            <a:spAutoFit/>
          </a:bodyPr>
          <a:lstStyle/>
          <a:p>
            <a:pPr>
              <a:spcAft>
                <a:spcPct val="50000"/>
              </a:spcAft>
            </a:pPr>
            <a:r>
              <a:rPr lang="en-US" sz="1700" b="1">
                <a:latin typeface="Arial" charset="0"/>
              </a:rPr>
              <a:t>Understand the proposed activities</a:t>
            </a:r>
          </a:p>
          <a:p>
            <a:pPr>
              <a:spcAft>
                <a:spcPct val="50000"/>
              </a:spcAft>
            </a:pPr>
            <a:r>
              <a:rPr lang="en-US" sz="1700" b="1">
                <a:latin typeface="Arial" charset="0"/>
              </a:rPr>
              <a:t>Why</a:t>
            </a:r>
            <a:r>
              <a:rPr lang="en-US" sz="1700">
                <a:latin typeface="Arial" charset="0"/>
              </a:rPr>
              <a:t> is the activity being proposed?</a:t>
            </a:r>
          </a:p>
          <a:p>
            <a:pPr>
              <a:spcAft>
                <a:spcPct val="50000"/>
              </a:spcAft>
            </a:pPr>
            <a:r>
              <a:rPr lang="en-US" sz="1700" b="1">
                <a:latin typeface="Arial" charset="0"/>
              </a:rPr>
              <a:t>What</a:t>
            </a:r>
            <a:r>
              <a:rPr lang="en-US" sz="1700">
                <a:latin typeface="Arial" charset="0"/>
              </a:rPr>
              <a:t> is being proposed?</a:t>
            </a:r>
          </a:p>
        </p:txBody>
      </p:sp>
      <p:sp>
        <p:nvSpPr>
          <p:cNvPr id="15366" name="AutoShape 4"/>
          <p:cNvSpPr>
            <a:spLocks noChangeArrowheads="1"/>
          </p:cNvSpPr>
          <p:nvPr/>
        </p:nvSpPr>
        <p:spPr bwMode="auto">
          <a:xfrm>
            <a:off x="3962400" y="1600200"/>
            <a:ext cx="304800" cy="16764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15367" name="Rectangle 5"/>
          <p:cNvSpPr>
            <a:spLocks noChangeArrowheads="1"/>
          </p:cNvSpPr>
          <p:nvPr/>
        </p:nvSpPr>
        <p:spPr bwMode="auto">
          <a:xfrm>
            <a:off x="4419600" y="1371603"/>
            <a:ext cx="6248400" cy="1200329"/>
          </a:xfrm>
          <a:prstGeom prst="rect">
            <a:avLst/>
          </a:prstGeom>
          <a:noFill/>
          <a:ln w="9525">
            <a:noFill/>
            <a:miter lim="800000"/>
            <a:headEnd/>
            <a:tailEnd/>
          </a:ln>
        </p:spPr>
        <p:txBody>
          <a:bodyPr>
            <a:spAutoFit/>
          </a:bodyPr>
          <a:lstStyle/>
          <a:p>
            <a:pPr algn="l"/>
            <a:r>
              <a:rPr lang="en-US" sz="2400" b="1">
                <a:solidFill>
                  <a:srgbClr val="009900"/>
                </a:solidFill>
                <a:latin typeface="Arial" charset="0"/>
              </a:rPr>
              <a:t>Once we understand the development objective, we must </a:t>
            </a:r>
            <a:r>
              <a:rPr lang="en-US" sz="2400" b="1" u="sng">
                <a:solidFill>
                  <a:srgbClr val="009900"/>
                </a:solidFill>
                <a:latin typeface="Arial" charset="0"/>
              </a:rPr>
              <a:t>fully </a:t>
            </a:r>
            <a:r>
              <a:rPr lang="en-US" sz="2400" b="1">
                <a:solidFill>
                  <a:srgbClr val="009900"/>
                </a:solidFill>
                <a:latin typeface="Arial" charset="0"/>
              </a:rPr>
              <a:t>understand WHAT is being proposed.</a:t>
            </a:r>
            <a:endParaRPr lang="en-US" sz="1900" b="1">
              <a:solidFill>
                <a:srgbClr val="009900"/>
              </a:solidFill>
              <a:latin typeface="Arial" charset="0"/>
            </a:endParaRPr>
          </a:p>
        </p:txBody>
      </p:sp>
      <p:pic>
        <p:nvPicPr>
          <p:cNvPr id="15368" name="Picture 6" descr="C:\Documents and Settings\mstough\My Documents\ENCAP V (Mobis FY 03)\EA-ESD course materials review\mstoughposterize.JPG"/>
          <p:cNvPicPr>
            <a:picLocks noChangeAspect="1" noChangeArrowheads="1"/>
          </p:cNvPicPr>
          <p:nvPr/>
        </p:nvPicPr>
        <p:blipFill>
          <a:blip r:embed="rId3" cstate="print"/>
          <a:srcRect/>
          <a:stretch>
            <a:fillRect/>
          </a:stretch>
        </p:blipFill>
        <p:spPr bwMode="auto">
          <a:xfrm>
            <a:off x="2133604" y="4648200"/>
            <a:ext cx="1508125" cy="1524000"/>
          </a:xfrm>
          <a:prstGeom prst="rect">
            <a:avLst/>
          </a:prstGeom>
          <a:noFill/>
          <a:ln w="9525">
            <a:noFill/>
            <a:miter lim="800000"/>
            <a:headEnd/>
            <a:tailEnd/>
          </a:ln>
        </p:spPr>
      </p:pic>
      <p:sp>
        <p:nvSpPr>
          <p:cNvPr id="15369" name="AutoShape 7"/>
          <p:cNvSpPr>
            <a:spLocks noChangeArrowheads="1"/>
          </p:cNvSpPr>
          <p:nvPr/>
        </p:nvSpPr>
        <p:spPr bwMode="auto">
          <a:xfrm>
            <a:off x="3505200" y="4114800"/>
            <a:ext cx="1981200" cy="1524000"/>
          </a:xfrm>
          <a:prstGeom prst="wedgeRoundRectCallout">
            <a:avLst>
              <a:gd name="adj1" fmla="val -78685"/>
              <a:gd name="adj2" fmla="val 37606"/>
              <a:gd name="adj3" fmla="val 16667"/>
            </a:avLst>
          </a:prstGeom>
          <a:solidFill>
            <a:schemeClr val="accent1"/>
          </a:solidFill>
          <a:ln w="9525">
            <a:solidFill>
              <a:schemeClr val="tx1"/>
            </a:solidFill>
            <a:miter lim="800000"/>
            <a:headEnd/>
            <a:tailEnd/>
          </a:ln>
        </p:spPr>
        <p:txBody>
          <a:bodyPr/>
          <a:lstStyle/>
          <a:p>
            <a:r>
              <a:rPr lang="en-US" sz="2200" b="1">
                <a:latin typeface="Arial" charset="0"/>
              </a:rPr>
              <a:t>“Oops. I forgot about the borrow pit.”</a:t>
            </a:r>
          </a:p>
        </p:txBody>
      </p:sp>
      <p:sp>
        <p:nvSpPr>
          <p:cNvPr id="15370" name="Rectangle 8"/>
          <p:cNvSpPr>
            <a:spLocks noChangeArrowheads="1"/>
          </p:cNvSpPr>
          <p:nvPr/>
        </p:nvSpPr>
        <p:spPr bwMode="auto">
          <a:xfrm>
            <a:off x="4419604" y="2590801"/>
            <a:ext cx="4081567" cy="677108"/>
          </a:xfrm>
          <a:prstGeom prst="rect">
            <a:avLst/>
          </a:prstGeom>
          <a:noFill/>
          <a:ln w="9525">
            <a:noFill/>
            <a:miter lim="800000"/>
            <a:headEnd/>
            <a:tailEnd/>
          </a:ln>
        </p:spPr>
        <p:txBody>
          <a:bodyPr wrap="none">
            <a:spAutoFit/>
          </a:bodyPr>
          <a:lstStyle/>
          <a:p>
            <a:pPr algn="l"/>
            <a:r>
              <a:rPr lang="en-US" sz="1900" b="1">
                <a:latin typeface="Arial" charset="0"/>
              </a:rPr>
              <a:t>This includes </a:t>
            </a:r>
            <a:r>
              <a:rPr lang="en-US" sz="1900" b="1">
                <a:solidFill>
                  <a:srgbClr val="1E4ABD"/>
                </a:solidFill>
                <a:latin typeface="Arial" charset="0"/>
              </a:rPr>
              <a:t>associated actions</a:t>
            </a:r>
            <a:r>
              <a:rPr lang="en-US" sz="1900" b="1">
                <a:latin typeface="Arial" charset="0"/>
              </a:rPr>
              <a:t>!</a:t>
            </a:r>
          </a:p>
          <a:p>
            <a:pPr algn="l"/>
            <a:endParaRPr lang="en-US" sz="1900" b="1">
              <a:solidFill>
                <a:srgbClr val="1E4ABD"/>
              </a:solidFill>
              <a:latin typeface="Arial" charset="0"/>
            </a:endParaRPr>
          </a:p>
        </p:txBody>
      </p:sp>
      <p:sp>
        <p:nvSpPr>
          <p:cNvPr id="15371" name="Rectangle 9"/>
          <p:cNvSpPr>
            <a:spLocks noChangeArrowheads="1"/>
          </p:cNvSpPr>
          <p:nvPr/>
        </p:nvSpPr>
        <p:spPr bwMode="auto">
          <a:xfrm>
            <a:off x="6334812" y="2971805"/>
            <a:ext cx="3571188" cy="3080204"/>
          </a:xfrm>
          <a:prstGeom prst="rect">
            <a:avLst/>
          </a:prstGeom>
          <a:solidFill>
            <a:srgbClr val="FFCC00">
              <a:alpha val="50195"/>
            </a:srgbClr>
          </a:solidFill>
          <a:ln w="9525">
            <a:noFill/>
            <a:miter lim="800000"/>
            <a:headEnd/>
            <a:tailEnd/>
          </a:ln>
        </p:spPr>
        <p:txBody>
          <a:bodyPr wrap="square">
            <a:spAutoFit/>
          </a:bodyPr>
          <a:lstStyle/>
          <a:p>
            <a:pPr algn="l">
              <a:spcBef>
                <a:spcPct val="50000"/>
              </a:spcBef>
            </a:pPr>
            <a:r>
              <a:rPr lang="en-US" sz="1700" b="1" dirty="0">
                <a:latin typeface="Arial" charset="0"/>
              </a:rPr>
              <a:t>PRIMARY ACTIVITY: </a:t>
            </a:r>
            <a:r>
              <a:rPr lang="en-US" sz="1700" b="1" dirty="0">
                <a:solidFill>
                  <a:srgbClr val="1E4ABD"/>
                </a:solidFill>
                <a:latin typeface="Arial" charset="0"/>
              </a:rPr>
              <a:t>construction of diversion dam &amp; irrigation canal</a:t>
            </a:r>
          </a:p>
          <a:p>
            <a:pPr algn="l">
              <a:spcBef>
                <a:spcPct val="50000"/>
              </a:spcBef>
            </a:pPr>
            <a:r>
              <a:rPr lang="en-US" sz="1700" b="1" dirty="0">
                <a:latin typeface="Arial" charset="0"/>
              </a:rPr>
              <a:t>ASSOCIATED ACTIONS</a:t>
            </a:r>
            <a:r>
              <a:rPr lang="en-US" sz="1700" b="1" dirty="0">
                <a:solidFill>
                  <a:srgbClr val="1E4ABD"/>
                </a:solidFill>
                <a:latin typeface="Arial" charset="0"/>
              </a:rPr>
              <a:t>:</a:t>
            </a:r>
          </a:p>
          <a:p>
            <a:pPr marL="234945" lvl="1" indent="-117472">
              <a:buFontTx/>
              <a:buChar char="•"/>
            </a:pPr>
            <a:r>
              <a:rPr lang="en-US" sz="1700" b="1" dirty="0">
                <a:solidFill>
                  <a:srgbClr val="1E4ABD"/>
                </a:solidFill>
                <a:latin typeface="Arial" charset="0"/>
              </a:rPr>
              <a:t>Survey</a:t>
            </a:r>
          </a:p>
          <a:p>
            <a:pPr marL="234945" lvl="1" indent="-117472">
              <a:buFontTx/>
              <a:buChar char="•"/>
            </a:pPr>
            <a:r>
              <a:rPr lang="en-US" sz="1700" b="1" dirty="0">
                <a:solidFill>
                  <a:srgbClr val="1E4ABD"/>
                </a:solidFill>
                <a:latin typeface="Arial" charset="0"/>
              </a:rPr>
              <a:t>negotiate land tenure</a:t>
            </a:r>
          </a:p>
          <a:p>
            <a:pPr marL="234945" lvl="1" indent="-117472">
              <a:buFontTx/>
              <a:buChar char="•"/>
            </a:pPr>
            <a:r>
              <a:rPr lang="en-US" sz="1700" b="1" dirty="0">
                <a:solidFill>
                  <a:srgbClr val="1E4ABD"/>
                </a:solidFill>
                <a:latin typeface="Arial" charset="0"/>
              </a:rPr>
              <a:t>construct borrow pit</a:t>
            </a:r>
          </a:p>
          <a:p>
            <a:pPr marL="234945" lvl="1" indent="-117472">
              <a:buFontTx/>
              <a:buChar char="•"/>
            </a:pPr>
            <a:r>
              <a:rPr lang="en-US" sz="1700" b="1" dirty="0">
                <a:solidFill>
                  <a:srgbClr val="1E4ABD"/>
                </a:solidFill>
                <a:latin typeface="Arial" charset="0"/>
              </a:rPr>
              <a:t>establish construction camp</a:t>
            </a:r>
          </a:p>
          <a:p>
            <a:pPr marL="234945" lvl="1" indent="-117472">
              <a:buFontTx/>
              <a:buChar char="•"/>
            </a:pPr>
            <a:r>
              <a:rPr lang="en-US" sz="1700" b="1" dirty="0">
                <a:solidFill>
                  <a:srgbClr val="1E4ABD"/>
                </a:solidFill>
                <a:latin typeface="Arial" charset="0"/>
              </a:rPr>
              <a:t>construct temporary diversion structure</a:t>
            </a:r>
          </a:p>
          <a:p>
            <a:pPr marL="234945" lvl="1" indent="-117472">
              <a:buFontTx/>
              <a:buChar char="•"/>
            </a:pPr>
            <a:r>
              <a:rPr lang="en-US" sz="1700" b="1" dirty="0">
                <a:solidFill>
                  <a:srgbClr val="1E4ABD"/>
                </a:solidFill>
                <a:latin typeface="Arial" charset="0"/>
              </a:rPr>
              <a:t>dispose of soil, debris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1 of the EIA process:</a:t>
            </a:r>
            <a:br>
              <a:rPr lang="en-US"/>
            </a:br>
            <a:r>
              <a:rPr lang="en-US"/>
              <a:t>Screen the activity</a:t>
            </a:r>
          </a:p>
        </p:txBody>
      </p:sp>
      <p:sp>
        <p:nvSpPr>
          <p:cNvPr id="8"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9" name="Slide Number Placeholder 4"/>
          <p:cNvSpPr>
            <a:spLocks noGrp="1"/>
          </p:cNvSpPr>
          <p:nvPr>
            <p:ph type="sldNum" sz="quarter" idx="12"/>
          </p:nvPr>
        </p:nvSpPr>
        <p:spPr/>
        <p:txBody>
          <a:bodyPr/>
          <a:lstStyle/>
          <a:p>
            <a:pPr>
              <a:defRPr/>
            </a:pPr>
            <a:fld id="{3734C9EF-1191-4C90-A9B9-E80ACE698A79}" type="slidenum">
              <a:rPr lang="en-US"/>
              <a:pPr>
                <a:defRPr/>
              </a:pPr>
              <a:t>18</a:t>
            </a:fld>
            <a:endParaRPr lang="en-US"/>
          </a:p>
        </p:txBody>
      </p:sp>
      <p:sp>
        <p:nvSpPr>
          <p:cNvPr id="16389" name="Text Box 5"/>
          <p:cNvSpPr txBox="1">
            <a:spLocks noChangeArrowheads="1"/>
          </p:cNvSpPr>
          <p:nvPr/>
        </p:nvSpPr>
        <p:spPr bwMode="auto">
          <a:xfrm>
            <a:off x="2133600" y="1524004"/>
            <a:ext cx="1828800" cy="2577629"/>
          </a:xfrm>
          <a:prstGeom prst="rect">
            <a:avLst/>
          </a:prstGeom>
          <a:solidFill>
            <a:srgbClr val="FFFF99"/>
          </a:solidFill>
          <a:ln w="12700" cap="sq">
            <a:solidFill>
              <a:schemeClr val="bg2"/>
            </a:solidFill>
            <a:miter lim="800000"/>
            <a:headEnd type="none" w="sm" len="sm"/>
            <a:tailEnd type="none" w="sm" len="sm"/>
          </a:ln>
        </p:spPr>
        <p:txBody>
          <a:bodyPr>
            <a:spAutoFit/>
          </a:bodyPr>
          <a:lstStyle/>
          <a:p>
            <a:pPr>
              <a:spcAft>
                <a:spcPct val="50000"/>
              </a:spcAft>
            </a:pPr>
            <a:r>
              <a:rPr lang="en-US" sz="1700" b="1">
                <a:latin typeface="Arial" charset="0"/>
              </a:rPr>
              <a:t>Screen each activity</a:t>
            </a:r>
          </a:p>
          <a:p>
            <a:pPr>
              <a:spcAft>
                <a:spcPct val="50000"/>
              </a:spcAft>
            </a:pPr>
            <a:r>
              <a:rPr lang="en-US" sz="1700">
                <a:latin typeface="Arial" charset="0"/>
              </a:rPr>
              <a:t>Based on the </a:t>
            </a:r>
            <a:r>
              <a:rPr lang="en-US" sz="1700" b="1">
                <a:latin typeface="Arial" charset="0"/>
              </a:rPr>
              <a:t>nature</a:t>
            </a:r>
            <a:r>
              <a:rPr lang="en-US" sz="1700">
                <a:latin typeface="Arial" charset="0"/>
              </a:rPr>
              <a:t> of the activity, what level of environmental analysis is indicated?</a:t>
            </a:r>
            <a:endParaRPr lang="en-US" sz="1700" i="1">
              <a:latin typeface="Arial" charset="0"/>
            </a:endParaRPr>
          </a:p>
        </p:txBody>
      </p:sp>
      <p:sp>
        <p:nvSpPr>
          <p:cNvPr id="16390" name="AutoShape 6"/>
          <p:cNvSpPr>
            <a:spLocks noChangeArrowheads="1"/>
          </p:cNvSpPr>
          <p:nvPr/>
        </p:nvSpPr>
        <p:spPr bwMode="auto">
          <a:xfrm>
            <a:off x="4038600" y="1676400"/>
            <a:ext cx="304800" cy="16764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16391" name="Rectangle 8"/>
          <p:cNvSpPr>
            <a:spLocks noChangeArrowheads="1"/>
          </p:cNvSpPr>
          <p:nvPr/>
        </p:nvSpPr>
        <p:spPr bwMode="auto">
          <a:xfrm>
            <a:off x="4495800" y="1828803"/>
            <a:ext cx="5715000" cy="1200329"/>
          </a:xfrm>
          <a:prstGeom prst="rect">
            <a:avLst/>
          </a:prstGeom>
          <a:noFill/>
          <a:ln w="9525">
            <a:noFill/>
            <a:miter lim="800000"/>
            <a:headEnd/>
            <a:tailEnd/>
          </a:ln>
        </p:spPr>
        <p:txBody>
          <a:bodyPr>
            <a:spAutoFit/>
          </a:bodyPr>
          <a:lstStyle/>
          <a:p>
            <a:pPr algn="l"/>
            <a:r>
              <a:rPr lang="en-US" sz="2400" b="1" dirty="0">
                <a:solidFill>
                  <a:srgbClr val="009900"/>
                </a:solidFill>
                <a:latin typeface="Arial" charset="0"/>
              </a:rPr>
              <a:t>SCREENING is the process of asking a very basic set of questions about the nature of activity. </a:t>
            </a:r>
          </a:p>
        </p:txBody>
      </p:sp>
      <p:sp>
        <p:nvSpPr>
          <p:cNvPr id="16392" name="Rectangle 9"/>
          <p:cNvSpPr>
            <a:spLocks noChangeArrowheads="1"/>
          </p:cNvSpPr>
          <p:nvPr/>
        </p:nvSpPr>
        <p:spPr bwMode="auto">
          <a:xfrm>
            <a:off x="4495800" y="2987675"/>
            <a:ext cx="5029200" cy="1554272"/>
          </a:xfrm>
          <a:prstGeom prst="rect">
            <a:avLst/>
          </a:prstGeom>
          <a:noFill/>
          <a:ln w="9525">
            <a:noFill/>
            <a:miter lim="800000"/>
            <a:headEnd/>
            <a:tailEnd/>
          </a:ln>
        </p:spPr>
        <p:txBody>
          <a:bodyPr>
            <a:spAutoFit/>
          </a:bodyPr>
          <a:lstStyle/>
          <a:p>
            <a:pPr algn="l"/>
            <a:r>
              <a:rPr lang="en-US" sz="1900" b="1">
                <a:latin typeface="Arial" charset="0"/>
              </a:rPr>
              <a:t>These questions:</a:t>
            </a:r>
          </a:p>
          <a:p>
            <a:pPr marL="234945" lvl="1" indent="-117472">
              <a:buFontTx/>
              <a:buChar char="•"/>
            </a:pPr>
            <a:r>
              <a:rPr lang="en-US" sz="1900" b="1">
                <a:latin typeface="Arial" charset="0"/>
              </a:rPr>
              <a:t>do NOT require analysis.</a:t>
            </a:r>
          </a:p>
          <a:p>
            <a:pPr marL="234945" lvl="1" indent="-117472">
              <a:buFontTx/>
              <a:buChar char="•"/>
            </a:pPr>
            <a:r>
              <a:rPr lang="en-US" sz="1900" b="1">
                <a:latin typeface="Arial" charset="0"/>
              </a:rPr>
              <a:t>do NOT require </a:t>
            </a:r>
            <a:r>
              <a:rPr lang="en-US" sz="1900" b="1">
                <a:solidFill>
                  <a:srgbClr val="1E4ABD"/>
                </a:solidFill>
                <a:latin typeface="Arial" charset="0"/>
              </a:rPr>
              <a:t>detailed</a:t>
            </a:r>
            <a:r>
              <a:rPr lang="en-US" sz="1900" b="1">
                <a:latin typeface="Arial" charset="0"/>
              </a:rPr>
              <a:t> knowledge about the proposed sites, techniques or methods</a:t>
            </a:r>
            <a:endParaRPr lang="en-US" sz="1900" b="1">
              <a:solidFill>
                <a:srgbClr val="1E4ABD"/>
              </a:solidFill>
              <a:latin typeface="Arial" charset="0"/>
            </a:endParaRPr>
          </a:p>
        </p:txBody>
      </p:sp>
      <p:sp>
        <p:nvSpPr>
          <p:cNvPr id="16393" name="Rectangle 11"/>
          <p:cNvSpPr>
            <a:spLocks noChangeArrowheads="1"/>
          </p:cNvSpPr>
          <p:nvPr/>
        </p:nvSpPr>
        <p:spPr bwMode="auto">
          <a:xfrm>
            <a:off x="6324600" y="4419603"/>
            <a:ext cx="3505200" cy="1818959"/>
          </a:xfrm>
          <a:prstGeom prst="rect">
            <a:avLst/>
          </a:prstGeom>
          <a:solidFill>
            <a:srgbClr val="FFCC00">
              <a:alpha val="50195"/>
            </a:srgbClr>
          </a:solidFill>
          <a:ln w="9525">
            <a:noFill/>
            <a:miter lim="800000"/>
            <a:headEnd/>
            <a:tailEnd/>
          </a:ln>
        </p:spPr>
        <p:txBody>
          <a:bodyPr>
            <a:spAutoFit/>
          </a:bodyPr>
          <a:lstStyle/>
          <a:p>
            <a:pPr algn="l">
              <a:spcBef>
                <a:spcPct val="50000"/>
              </a:spcBef>
            </a:pPr>
            <a:r>
              <a:rPr lang="en-US" sz="1700" b="1">
                <a:latin typeface="Arial" charset="0"/>
              </a:rPr>
              <a:t>Example screening questions: </a:t>
            </a:r>
            <a:r>
              <a:rPr lang="en-US" sz="1700" b="1">
                <a:solidFill>
                  <a:srgbClr val="1E4ABD"/>
                </a:solidFill>
                <a:latin typeface="Arial" charset="0"/>
              </a:rPr>
              <a:t>Does the activity involve:</a:t>
            </a:r>
          </a:p>
          <a:p>
            <a:pPr marL="234945" lvl="1" indent="-117472">
              <a:spcBef>
                <a:spcPct val="20000"/>
              </a:spcBef>
              <a:buFontTx/>
              <a:buChar char="•"/>
            </a:pPr>
            <a:r>
              <a:rPr lang="en-US" sz="1700" b="1">
                <a:solidFill>
                  <a:srgbClr val="1E4ABD"/>
                </a:solidFill>
                <a:latin typeface="Arial" charset="0"/>
              </a:rPr>
              <a:t>Penetration road building?</a:t>
            </a:r>
          </a:p>
          <a:p>
            <a:pPr marL="234945" lvl="1" indent="-117472">
              <a:spcBef>
                <a:spcPct val="20000"/>
              </a:spcBef>
              <a:buFontTx/>
              <a:buChar char="•"/>
            </a:pPr>
            <a:r>
              <a:rPr lang="en-US" sz="1700" b="1">
                <a:solidFill>
                  <a:srgbClr val="1E4ABD"/>
                </a:solidFill>
                <a:latin typeface="Arial" charset="0"/>
              </a:rPr>
              <a:t>Large-scale irrigation?</a:t>
            </a:r>
          </a:p>
          <a:p>
            <a:pPr marL="234945" lvl="1" indent="-117472">
              <a:spcBef>
                <a:spcPct val="20000"/>
              </a:spcBef>
              <a:buFontTx/>
              <a:buChar char="•"/>
            </a:pPr>
            <a:r>
              <a:rPr lang="en-US" sz="1700" b="1">
                <a:solidFill>
                  <a:srgbClr val="1E4ABD"/>
                </a:solidFill>
                <a:latin typeface="Arial" charset="0"/>
              </a:rPr>
              <a:t>Introduction of non-native crop or agroforestry species?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1 of the EIA process:</a:t>
            </a:r>
            <a:br>
              <a:rPr lang="en-US"/>
            </a:br>
            <a:r>
              <a:rPr lang="en-US"/>
              <a:t>Screen the activity</a:t>
            </a:r>
          </a:p>
        </p:txBody>
      </p:sp>
      <p:sp>
        <p:nvSpPr>
          <p:cNvPr id="18"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9" name="Slide Number Placeholder 4"/>
          <p:cNvSpPr>
            <a:spLocks noGrp="1"/>
          </p:cNvSpPr>
          <p:nvPr>
            <p:ph type="sldNum" sz="quarter" idx="12"/>
          </p:nvPr>
        </p:nvSpPr>
        <p:spPr/>
        <p:txBody>
          <a:bodyPr/>
          <a:lstStyle/>
          <a:p>
            <a:pPr>
              <a:defRPr/>
            </a:pPr>
            <a:fld id="{7867E265-2738-40A2-BE30-C75296D13B7A}" type="slidenum">
              <a:rPr lang="en-US"/>
              <a:pPr>
                <a:defRPr/>
              </a:pPr>
              <a:t>19</a:t>
            </a:fld>
            <a:endParaRPr lang="en-US"/>
          </a:p>
        </p:txBody>
      </p:sp>
      <p:sp>
        <p:nvSpPr>
          <p:cNvPr id="17413" name="Text Box 3"/>
          <p:cNvSpPr txBox="1">
            <a:spLocks noChangeArrowheads="1"/>
          </p:cNvSpPr>
          <p:nvPr/>
        </p:nvSpPr>
        <p:spPr bwMode="auto">
          <a:xfrm>
            <a:off x="2133600" y="1524004"/>
            <a:ext cx="1828800" cy="2577629"/>
          </a:xfrm>
          <a:prstGeom prst="rect">
            <a:avLst/>
          </a:prstGeom>
          <a:solidFill>
            <a:srgbClr val="FFFF99"/>
          </a:solidFill>
          <a:ln w="12700" cap="sq">
            <a:solidFill>
              <a:schemeClr val="bg2"/>
            </a:solidFill>
            <a:miter lim="800000"/>
            <a:headEnd type="none" w="sm" len="sm"/>
            <a:tailEnd type="none" w="sm" len="sm"/>
          </a:ln>
        </p:spPr>
        <p:txBody>
          <a:bodyPr>
            <a:spAutoFit/>
          </a:bodyPr>
          <a:lstStyle/>
          <a:p>
            <a:pPr>
              <a:spcAft>
                <a:spcPct val="50000"/>
              </a:spcAft>
            </a:pPr>
            <a:r>
              <a:rPr lang="en-US" sz="1700" b="1">
                <a:latin typeface="Arial" charset="0"/>
              </a:rPr>
              <a:t>Screen each activity</a:t>
            </a:r>
          </a:p>
          <a:p>
            <a:pPr>
              <a:spcAft>
                <a:spcPct val="50000"/>
              </a:spcAft>
            </a:pPr>
            <a:r>
              <a:rPr lang="en-US" sz="1700">
                <a:latin typeface="Arial" charset="0"/>
              </a:rPr>
              <a:t>Based on the </a:t>
            </a:r>
            <a:r>
              <a:rPr lang="en-US" sz="1700" b="1">
                <a:latin typeface="Arial" charset="0"/>
              </a:rPr>
              <a:t>nature</a:t>
            </a:r>
            <a:r>
              <a:rPr lang="en-US" sz="1700">
                <a:latin typeface="Arial" charset="0"/>
              </a:rPr>
              <a:t> of the activity, what level of environmental analysis is indicated?</a:t>
            </a:r>
            <a:endParaRPr lang="en-US" sz="1700" i="1">
              <a:latin typeface="Arial" charset="0"/>
            </a:endParaRPr>
          </a:p>
        </p:txBody>
      </p:sp>
      <p:sp>
        <p:nvSpPr>
          <p:cNvPr id="17414" name="AutoShape 4"/>
          <p:cNvSpPr>
            <a:spLocks noChangeArrowheads="1"/>
          </p:cNvSpPr>
          <p:nvPr/>
        </p:nvSpPr>
        <p:spPr bwMode="auto">
          <a:xfrm>
            <a:off x="4038600" y="1676400"/>
            <a:ext cx="304800" cy="16764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17415" name="Rectangle 6"/>
          <p:cNvSpPr>
            <a:spLocks noChangeArrowheads="1"/>
          </p:cNvSpPr>
          <p:nvPr/>
        </p:nvSpPr>
        <p:spPr bwMode="auto">
          <a:xfrm>
            <a:off x="4495800" y="1828804"/>
            <a:ext cx="5410200" cy="830997"/>
          </a:xfrm>
          <a:prstGeom prst="rect">
            <a:avLst/>
          </a:prstGeom>
          <a:noFill/>
          <a:ln w="9525">
            <a:noFill/>
            <a:miter lim="800000"/>
            <a:headEnd/>
            <a:tailEnd/>
          </a:ln>
        </p:spPr>
        <p:txBody>
          <a:bodyPr>
            <a:spAutoFit/>
          </a:bodyPr>
          <a:lstStyle/>
          <a:p>
            <a:pPr algn="l"/>
            <a:r>
              <a:rPr lang="en-US" sz="2400" b="1">
                <a:solidFill>
                  <a:srgbClr val="009900"/>
                </a:solidFill>
                <a:latin typeface="Arial" charset="0"/>
              </a:rPr>
              <a:t>screening classifies the activity into a RISK CATEGORY:</a:t>
            </a:r>
          </a:p>
        </p:txBody>
      </p:sp>
      <p:sp>
        <p:nvSpPr>
          <p:cNvPr id="17416" name="Rectangle 7"/>
          <p:cNvSpPr>
            <a:spLocks noChangeArrowheads="1"/>
          </p:cNvSpPr>
          <p:nvPr/>
        </p:nvSpPr>
        <p:spPr bwMode="auto">
          <a:xfrm>
            <a:off x="4495800" y="2987678"/>
            <a:ext cx="5029200" cy="384721"/>
          </a:xfrm>
          <a:prstGeom prst="rect">
            <a:avLst/>
          </a:prstGeom>
          <a:noFill/>
          <a:ln w="9525">
            <a:noFill/>
            <a:miter lim="800000"/>
            <a:headEnd/>
            <a:tailEnd/>
          </a:ln>
        </p:spPr>
        <p:txBody>
          <a:bodyPr>
            <a:spAutoFit/>
          </a:bodyPr>
          <a:lstStyle/>
          <a:p>
            <a:pPr algn="l"/>
            <a:endParaRPr lang="en-US" sz="1900" b="1">
              <a:solidFill>
                <a:srgbClr val="1E4ABD"/>
              </a:solidFill>
              <a:latin typeface="Arial" charset="0"/>
            </a:endParaRPr>
          </a:p>
        </p:txBody>
      </p:sp>
      <p:sp>
        <p:nvSpPr>
          <p:cNvPr id="17417" name="Rectangle 9"/>
          <p:cNvSpPr>
            <a:spLocks noChangeArrowheads="1"/>
          </p:cNvSpPr>
          <p:nvPr/>
        </p:nvSpPr>
        <p:spPr bwMode="auto">
          <a:xfrm>
            <a:off x="5086351" y="2743200"/>
            <a:ext cx="2019300" cy="381000"/>
          </a:xfrm>
          <a:prstGeom prst="rect">
            <a:avLst/>
          </a:prstGeom>
          <a:solidFill>
            <a:srgbClr val="FFCC99"/>
          </a:solidFill>
          <a:ln w="9525">
            <a:noFill/>
            <a:miter lim="800000"/>
            <a:headEnd/>
            <a:tailEnd/>
          </a:ln>
        </p:spPr>
        <p:txBody>
          <a:bodyPr wrap="none"/>
          <a:lstStyle/>
          <a:p>
            <a:pPr marL="234945" indent="-234945"/>
            <a:r>
              <a:rPr lang="en-US" b="1">
                <a:solidFill>
                  <a:srgbClr val="1E4ABD"/>
                </a:solidFill>
                <a:latin typeface="Arial" charset="0"/>
              </a:rPr>
              <a:t>VERY LOW RISK</a:t>
            </a:r>
            <a:endParaRPr lang="en-US" b="1">
              <a:latin typeface="Arial" charset="0"/>
            </a:endParaRPr>
          </a:p>
        </p:txBody>
      </p:sp>
      <p:sp>
        <p:nvSpPr>
          <p:cNvPr id="17418" name="Rectangle 10"/>
          <p:cNvSpPr>
            <a:spLocks noChangeArrowheads="1"/>
          </p:cNvSpPr>
          <p:nvPr/>
        </p:nvSpPr>
        <p:spPr bwMode="auto">
          <a:xfrm>
            <a:off x="5086351" y="3300417"/>
            <a:ext cx="2019300" cy="357187"/>
          </a:xfrm>
          <a:prstGeom prst="rect">
            <a:avLst/>
          </a:prstGeom>
          <a:solidFill>
            <a:srgbClr val="FFCC99"/>
          </a:solidFill>
          <a:ln w="9525">
            <a:noFill/>
            <a:miter lim="800000"/>
            <a:headEnd/>
            <a:tailEnd/>
          </a:ln>
        </p:spPr>
        <p:txBody>
          <a:bodyPr wrap="none"/>
          <a:lstStyle/>
          <a:p>
            <a:pPr marL="234945" indent="-234945"/>
            <a:r>
              <a:rPr lang="en-US" b="1">
                <a:solidFill>
                  <a:schemeClr val="accent2"/>
                </a:solidFill>
                <a:latin typeface="Arial" charset="0"/>
              </a:rPr>
              <a:t>VERY HIGH RISK</a:t>
            </a:r>
            <a:endParaRPr lang="en-US" b="1">
              <a:latin typeface="Arial" charset="0"/>
            </a:endParaRPr>
          </a:p>
        </p:txBody>
      </p:sp>
      <p:sp>
        <p:nvSpPr>
          <p:cNvPr id="17419" name="Rectangle 11"/>
          <p:cNvSpPr>
            <a:spLocks noChangeArrowheads="1"/>
          </p:cNvSpPr>
          <p:nvPr/>
        </p:nvSpPr>
        <p:spPr bwMode="auto">
          <a:xfrm>
            <a:off x="5086351" y="3810000"/>
            <a:ext cx="2019300" cy="609600"/>
          </a:xfrm>
          <a:prstGeom prst="rect">
            <a:avLst/>
          </a:prstGeom>
          <a:solidFill>
            <a:srgbClr val="FFCC99"/>
          </a:solidFill>
          <a:ln w="9525">
            <a:noFill/>
            <a:miter lim="800000"/>
            <a:headEnd/>
            <a:tailEnd/>
          </a:ln>
        </p:spPr>
        <p:txBody>
          <a:bodyPr/>
          <a:lstStyle/>
          <a:p>
            <a:pPr algn="l"/>
            <a:r>
              <a:rPr lang="en-US" b="1">
                <a:solidFill>
                  <a:srgbClr val="1E4ABD"/>
                </a:solidFill>
                <a:latin typeface="Arial" charset="0"/>
              </a:rPr>
              <a:t>MODERATE OR UNKNOWN RISK</a:t>
            </a:r>
          </a:p>
        </p:txBody>
      </p:sp>
      <p:sp>
        <p:nvSpPr>
          <p:cNvPr id="17420" name="AutoShape 12"/>
          <p:cNvSpPr>
            <a:spLocks noChangeArrowheads="1"/>
          </p:cNvSpPr>
          <p:nvPr/>
        </p:nvSpPr>
        <p:spPr bwMode="auto">
          <a:xfrm>
            <a:off x="7162800" y="2743200"/>
            <a:ext cx="381000" cy="381000"/>
          </a:xfrm>
          <a:prstGeom prst="homePlate">
            <a:avLst>
              <a:gd name="adj" fmla="val 100000"/>
            </a:avLst>
          </a:prstGeom>
          <a:solidFill>
            <a:srgbClr val="FFFF99"/>
          </a:solidFill>
          <a:ln w="9525">
            <a:solidFill>
              <a:schemeClr val="tx1"/>
            </a:solidFill>
            <a:miter lim="800000"/>
            <a:headEnd/>
            <a:tailEnd/>
          </a:ln>
        </p:spPr>
        <p:txBody>
          <a:bodyPr wrap="none" anchor="ctr"/>
          <a:lstStyle/>
          <a:p>
            <a:endParaRPr lang="en-US" sz="2000" b="1">
              <a:latin typeface="Arial" charset="0"/>
            </a:endParaRPr>
          </a:p>
        </p:txBody>
      </p:sp>
      <p:sp>
        <p:nvSpPr>
          <p:cNvPr id="17421" name="Rectangle 13"/>
          <p:cNvSpPr>
            <a:spLocks noChangeArrowheads="1"/>
          </p:cNvSpPr>
          <p:nvPr/>
        </p:nvSpPr>
        <p:spPr bwMode="auto">
          <a:xfrm>
            <a:off x="7696204" y="2743203"/>
            <a:ext cx="2224263" cy="384721"/>
          </a:xfrm>
          <a:prstGeom prst="rect">
            <a:avLst/>
          </a:prstGeom>
          <a:noFill/>
          <a:ln w="9525">
            <a:noFill/>
            <a:miter lim="800000"/>
            <a:headEnd/>
            <a:tailEnd/>
          </a:ln>
        </p:spPr>
        <p:txBody>
          <a:bodyPr wrap="none">
            <a:spAutoFit/>
          </a:bodyPr>
          <a:lstStyle/>
          <a:p>
            <a:pPr algn="l"/>
            <a:r>
              <a:rPr lang="en-US" sz="1900" b="1">
                <a:latin typeface="Arial" charset="0"/>
              </a:rPr>
              <a:t>EIA process ends</a:t>
            </a:r>
          </a:p>
        </p:txBody>
      </p:sp>
      <p:sp>
        <p:nvSpPr>
          <p:cNvPr id="17422" name="Rectangle 14"/>
          <p:cNvSpPr>
            <a:spLocks noChangeArrowheads="1"/>
          </p:cNvSpPr>
          <p:nvPr/>
        </p:nvSpPr>
        <p:spPr bwMode="auto">
          <a:xfrm>
            <a:off x="7696200" y="3276603"/>
            <a:ext cx="2126480" cy="384721"/>
          </a:xfrm>
          <a:prstGeom prst="rect">
            <a:avLst/>
          </a:prstGeom>
          <a:noFill/>
          <a:ln w="9525">
            <a:noFill/>
            <a:miter lim="800000"/>
            <a:headEnd/>
            <a:tailEnd/>
          </a:ln>
        </p:spPr>
        <p:txBody>
          <a:bodyPr wrap="none">
            <a:spAutoFit/>
          </a:bodyPr>
          <a:lstStyle/>
          <a:p>
            <a:pPr algn="l"/>
            <a:r>
              <a:rPr lang="en-US" sz="1900" b="1">
                <a:latin typeface="Arial" charset="0"/>
              </a:rPr>
              <a:t>Do full EIA study</a:t>
            </a:r>
          </a:p>
        </p:txBody>
      </p:sp>
      <p:sp>
        <p:nvSpPr>
          <p:cNvPr id="17423" name="AutoShape 15"/>
          <p:cNvSpPr>
            <a:spLocks noChangeArrowheads="1"/>
          </p:cNvSpPr>
          <p:nvPr/>
        </p:nvSpPr>
        <p:spPr bwMode="auto">
          <a:xfrm>
            <a:off x="7162800" y="3276600"/>
            <a:ext cx="381000" cy="381000"/>
          </a:xfrm>
          <a:prstGeom prst="homePlate">
            <a:avLst>
              <a:gd name="adj" fmla="val 100000"/>
            </a:avLst>
          </a:prstGeom>
          <a:solidFill>
            <a:srgbClr val="FFFF99"/>
          </a:solidFill>
          <a:ln w="9525">
            <a:solidFill>
              <a:schemeClr val="tx1"/>
            </a:solidFill>
            <a:miter lim="800000"/>
            <a:headEnd/>
            <a:tailEnd/>
          </a:ln>
        </p:spPr>
        <p:txBody>
          <a:bodyPr wrap="none" anchor="ctr"/>
          <a:lstStyle/>
          <a:p>
            <a:endParaRPr lang="en-US" sz="2000" b="1">
              <a:latin typeface="Arial" charset="0"/>
            </a:endParaRPr>
          </a:p>
        </p:txBody>
      </p:sp>
      <p:sp>
        <p:nvSpPr>
          <p:cNvPr id="17424" name="AutoShape 16"/>
          <p:cNvSpPr>
            <a:spLocks noChangeArrowheads="1"/>
          </p:cNvSpPr>
          <p:nvPr/>
        </p:nvSpPr>
        <p:spPr bwMode="auto">
          <a:xfrm>
            <a:off x="7162800" y="3886200"/>
            <a:ext cx="381000" cy="381000"/>
          </a:xfrm>
          <a:prstGeom prst="homePlate">
            <a:avLst>
              <a:gd name="adj" fmla="val 100000"/>
            </a:avLst>
          </a:prstGeom>
          <a:solidFill>
            <a:srgbClr val="FFFF99"/>
          </a:solidFill>
          <a:ln w="9525">
            <a:solidFill>
              <a:schemeClr val="tx1"/>
            </a:solidFill>
            <a:miter lim="800000"/>
            <a:headEnd/>
            <a:tailEnd/>
          </a:ln>
        </p:spPr>
        <p:txBody>
          <a:bodyPr wrap="none" anchor="ctr"/>
          <a:lstStyle/>
          <a:p>
            <a:endParaRPr lang="en-US" sz="2000" b="1">
              <a:latin typeface="Arial" charset="0"/>
            </a:endParaRPr>
          </a:p>
        </p:txBody>
      </p:sp>
      <p:sp>
        <p:nvSpPr>
          <p:cNvPr id="17425" name="Rectangle 17"/>
          <p:cNvSpPr>
            <a:spLocks noChangeArrowheads="1"/>
          </p:cNvSpPr>
          <p:nvPr/>
        </p:nvSpPr>
        <p:spPr bwMode="auto">
          <a:xfrm>
            <a:off x="7696200" y="3825876"/>
            <a:ext cx="2514600" cy="677108"/>
          </a:xfrm>
          <a:prstGeom prst="rect">
            <a:avLst/>
          </a:prstGeom>
          <a:noFill/>
          <a:ln w="9525">
            <a:noFill/>
            <a:miter lim="800000"/>
            <a:headEnd/>
            <a:tailEnd/>
          </a:ln>
        </p:spPr>
        <p:txBody>
          <a:bodyPr>
            <a:spAutoFit/>
          </a:bodyPr>
          <a:lstStyle/>
          <a:p>
            <a:pPr algn="l"/>
            <a:r>
              <a:rPr lang="en-US" sz="1900" b="1">
                <a:latin typeface="Arial" charset="0"/>
              </a:rPr>
              <a:t>Do preliminary assessment</a:t>
            </a:r>
          </a:p>
        </p:txBody>
      </p:sp>
      <p:sp>
        <p:nvSpPr>
          <p:cNvPr id="17426" name="Rectangle 18"/>
          <p:cNvSpPr>
            <a:spLocks noChangeArrowheads="1"/>
          </p:cNvSpPr>
          <p:nvPr/>
        </p:nvSpPr>
        <p:spPr bwMode="auto">
          <a:xfrm>
            <a:off x="6629400" y="4953001"/>
            <a:ext cx="3200400" cy="1261884"/>
          </a:xfrm>
          <a:prstGeom prst="rect">
            <a:avLst/>
          </a:prstGeom>
          <a:solidFill>
            <a:srgbClr val="808000"/>
          </a:solidFill>
          <a:ln w="9525">
            <a:noFill/>
            <a:miter lim="800000"/>
            <a:headEnd/>
            <a:tailEnd/>
          </a:ln>
        </p:spPr>
        <p:txBody>
          <a:bodyPr>
            <a:spAutoFit/>
          </a:bodyPr>
          <a:lstStyle/>
          <a:p>
            <a:pPr algn="r"/>
            <a:r>
              <a:rPr lang="en-US" sz="1900" b="1">
                <a:solidFill>
                  <a:schemeClr val="bg1"/>
                </a:solidFill>
                <a:latin typeface="Arial" charset="0"/>
              </a:rPr>
              <a:t>The outcome of the screening process determines the next step in the EIA process</a:t>
            </a:r>
          </a:p>
        </p:txBody>
      </p:sp>
      <p:sp>
        <p:nvSpPr>
          <p:cNvPr id="17427" name="AutoShape 19"/>
          <p:cNvSpPr>
            <a:spLocks noChangeArrowheads="1"/>
          </p:cNvSpPr>
          <p:nvPr/>
        </p:nvSpPr>
        <p:spPr bwMode="auto">
          <a:xfrm rot="-5400000">
            <a:off x="8610600" y="3886200"/>
            <a:ext cx="304800" cy="16764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1860951" y="492898"/>
            <a:ext cx="33424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a:r>
              <a:rPr lang="en-US" sz="3600" b="1" dirty="0">
                <a:solidFill>
                  <a:prstClr val="black">
                    <a:lumMod val="85000"/>
                    <a:lumOff val="15000"/>
                  </a:prstClr>
                </a:solidFill>
                <a:latin typeface="Times New Roman" panose="02020603050405020304" pitchFamily="18" charset="0"/>
                <a:cs typeface="Times New Roman" panose="02020603050405020304" pitchFamily="18" charset="0"/>
              </a:rPr>
              <a:t>Introduction</a:t>
            </a:r>
            <a:br>
              <a:rPr lang="en-US" sz="3600" b="1" dirty="0">
                <a:solidFill>
                  <a:prstClr val="black">
                    <a:lumMod val="85000"/>
                    <a:lumOff val="15000"/>
                  </a:prstClr>
                </a:solidFill>
                <a:latin typeface="Times New Roman" panose="02020603050405020304" pitchFamily="18" charset="0"/>
                <a:cs typeface="Times New Roman" panose="02020603050405020304" pitchFamily="18" charset="0"/>
              </a:rPr>
            </a:br>
            <a:endParaRPr lang="en-US" sz="3600" b="1" dirty="0">
              <a:latin typeface="Raleway ExtraBold" pitchFamily="34" charset="-52"/>
            </a:endParaRPr>
          </a:p>
        </p:txBody>
      </p:sp>
      <p:sp>
        <p:nvSpPr>
          <p:cNvPr id="2" name="Rectangle 1"/>
          <p:cNvSpPr/>
          <p:nvPr/>
        </p:nvSpPr>
        <p:spPr>
          <a:xfrm>
            <a:off x="6477000" y="501647"/>
            <a:ext cx="4316177" cy="5888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688752"/>
              </p:ext>
            </p:extLst>
          </p:nvPr>
        </p:nvGraphicFramePr>
        <p:xfrm>
          <a:off x="990601" y="2401213"/>
          <a:ext cx="4875664" cy="1844793"/>
        </p:xfrm>
        <a:graphic>
          <a:graphicData uri="http://schemas.openxmlformats.org/drawingml/2006/table">
            <a:tbl>
              <a:tblPr firstRow="1" firstCol="1" bandRow="1">
                <a:tableStyleId>{5940675A-B579-460E-94D1-54222C63F5DA}</a:tableStyleId>
              </a:tblPr>
              <a:tblGrid>
                <a:gridCol w="736177">
                  <a:extLst>
                    <a:ext uri="{9D8B030D-6E8A-4147-A177-3AD203B41FA5}">
                      <a16:colId xmlns:a16="http://schemas.microsoft.com/office/drawing/2014/main" val="20000"/>
                    </a:ext>
                  </a:extLst>
                </a:gridCol>
                <a:gridCol w="3150022">
                  <a:extLst>
                    <a:ext uri="{9D8B030D-6E8A-4147-A177-3AD203B41FA5}">
                      <a16:colId xmlns:a16="http://schemas.microsoft.com/office/drawing/2014/main" val="20001"/>
                    </a:ext>
                  </a:extLst>
                </a:gridCol>
                <a:gridCol w="989465">
                  <a:extLst>
                    <a:ext uri="{9D8B030D-6E8A-4147-A177-3AD203B41FA5}">
                      <a16:colId xmlns:a16="http://schemas.microsoft.com/office/drawing/2014/main" val="20002"/>
                    </a:ext>
                  </a:extLst>
                </a:gridCol>
              </a:tblGrid>
              <a:tr h="646787">
                <a:tc>
                  <a:txBody>
                    <a:bodyPr/>
                    <a:lstStyle/>
                    <a:p>
                      <a:pPr marL="0" marR="0" algn="ctr">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457200">
                <a:tc>
                  <a:txBody>
                    <a:bodyPr/>
                    <a:lstStyle/>
                    <a:p>
                      <a:pPr marL="0" marR="0" algn="ctr">
                        <a:lnSpc>
                          <a:spcPct val="115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a:t>
                      </a:r>
                    </a:p>
                  </a:txBody>
                  <a:tcPr marL="51435" marR="51435" marT="0" marB="0"/>
                </a:tc>
                <a:tc>
                  <a:txBody>
                    <a:bodyPr/>
                    <a:lstStyle/>
                    <a:p>
                      <a:r>
                        <a:rPr lang="en-US" sz="1200" dirty="0"/>
                        <a:t>Interpret options for evaluating environmental and social impacts</a:t>
                      </a:r>
                      <a:endParaRPr lang="en-US" sz="1200" b="0" kern="1200" baseline="0" dirty="0">
                        <a:solidFill>
                          <a:schemeClr val="tx1"/>
                        </a:solidFill>
                        <a:latin typeface="+mn-lt"/>
                        <a:ea typeface="+mn-ea"/>
                        <a:cs typeface="+mn-cs"/>
                      </a:endParaRPr>
                    </a:p>
                  </a:txBody>
                  <a:tcPr marL="51435" marR="51435" marT="0" marB="0"/>
                </a:tc>
                <a:tc>
                  <a:txBody>
                    <a:bodyPr/>
                    <a:lstStyle/>
                    <a:p>
                      <a:pPr marL="0" marR="0">
                        <a:lnSpc>
                          <a:spcPct val="115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Remember</a:t>
                      </a:r>
                    </a:p>
                  </a:txBody>
                  <a:tcPr marL="51435" marR="51435" marT="0" marB="0"/>
                </a:tc>
                <a:extLst>
                  <a:ext uri="{0D108BD9-81ED-4DB2-BD59-A6C34878D82A}">
                    <a16:rowId xmlns:a16="http://schemas.microsoft.com/office/drawing/2014/main" val="10001"/>
                  </a:ext>
                </a:extLst>
              </a:tr>
              <a:tr h="740806">
                <a:tc>
                  <a:txBody>
                    <a:bodyPr/>
                    <a:lstStyle/>
                    <a:p>
                      <a:pPr marL="0" marR="0" algn="ctr">
                        <a:lnSpc>
                          <a:spcPct val="115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p>
                  </a:txBody>
                  <a:tcPr marL="51435" marR="51435" marT="0" marB="0"/>
                </a:tc>
                <a:tc>
                  <a:txBody>
                    <a:bodyPr/>
                    <a:lstStyle/>
                    <a:p>
                      <a:pPr marL="0" marR="0">
                        <a:lnSpc>
                          <a:spcPct val="115000"/>
                        </a:lnSpc>
                        <a:spcBef>
                          <a:spcPts val="0"/>
                        </a:spcBef>
                        <a:spcAft>
                          <a:spcPts val="0"/>
                        </a:spcAft>
                      </a:pPr>
                      <a:r>
                        <a:rPr lang="en-US" sz="1200" dirty="0"/>
                        <a:t>Understand the purpose of developing follow-up procedures, and options for designing these procedures</a:t>
                      </a:r>
                      <a:endParaRPr lang="en-US"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Understanding</a:t>
                      </a:r>
                    </a:p>
                  </a:txBody>
                  <a:tcPr marL="51435" marR="51435" marT="0" marB="0"/>
                </a:tc>
                <a:extLst>
                  <a:ext uri="{0D108BD9-81ED-4DB2-BD59-A6C34878D82A}">
                    <a16:rowId xmlns:a16="http://schemas.microsoft.com/office/drawing/2014/main" val="10002"/>
                  </a:ext>
                </a:extLst>
              </a:tr>
            </a:tbl>
          </a:graphicData>
        </a:graphic>
      </p:graphicFrame>
      <p:sp>
        <p:nvSpPr>
          <p:cNvPr id="11" name="Rectangle 10"/>
          <p:cNvSpPr/>
          <p:nvPr/>
        </p:nvSpPr>
        <p:spPr>
          <a:xfrm>
            <a:off x="990600" y="1524000"/>
            <a:ext cx="3429000" cy="461665"/>
          </a:xfrm>
          <a:prstGeom prst="rect">
            <a:avLst/>
          </a:prstGeom>
        </p:spPr>
        <p:txBody>
          <a:bodyPr wrap="square">
            <a:spAutoFit/>
          </a:bodyPr>
          <a:lstStyle/>
          <a:p>
            <a:r>
              <a:rPr lang="en-US" sz="2400" b="1" dirty="0"/>
              <a:t>Course Outcome </a:t>
            </a:r>
          </a:p>
        </p:txBody>
      </p:sp>
      <p:pic>
        <p:nvPicPr>
          <p:cNvPr id="52225" name="Picture 1" descr="C:\Users\student\Desktop\22.png"/>
          <p:cNvPicPr>
            <a:picLocks noChangeAspect="1" noChangeArrowheads="1"/>
          </p:cNvPicPr>
          <p:nvPr/>
        </p:nvPicPr>
        <p:blipFill>
          <a:blip r:embed="rId2"/>
          <a:srcRect/>
          <a:stretch>
            <a:fillRect/>
          </a:stretch>
        </p:blipFill>
        <p:spPr bwMode="auto">
          <a:xfrm>
            <a:off x="6781800" y="685800"/>
            <a:ext cx="3733800" cy="5486400"/>
          </a:xfrm>
          <a:prstGeom prst="rect">
            <a:avLst/>
          </a:prstGeom>
          <a:noFill/>
        </p:spPr>
      </p:pic>
    </p:spTree>
    <p:extLst>
      <p:ext uri="{BB962C8B-B14F-4D97-AF65-F5344CB8AC3E}">
        <p14:creationId xmlns:p14="http://schemas.microsoft.com/office/powerpoint/2010/main" val="4018097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1 of the EIA process:</a:t>
            </a:r>
            <a:br>
              <a:rPr lang="en-US"/>
            </a:br>
            <a:r>
              <a:rPr lang="en-US"/>
              <a:t>Screen the activity</a:t>
            </a:r>
          </a:p>
        </p:txBody>
      </p:sp>
      <p:sp>
        <p:nvSpPr>
          <p:cNvPr id="7"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8" name="Slide Number Placeholder 4"/>
          <p:cNvSpPr>
            <a:spLocks noGrp="1"/>
          </p:cNvSpPr>
          <p:nvPr>
            <p:ph type="sldNum" sz="quarter" idx="12"/>
          </p:nvPr>
        </p:nvSpPr>
        <p:spPr/>
        <p:txBody>
          <a:bodyPr/>
          <a:lstStyle/>
          <a:p>
            <a:pPr>
              <a:defRPr/>
            </a:pPr>
            <a:fld id="{9DD37043-1BDC-4C7B-928E-A1A7D47E34FC}" type="slidenum">
              <a:rPr lang="en-US"/>
              <a:pPr>
                <a:defRPr/>
              </a:pPr>
              <a:t>20</a:t>
            </a:fld>
            <a:endParaRPr lang="en-US"/>
          </a:p>
        </p:txBody>
      </p:sp>
      <p:sp>
        <p:nvSpPr>
          <p:cNvPr id="18437" name="Rectangle 18"/>
          <p:cNvSpPr>
            <a:spLocks noChangeArrowheads="1"/>
          </p:cNvSpPr>
          <p:nvPr/>
        </p:nvSpPr>
        <p:spPr bwMode="auto">
          <a:xfrm>
            <a:off x="4724400" y="2560639"/>
            <a:ext cx="3200400" cy="1446550"/>
          </a:xfrm>
          <a:prstGeom prst="rect">
            <a:avLst/>
          </a:prstGeom>
          <a:solidFill>
            <a:schemeClr val="tx1"/>
          </a:solidFill>
          <a:ln w="9525">
            <a:noFill/>
            <a:miter lim="800000"/>
            <a:headEnd/>
            <a:tailEnd/>
          </a:ln>
        </p:spPr>
        <p:txBody>
          <a:bodyPr>
            <a:spAutoFit/>
          </a:bodyPr>
          <a:lstStyle/>
          <a:p>
            <a:pPr algn="l">
              <a:spcAft>
                <a:spcPct val="30000"/>
              </a:spcAft>
            </a:pPr>
            <a:r>
              <a:rPr lang="en-US" sz="2200" b="1">
                <a:solidFill>
                  <a:schemeClr val="bg1"/>
                </a:solidFill>
                <a:latin typeface="Arial" charset="0"/>
              </a:rPr>
              <a:t>Each donor agency and national EIA law has its own set of screening questions.</a:t>
            </a:r>
          </a:p>
        </p:txBody>
      </p:sp>
      <p:sp>
        <p:nvSpPr>
          <p:cNvPr id="18438" name="Text Box 19"/>
          <p:cNvSpPr txBox="1">
            <a:spLocks noChangeArrowheads="1"/>
          </p:cNvSpPr>
          <p:nvPr/>
        </p:nvSpPr>
        <p:spPr bwMode="auto">
          <a:xfrm>
            <a:off x="4495803" y="2362201"/>
            <a:ext cx="295275" cy="707886"/>
          </a:xfrm>
          <a:prstGeom prst="rect">
            <a:avLst/>
          </a:prstGeom>
          <a:solidFill>
            <a:srgbClr val="FF0000"/>
          </a:solidFill>
          <a:ln w="9525">
            <a:noFill/>
            <a:miter lim="800000"/>
            <a:headEnd/>
            <a:tailEnd/>
          </a:ln>
        </p:spPr>
        <p:txBody>
          <a:bodyPr>
            <a:spAutoFit/>
          </a:bodyPr>
          <a:lstStyle/>
          <a:p>
            <a:pPr algn="l" eaLnBrk="1" hangingPunct="1"/>
            <a:r>
              <a:rPr lang="en-US" sz="4000" b="1">
                <a:solidFill>
                  <a:schemeClr val="bg1"/>
                </a:solidFill>
                <a:latin typeface="Verdana" pitchFamily="34" charset="0"/>
              </a:rPr>
              <a:t>!</a:t>
            </a:r>
          </a:p>
        </p:txBody>
      </p:sp>
      <p:sp>
        <p:nvSpPr>
          <p:cNvPr id="18439" name="Rectangle 20"/>
          <p:cNvSpPr>
            <a:spLocks noChangeArrowheads="1"/>
          </p:cNvSpPr>
          <p:nvPr/>
        </p:nvSpPr>
        <p:spPr bwMode="auto">
          <a:xfrm>
            <a:off x="4724400" y="4419600"/>
            <a:ext cx="3200400" cy="1107996"/>
          </a:xfrm>
          <a:prstGeom prst="rect">
            <a:avLst/>
          </a:prstGeom>
          <a:solidFill>
            <a:srgbClr val="1E4ABD"/>
          </a:solidFill>
          <a:ln w="9525">
            <a:noFill/>
            <a:miter lim="800000"/>
            <a:headEnd/>
            <a:tailEnd/>
          </a:ln>
        </p:spPr>
        <p:txBody>
          <a:bodyPr>
            <a:spAutoFit/>
          </a:bodyPr>
          <a:lstStyle/>
          <a:p>
            <a:pPr eaLnBrk="1" hangingPunct="1"/>
            <a:r>
              <a:rPr lang="en-US" sz="2200" b="1">
                <a:solidFill>
                  <a:schemeClr val="bg1"/>
                </a:solidFill>
                <a:latin typeface="Arial" charset="0"/>
              </a:rPr>
              <a:t>Screening is the topic of an upcoming module</a:t>
            </a:r>
          </a:p>
        </p:txBody>
      </p:sp>
      <p:sp>
        <p:nvSpPr>
          <p:cNvPr id="18440" name="Text Box 22"/>
          <p:cNvSpPr txBox="1">
            <a:spLocks noChangeArrowheads="1"/>
          </p:cNvSpPr>
          <p:nvPr/>
        </p:nvSpPr>
        <p:spPr bwMode="auto">
          <a:xfrm>
            <a:off x="4191000" y="4191001"/>
            <a:ext cx="609600" cy="707886"/>
          </a:xfrm>
          <a:prstGeom prst="rect">
            <a:avLst/>
          </a:prstGeom>
          <a:solidFill>
            <a:srgbClr val="CCFFCC"/>
          </a:solidFill>
          <a:ln w="9525">
            <a:noFill/>
            <a:miter lim="800000"/>
            <a:headEnd/>
            <a:tailEnd/>
          </a:ln>
        </p:spPr>
        <p:txBody>
          <a:bodyPr>
            <a:spAutoFit/>
          </a:bodyPr>
          <a:lstStyle/>
          <a:p>
            <a:pPr algn="l" eaLnBrk="1" hangingPunct="1"/>
            <a:r>
              <a:rPr lang="en-US" sz="4000" b="1">
                <a:latin typeface="Verdana" pitchFamily="34" charset="0"/>
                <a:sym typeface="Wingdings" pitchFamily="2" charset="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1524000" y="304800"/>
            <a:ext cx="7772400" cy="609600"/>
          </a:xfrm>
          <a:noFill/>
        </p:spPr>
        <p:txBody>
          <a:bodyPr>
            <a:normAutofit fontScale="90000"/>
          </a:bodyPr>
          <a:lstStyle/>
          <a:p>
            <a:pPr eaLnBrk="1" hangingPunct="1"/>
            <a:r>
              <a:rPr lang="en-US" sz="2000">
                <a:solidFill>
                  <a:srgbClr val="1E4ABD"/>
                </a:solidFill>
              </a:rPr>
              <a:t>Phase 1 of the EIA process:</a:t>
            </a:r>
            <a:br>
              <a:rPr lang="en-US"/>
            </a:br>
            <a:r>
              <a:rPr lang="en-US"/>
              <a:t>The Preliminary Assessment</a:t>
            </a:r>
          </a:p>
        </p:txBody>
      </p:sp>
      <p:sp>
        <p:nvSpPr>
          <p:cNvPr id="9"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0" name="Slide Number Placeholder 4"/>
          <p:cNvSpPr>
            <a:spLocks noGrp="1"/>
          </p:cNvSpPr>
          <p:nvPr>
            <p:ph type="sldNum" sz="quarter" idx="12"/>
          </p:nvPr>
        </p:nvSpPr>
        <p:spPr/>
        <p:txBody>
          <a:bodyPr/>
          <a:lstStyle/>
          <a:p>
            <a:pPr>
              <a:defRPr/>
            </a:pPr>
            <a:fld id="{D7F3AD7E-CD5C-4F07-9035-77873833EE29}" type="slidenum">
              <a:rPr lang="en-US"/>
              <a:pPr>
                <a:defRPr/>
              </a:pPr>
              <a:t>21</a:t>
            </a:fld>
            <a:endParaRPr lang="en-US"/>
          </a:p>
        </p:txBody>
      </p:sp>
      <p:sp>
        <p:nvSpPr>
          <p:cNvPr id="19461" name="Text Box 5"/>
          <p:cNvSpPr txBox="1">
            <a:spLocks noChangeArrowheads="1"/>
          </p:cNvSpPr>
          <p:nvPr/>
        </p:nvSpPr>
        <p:spPr bwMode="auto">
          <a:xfrm>
            <a:off x="2057400" y="1425579"/>
            <a:ext cx="1676400" cy="2577629"/>
          </a:xfrm>
          <a:prstGeom prst="rect">
            <a:avLst/>
          </a:prstGeom>
          <a:solidFill>
            <a:srgbClr val="FFFF99"/>
          </a:solidFill>
          <a:ln w="12700" cap="sq">
            <a:solidFill>
              <a:schemeClr val="bg2"/>
            </a:solidFill>
            <a:miter lim="800000"/>
            <a:headEnd type="none" w="sm" len="sm"/>
            <a:tailEnd type="none" w="sm" len="sm"/>
          </a:ln>
        </p:spPr>
        <p:txBody>
          <a:bodyPr>
            <a:spAutoFit/>
          </a:bodyPr>
          <a:lstStyle/>
          <a:p>
            <a:r>
              <a:rPr lang="en-US" sz="1700" b="1">
                <a:latin typeface="Arial" charset="0"/>
              </a:rPr>
              <a:t>Conduct a Preliminary Assessment</a:t>
            </a:r>
          </a:p>
          <a:p>
            <a:pPr>
              <a:spcBef>
                <a:spcPct val="50000"/>
              </a:spcBef>
            </a:pPr>
            <a:r>
              <a:rPr lang="en-US" sz="1700">
                <a:latin typeface="Arial" charset="0"/>
              </a:rPr>
              <a:t>A rapid, simplified EIA study using simple tools</a:t>
            </a:r>
            <a:br>
              <a:rPr lang="en-US" sz="1700">
                <a:latin typeface="Arial" charset="0"/>
              </a:rPr>
            </a:br>
            <a:r>
              <a:rPr lang="en-US" sz="1700">
                <a:latin typeface="Arial" charset="0"/>
              </a:rPr>
              <a:t>(e.g. the USAID IEE)</a:t>
            </a:r>
          </a:p>
        </p:txBody>
      </p:sp>
      <p:sp>
        <p:nvSpPr>
          <p:cNvPr id="19462" name="AutoShape 6"/>
          <p:cNvSpPr>
            <a:spLocks noChangeArrowheads="1"/>
          </p:cNvSpPr>
          <p:nvPr/>
        </p:nvSpPr>
        <p:spPr bwMode="auto">
          <a:xfrm>
            <a:off x="3810000" y="1600200"/>
            <a:ext cx="304800" cy="16764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19463" name="Rectangle 7"/>
          <p:cNvSpPr>
            <a:spLocks noChangeArrowheads="1"/>
          </p:cNvSpPr>
          <p:nvPr/>
        </p:nvSpPr>
        <p:spPr bwMode="auto">
          <a:xfrm>
            <a:off x="4267200" y="1828803"/>
            <a:ext cx="5715000" cy="1200329"/>
          </a:xfrm>
          <a:prstGeom prst="rect">
            <a:avLst/>
          </a:prstGeom>
          <a:noFill/>
          <a:ln w="9525">
            <a:noFill/>
            <a:miter lim="800000"/>
            <a:headEnd/>
            <a:tailEnd/>
          </a:ln>
        </p:spPr>
        <p:txBody>
          <a:bodyPr>
            <a:spAutoFit/>
          </a:bodyPr>
          <a:lstStyle/>
          <a:p>
            <a:pPr algn="l"/>
            <a:r>
              <a:rPr lang="en-US" sz="2400" b="1" dirty="0">
                <a:solidFill>
                  <a:srgbClr val="009900"/>
                </a:solidFill>
                <a:latin typeface="Arial" charset="0"/>
              </a:rPr>
              <a:t>The purpose of a preliminary assessment is to provide documentation and analysis that: </a:t>
            </a:r>
          </a:p>
        </p:txBody>
      </p:sp>
      <p:sp>
        <p:nvSpPr>
          <p:cNvPr id="19464" name="Rectangle 8"/>
          <p:cNvSpPr>
            <a:spLocks noChangeArrowheads="1"/>
          </p:cNvSpPr>
          <p:nvPr/>
        </p:nvSpPr>
        <p:spPr bwMode="auto">
          <a:xfrm>
            <a:off x="2133600" y="4648201"/>
            <a:ext cx="2590800" cy="1631216"/>
          </a:xfrm>
          <a:prstGeom prst="rect">
            <a:avLst/>
          </a:prstGeom>
          <a:solidFill>
            <a:srgbClr val="1E4ABD"/>
          </a:solidFill>
          <a:ln w="9525">
            <a:noFill/>
            <a:miter lim="800000"/>
            <a:headEnd/>
            <a:tailEnd/>
          </a:ln>
        </p:spPr>
        <p:txBody>
          <a:bodyPr>
            <a:spAutoFit/>
          </a:bodyPr>
          <a:lstStyle/>
          <a:p>
            <a:pPr eaLnBrk="1" hangingPunct="1"/>
            <a:r>
              <a:rPr lang="en-US" sz="2000" b="1">
                <a:solidFill>
                  <a:schemeClr val="bg1"/>
                </a:solidFill>
                <a:latin typeface="Arial" charset="0"/>
              </a:rPr>
              <a:t>Screening determines whether the preliminary assessment is necessary</a:t>
            </a:r>
          </a:p>
        </p:txBody>
      </p:sp>
      <p:sp>
        <p:nvSpPr>
          <p:cNvPr id="19465" name="Text Box 9"/>
          <p:cNvSpPr txBox="1">
            <a:spLocks noChangeArrowheads="1"/>
          </p:cNvSpPr>
          <p:nvPr/>
        </p:nvSpPr>
        <p:spPr bwMode="auto">
          <a:xfrm>
            <a:off x="1905003" y="4419601"/>
            <a:ext cx="295275" cy="707886"/>
          </a:xfrm>
          <a:prstGeom prst="rect">
            <a:avLst/>
          </a:prstGeom>
          <a:solidFill>
            <a:srgbClr val="FF0000"/>
          </a:solidFill>
          <a:ln w="9525">
            <a:noFill/>
            <a:miter lim="800000"/>
            <a:headEnd/>
            <a:tailEnd/>
          </a:ln>
        </p:spPr>
        <p:txBody>
          <a:bodyPr>
            <a:spAutoFit/>
          </a:bodyPr>
          <a:lstStyle/>
          <a:p>
            <a:pPr algn="l" eaLnBrk="1" hangingPunct="1"/>
            <a:r>
              <a:rPr lang="en-US" sz="4000" b="1">
                <a:solidFill>
                  <a:schemeClr val="bg1"/>
                </a:solidFill>
                <a:latin typeface="Verdana" pitchFamily="34" charset="0"/>
              </a:rPr>
              <a:t>!</a:t>
            </a:r>
          </a:p>
        </p:txBody>
      </p:sp>
      <p:sp>
        <p:nvSpPr>
          <p:cNvPr id="19466" name="Rectangle 12"/>
          <p:cNvSpPr>
            <a:spLocks noChangeArrowheads="1"/>
          </p:cNvSpPr>
          <p:nvPr/>
        </p:nvSpPr>
        <p:spPr bwMode="auto">
          <a:xfrm>
            <a:off x="5334000" y="2971800"/>
            <a:ext cx="4191000" cy="2743200"/>
          </a:xfrm>
          <a:prstGeom prst="rect">
            <a:avLst/>
          </a:prstGeom>
          <a:noFill/>
          <a:ln w="9525">
            <a:noFill/>
            <a:miter lim="800000"/>
            <a:headEnd/>
            <a:tailEnd/>
          </a:ln>
        </p:spPr>
        <p:txBody>
          <a:bodyPr anchor="ctr"/>
          <a:lstStyle/>
          <a:p>
            <a:pPr marL="457189" indent="-457189">
              <a:spcAft>
                <a:spcPct val="30000"/>
              </a:spcAft>
              <a:buFontTx/>
              <a:buChar char="•"/>
            </a:pPr>
            <a:r>
              <a:rPr lang="en-US" b="1">
                <a:solidFill>
                  <a:schemeClr val="accent2"/>
                </a:solidFill>
                <a:latin typeface="Arial" charset="0"/>
                <a:cs typeface="Times New Roman" pitchFamily="18" charset="0"/>
              </a:rPr>
              <a:t>Allows the preparer to determine </a:t>
            </a:r>
            <a:r>
              <a:rPr lang="en-US" b="1" u="sng">
                <a:latin typeface="Arial" charset="0"/>
                <a:cs typeface="Times New Roman" pitchFamily="18" charset="0"/>
              </a:rPr>
              <a:t>whether or not significant adverse impacts are likely</a:t>
            </a:r>
          </a:p>
          <a:p>
            <a:pPr marL="457189" indent="-457189">
              <a:spcAft>
                <a:spcPct val="30000"/>
              </a:spcAft>
              <a:buFontTx/>
              <a:buChar char="•"/>
            </a:pPr>
            <a:r>
              <a:rPr lang="en-US" b="1">
                <a:solidFill>
                  <a:schemeClr val="accent2"/>
                </a:solidFill>
                <a:latin typeface="Arial" charset="0"/>
                <a:cs typeface="Times New Roman" pitchFamily="18" charset="0"/>
              </a:rPr>
              <a:t>Allows the reviewer to agree or disagree with the preparer’s determinations</a:t>
            </a:r>
          </a:p>
          <a:p>
            <a:pPr marL="457189" indent="-457189">
              <a:spcAft>
                <a:spcPct val="30000"/>
              </a:spcAft>
              <a:buFontTx/>
              <a:buChar char="•"/>
            </a:pPr>
            <a:r>
              <a:rPr lang="en-US" b="1">
                <a:solidFill>
                  <a:schemeClr val="accent2"/>
                </a:solidFill>
                <a:latin typeface="Arial" charset="0"/>
                <a:cs typeface="Times New Roman" pitchFamily="18" charset="0"/>
              </a:rPr>
              <a:t>Sets out mitigation and monitoring for adverse impacts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1524000" y="304800"/>
            <a:ext cx="7772400" cy="609600"/>
          </a:xfrm>
          <a:noFill/>
        </p:spPr>
        <p:txBody>
          <a:bodyPr>
            <a:normAutofit fontScale="90000"/>
          </a:bodyPr>
          <a:lstStyle/>
          <a:p>
            <a:pPr eaLnBrk="1" hangingPunct="1"/>
            <a:r>
              <a:rPr lang="en-US" sz="2000">
                <a:solidFill>
                  <a:srgbClr val="1E4ABD"/>
                </a:solidFill>
              </a:rPr>
              <a:t>Phase 1 of the EIA process:</a:t>
            </a:r>
            <a:br>
              <a:rPr lang="en-US"/>
            </a:br>
            <a:r>
              <a:rPr lang="en-US"/>
              <a:t>The Preliminary Assessment</a:t>
            </a:r>
          </a:p>
        </p:txBody>
      </p:sp>
      <p:sp>
        <p:nvSpPr>
          <p:cNvPr id="7"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8" name="Slide Number Placeholder 4"/>
          <p:cNvSpPr>
            <a:spLocks noGrp="1"/>
          </p:cNvSpPr>
          <p:nvPr>
            <p:ph type="sldNum" sz="quarter" idx="12"/>
          </p:nvPr>
        </p:nvSpPr>
        <p:spPr/>
        <p:txBody>
          <a:bodyPr/>
          <a:lstStyle/>
          <a:p>
            <a:pPr>
              <a:defRPr/>
            </a:pPr>
            <a:fld id="{BA479262-A2C4-4995-8EE6-304DA97F8777}" type="slidenum">
              <a:rPr lang="en-US"/>
              <a:pPr>
                <a:defRPr/>
              </a:pPr>
              <a:t>22</a:t>
            </a:fld>
            <a:endParaRPr lang="en-US"/>
          </a:p>
        </p:txBody>
      </p:sp>
      <p:sp>
        <p:nvSpPr>
          <p:cNvPr id="20484" name="AutoShape 12"/>
          <p:cNvSpPr>
            <a:spLocks noChangeArrowheads="1"/>
          </p:cNvSpPr>
          <p:nvPr/>
        </p:nvSpPr>
        <p:spPr bwMode="auto">
          <a:xfrm>
            <a:off x="1752600" y="5029200"/>
            <a:ext cx="4572000" cy="838200"/>
          </a:xfrm>
          <a:prstGeom prst="homePlate">
            <a:avLst>
              <a:gd name="adj" fmla="val 64192"/>
            </a:avLst>
          </a:prstGeom>
          <a:solidFill>
            <a:srgbClr val="99CC00"/>
          </a:solidFill>
          <a:ln w="9525">
            <a:noFill/>
            <a:miter lim="800000"/>
            <a:headEnd/>
            <a:tailEnd/>
          </a:ln>
        </p:spPr>
        <p:txBody>
          <a:bodyPr wrap="none" anchor="ctr"/>
          <a:lstStyle/>
          <a:p>
            <a:endParaRPr lang="en-IN"/>
          </a:p>
        </p:txBody>
      </p:sp>
      <p:sp>
        <p:nvSpPr>
          <p:cNvPr id="20486" name="AutoShape 10"/>
          <p:cNvSpPr>
            <a:spLocks noChangeArrowheads="1"/>
          </p:cNvSpPr>
          <p:nvPr/>
        </p:nvSpPr>
        <p:spPr bwMode="auto">
          <a:xfrm>
            <a:off x="1905000" y="4724400"/>
            <a:ext cx="3429000" cy="1447800"/>
          </a:xfrm>
          <a:prstGeom prst="doubleWave">
            <a:avLst>
              <a:gd name="adj1" fmla="val 6500"/>
              <a:gd name="adj2" fmla="val 0"/>
            </a:avLst>
          </a:prstGeom>
          <a:solidFill>
            <a:srgbClr val="FFCC00">
              <a:alpha val="50195"/>
            </a:srgbClr>
          </a:solidFill>
          <a:ln w="9525">
            <a:noFill/>
            <a:miter lim="800000"/>
            <a:headEnd/>
            <a:tailEnd/>
          </a:ln>
        </p:spPr>
        <p:txBody>
          <a:bodyPr anchor="ctr"/>
          <a:lstStyle/>
          <a:p>
            <a:pPr marL="222245" indent="-222245"/>
            <a:endParaRPr lang="en-US">
              <a:latin typeface="Arial" charset="0"/>
            </a:endParaRPr>
          </a:p>
        </p:txBody>
      </p:sp>
      <p:sp>
        <p:nvSpPr>
          <p:cNvPr id="20487" name="Rectangle 11"/>
          <p:cNvSpPr>
            <a:spLocks noChangeArrowheads="1"/>
          </p:cNvSpPr>
          <p:nvPr/>
        </p:nvSpPr>
        <p:spPr bwMode="auto">
          <a:xfrm>
            <a:off x="1905000" y="1371600"/>
            <a:ext cx="3429000" cy="3733800"/>
          </a:xfrm>
          <a:prstGeom prst="rect">
            <a:avLst/>
          </a:prstGeom>
          <a:solidFill>
            <a:srgbClr val="FFCC00">
              <a:alpha val="50195"/>
            </a:srgbClr>
          </a:solidFill>
          <a:ln w="9525">
            <a:noFill/>
            <a:miter lim="800000"/>
            <a:headEnd/>
            <a:tailEnd/>
          </a:ln>
        </p:spPr>
        <p:txBody>
          <a:bodyPr/>
          <a:lstStyle/>
          <a:p>
            <a:pPr marL="234945" indent="-234945"/>
            <a:r>
              <a:rPr lang="en-US" sz="2000" b="1">
                <a:latin typeface="Arial" charset="0"/>
              </a:rPr>
              <a:t>Typical Preliminary Assessment outline</a:t>
            </a:r>
          </a:p>
          <a:p>
            <a:pPr marL="234945" indent="-234945"/>
            <a:endParaRPr lang="en-US" sz="1600" b="1">
              <a:latin typeface="Arial" charset="0"/>
            </a:endParaRPr>
          </a:p>
          <a:p>
            <a:pPr marL="234945" indent="-234945"/>
            <a:r>
              <a:rPr lang="en-US">
                <a:latin typeface="Arial" charset="0"/>
              </a:rPr>
              <a:t>1. Background (Development objective, list of activities)</a:t>
            </a:r>
          </a:p>
          <a:p>
            <a:pPr marL="234945" indent="-234945"/>
            <a:endParaRPr lang="en-US">
              <a:latin typeface="Arial" charset="0"/>
            </a:endParaRPr>
          </a:p>
          <a:p>
            <a:pPr marL="234945" indent="-234945"/>
            <a:r>
              <a:rPr lang="en-US">
                <a:latin typeface="Arial" charset="0"/>
              </a:rPr>
              <a:t>2. Description of the baseline situation</a:t>
            </a:r>
          </a:p>
          <a:p>
            <a:pPr marL="234945" indent="-234945"/>
            <a:endParaRPr lang="en-US">
              <a:latin typeface="Arial" charset="0"/>
            </a:endParaRPr>
          </a:p>
          <a:p>
            <a:pPr marL="234945" indent="-234945"/>
            <a:r>
              <a:rPr lang="en-US">
                <a:latin typeface="Arial" charset="0"/>
              </a:rPr>
              <a:t>3. Evaluation of potential environmental impacts</a:t>
            </a:r>
          </a:p>
          <a:p>
            <a:pPr marL="234945" indent="-234945"/>
            <a:endParaRPr lang="en-US" b="1">
              <a:latin typeface="Arial" charset="0"/>
            </a:endParaRPr>
          </a:p>
          <a:p>
            <a:pPr marL="234945" indent="-234945"/>
            <a:r>
              <a:rPr lang="en-US">
                <a:latin typeface="Arial" charset="0"/>
              </a:rPr>
              <a:t>4. </a:t>
            </a:r>
            <a:r>
              <a:rPr lang="en-US" b="1">
                <a:solidFill>
                  <a:srgbClr val="1E4ABD"/>
                </a:solidFill>
                <a:latin typeface="Arial" charset="0"/>
              </a:rPr>
              <a:t>Mitigation &amp; monitoring</a:t>
            </a:r>
          </a:p>
          <a:p>
            <a:pPr marL="234945" indent="-234945"/>
            <a:endParaRPr lang="en-US" b="1">
              <a:solidFill>
                <a:srgbClr val="1E4ABD"/>
              </a:solidFill>
              <a:latin typeface="Arial" charset="0"/>
            </a:endParaRPr>
          </a:p>
          <a:p>
            <a:pPr marL="234945" indent="-234945"/>
            <a:r>
              <a:rPr lang="en-US">
                <a:latin typeface="Arial" charset="0"/>
              </a:rPr>
              <a:t>5. </a:t>
            </a:r>
            <a:r>
              <a:rPr lang="en-US" b="1">
                <a:solidFill>
                  <a:srgbClr val="1E4ABD"/>
                </a:solidFill>
                <a:latin typeface="Arial" charset="0"/>
              </a:rPr>
              <a:t>Recommended Findings</a:t>
            </a:r>
            <a:endParaRPr lang="en-US" b="1">
              <a:solidFill>
                <a:srgbClr val="1E4ABD"/>
              </a:solidFill>
            </a:endParaRPr>
          </a:p>
        </p:txBody>
      </p:sp>
      <p:sp>
        <p:nvSpPr>
          <p:cNvPr id="20488" name="Rectangle 13"/>
          <p:cNvSpPr>
            <a:spLocks noChangeArrowheads="1"/>
          </p:cNvSpPr>
          <p:nvPr/>
        </p:nvSpPr>
        <p:spPr bwMode="auto">
          <a:xfrm>
            <a:off x="6096000" y="2133601"/>
            <a:ext cx="3733800" cy="4156522"/>
          </a:xfrm>
          <a:prstGeom prst="rect">
            <a:avLst/>
          </a:prstGeom>
          <a:noFill/>
          <a:ln w="9525">
            <a:noFill/>
            <a:miter lim="800000"/>
            <a:headEnd/>
            <a:tailEnd/>
          </a:ln>
        </p:spPr>
        <p:txBody>
          <a:bodyPr>
            <a:spAutoFit/>
          </a:bodyPr>
          <a:lstStyle/>
          <a:p>
            <a:pPr algn="l"/>
            <a:r>
              <a:rPr lang="en-US" sz="1900" b="1" dirty="0">
                <a:solidFill>
                  <a:srgbClr val="1E4ABD"/>
                </a:solidFill>
                <a:latin typeface="Arial" charset="0"/>
              </a:rPr>
              <a:t>For each activity it covers</a:t>
            </a:r>
            <a:r>
              <a:rPr lang="en-US" sz="1900" b="1" dirty="0">
                <a:latin typeface="Arial" charset="0"/>
              </a:rPr>
              <a:t>, a preliminary assessment has 3 possible findings:</a:t>
            </a:r>
          </a:p>
          <a:p>
            <a:pPr marL="234945" lvl="1" indent="-117472">
              <a:spcBef>
                <a:spcPct val="30000"/>
              </a:spcBef>
              <a:buFontTx/>
              <a:buChar char="•"/>
            </a:pPr>
            <a:r>
              <a:rPr lang="en-US" sz="1900" b="1" dirty="0">
                <a:latin typeface="Arial" charset="0"/>
              </a:rPr>
              <a:t>The project is </a:t>
            </a:r>
            <a:r>
              <a:rPr lang="en-US" sz="1900" b="1" dirty="0">
                <a:solidFill>
                  <a:srgbClr val="1E4ABD"/>
                </a:solidFill>
                <a:latin typeface="Arial" charset="0"/>
              </a:rPr>
              <a:t>very unlikely to have significant adverse impacts. (EIA process ends)</a:t>
            </a:r>
          </a:p>
          <a:p>
            <a:pPr marL="234945" lvl="1" indent="-117472">
              <a:spcBef>
                <a:spcPct val="30000"/>
              </a:spcBef>
              <a:buFontTx/>
              <a:buChar char="•"/>
            </a:pPr>
            <a:r>
              <a:rPr lang="en-US" sz="1900" b="1" dirty="0">
                <a:latin typeface="Arial" charset="0"/>
              </a:rPr>
              <a:t>With </a:t>
            </a:r>
            <a:r>
              <a:rPr lang="en-US" sz="1900" b="1" u="sng" dirty="0">
                <a:solidFill>
                  <a:srgbClr val="E10040"/>
                </a:solidFill>
                <a:latin typeface="Arial" charset="0"/>
              </a:rPr>
              <a:t>specified mitigation and monitoring</a:t>
            </a:r>
            <a:r>
              <a:rPr lang="en-US" sz="1900" b="1" dirty="0">
                <a:latin typeface="Arial" charset="0"/>
              </a:rPr>
              <a:t>, the project is unlikely to have significant adverse impacts</a:t>
            </a:r>
          </a:p>
          <a:p>
            <a:pPr marL="234945" lvl="1" indent="-117472">
              <a:spcBef>
                <a:spcPct val="30000"/>
              </a:spcBef>
              <a:buFontTx/>
              <a:buChar char="•"/>
            </a:pPr>
            <a:r>
              <a:rPr lang="en-US" sz="1900" b="1" dirty="0">
                <a:latin typeface="Arial" charset="0"/>
              </a:rPr>
              <a:t>The project is </a:t>
            </a:r>
            <a:r>
              <a:rPr lang="en-US" sz="1900" b="1" dirty="0">
                <a:solidFill>
                  <a:srgbClr val="1E4ABD"/>
                </a:solidFill>
                <a:latin typeface="Arial" charset="0"/>
              </a:rPr>
              <a:t>likely to have significant adverse impacts (full EIA study is required)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524000" y="457200"/>
            <a:ext cx="7772400" cy="609600"/>
          </a:xfrm>
        </p:spPr>
        <p:txBody>
          <a:bodyPr>
            <a:normAutofit fontScale="90000"/>
          </a:bodyPr>
          <a:lstStyle/>
          <a:p>
            <a:pPr eaLnBrk="1" hangingPunct="1"/>
            <a:r>
              <a:rPr lang="en-US"/>
              <a:t>What is mitigation?</a:t>
            </a:r>
          </a:p>
        </p:txBody>
      </p:sp>
      <p:sp>
        <p:nvSpPr>
          <p:cNvPr id="21509" name="Rectangle 4"/>
          <p:cNvSpPr>
            <a:spLocks noGrp="1" noChangeArrowheads="1"/>
          </p:cNvSpPr>
          <p:nvPr>
            <p:ph idx="1"/>
          </p:nvPr>
        </p:nvSpPr>
        <p:spPr>
          <a:xfrm>
            <a:off x="4114800" y="1752600"/>
            <a:ext cx="4876800" cy="609600"/>
          </a:xfrm>
          <a:noFill/>
        </p:spPr>
        <p:txBody>
          <a:bodyPr/>
          <a:lstStyle/>
          <a:p>
            <a:pPr eaLnBrk="1" hangingPunct="1">
              <a:buFont typeface="Wingdings" pitchFamily="2" charset="2"/>
              <a:buNone/>
            </a:pPr>
            <a:r>
              <a:rPr lang="en-US" sz="2800">
                <a:solidFill>
                  <a:schemeClr val="accent2"/>
                </a:solidFill>
              </a:rPr>
              <a:t>	</a:t>
            </a:r>
            <a:r>
              <a:rPr lang="en-US" sz="2800"/>
              <a:t>Mitigation is. . .</a:t>
            </a:r>
            <a:endParaRPr lang="en-US"/>
          </a:p>
          <a:p>
            <a:pPr eaLnBrk="1" hangingPunct="1">
              <a:buFont typeface="Wingdings" pitchFamily="2" charset="2"/>
              <a:buNone/>
            </a:pPr>
            <a:endParaRPr lang="en-US"/>
          </a:p>
        </p:txBody>
      </p:sp>
      <p:sp>
        <p:nvSpPr>
          <p:cNvPr id="7"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8" name="Slide Number Placeholder 4"/>
          <p:cNvSpPr>
            <a:spLocks noGrp="1"/>
          </p:cNvSpPr>
          <p:nvPr>
            <p:ph type="sldNum" sz="quarter" idx="12"/>
          </p:nvPr>
        </p:nvSpPr>
        <p:spPr/>
        <p:txBody>
          <a:bodyPr/>
          <a:lstStyle/>
          <a:p>
            <a:pPr>
              <a:defRPr/>
            </a:pPr>
            <a:fld id="{07B6D0A1-E901-4627-AAFB-171DE2FCB427}" type="slidenum">
              <a:rPr lang="en-US"/>
              <a:pPr>
                <a:defRPr/>
              </a:pPr>
              <a:t>23</a:t>
            </a:fld>
            <a:endParaRPr lang="en-US"/>
          </a:p>
        </p:txBody>
      </p:sp>
      <p:sp>
        <p:nvSpPr>
          <p:cNvPr id="21510" name="Rectangle 5"/>
          <p:cNvSpPr>
            <a:spLocks noChangeArrowheads="1"/>
          </p:cNvSpPr>
          <p:nvPr/>
        </p:nvSpPr>
        <p:spPr bwMode="auto">
          <a:xfrm>
            <a:off x="4495800" y="2209800"/>
            <a:ext cx="3810000" cy="2308324"/>
          </a:xfrm>
          <a:prstGeom prst="rect">
            <a:avLst/>
          </a:prstGeom>
          <a:solidFill>
            <a:srgbClr val="1E4ABD"/>
          </a:solidFill>
          <a:ln w="9525">
            <a:noFill/>
            <a:miter lim="800000"/>
            <a:headEnd/>
            <a:tailEnd/>
          </a:ln>
        </p:spPr>
        <p:txBody>
          <a:bodyPr>
            <a:spAutoFit/>
          </a:bodyPr>
          <a:lstStyle/>
          <a:p>
            <a:pPr eaLnBrk="1" hangingPunct="1"/>
            <a:r>
              <a:rPr lang="en-US" sz="2400" b="1">
                <a:solidFill>
                  <a:schemeClr val="bg1"/>
                </a:solidFill>
                <a:latin typeface="Arial" charset="0"/>
              </a:rPr>
              <a:t>The implementation of measures designed to reduce the undesirable effects of a proposed action on the environment</a:t>
            </a:r>
          </a:p>
        </p:txBody>
      </p:sp>
      <p:sp>
        <p:nvSpPr>
          <p:cNvPr id="21511" name="Text Box 6"/>
          <p:cNvSpPr txBox="1">
            <a:spLocks noChangeArrowheads="1"/>
          </p:cNvSpPr>
          <p:nvPr/>
        </p:nvSpPr>
        <p:spPr bwMode="auto">
          <a:xfrm>
            <a:off x="3962403" y="2039939"/>
            <a:ext cx="588623" cy="707886"/>
          </a:xfrm>
          <a:prstGeom prst="rect">
            <a:avLst/>
          </a:prstGeom>
          <a:solidFill>
            <a:srgbClr val="CCFFCC"/>
          </a:solidFill>
          <a:ln w="9525">
            <a:noFill/>
            <a:miter lim="800000"/>
            <a:headEnd/>
            <a:tailEnd/>
          </a:ln>
        </p:spPr>
        <p:txBody>
          <a:bodyPr wrap="none">
            <a:spAutoFit/>
          </a:bodyPr>
          <a:lstStyle/>
          <a:p>
            <a:pPr algn="l" eaLnBrk="1" hangingPunct="1"/>
            <a:r>
              <a:rPr lang="en-US" sz="4000" b="1">
                <a:latin typeface="Verdana" pitchFamily="34" charset="0"/>
                <a:sym typeface="Wingdings" pitchFamily="2" charset="2"/>
              </a:rPr>
              <a:t></a:t>
            </a:r>
          </a:p>
        </p:txBody>
      </p:sp>
      <p:sp>
        <p:nvSpPr>
          <p:cNvPr id="21512" name="Rectangle 8"/>
          <p:cNvSpPr>
            <a:spLocks noChangeArrowheads="1"/>
          </p:cNvSpPr>
          <p:nvPr/>
        </p:nvSpPr>
        <p:spPr bwMode="auto">
          <a:xfrm>
            <a:off x="4572000" y="4953002"/>
            <a:ext cx="3733800" cy="769441"/>
          </a:xfrm>
          <a:prstGeom prst="rect">
            <a:avLst/>
          </a:prstGeom>
          <a:noFill/>
          <a:ln w="9525">
            <a:noFill/>
            <a:miter lim="800000"/>
            <a:headEnd/>
            <a:tailEnd/>
          </a:ln>
        </p:spPr>
        <p:txBody>
          <a:bodyPr>
            <a:spAutoFit/>
          </a:bodyPr>
          <a:lstStyle/>
          <a:p>
            <a:pPr algn="l"/>
            <a:r>
              <a:rPr lang="en-US" sz="2200" b="1">
                <a:latin typeface="Arial" charset="0"/>
              </a:rPr>
              <a:t>Mitigation is the topic of an upcoming module!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1524000" y="152400"/>
            <a:ext cx="7772400" cy="609600"/>
          </a:xfrm>
          <a:noFill/>
        </p:spPr>
        <p:txBody>
          <a:bodyPr>
            <a:normAutofit fontScale="90000"/>
          </a:bodyPr>
          <a:lstStyle/>
          <a:p>
            <a:pPr eaLnBrk="1" hangingPunct="1"/>
            <a:r>
              <a:rPr lang="en-US"/>
              <a:t>To arrive at findings:</a:t>
            </a:r>
            <a:br>
              <a:rPr lang="en-US"/>
            </a:br>
            <a:r>
              <a:rPr lang="en-US"/>
              <a:t>Identify, Predict and Judge</a:t>
            </a:r>
          </a:p>
        </p:txBody>
      </p:sp>
      <p:sp>
        <p:nvSpPr>
          <p:cNvPr id="16"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7" name="Slide Number Placeholder 4"/>
          <p:cNvSpPr>
            <a:spLocks noGrp="1"/>
          </p:cNvSpPr>
          <p:nvPr>
            <p:ph type="sldNum" sz="quarter" idx="12"/>
          </p:nvPr>
        </p:nvSpPr>
        <p:spPr/>
        <p:txBody>
          <a:bodyPr/>
          <a:lstStyle/>
          <a:p>
            <a:pPr>
              <a:defRPr/>
            </a:pPr>
            <a:fld id="{6F522CB4-F166-438B-BE1D-3AD2F06DA1E4}" type="slidenum">
              <a:rPr lang="en-US"/>
              <a:pPr>
                <a:defRPr/>
              </a:pPr>
              <a:t>24</a:t>
            </a:fld>
            <a:endParaRPr lang="en-US"/>
          </a:p>
        </p:txBody>
      </p:sp>
      <p:sp>
        <p:nvSpPr>
          <p:cNvPr id="22533" name="Rectangle 7"/>
          <p:cNvSpPr>
            <a:spLocks noChangeArrowheads="1"/>
          </p:cNvSpPr>
          <p:nvPr/>
        </p:nvSpPr>
        <p:spPr bwMode="auto">
          <a:xfrm>
            <a:off x="2171700" y="2362200"/>
            <a:ext cx="2362200" cy="914400"/>
          </a:xfrm>
          <a:prstGeom prst="rect">
            <a:avLst/>
          </a:prstGeom>
          <a:solidFill>
            <a:srgbClr val="FFCC00"/>
          </a:solidFill>
          <a:ln w="9525">
            <a:solidFill>
              <a:schemeClr val="tx1"/>
            </a:solidFill>
            <a:miter lim="800000"/>
            <a:headEnd/>
            <a:tailEnd/>
          </a:ln>
        </p:spPr>
        <p:txBody>
          <a:bodyPr anchor="ctr"/>
          <a:lstStyle/>
          <a:p>
            <a:r>
              <a:rPr lang="en-US" sz="2000" b="1">
                <a:latin typeface="Arial" charset="0"/>
              </a:rPr>
              <a:t>Identify potential impacts</a:t>
            </a:r>
          </a:p>
        </p:txBody>
      </p:sp>
      <p:sp>
        <p:nvSpPr>
          <p:cNvPr id="22534" name="Rectangle 8"/>
          <p:cNvSpPr>
            <a:spLocks noChangeArrowheads="1"/>
          </p:cNvSpPr>
          <p:nvPr/>
        </p:nvSpPr>
        <p:spPr bwMode="auto">
          <a:xfrm>
            <a:off x="2176463" y="4724400"/>
            <a:ext cx="2362200" cy="1066800"/>
          </a:xfrm>
          <a:prstGeom prst="rect">
            <a:avLst/>
          </a:prstGeom>
          <a:solidFill>
            <a:srgbClr val="99CC00"/>
          </a:solidFill>
          <a:ln w="9525">
            <a:solidFill>
              <a:schemeClr val="tx1"/>
            </a:solidFill>
            <a:miter lim="800000"/>
            <a:headEnd/>
            <a:tailEnd/>
          </a:ln>
        </p:spPr>
        <p:txBody>
          <a:bodyPr anchor="ctr"/>
          <a:lstStyle/>
          <a:p>
            <a:r>
              <a:rPr lang="en-US" sz="2000" b="1">
                <a:latin typeface="Arial" charset="0"/>
              </a:rPr>
              <a:t>Judge the significance of potential impacts</a:t>
            </a:r>
          </a:p>
        </p:txBody>
      </p:sp>
      <p:sp>
        <p:nvSpPr>
          <p:cNvPr id="22535" name="Rectangle 10"/>
          <p:cNvSpPr>
            <a:spLocks noChangeArrowheads="1"/>
          </p:cNvSpPr>
          <p:nvPr/>
        </p:nvSpPr>
        <p:spPr bwMode="auto">
          <a:xfrm>
            <a:off x="2171700" y="3429000"/>
            <a:ext cx="2362200" cy="1143000"/>
          </a:xfrm>
          <a:prstGeom prst="rect">
            <a:avLst/>
          </a:prstGeom>
          <a:solidFill>
            <a:srgbClr val="FFCC00"/>
          </a:solidFill>
          <a:ln w="9525">
            <a:solidFill>
              <a:schemeClr val="tx1"/>
            </a:solidFill>
            <a:miter lim="800000"/>
            <a:headEnd/>
            <a:tailEnd/>
          </a:ln>
        </p:spPr>
        <p:txBody>
          <a:bodyPr anchor="ctr"/>
          <a:lstStyle/>
          <a:p>
            <a:r>
              <a:rPr lang="en-US" sz="2000" b="1">
                <a:latin typeface="Arial" charset="0"/>
              </a:rPr>
              <a:t>Predict potential impacts</a:t>
            </a:r>
          </a:p>
        </p:txBody>
      </p:sp>
      <p:sp>
        <p:nvSpPr>
          <p:cNvPr id="22536" name="Rectangle 12"/>
          <p:cNvSpPr>
            <a:spLocks noChangeArrowheads="1"/>
          </p:cNvSpPr>
          <p:nvPr/>
        </p:nvSpPr>
        <p:spPr bwMode="auto">
          <a:xfrm>
            <a:off x="1828800" y="1295400"/>
            <a:ext cx="6705600" cy="457200"/>
          </a:xfrm>
          <a:prstGeom prst="rect">
            <a:avLst/>
          </a:prstGeom>
          <a:noFill/>
          <a:ln w="9525">
            <a:noFill/>
            <a:miter lim="800000"/>
            <a:headEnd/>
            <a:tailEnd/>
          </a:ln>
        </p:spPr>
        <p:txBody>
          <a:bodyPr/>
          <a:lstStyle/>
          <a:p>
            <a:pPr algn="l"/>
            <a:r>
              <a:rPr lang="en-US" sz="2400" b="1">
                <a:solidFill>
                  <a:srgbClr val="009900"/>
                </a:solidFill>
                <a:latin typeface="Arial" charset="0"/>
              </a:rPr>
              <a:t>Arriving at the FINDINGS in a preliminary assessment requires 3 steps:</a:t>
            </a:r>
          </a:p>
        </p:txBody>
      </p:sp>
      <p:sp>
        <p:nvSpPr>
          <p:cNvPr id="22537" name="AutoShape 13"/>
          <p:cNvSpPr>
            <a:spLocks noChangeArrowheads="1"/>
          </p:cNvSpPr>
          <p:nvPr/>
        </p:nvSpPr>
        <p:spPr bwMode="auto">
          <a:xfrm>
            <a:off x="4610100" y="2362200"/>
            <a:ext cx="228600" cy="8382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22538" name="Rectangle 14"/>
          <p:cNvSpPr>
            <a:spLocks noChangeArrowheads="1"/>
          </p:cNvSpPr>
          <p:nvPr/>
        </p:nvSpPr>
        <p:spPr bwMode="auto">
          <a:xfrm>
            <a:off x="4914901" y="2438402"/>
            <a:ext cx="5372100" cy="677108"/>
          </a:xfrm>
          <a:prstGeom prst="rect">
            <a:avLst/>
          </a:prstGeom>
          <a:noFill/>
          <a:ln w="9525">
            <a:noFill/>
            <a:miter lim="800000"/>
            <a:headEnd/>
            <a:tailEnd/>
          </a:ln>
        </p:spPr>
        <p:txBody>
          <a:bodyPr>
            <a:spAutoFit/>
          </a:bodyPr>
          <a:lstStyle/>
          <a:p>
            <a:pPr algn="l"/>
            <a:r>
              <a:rPr lang="en-US" sz="1900" b="1">
                <a:latin typeface="Arial" charset="0"/>
              </a:rPr>
              <a:t>Many resources describe the potential impacts of typical small-scale activities</a:t>
            </a:r>
            <a:r>
              <a:rPr lang="en-US" sz="1900" b="1">
                <a:solidFill>
                  <a:srgbClr val="1E4ABD"/>
                </a:solidFill>
                <a:latin typeface="Arial" charset="0"/>
              </a:rPr>
              <a:t>. </a:t>
            </a:r>
            <a:endParaRPr lang="en-US" sz="1900" b="1">
              <a:latin typeface="Arial" charset="0"/>
            </a:endParaRPr>
          </a:p>
        </p:txBody>
      </p:sp>
      <p:sp>
        <p:nvSpPr>
          <p:cNvPr id="22539" name="AutoShape 15"/>
          <p:cNvSpPr>
            <a:spLocks noChangeArrowheads="1"/>
          </p:cNvSpPr>
          <p:nvPr/>
        </p:nvSpPr>
        <p:spPr bwMode="auto">
          <a:xfrm>
            <a:off x="4610100" y="3581400"/>
            <a:ext cx="228600" cy="8382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22540" name="Rectangle 16"/>
          <p:cNvSpPr>
            <a:spLocks noChangeArrowheads="1"/>
          </p:cNvSpPr>
          <p:nvPr/>
        </p:nvSpPr>
        <p:spPr bwMode="auto">
          <a:xfrm>
            <a:off x="4914901" y="3536951"/>
            <a:ext cx="5372100" cy="969496"/>
          </a:xfrm>
          <a:prstGeom prst="rect">
            <a:avLst/>
          </a:prstGeom>
          <a:noFill/>
          <a:ln w="9525">
            <a:noFill/>
            <a:miter lim="800000"/>
            <a:headEnd/>
            <a:tailEnd/>
          </a:ln>
        </p:spPr>
        <p:txBody>
          <a:bodyPr>
            <a:spAutoFit/>
          </a:bodyPr>
          <a:lstStyle/>
          <a:p>
            <a:pPr algn="l"/>
            <a:r>
              <a:rPr lang="en-US" sz="1900" b="1">
                <a:latin typeface="Arial" charset="0"/>
              </a:rPr>
              <a:t>Determine which </a:t>
            </a:r>
            <a:r>
              <a:rPr lang="en-US" sz="1900" b="1">
                <a:solidFill>
                  <a:srgbClr val="1E4ABD"/>
                </a:solidFill>
                <a:latin typeface="Arial" charset="0"/>
              </a:rPr>
              <a:t>potential</a:t>
            </a:r>
            <a:r>
              <a:rPr lang="en-US" sz="1900" b="1">
                <a:latin typeface="Arial" charset="0"/>
              </a:rPr>
              <a:t> impacts are likely to become actual, and quantify these impacts to the extent possible. </a:t>
            </a:r>
          </a:p>
        </p:txBody>
      </p:sp>
      <p:sp>
        <p:nvSpPr>
          <p:cNvPr id="22541" name="Oval 22"/>
          <p:cNvSpPr>
            <a:spLocks noChangeArrowheads="1"/>
          </p:cNvSpPr>
          <p:nvPr/>
        </p:nvSpPr>
        <p:spPr bwMode="auto">
          <a:xfrm>
            <a:off x="1676400" y="2057400"/>
            <a:ext cx="685800" cy="685800"/>
          </a:xfrm>
          <a:prstGeom prst="ellipse">
            <a:avLst/>
          </a:prstGeom>
          <a:solidFill>
            <a:srgbClr val="FF9900"/>
          </a:solidFill>
          <a:ln w="12700" cap="sq">
            <a:solidFill>
              <a:schemeClr val="tx1"/>
            </a:solidFill>
            <a:round/>
            <a:headEnd type="none" w="sm" len="sm"/>
            <a:tailEnd type="none" w="sm" len="sm"/>
          </a:ln>
        </p:spPr>
        <p:txBody>
          <a:bodyPr wrap="none" anchor="ctr"/>
          <a:lstStyle/>
          <a:p>
            <a:r>
              <a:rPr lang="en-US" sz="2400" b="1">
                <a:latin typeface="Times New Roman" pitchFamily="18" charset="0"/>
              </a:rPr>
              <a:t>1</a:t>
            </a:r>
          </a:p>
        </p:txBody>
      </p:sp>
      <p:sp>
        <p:nvSpPr>
          <p:cNvPr id="22542" name="Oval 23"/>
          <p:cNvSpPr>
            <a:spLocks noChangeArrowheads="1"/>
          </p:cNvSpPr>
          <p:nvPr/>
        </p:nvSpPr>
        <p:spPr bwMode="auto">
          <a:xfrm>
            <a:off x="1676400" y="3276600"/>
            <a:ext cx="685800" cy="685800"/>
          </a:xfrm>
          <a:prstGeom prst="ellipse">
            <a:avLst/>
          </a:prstGeom>
          <a:solidFill>
            <a:srgbClr val="FF9900"/>
          </a:solidFill>
          <a:ln w="12700" cap="sq">
            <a:solidFill>
              <a:schemeClr val="tx1"/>
            </a:solidFill>
            <a:round/>
            <a:headEnd type="none" w="sm" len="sm"/>
            <a:tailEnd type="none" w="sm" len="sm"/>
          </a:ln>
        </p:spPr>
        <p:txBody>
          <a:bodyPr wrap="none" anchor="ctr"/>
          <a:lstStyle/>
          <a:p>
            <a:r>
              <a:rPr lang="en-US" sz="2400" b="1">
                <a:latin typeface="Times New Roman" pitchFamily="18" charset="0"/>
              </a:rPr>
              <a:t>2</a:t>
            </a:r>
          </a:p>
        </p:txBody>
      </p:sp>
      <p:sp>
        <p:nvSpPr>
          <p:cNvPr id="22543" name="Oval 24"/>
          <p:cNvSpPr>
            <a:spLocks noChangeArrowheads="1"/>
          </p:cNvSpPr>
          <p:nvPr/>
        </p:nvSpPr>
        <p:spPr bwMode="auto">
          <a:xfrm>
            <a:off x="1676400" y="4572000"/>
            <a:ext cx="685800" cy="685800"/>
          </a:xfrm>
          <a:prstGeom prst="ellipse">
            <a:avLst/>
          </a:prstGeom>
          <a:solidFill>
            <a:srgbClr val="FF9900"/>
          </a:solidFill>
          <a:ln w="12700" cap="sq">
            <a:solidFill>
              <a:schemeClr val="tx1"/>
            </a:solidFill>
            <a:round/>
            <a:headEnd type="none" w="sm" len="sm"/>
            <a:tailEnd type="none" w="sm" len="sm"/>
          </a:ln>
        </p:spPr>
        <p:txBody>
          <a:bodyPr wrap="none" anchor="ctr"/>
          <a:lstStyle/>
          <a:p>
            <a:r>
              <a:rPr lang="en-US" sz="2400" b="1">
                <a:latin typeface="Times New Roman" pitchFamily="18" charset="0"/>
              </a:rPr>
              <a:t>3</a:t>
            </a:r>
          </a:p>
        </p:txBody>
      </p:sp>
      <p:sp>
        <p:nvSpPr>
          <p:cNvPr id="22544" name="Rectangle 27"/>
          <p:cNvSpPr>
            <a:spLocks noChangeArrowheads="1"/>
          </p:cNvSpPr>
          <p:nvPr/>
        </p:nvSpPr>
        <p:spPr bwMode="auto">
          <a:xfrm>
            <a:off x="4953001" y="4876801"/>
            <a:ext cx="5372100" cy="1554272"/>
          </a:xfrm>
          <a:prstGeom prst="rect">
            <a:avLst/>
          </a:prstGeom>
          <a:noFill/>
          <a:ln w="9525">
            <a:noFill/>
            <a:miter lim="800000"/>
            <a:headEnd/>
            <a:tailEnd/>
          </a:ln>
        </p:spPr>
        <p:txBody>
          <a:bodyPr>
            <a:spAutoFit/>
          </a:bodyPr>
          <a:lstStyle/>
          <a:p>
            <a:pPr algn="l"/>
            <a:r>
              <a:rPr lang="en-US" sz="1900" b="1">
                <a:latin typeface="Arial" charset="0"/>
              </a:rPr>
              <a:t>Determine whether the predicted impacts are indeed significant! </a:t>
            </a:r>
          </a:p>
          <a:p>
            <a:pPr algn="l"/>
            <a:r>
              <a:rPr lang="en-US" sz="1900" b="1">
                <a:solidFill>
                  <a:srgbClr val="1E4ABD"/>
                </a:solidFill>
                <a:latin typeface="Arial" charset="0"/>
              </a:rPr>
              <a:t>THIS WILL OFTEN DEPEND ON HOW EFFECTIVE THE PROPOSED MITIGATION MEASURES ARE!</a:t>
            </a:r>
          </a:p>
        </p:txBody>
      </p:sp>
      <p:sp>
        <p:nvSpPr>
          <p:cNvPr id="22545" name="AutoShape 29"/>
          <p:cNvSpPr>
            <a:spLocks noChangeArrowheads="1"/>
          </p:cNvSpPr>
          <p:nvPr/>
        </p:nvSpPr>
        <p:spPr bwMode="auto">
          <a:xfrm>
            <a:off x="4600575" y="4833939"/>
            <a:ext cx="228600" cy="838200"/>
          </a:xfrm>
          <a:prstGeom prst="homePlate">
            <a:avLst>
              <a:gd name="adj" fmla="val 91667"/>
            </a:avLst>
          </a:prstGeom>
          <a:solidFill>
            <a:srgbClr val="99CC00"/>
          </a:solidFill>
          <a:ln w="9525">
            <a:solidFill>
              <a:schemeClr val="tx1"/>
            </a:solidFill>
            <a:miter lim="800000"/>
            <a:headEnd/>
            <a:tailEnd/>
          </a:ln>
        </p:spPr>
        <p:txBody>
          <a:bodyPr wrap="none" anchor="ct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19"/>
          <p:cNvSpPr>
            <a:spLocks noGrp="1" noChangeArrowheads="1"/>
          </p:cNvSpPr>
          <p:nvPr>
            <p:ph idx="1"/>
          </p:nvPr>
        </p:nvSpPr>
        <p:spPr>
          <a:xfrm>
            <a:off x="4267200" y="1905000"/>
            <a:ext cx="4876800" cy="609600"/>
          </a:xfrm>
          <a:noFill/>
        </p:spPr>
        <p:txBody>
          <a:bodyPr/>
          <a:lstStyle/>
          <a:p>
            <a:pPr eaLnBrk="1" hangingPunct="1">
              <a:buFont typeface="Wingdings" pitchFamily="2" charset="2"/>
              <a:buNone/>
            </a:pPr>
            <a:r>
              <a:rPr lang="en-US">
                <a:solidFill>
                  <a:schemeClr val="accent2"/>
                </a:solidFill>
              </a:rPr>
              <a:t>	</a:t>
            </a:r>
            <a:r>
              <a:rPr lang="en-US"/>
              <a:t>Subsequent modules. . .</a:t>
            </a:r>
          </a:p>
          <a:p>
            <a:pPr eaLnBrk="1" hangingPunct="1">
              <a:buFont typeface="Wingdings" pitchFamily="2" charset="2"/>
              <a:buNone/>
            </a:pPr>
            <a:endParaRPr lang="en-US"/>
          </a:p>
        </p:txBody>
      </p:sp>
      <p:sp>
        <p:nvSpPr>
          <p:cNvPr id="5"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6" name="Slide Number Placeholder 4"/>
          <p:cNvSpPr>
            <a:spLocks noGrp="1"/>
          </p:cNvSpPr>
          <p:nvPr>
            <p:ph type="sldNum" sz="quarter" idx="12"/>
          </p:nvPr>
        </p:nvSpPr>
        <p:spPr/>
        <p:txBody>
          <a:bodyPr/>
          <a:lstStyle/>
          <a:p>
            <a:pPr>
              <a:defRPr/>
            </a:pPr>
            <a:fld id="{865F9244-F174-43A2-8541-0568ECF7D8A3}" type="slidenum">
              <a:rPr lang="en-US"/>
              <a:pPr>
                <a:defRPr/>
              </a:pPr>
              <a:t>25</a:t>
            </a:fld>
            <a:endParaRPr lang="en-US"/>
          </a:p>
        </p:txBody>
      </p:sp>
      <p:sp>
        <p:nvSpPr>
          <p:cNvPr id="23556" name="Rectangle 14"/>
          <p:cNvSpPr>
            <a:spLocks noChangeArrowheads="1"/>
          </p:cNvSpPr>
          <p:nvPr/>
        </p:nvSpPr>
        <p:spPr bwMode="auto">
          <a:xfrm>
            <a:off x="4648204" y="2354266"/>
            <a:ext cx="3541713" cy="2292935"/>
          </a:xfrm>
          <a:prstGeom prst="rect">
            <a:avLst/>
          </a:prstGeom>
          <a:solidFill>
            <a:srgbClr val="1E4ABD"/>
          </a:solidFill>
          <a:ln w="9525">
            <a:noFill/>
            <a:miter lim="800000"/>
            <a:headEnd/>
            <a:tailEnd/>
          </a:ln>
        </p:spPr>
        <p:txBody>
          <a:bodyPr>
            <a:spAutoFit/>
          </a:bodyPr>
          <a:lstStyle/>
          <a:p>
            <a:pPr marL="234945" lvl="1" indent="-117472">
              <a:buFont typeface="Wingdings" pitchFamily="2" charset="2"/>
              <a:buChar char="§"/>
            </a:pPr>
            <a:r>
              <a:rPr lang="en-US" sz="2200" b="1">
                <a:solidFill>
                  <a:schemeClr val="bg1"/>
                </a:solidFill>
                <a:latin typeface="Arial" charset="0"/>
              </a:rPr>
              <a:t>Present tools to assist in identifying &amp; predicting impacts</a:t>
            </a:r>
          </a:p>
          <a:p>
            <a:pPr marL="234945" lvl="1" indent="-117472">
              <a:spcBef>
                <a:spcPct val="50000"/>
              </a:spcBef>
              <a:buFont typeface="Wingdings" pitchFamily="2" charset="2"/>
              <a:buChar char="§"/>
            </a:pPr>
            <a:r>
              <a:rPr lang="en-US" sz="2200" b="1">
                <a:solidFill>
                  <a:schemeClr val="bg1"/>
                </a:solidFill>
                <a:latin typeface="Arial" charset="0"/>
              </a:rPr>
              <a:t>Discuss the factors involved in judging significance</a:t>
            </a:r>
          </a:p>
        </p:txBody>
      </p:sp>
      <p:sp>
        <p:nvSpPr>
          <p:cNvPr id="23557" name="Text Box 17"/>
          <p:cNvSpPr txBox="1">
            <a:spLocks noChangeArrowheads="1"/>
          </p:cNvSpPr>
          <p:nvPr/>
        </p:nvSpPr>
        <p:spPr bwMode="auto">
          <a:xfrm>
            <a:off x="4114803" y="1981201"/>
            <a:ext cx="588623" cy="707886"/>
          </a:xfrm>
          <a:prstGeom prst="rect">
            <a:avLst/>
          </a:prstGeom>
          <a:solidFill>
            <a:srgbClr val="CCFFCC"/>
          </a:solidFill>
          <a:ln w="9525">
            <a:noFill/>
            <a:miter lim="800000"/>
            <a:headEnd/>
            <a:tailEnd/>
          </a:ln>
        </p:spPr>
        <p:txBody>
          <a:bodyPr wrap="none">
            <a:spAutoFit/>
          </a:bodyPr>
          <a:lstStyle/>
          <a:p>
            <a:pPr algn="l" eaLnBrk="1" hangingPunct="1"/>
            <a:r>
              <a:rPr lang="en-US" sz="4000" b="1">
                <a:latin typeface="Verdana" pitchFamily="34" charset="0"/>
                <a:sym typeface="Wingdings" pitchFamily="2" charset="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p:txBody>
          <a:bodyPr/>
          <a:lstStyle/>
          <a:p>
            <a:pPr>
              <a:defRPr/>
            </a:pPr>
            <a:r>
              <a:rPr lang="en-US" dirty="0"/>
              <a:t>ENCAP EA-ESD Course: Basic Concepts for EIA. Visit www.encapafrica.org</a:t>
            </a:r>
          </a:p>
        </p:txBody>
      </p:sp>
      <p:sp>
        <p:nvSpPr>
          <p:cNvPr id="6" name="Slide Number Placeholder 2"/>
          <p:cNvSpPr>
            <a:spLocks noGrp="1"/>
          </p:cNvSpPr>
          <p:nvPr>
            <p:ph type="sldNum" sz="quarter" idx="12"/>
          </p:nvPr>
        </p:nvSpPr>
        <p:spPr/>
        <p:txBody>
          <a:bodyPr/>
          <a:lstStyle/>
          <a:p>
            <a:pPr>
              <a:defRPr/>
            </a:pPr>
            <a:fld id="{C73F3079-54CD-4FC0-8D11-2C64DDB696D3}" type="slidenum">
              <a:rPr lang="en-US"/>
              <a:pPr>
                <a:defRPr/>
              </a:pPr>
              <a:t>26</a:t>
            </a:fld>
            <a:endParaRPr lang="en-US"/>
          </a:p>
        </p:txBody>
      </p:sp>
      <p:sp>
        <p:nvSpPr>
          <p:cNvPr id="24580" name="Rectangle 2"/>
          <p:cNvSpPr>
            <a:spLocks noChangeArrowheads="1"/>
          </p:cNvSpPr>
          <p:nvPr/>
        </p:nvSpPr>
        <p:spPr bwMode="auto">
          <a:xfrm>
            <a:off x="3810000" y="1905004"/>
            <a:ext cx="4572000" cy="2400657"/>
          </a:xfrm>
          <a:prstGeom prst="rect">
            <a:avLst/>
          </a:prstGeom>
          <a:solidFill>
            <a:schemeClr val="tx1"/>
          </a:solidFill>
          <a:ln w="9525">
            <a:noFill/>
            <a:miter lim="800000"/>
            <a:headEnd/>
            <a:tailEnd/>
          </a:ln>
        </p:spPr>
        <p:txBody>
          <a:bodyPr>
            <a:spAutoFit/>
          </a:bodyPr>
          <a:lstStyle/>
          <a:p>
            <a:pPr>
              <a:spcAft>
                <a:spcPct val="30000"/>
              </a:spcAft>
            </a:pPr>
            <a:r>
              <a:rPr lang="en-US" sz="2200" b="1">
                <a:solidFill>
                  <a:schemeClr val="bg1"/>
                </a:solidFill>
                <a:latin typeface="Arial" charset="0"/>
              </a:rPr>
              <a:t>We only proceed to </a:t>
            </a:r>
            <a:br>
              <a:rPr lang="en-US" sz="2200" b="1">
                <a:solidFill>
                  <a:schemeClr val="bg1"/>
                </a:solidFill>
                <a:latin typeface="Arial" charset="0"/>
              </a:rPr>
            </a:br>
            <a:r>
              <a:rPr lang="en-US" sz="2200" b="1">
                <a:solidFill>
                  <a:schemeClr val="bg1"/>
                </a:solidFill>
                <a:latin typeface="Arial" charset="0"/>
              </a:rPr>
              <a:t>Phase II of the EIA process</a:t>
            </a:r>
            <a:br>
              <a:rPr lang="en-US" sz="4000" b="1">
                <a:solidFill>
                  <a:schemeClr val="bg1"/>
                </a:solidFill>
                <a:latin typeface="Arial" charset="0"/>
              </a:rPr>
            </a:br>
            <a:r>
              <a:rPr lang="en-US" sz="4000" b="1">
                <a:solidFill>
                  <a:schemeClr val="bg1"/>
                </a:solidFill>
                <a:latin typeface="Arial" charset="0"/>
              </a:rPr>
              <a:t> if</a:t>
            </a:r>
            <a:r>
              <a:rPr lang="en-US" sz="2200" b="1">
                <a:solidFill>
                  <a:schemeClr val="bg1"/>
                </a:solidFill>
                <a:latin typeface="Arial" charset="0"/>
              </a:rPr>
              <a:t> </a:t>
            </a:r>
            <a:br>
              <a:rPr lang="en-US" sz="2200" b="1">
                <a:solidFill>
                  <a:schemeClr val="bg1"/>
                </a:solidFill>
                <a:latin typeface="Arial" charset="0"/>
              </a:rPr>
            </a:br>
            <a:r>
              <a:rPr lang="en-US" sz="2200" b="1">
                <a:solidFill>
                  <a:schemeClr val="bg1"/>
                </a:solidFill>
                <a:latin typeface="Arial" charset="0"/>
              </a:rPr>
              <a:t>Phase I indicates that </a:t>
            </a:r>
            <a:br>
              <a:rPr lang="en-US" sz="2200" b="1">
                <a:solidFill>
                  <a:schemeClr val="bg1"/>
                </a:solidFill>
                <a:latin typeface="Arial" charset="0"/>
              </a:rPr>
            </a:br>
            <a:r>
              <a:rPr lang="en-US" sz="2200" b="1">
                <a:solidFill>
                  <a:schemeClr val="bg1"/>
                </a:solidFill>
                <a:latin typeface="Arial" charset="0"/>
              </a:rPr>
              <a:t>a FULL EIA STUDY </a:t>
            </a:r>
            <a:br>
              <a:rPr lang="en-US" sz="2200" b="1">
                <a:solidFill>
                  <a:schemeClr val="bg1"/>
                </a:solidFill>
                <a:latin typeface="Arial" charset="0"/>
              </a:rPr>
            </a:br>
            <a:r>
              <a:rPr lang="en-US" sz="2200" b="1">
                <a:solidFill>
                  <a:schemeClr val="bg1"/>
                </a:solidFill>
                <a:latin typeface="Arial" charset="0"/>
              </a:rPr>
              <a:t>is required</a:t>
            </a:r>
          </a:p>
        </p:txBody>
      </p:sp>
      <p:sp>
        <p:nvSpPr>
          <p:cNvPr id="24581" name="Text Box 3"/>
          <p:cNvSpPr txBox="1">
            <a:spLocks noChangeArrowheads="1"/>
          </p:cNvSpPr>
          <p:nvPr/>
        </p:nvSpPr>
        <p:spPr bwMode="auto">
          <a:xfrm>
            <a:off x="3238500" y="1099568"/>
            <a:ext cx="533400" cy="1015663"/>
          </a:xfrm>
          <a:prstGeom prst="rect">
            <a:avLst/>
          </a:prstGeom>
          <a:solidFill>
            <a:srgbClr val="FF0000"/>
          </a:solidFill>
          <a:ln w="9525">
            <a:noFill/>
            <a:miter lim="800000"/>
            <a:headEnd/>
            <a:tailEnd/>
          </a:ln>
        </p:spPr>
        <p:txBody>
          <a:bodyPr>
            <a:spAutoFit/>
          </a:bodyPr>
          <a:lstStyle/>
          <a:p>
            <a:pPr algn="l" eaLnBrk="1" hangingPunct="1"/>
            <a:r>
              <a:rPr lang="en-US" sz="6000" b="1">
                <a:solidFill>
                  <a:schemeClr val="bg1"/>
                </a:solidFill>
                <a:latin typeface="Verdana" pitchFamily="34" charset="0"/>
              </a:rPr>
              <a:t>!</a:t>
            </a:r>
          </a:p>
        </p:txBody>
      </p:sp>
      <p:sp>
        <p:nvSpPr>
          <p:cNvPr id="24582" name="Rectangle 4"/>
          <p:cNvSpPr>
            <a:spLocks noChangeArrowheads="1"/>
          </p:cNvSpPr>
          <p:nvPr/>
        </p:nvSpPr>
        <p:spPr bwMode="auto">
          <a:xfrm>
            <a:off x="3771900" y="4419603"/>
            <a:ext cx="4648200" cy="830997"/>
          </a:xfrm>
          <a:prstGeom prst="rect">
            <a:avLst/>
          </a:prstGeom>
          <a:noFill/>
          <a:ln w="9525">
            <a:noFill/>
            <a:miter lim="800000"/>
            <a:headEnd/>
            <a:tailEnd/>
          </a:ln>
        </p:spPr>
        <p:txBody>
          <a:bodyPr>
            <a:spAutoFit/>
          </a:bodyPr>
          <a:lstStyle/>
          <a:p>
            <a:r>
              <a:rPr lang="en-US" sz="2400" b="1">
                <a:solidFill>
                  <a:srgbClr val="1E4ABD"/>
                </a:solidFill>
                <a:latin typeface="Arial" charset="0"/>
              </a:rPr>
              <a:t>Most small-scale activities do not require a full EIA study!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2 of the EIA process:</a:t>
            </a:r>
            <a:br>
              <a:rPr lang="en-US"/>
            </a:br>
            <a:r>
              <a:rPr lang="en-US"/>
              <a:t>The Full EIA study</a:t>
            </a:r>
          </a:p>
        </p:txBody>
      </p:sp>
      <p:sp>
        <p:nvSpPr>
          <p:cNvPr id="25605" name="Rectangle 3"/>
          <p:cNvSpPr>
            <a:spLocks noGrp="1" noChangeArrowheads="1"/>
          </p:cNvSpPr>
          <p:nvPr>
            <p:ph idx="1"/>
          </p:nvPr>
        </p:nvSpPr>
        <p:spPr>
          <a:xfrm>
            <a:off x="2209800" y="1827213"/>
            <a:ext cx="3733800" cy="3886200"/>
          </a:xfrm>
        </p:spPr>
        <p:txBody>
          <a:bodyPr>
            <a:normAutofit/>
          </a:bodyPr>
          <a:lstStyle/>
          <a:p>
            <a:pPr marL="0" indent="0">
              <a:buNone/>
            </a:pPr>
            <a:r>
              <a:rPr lang="en-US"/>
              <a:t>The full EIA study has very similar objectives and structure to a preliminary assessment.</a:t>
            </a:r>
          </a:p>
          <a:p>
            <a:pPr marL="0" indent="0" algn="r">
              <a:spcBef>
                <a:spcPct val="50000"/>
              </a:spcBef>
              <a:buNone/>
            </a:pPr>
            <a:r>
              <a:rPr lang="en-US">
                <a:solidFill>
                  <a:srgbClr val="1E4ABD"/>
                </a:solidFill>
              </a:rPr>
              <a:t>However, the full EIA study differs in important ways:</a:t>
            </a:r>
            <a:r>
              <a:rPr lang="en-US"/>
              <a:t> </a:t>
            </a:r>
          </a:p>
        </p:txBody>
      </p:sp>
      <p:sp>
        <p:nvSpPr>
          <p:cNvPr id="11"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2" name="Slide Number Placeholder 4"/>
          <p:cNvSpPr>
            <a:spLocks noGrp="1"/>
          </p:cNvSpPr>
          <p:nvPr>
            <p:ph type="sldNum" sz="quarter" idx="12"/>
          </p:nvPr>
        </p:nvSpPr>
        <p:spPr/>
        <p:txBody>
          <a:bodyPr/>
          <a:lstStyle/>
          <a:p>
            <a:pPr>
              <a:defRPr/>
            </a:pPr>
            <a:fld id="{CFE4BD9E-AFBA-42C5-84BA-196BD3F91122}" type="slidenum">
              <a:rPr lang="en-US"/>
              <a:pPr>
                <a:defRPr/>
              </a:pPr>
              <a:t>27</a:t>
            </a:fld>
            <a:endParaRPr lang="en-US"/>
          </a:p>
        </p:txBody>
      </p:sp>
      <p:sp>
        <p:nvSpPr>
          <p:cNvPr id="25606" name="AutoShape 8"/>
          <p:cNvSpPr>
            <a:spLocks noChangeArrowheads="1"/>
          </p:cNvSpPr>
          <p:nvPr/>
        </p:nvSpPr>
        <p:spPr bwMode="auto">
          <a:xfrm>
            <a:off x="5943600" y="3581400"/>
            <a:ext cx="228600" cy="17526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25607" name="Rectangle 9"/>
          <p:cNvSpPr>
            <a:spLocks noChangeArrowheads="1"/>
          </p:cNvSpPr>
          <p:nvPr/>
        </p:nvSpPr>
        <p:spPr bwMode="auto">
          <a:xfrm>
            <a:off x="6705600" y="1371600"/>
            <a:ext cx="3276600" cy="5029200"/>
          </a:xfrm>
          <a:prstGeom prst="rect">
            <a:avLst/>
          </a:prstGeom>
          <a:solidFill>
            <a:srgbClr val="FFCC00">
              <a:alpha val="50195"/>
            </a:srgbClr>
          </a:solidFill>
          <a:ln w="9525">
            <a:noFill/>
            <a:miter lim="800000"/>
            <a:headEnd/>
            <a:tailEnd/>
          </a:ln>
        </p:spPr>
        <p:txBody>
          <a:bodyPr/>
          <a:lstStyle/>
          <a:p>
            <a:pPr marL="234945">
              <a:spcBef>
                <a:spcPct val="50000"/>
              </a:spcBef>
            </a:pPr>
            <a:r>
              <a:rPr lang="en-US" b="1">
                <a:latin typeface="Arial" charset="0"/>
              </a:rPr>
              <a:t>A formal </a:t>
            </a:r>
            <a:r>
              <a:rPr lang="en-US" b="1">
                <a:solidFill>
                  <a:srgbClr val="1E4ABD"/>
                </a:solidFill>
                <a:latin typeface="Arial" charset="0"/>
              </a:rPr>
              <a:t>scoping process </a:t>
            </a:r>
            <a:r>
              <a:rPr lang="en-US" b="1">
                <a:latin typeface="Arial" charset="0"/>
              </a:rPr>
              <a:t>precedes the study to</a:t>
            </a:r>
            <a:r>
              <a:rPr lang="en-US" b="1">
                <a:solidFill>
                  <a:srgbClr val="1E4ABD"/>
                </a:solidFill>
                <a:latin typeface="Arial" charset="0"/>
              </a:rPr>
              <a:t> ID issues to be addressed</a:t>
            </a:r>
          </a:p>
          <a:p>
            <a:pPr marL="234945">
              <a:spcBef>
                <a:spcPct val="50000"/>
              </a:spcBef>
            </a:pPr>
            <a:r>
              <a:rPr lang="en-US" b="1">
                <a:solidFill>
                  <a:srgbClr val="1E4ABD"/>
                </a:solidFill>
                <a:latin typeface="Arial" charset="0"/>
              </a:rPr>
              <a:t>Analysis</a:t>
            </a:r>
            <a:r>
              <a:rPr lang="en-US" b="1">
                <a:latin typeface="Arial" charset="0"/>
              </a:rPr>
              <a:t> of environmental impacts is much </a:t>
            </a:r>
            <a:r>
              <a:rPr lang="en-US" b="1">
                <a:solidFill>
                  <a:srgbClr val="1E4ABD"/>
                </a:solidFill>
                <a:latin typeface="Arial" charset="0"/>
              </a:rPr>
              <a:t>more detailed </a:t>
            </a:r>
          </a:p>
          <a:p>
            <a:pPr marL="234945">
              <a:spcBef>
                <a:spcPct val="50000"/>
              </a:spcBef>
            </a:pPr>
            <a:r>
              <a:rPr lang="en-US" b="1">
                <a:solidFill>
                  <a:srgbClr val="1E4ABD"/>
                </a:solidFill>
                <a:latin typeface="Arial" charset="0"/>
              </a:rPr>
              <a:t>Alternatives*</a:t>
            </a:r>
            <a:r>
              <a:rPr lang="en-US" b="1">
                <a:latin typeface="Arial" charset="0"/>
              </a:rPr>
              <a:t> must be formally defined. The </a:t>
            </a:r>
            <a:r>
              <a:rPr lang="en-US" b="1">
                <a:solidFill>
                  <a:srgbClr val="1E4ABD"/>
                </a:solidFill>
                <a:latin typeface="Arial" charset="0"/>
              </a:rPr>
              <a:t>impacts of each alternative must be identified &amp; evaluated, and the results compared</a:t>
            </a:r>
            <a:r>
              <a:rPr lang="en-US" b="1">
                <a:latin typeface="Arial" charset="0"/>
              </a:rPr>
              <a:t>. </a:t>
            </a:r>
          </a:p>
          <a:p>
            <a:pPr marL="234945">
              <a:spcBef>
                <a:spcPct val="50000"/>
              </a:spcBef>
            </a:pPr>
            <a:r>
              <a:rPr lang="en-US" b="1">
                <a:solidFill>
                  <a:srgbClr val="1E4ABD"/>
                </a:solidFill>
                <a:latin typeface="Arial" charset="0"/>
              </a:rPr>
              <a:t>Public participation</a:t>
            </a:r>
            <a:r>
              <a:rPr lang="en-US" b="1">
                <a:latin typeface="Arial" charset="0"/>
              </a:rPr>
              <a:t> is usually required.</a:t>
            </a:r>
          </a:p>
          <a:p>
            <a:pPr marL="234945">
              <a:spcBef>
                <a:spcPct val="50000"/>
              </a:spcBef>
            </a:pPr>
            <a:r>
              <a:rPr lang="en-US" b="1">
                <a:latin typeface="Arial" charset="0"/>
              </a:rPr>
              <a:t>A </a:t>
            </a:r>
            <a:r>
              <a:rPr lang="en-US" b="1">
                <a:solidFill>
                  <a:srgbClr val="1E4ABD"/>
                </a:solidFill>
                <a:latin typeface="Arial" charset="0"/>
              </a:rPr>
              <a:t>professional EIA team</a:t>
            </a:r>
            <a:r>
              <a:rPr lang="en-US" b="1">
                <a:latin typeface="Arial" charset="0"/>
              </a:rPr>
              <a:t> is usually required.</a:t>
            </a:r>
          </a:p>
        </p:txBody>
      </p:sp>
      <p:sp>
        <p:nvSpPr>
          <p:cNvPr id="25608" name="Text Box 10"/>
          <p:cNvSpPr txBox="1">
            <a:spLocks noChangeArrowheads="1"/>
          </p:cNvSpPr>
          <p:nvPr/>
        </p:nvSpPr>
        <p:spPr bwMode="auto">
          <a:xfrm>
            <a:off x="6553200" y="3352801"/>
            <a:ext cx="397866" cy="861774"/>
          </a:xfrm>
          <a:prstGeom prst="rect">
            <a:avLst/>
          </a:prstGeom>
          <a:solidFill>
            <a:srgbClr val="FF0000"/>
          </a:solidFill>
          <a:ln w="12700" cap="sq">
            <a:noFill/>
            <a:miter lim="800000"/>
            <a:headEnd type="none" w="sm" len="sm"/>
            <a:tailEnd type="none" w="sm" len="sm"/>
          </a:ln>
        </p:spPr>
        <p:txBody>
          <a:bodyPr wrap="none">
            <a:spAutoFit/>
          </a:bodyPr>
          <a:lstStyle/>
          <a:p>
            <a:pPr algn="l"/>
            <a:r>
              <a:rPr lang="en-US" sz="5000" b="1">
                <a:solidFill>
                  <a:schemeClr val="bg1"/>
                </a:solidFill>
                <a:latin typeface="Arial" charset="0"/>
                <a:sym typeface="Wingdings" pitchFamily="2" charset="2"/>
              </a:rPr>
              <a:t>!</a:t>
            </a:r>
            <a:endParaRPr lang="en-US" sz="5000" b="1">
              <a:solidFill>
                <a:schemeClr val="bg1"/>
              </a:solidFill>
              <a:latin typeface="Arial" charset="0"/>
            </a:endParaRPr>
          </a:p>
        </p:txBody>
      </p:sp>
      <p:sp>
        <p:nvSpPr>
          <p:cNvPr id="25609" name="Text Box 11"/>
          <p:cNvSpPr txBox="1">
            <a:spLocks noChangeArrowheads="1"/>
          </p:cNvSpPr>
          <p:nvPr/>
        </p:nvSpPr>
        <p:spPr bwMode="auto">
          <a:xfrm>
            <a:off x="6553200" y="2362201"/>
            <a:ext cx="397866" cy="861774"/>
          </a:xfrm>
          <a:prstGeom prst="rect">
            <a:avLst/>
          </a:prstGeom>
          <a:solidFill>
            <a:srgbClr val="FF0000"/>
          </a:solidFill>
          <a:ln w="12700" cap="sq">
            <a:noFill/>
            <a:miter lim="800000"/>
            <a:headEnd type="none" w="sm" len="sm"/>
            <a:tailEnd type="none" w="sm" len="sm"/>
          </a:ln>
        </p:spPr>
        <p:txBody>
          <a:bodyPr wrap="none">
            <a:spAutoFit/>
          </a:bodyPr>
          <a:lstStyle/>
          <a:p>
            <a:pPr algn="l"/>
            <a:r>
              <a:rPr lang="en-US" sz="5000" b="1">
                <a:solidFill>
                  <a:schemeClr val="bg1"/>
                </a:solidFill>
                <a:latin typeface="Arial" charset="0"/>
                <a:sym typeface="Wingdings" pitchFamily="2" charset="2"/>
              </a:rPr>
              <a:t>!</a:t>
            </a:r>
            <a:endParaRPr lang="en-US" sz="5000" b="1">
              <a:solidFill>
                <a:schemeClr val="bg1"/>
              </a:solidFill>
              <a:latin typeface="Arial" charset="0"/>
            </a:endParaRPr>
          </a:p>
        </p:txBody>
      </p:sp>
      <p:sp>
        <p:nvSpPr>
          <p:cNvPr id="25610" name="Text Box 12"/>
          <p:cNvSpPr txBox="1">
            <a:spLocks noChangeArrowheads="1"/>
          </p:cNvSpPr>
          <p:nvPr/>
        </p:nvSpPr>
        <p:spPr bwMode="auto">
          <a:xfrm>
            <a:off x="6553200" y="1355725"/>
            <a:ext cx="397866" cy="861774"/>
          </a:xfrm>
          <a:prstGeom prst="rect">
            <a:avLst/>
          </a:prstGeom>
          <a:solidFill>
            <a:srgbClr val="FF0000"/>
          </a:solidFill>
          <a:ln w="12700" cap="sq">
            <a:noFill/>
            <a:miter lim="800000"/>
            <a:headEnd type="none" w="sm" len="sm"/>
            <a:tailEnd type="none" w="sm" len="sm"/>
          </a:ln>
        </p:spPr>
        <p:txBody>
          <a:bodyPr wrap="none">
            <a:spAutoFit/>
          </a:bodyPr>
          <a:lstStyle/>
          <a:p>
            <a:pPr algn="l"/>
            <a:r>
              <a:rPr lang="en-US" sz="5000" b="1">
                <a:solidFill>
                  <a:schemeClr val="bg1"/>
                </a:solidFill>
                <a:latin typeface="Arial" charset="0"/>
                <a:sym typeface="Wingdings" pitchFamily="2" charset="2"/>
              </a:rPr>
              <a:t>!</a:t>
            </a:r>
            <a:endParaRPr lang="en-US" sz="5000" b="1">
              <a:solidFill>
                <a:schemeClr val="bg1"/>
              </a:solidFill>
              <a:latin typeface="Arial" charset="0"/>
            </a:endParaRPr>
          </a:p>
        </p:txBody>
      </p:sp>
      <p:sp>
        <p:nvSpPr>
          <p:cNvPr id="25611" name="Rectangle 13"/>
          <p:cNvSpPr>
            <a:spLocks noChangeArrowheads="1"/>
          </p:cNvSpPr>
          <p:nvPr/>
        </p:nvSpPr>
        <p:spPr bwMode="auto">
          <a:xfrm>
            <a:off x="2057404" y="5410204"/>
            <a:ext cx="3344185" cy="830997"/>
          </a:xfrm>
          <a:prstGeom prst="rect">
            <a:avLst/>
          </a:prstGeom>
          <a:noFill/>
          <a:ln w="9525">
            <a:noFill/>
            <a:miter lim="800000"/>
            <a:headEnd/>
            <a:tailEnd/>
          </a:ln>
        </p:spPr>
        <p:txBody>
          <a:bodyPr wrap="none">
            <a:spAutoFit/>
          </a:bodyPr>
          <a:lstStyle/>
          <a:p>
            <a:pPr algn="l"/>
            <a:r>
              <a:rPr lang="en-US" sz="1600" i="1">
                <a:latin typeface="Arial" charset="0"/>
              </a:rPr>
              <a:t>*includes the project as </a:t>
            </a:r>
            <a:br>
              <a:rPr lang="en-US" sz="1600" i="1">
                <a:latin typeface="Arial" charset="0"/>
              </a:rPr>
            </a:br>
            <a:r>
              <a:rPr lang="en-US" sz="1600" i="1">
                <a:latin typeface="Arial" charset="0"/>
              </a:rPr>
              <a:t>proposed, the no-action alternative</a:t>
            </a:r>
            <a:br>
              <a:rPr lang="en-US" sz="1600" i="1">
                <a:latin typeface="Arial" charset="0"/>
              </a:rPr>
            </a:br>
            <a:r>
              <a:rPr lang="en-US" sz="1600" i="1">
                <a:latin typeface="Arial" charset="0"/>
              </a:rPr>
              <a:t>at least one other real alternative</a:t>
            </a:r>
          </a:p>
        </p:txBody>
      </p:sp>
      <p:sp>
        <p:nvSpPr>
          <p:cNvPr id="25612" name="Text Box 14"/>
          <p:cNvSpPr txBox="1">
            <a:spLocks noChangeArrowheads="1"/>
          </p:cNvSpPr>
          <p:nvPr/>
        </p:nvSpPr>
        <p:spPr bwMode="auto">
          <a:xfrm>
            <a:off x="6553200" y="5318125"/>
            <a:ext cx="397866" cy="861774"/>
          </a:xfrm>
          <a:prstGeom prst="rect">
            <a:avLst/>
          </a:prstGeom>
          <a:solidFill>
            <a:srgbClr val="FF0000"/>
          </a:solidFill>
          <a:ln w="12700" cap="sq">
            <a:noFill/>
            <a:miter lim="800000"/>
            <a:headEnd type="none" w="sm" len="sm"/>
            <a:tailEnd type="none" w="sm" len="sm"/>
          </a:ln>
        </p:spPr>
        <p:txBody>
          <a:bodyPr wrap="none">
            <a:spAutoFit/>
          </a:bodyPr>
          <a:lstStyle/>
          <a:p>
            <a:pPr algn="l"/>
            <a:r>
              <a:rPr lang="en-US" sz="5000" b="1">
                <a:solidFill>
                  <a:schemeClr val="bg1"/>
                </a:solidFill>
                <a:latin typeface="Arial" charset="0"/>
                <a:sym typeface="Wingdings" pitchFamily="2" charset="2"/>
              </a:rPr>
              <a:t>!</a:t>
            </a:r>
            <a:endParaRPr lang="en-US" sz="5000" b="1">
              <a:solidFill>
                <a:schemeClr val="bg1"/>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1524000" y="304800"/>
            <a:ext cx="7772400" cy="609600"/>
          </a:xfrm>
        </p:spPr>
        <p:txBody>
          <a:bodyPr>
            <a:normAutofit fontScale="90000"/>
          </a:bodyPr>
          <a:lstStyle/>
          <a:p>
            <a:pPr eaLnBrk="1" hangingPunct="1"/>
            <a:r>
              <a:rPr lang="en-US" sz="2000">
                <a:solidFill>
                  <a:srgbClr val="1E4ABD"/>
                </a:solidFill>
              </a:rPr>
              <a:t>Phase 2 of the EIA process:</a:t>
            </a:r>
            <a:br>
              <a:rPr lang="en-US"/>
            </a:br>
            <a:r>
              <a:rPr lang="en-US"/>
              <a:t>The Full EIA study</a:t>
            </a:r>
          </a:p>
        </p:txBody>
      </p:sp>
      <p:sp>
        <p:nvSpPr>
          <p:cNvPr id="26629" name="Rectangle 3"/>
          <p:cNvSpPr>
            <a:spLocks noGrp="1" noChangeArrowheads="1"/>
          </p:cNvSpPr>
          <p:nvPr>
            <p:ph idx="1"/>
          </p:nvPr>
        </p:nvSpPr>
        <p:spPr>
          <a:xfrm>
            <a:off x="1905000" y="1371600"/>
            <a:ext cx="3886200" cy="1905000"/>
          </a:xfrm>
        </p:spPr>
        <p:txBody>
          <a:bodyPr>
            <a:normAutofit/>
          </a:bodyPr>
          <a:lstStyle/>
          <a:p>
            <a:pPr marL="0" indent="0">
              <a:buNone/>
            </a:pPr>
            <a:r>
              <a:rPr lang="en-US" sz="2200"/>
              <a:t>With a few additions, the basic outline of the </a:t>
            </a:r>
            <a:r>
              <a:rPr lang="en-US" sz="2200">
                <a:solidFill>
                  <a:srgbClr val="1E4ABD"/>
                </a:solidFill>
              </a:rPr>
              <a:t>preliminary assessment</a:t>
            </a:r>
            <a:r>
              <a:rPr lang="en-US" sz="2200"/>
              <a:t> is the </a:t>
            </a:r>
            <a:r>
              <a:rPr lang="en-US" sz="2200">
                <a:solidFill>
                  <a:srgbClr val="1E4ABD"/>
                </a:solidFill>
              </a:rPr>
              <a:t>template for the steps involved in a full EIA study</a:t>
            </a:r>
            <a:r>
              <a:rPr lang="en-US" sz="2200"/>
              <a:t>:</a:t>
            </a:r>
          </a:p>
        </p:txBody>
      </p:sp>
      <p:sp>
        <p:nvSpPr>
          <p:cNvPr id="9"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0" name="Slide Number Placeholder 4"/>
          <p:cNvSpPr>
            <a:spLocks noGrp="1"/>
          </p:cNvSpPr>
          <p:nvPr>
            <p:ph type="sldNum" sz="quarter" idx="12"/>
          </p:nvPr>
        </p:nvSpPr>
        <p:spPr/>
        <p:txBody>
          <a:bodyPr/>
          <a:lstStyle/>
          <a:p>
            <a:pPr>
              <a:defRPr/>
            </a:pPr>
            <a:fld id="{E3652EE8-08B2-4F8F-9539-CAA59E3BF3B0}" type="slidenum">
              <a:rPr lang="en-US"/>
              <a:pPr>
                <a:defRPr/>
              </a:pPr>
              <a:t>28</a:t>
            </a:fld>
            <a:endParaRPr lang="en-US"/>
          </a:p>
        </p:txBody>
      </p:sp>
      <p:sp>
        <p:nvSpPr>
          <p:cNvPr id="26630" name="Rectangle 5"/>
          <p:cNvSpPr>
            <a:spLocks noChangeArrowheads="1"/>
          </p:cNvSpPr>
          <p:nvPr/>
        </p:nvSpPr>
        <p:spPr bwMode="auto">
          <a:xfrm>
            <a:off x="6324600" y="1981200"/>
            <a:ext cx="3276600" cy="4495800"/>
          </a:xfrm>
          <a:prstGeom prst="rect">
            <a:avLst/>
          </a:prstGeom>
          <a:solidFill>
            <a:srgbClr val="FFCC00">
              <a:alpha val="50195"/>
            </a:srgbClr>
          </a:solidFill>
          <a:ln w="9525">
            <a:noFill/>
            <a:miter lim="800000"/>
            <a:headEnd/>
            <a:tailEnd/>
          </a:ln>
        </p:spPr>
        <p:txBody>
          <a:bodyPr/>
          <a:lstStyle/>
          <a:p>
            <a:pPr marL="234945">
              <a:spcBef>
                <a:spcPct val="50000"/>
              </a:spcBef>
            </a:pPr>
            <a:r>
              <a:rPr lang="en-US" b="1">
                <a:latin typeface="Arial" charset="0"/>
              </a:rPr>
              <a:t>Scope</a:t>
            </a:r>
          </a:p>
          <a:p>
            <a:pPr marL="234945">
              <a:spcBef>
                <a:spcPct val="50000"/>
              </a:spcBef>
            </a:pPr>
            <a:r>
              <a:rPr lang="en-US" b="1">
                <a:latin typeface="Arial" charset="0"/>
              </a:rPr>
              <a:t>Evaluate baseline situation</a:t>
            </a:r>
          </a:p>
          <a:p>
            <a:pPr marL="234945">
              <a:spcBef>
                <a:spcPct val="50000"/>
              </a:spcBef>
            </a:pPr>
            <a:r>
              <a:rPr lang="en-US" b="1">
                <a:solidFill>
                  <a:srgbClr val="1E4ABD"/>
                </a:solidFill>
                <a:latin typeface="Arial" charset="0"/>
              </a:rPr>
              <a:t>Identify &amp; choose alternatives</a:t>
            </a:r>
          </a:p>
          <a:p>
            <a:pPr marL="234945">
              <a:spcBef>
                <a:spcPct val="50000"/>
              </a:spcBef>
            </a:pPr>
            <a:r>
              <a:rPr lang="en-US" b="1">
                <a:latin typeface="Arial" charset="0"/>
              </a:rPr>
              <a:t>Identify and characterize potential impacts of proposed activity and </a:t>
            </a:r>
            <a:r>
              <a:rPr lang="en-US" b="1">
                <a:solidFill>
                  <a:srgbClr val="1E4ABD"/>
                </a:solidFill>
                <a:latin typeface="Arial" charset="0"/>
              </a:rPr>
              <a:t>each alternative</a:t>
            </a:r>
          </a:p>
          <a:p>
            <a:pPr marL="234945">
              <a:spcBef>
                <a:spcPct val="50000"/>
              </a:spcBef>
            </a:pPr>
            <a:r>
              <a:rPr lang="en-US" b="1">
                <a:solidFill>
                  <a:srgbClr val="1E4ABD"/>
                </a:solidFill>
                <a:latin typeface="Arial" charset="0"/>
              </a:rPr>
              <a:t>Compare alternatives</a:t>
            </a:r>
          </a:p>
          <a:p>
            <a:pPr marL="234945">
              <a:spcBef>
                <a:spcPct val="50000"/>
              </a:spcBef>
            </a:pPr>
            <a:r>
              <a:rPr lang="en-US" b="1">
                <a:latin typeface="Arial" charset="0"/>
              </a:rPr>
              <a:t>Develop mitigation and monitoring </a:t>
            </a:r>
          </a:p>
        </p:txBody>
      </p:sp>
      <p:sp>
        <p:nvSpPr>
          <p:cNvPr id="26631" name="Rectangle 11"/>
          <p:cNvSpPr>
            <a:spLocks noChangeArrowheads="1"/>
          </p:cNvSpPr>
          <p:nvPr/>
        </p:nvSpPr>
        <p:spPr bwMode="auto">
          <a:xfrm>
            <a:off x="2362200" y="3276602"/>
            <a:ext cx="3276600" cy="2708434"/>
          </a:xfrm>
          <a:prstGeom prst="rect">
            <a:avLst/>
          </a:prstGeom>
          <a:solidFill>
            <a:srgbClr val="FFFF99">
              <a:alpha val="50195"/>
            </a:srgbClr>
          </a:solidFill>
          <a:ln w="9525">
            <a:noFill/>
            <a:miter lim="800000"/>
            <a:headEnd/>
            <a:tailEnd/>
          </a:ln>
        </p:spPr>
        <p:txBody>
          <a:bodyPr>
            <a:spAutoFit/>
          </a:bodyPr>
          <a:lstStyle/>
          <a:p>
            <a:pPr marL="234945" indent="-234945">
              <a:spcBef>
                <a:spcPct val="50000"/>
              </a:spcBef>
            </a:pPr>
            <a:r>
              <a:rPr lang="en-US" sz="1700">
                <a:solidFill>
                  <a:srgbClr val="009900"/>
                </a:solidFill>
                <a:latin typeface="Arial" charset="0"/>
              </a:rPr>
              <a:t>1</a:t>
            </a:r>
            <a:r>
              <a:rPr lang="en-US" sz="1700" b="1">
                <a:solidFill>
                  <a:srgbClr val="009900"/>
                </a:solidFill>
                <a:latin typeface="Arial" charset="0"/>
              </a:rPr>
              <a:t>. Background (Development objective, list of activities)</a:t>
            </a:r>
          </a:p>
          <a:p>
            <a:pPr marL="234945" indent="-234945">
              <a:spcBef>
                <a:spcPct val="50000"/>
              </a:spcBef>
            </a:pPr>
            <a:r>
              <a:rPr lang="en-US" sz="1700" b="1">
                <a:solidFill>
                  <a:srgbClr val="009900"/>
                </a:solidFill>
                <a:latin typeface="Arial" charset="0"/>
              </a:rPr>
              <a:t>2. Description of the baseline situation</a:t>
            </a:r>
          </a:p>
          <a:p>
            <a:pPr marL="234945" indent="-234945">
              <a:spcBef>
                <a:spcPct val="50000"/>
              </a:spcBef>
            </a:pPr>
            <a:r>
              <a:rPr lang="en-US" sz="1700" b="1">
                <a:solidFill>
                  <a:srgbClr val="009900"/>
                </a:solidFill>
                <a:latin typeface="Arial" charset="0"/>
              </a:rPr>
              <a:t>3. Evaluation of potential environmental impacts</a:t>
            </a:r>
          </a:p>
          <a:p>
            <a:pPr marL="234945" indent="-234945">
              <a:spcBef>
                <a:spcPct val="50000"/>
              </a:spcBef>
            </a:pPr>
            <a:r>
              <a:rPr lang="en-US" sz="1700" b="1">
                <a:solidFill>
                  <a:srgbClr val="009900"/>
                </a:solidFill>
                <a:latin typeface="Arial" charset="0"/>
              </a:rPr>
              <a:t>4.</a:t>
            </a:r>
            <a:r>
              <a:rPr lang="en-US" sz="1700">
                <a:solidFill>
                  <a:srgbClr val="009900"/>
                </a:solidFill>
                <a:latin typeface="Arial" charset="0"/>
              </a:rPr>
              <a:t> </a:t>
            </a:r>
            <a:r>
              <a:rPr lang="en-US" sz="1700" b="1">
                <a:solidFill>
                  <a:srgbClr val="009900"/>
                </a:solidFill>
                <a:latin typeface="Arial" charset="0"/>
              </a:rPr>
              <a:t>Mitigation &amp; monitoring</a:t>
            </a:r>
          </a:p>
          <a:p>
            <a:pPr marL="234945" indent="-234945">
              <a:spcBef>
                <a:spcPct val="50000"/>
              </a:spcBef>
            </a:pPr>
            <a:r>
              <a:rPr lang="en-US" sz="1700" b="1">
                <a:solidFill>
                  <a:srgbClr val="009900"/>
                </a:solidFill>
                <a:latin typeface="Arial" charset="0"/>
              </a:rPr>
              <a:t>5.</a:t>
            </a:r>
            <a:r>
              <a:rPr lang="en-US" sz="1700">
                <a:solidFill>
                  <a:srgbClr val="009900"/>
                </a:solidFill>
                <a:latin typeface="Arial" charset="0"/>
              </a:rPr>
              <a:t> </a:t>
            </a:r>
            <a:r>
              <a:rPr lang="en-US" sz="1700" b="1">
                <a:solidFill>
                  <a:srgbClr val="009900"/>
                </a:solidFill>
                <a:latin typeface="Arial" charset="0"/>
              </a:rPr>
              <a:t>Recommended Findings</a:t>
            </a:r>
          </a:p>
        </p:txBody>
      </p:sp>
      <p:sp>
        <p:nvSpPr>
          <p:cNvPr id="26632" name="AutoShape 12"/>
          <p:cNvSpPr>
            <a:spLocks noChangeArrowheads="1"/>
          </p:cNvSpPr>
          <p:nvPr/>
        </p:nvSpPr>
        <p:spPr bwMode="auto">
          <a:xfrm>
            <a:off x="5638800" y="3276600"/>
            <a:ext cx="609600" cy="2743200"/>
          </a:xfrm>
          <a:prstGeom prst="homePlate">
            <a:avLst>
              <a:gd name="adj" fmla="val 91667"/>
            </a:avLst>
          </a:prstGeom>
          <a:solidFill>
            <a:srgbClr val="FFCC00"/>
          </a:solidFill>
          <a:ln w="9525">
            <a:solidFill>
              <a:schemeClr val="tx1"/>
            </a:solidFill>
            <a:miter lim="800000"/>
            <a:headEnd/>
            <a:tailEnd/>
          </a:ln>
        </p:spPr>
        <p:txBody>
          <a:bodyPr wrap="none" anchor="ctr"/>
          <a:lstStyle/>
          <a:p>
            <a:endParaRPr lang="en-IN"/>
          </a:p>
        </p:txBody>
      </p:sp>
      <p:sp>
        <p:nvSpPr>
          <p:cNvPr id="26633" name="Rectangle 13"/>
          <p:cNvSpPr>
            <a:spLocks noChangeArrowheads="1"/>
          </p:cNvSpPr>
          <p:nvPr/>
        </p:nvSpPr>
        <p:spPr bwMode="auto">
          <a:xfrm>
            <a:off x="6324600" y="1295401"/>
            <a:ext cx="3276600" cy="707886"/>
          </a:xfrm>
          <a:prstGeom prst="rect">
            <a:avLst/>
          </a:prstGeom>
          <a:solidFill>
            <a:srgbClr val="1E4ABD"/>
          </a:solidFill>
          <a:ln w="9525">
            <a:noFill/>
            <a:miter lim="800000"/>
            <a:headEnd/>
            <a:tailEnd/>
          </a:ln>
        </p:spPr>
        <p:txBody>
          <a:bodyPr>
            <a:spAutoFit/>
          </a:bodyPr>
          <a:lstStyle/>
          <a:p>
            <a:pPr eaLnBrk="1" hangingPunct="1"/>
            <a:r>
              <a:rPr lang="en-US" sz="2000" b="1">
                <a:solidFill>
                  <a:schemeClr val="bg1"/>
                </a:solidFill>
                <a:latin typeface="Arial" charset="0"/>
              </a:rPr>
              <a:t>Basic steps of the full EIA study</a:t>
            </a:r>
          </a:p>
        </p:txBody>
      </p:sp>
      <p:sp>
        <p:nvSpPr>
          <p:cNvPr id="26634" name="Rectangle 14"/>
          <p:cNvSpPr>
            <a:spLocks noChangeArrowheads="1"/>
          </p:cNvSpPr>
          <p:nvPr/>
        </p:nvSpPr>
        <p:spPr bwMode="auto">
          <a:xfrm rot="5400000">
            <a:off x="7696200" y="3962400"/>
            <a:ext cx="4495800" cy="533400"/>
          </a:xfrm>
          <a:prstGeom prst="rect">
            <a:avLst/>
          </a:prstGeom>
          <a:solidFill>
            <a:srgbClr val="FFCC00">
              <a:alpha val="50195"/>
            </a:srgbClr>
          </a:solidFill>
          <a:ln w="9525">
            <a:solidFill>
              <a:schemeClr val="tx1"/>
            </a:solidFill>
            <a:miter lim="800000"/>
            <a:headEnd/>
            <a:tailEnd/>
          </a:ln>
        </p:spPr>
        <p:txBody>
          <a:bodyPr wrap="none" anchor="ctr"/>
          <a:lstStyle/>
          <a:p>
            <a:r>
              <a:rPr lang="en-US" b="1">
                <a:solidFill>
                  <a:srgbClr val="1E4ABD"/>
                </a:solidFill>
                <a:latin typeface="Arial" charset="0"/>
              </a:rPr>
              <a:t>Communicate &amp; Document throughout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idx="1"/>
          </p:nvPr>
        </p:nvSpPr>
        <p:spPr>
          <a:xfrm>
            <a:off x="4572000" y="1600200"/>
            <a:ext cx="4876800" cy="609600"/>
          </a:xfrm>
          <a:noFill/>
        </p:spPr>
        <p:txBody>
          <a:bodyPr/>
          <a:lstStyle/>
          <a:p>
            <a:pPr eaLnBrk="1" hangingPunct="1">
              <a:buFont typeface="Wingdings" pitchFamily="2" charset="2"/>
              <a:buNone/>
            </a:pPr>
            <a:r>
              <a:rPr lang="en-US"/>
              <a:t>In summary,</a:t>
            </a:r>
            <a:r>
              <a:rPr lang="en-US" sz="2800"/>
              <a:t> </a:t>
            </a:r>
            <a:endParaRPr lang="en-US"/>
          </a:p>
        </p:txBody>
      </p:sp>
      <p:sp>
        <p:nvSpPr>
          <p:cNvPr id="7"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8" name="Slide Number Placeholder 4"/>
          <p:cNvSpPr>
            <a:spLocks noGrp="1"/>
          </p:cNvSpPr>
          <p:nvPr>
            <p:ph type="sldNum" sz="quarter" idx="12"/>
          </p:nvPr>
        </p:nvSpPr>
        <p:spPr/>
        <p:txBody>
          <a:bodyPr/>
          <a:lstStyle/>
          <a:p>
            <a:pPr>
              <a:defRPr/>
            </a:pPr>
            <a:fld id="{43641FE3-C068-4F86-B2B0-437453237B09}" type="slidenum">
              <a:rPr lang="en-US"/>
              <a:pPr>
                <a:defRPr/>
              </a:pPr>
              <a:t>29</a:t>
            </a:fld>
            <a:endParaRPr lang="en-US"/>
          </a:p>
        </p:txBody>
      </p:sp>
      <p:sp>
        <p:nvSpPr>
          <p:cNvPr id="27653" name="Rectangle 5"/>
          <p:cNvSpPr>
            <a:spLocks noChangeArrowheads="1"/>
          </p:cNvSpPr>
          <p:nvPr/>
        </p:nvSpPr>
        <p:spPr bwMode="auto">
          <a:xfrm>
            <a:off x="4648200" y="2133603"/>
            <a:ext cx="3810000" cy="1015663"/>
          </a:xfrm>
          <a:prstGeom prst="rect">
            <a:avLst/>
          </a:prstGeom>
          <a:solidFill>
            <a:srgbClr val="1E4ABD"/>
          </a:solidFill>
          <a:ln w="9525">
            <a:noFill/>
            <a:miter lim="800000"/>
            <a:headEnd/>
            <a:tailEnd/>
          </a:ln>
        </p:spPr>
        <p:txBody>
          <a:bodyPr>
            <a:spAutoFit/>
          </a:bodyPr>
          <a:lstStyle/>
          <a:p>
            <a:pPr algn="l" eaLnBrk="1" hangingPunct="1">
              <a:spcAft>
                <a:spcPct val="40000"/>
              </a:spcAft>
            </a:pPr>
            <a:r>
              <a:rPr lang="en-US" sz="2000" b="1">
                <a:solidFill>
                  <a:schemeClr val="bg1"/>
                </a:solidFill>
                <a:latin typeface="Arial" charset="0"/>
              </a:rPr>
              <a:t>The full EIA study is a far more significant effort than the preliminary assessment.</a:t>
            </a:r>
          </a:p>
        </p:txBody>
      </p:sp>
      <p:sp>
        <p:nvSpPr>
          <p:cNvPr id="27654" name="Text Box 6"/>
          <p:cNvSpPr txBox="1">
            <a:spLocks noChangeArrowheads="1"/>
          </p:cNvSpPr>
          <p:nvPr/>
        </p:nvSpPr>
        <p:spPr bwMode="auto">
          <a:xfrm>
            <a:off x="4038600" y="1676401"/>
            <a:ext cx="609600" cy="707886"/>
          </a:xfrm>
          <a:prstGeom prst="rect">
            <a:avLst/>
          </a:prstGeom>
          <a:solidFill>
            <a:srgbClr val="CCFFCC"/>
          </a:solidFill>
          <a:ln w="9525">
            <a:noFill/>
            <a:miter lim="800000"/>
            <a:headEnd/>
            <a:tailEnd/>
          </a:ln>
        </p:spPr>
        <p:txBody>
          <a:bodyPr>
            <a:spAutoFit/>
          </a:bodyPr>
          <a:lstStyle/>
          <a:p>
            <a:pPr algn="l" eaLnBrk="1" hangingPunct="1"/>
            <a:r>
              <a:rPr lang="en-US" sz="4000" b="1">
                <a:latin typeface="Verdana" pitchFamily="34" charset="0"/>
                <a:sym typeface="Wingdings" pitchFamily="2" charset="2"/>
              </a:rPr>
              <a:t></a:t>
            </a:r>
          </a:p>
        </p:txBody>
      </p:sp>
      <p:sp>
        <p:nvSpPr>
          <p:cNvPr id="27655" name="Rectangle 7"/>
          <p:cNvSpPr>
            <a:spLocks noChangeArrowheads="1"/>
          </p:cNvSpPr>
          <p:nvPr/>
        </p:nvSpPr>
        <p:spPr bwMode="auto">
          <a:xfrm>
            <a:off x="4648200" y="3352802"/>
            <a:ext cx="3810000" cy="1631216"/>
          </a:xfrm>
          <a:prstGeom prst="rect">
            <a:avLst/>
          </a:prstGeom>
          <a:solidFill>
            <a:srgbClr val="1E4ABD"/>
          </a:solidFill>
          <a:ln w="9525">
            <a:noFill/>
            <a:miter lim="800000"/>
            <a:headEnd/>
            <a:tailEnd/>
          </a:ln>
        </p:spPr>
        <p:txBody>
          <a:bodyPr>
            <a:spAutoFit/>
          </a:bodyPr>
          <a:lstStyle/>
          <a:p>
            <a:pPr algn="l" eaLnBrk="1" hangingPunct="1">
              <a:spcAft>
                <a:spcPct val="40000"/>
              </a:spcAft>
            </a:pPr>
            <a:r>
              <a:rPr lang="en-US" sz="2000" b="1">
                <a:solidFill>
                  <a:schemeClr val="bg1"/>
                </a:solidFill>
                <a:latin typeface="Arial" charset="0"/>
              </a:rPr>
              <a:t>It is reserved for activities for which screening or the preliminary assessment shows that significant impacts are likely.</a:t>
            </a:r>
          </a:p>
        </p:txBody>
      </p:sp>
      <p:sp>
        <p:nvSpPr>
          <p:cNvPr id="27656" name="Rectangle 8"/>
          <p:cNvSpPr>
            <a:spLocks noChangeArrowheads="1"/>
          </p:cNvSpPr>
          <p:nvPr/>
        </p:nvSpPr>
        <p:spPr bwMode="auto">
          <a:xfrm>
            <a:off x="2286000" y="228600"/>
            <a:ext cx="5029200" cy="861774"/>
          </a:xfrm>
          <a:prstGeom prst="rect">
            <a:avLst/>
          </a:prstGeom>
          <a:noFill/>
          <a:ln w="9525">
            <a:noFill/>
            <a:miter lim="800000"/>
            <a:headEnd/>
            <a:tailEnd/>
          </a:ln>
        </p:spPr>
        <p:txBody>
          <a:bodyPr wrap="square">
            <a:spAutoFit/>
          </a:bodyPr>
          <a:lstStyle/>
          <a:p>
            <a:r>
              <a:rPr lang="en-US" sz="2000" b="1" dirty="0">
                <a:solidFill>
                  <a:srgbClr val="1E4ABD"/>
                </a:solidFill>
                <a:latin typeface="Arial" charset="0"/>
              </a:rPr>
              <a:t>Phase 2 of the EIA process:</a:t>
            </a:r>
            <a:br>
              <a:rPr lang="en-US" sz="3000" b="1" dirty="0">
                <a:solidFill>
                  <a:schemeClr val="tx2"/>
                </a:solidFill>
                <a:latin typeface="Arial" charset="0"/>
              </a:rPr>
            </a:br>
            <a:r>
              <a:rPr lang="en-US" sz="3000" b="1" dirty="0">
                <a:solidFill>
                  <a:schemeClr val="tx2"/>
                </a:solidFill>
                <a:latin typeface="Arial" charset="0"/>
              </a:rPr>
              <a:t>The Full EIA study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838200"/>
            <a:ext cx="7086600" cy="1066800"/>
          </a:xfrm>
        </p:spPr>
        <p:txBody>
          <a:bodyPr>
            <a:noAutofit/>
          </a:bodyPr>
          <a:lstStyle/>
          <a:p>
            <a:r>
              <a:rPr lang="en-US" b="1" dirty="0">
                <a:latin typeface="Times New Roman" pitchFamily="18" charset="0"/>
                <a:cs typeface="Times New Roman" pitchFamily="18" charset="0"/>
              </a:rPr>
              <a:t>OBJECTIVE OF THE TOPIC</a:t>
            </a:r>
          </a:p>
        </p:txBody>
      </p:sp>
      <p:sp>
        <p:nvSpPr>
          <p:cNvPr id="3" name="Subtitle 2"/>
          <p:cNvSpPr>
            <a:spLocks noGrp="1"/>
          </p:cNvSpPr>
          <p:nvPr>
            <p:ph type="subTitle" idx="1"/>
          </p:nvPr>
        </p:nvSpPr>
        <p:spPr>
          <a:xfrm>
            <a:off x="990600" y="2362201"/>
            <a:ext cx="8420100" cy="2590800"/>
          </a:xfrm>
        </p:spPr>
        <p:txBody>
          <a:bodyPr>
            <a:normAutofit/>
          </a:bodyPr>
          <a:lstStyle/>
          <a:p>
            <a:pPr marL="514338" indent="-514338" algn="l">
              <a:buAutoNum type="arabicPeriod"/>
            </a:pPr>
            <a:r>
              <a:rPr lang="en-US" dirty="0">
                <a:solidFill>
                  <a:schemeClr val="tx1"/>
                </a:solidFill>
                <a:latin typeface="Times New Roman" pitchFamily="18" charset="0"/>
                <a:cs typeface="Times New Roman" pitchFamily="18" charset="0"/>
              </a:rPr>
              <a:t>To make students learn about Drastic effects on environment due to various on going projects</a:t>
            </a:r>
          </a:p>
          <a:p>
            <a:pPr marL="514338" indent="-514338" algn="l">
              <a:buAutoNum type="arabicPeriod"/>
            </a:pPr>
            <a:r>
              <a:rPr lang="en-US" dirty="0">
                <a:solidFill>
                  <a:schemeClr val="tx1"/>
                </a:solidFill>
                <a:latin typeface="Times New Roman" pitchFamily="18" charset="0"/>
                <a:cs typeface="Times New Roman" pitchFamily="18" charset="0"/>
              </a:rPr>
              <a:t>To give them the knowledge of various EIA techniques in India.</a:t>
            </a:r>
          </a:p>
          <a:p>
            <a:pPr marL="514338" indent="-514338" algn="l">
              <a:buAutoNum type="arabicPeriod"/>
            </a:pPr>
            <a:r>
              <a:rPr lang="en-US" dirty="0">
                <a:solidFill>
                  <a:schemeClr val="tx1"/>
                </a:solidFill>
                <a:latin typeface="Times New Roman" pitchFamily="18" charset="0"/>
                <a:cs typeface="Times New Roman" pitchFamily="18" charset="0"/>
              </a:rPr>
              <a:t>To help them learn the need for safe health and assessment of environment.</a:t>
            </a:r>
          </a:p>
          <a:p>
            <a:pPr marL="514338" indent="-514338" algn="l">
              <a:buAutoNum type="arabicPeriod"/>
            </a:pPr>
            <a:r>
              <a:rPr lang="en-US" dirty="0">
                <a:solidFill>
                  <a:schemeClr val="tx1"/>
                </a:solidFill>
                <a:latin typeface="Times New Roman" pitchFamily="18" charset="0"/>
                <a:cs typeface="Times New Roman" pitchFamily="18" charset="0"/>
              </a:rPr>
              <a:t>Help the students understand the safety of environment against Mega Projects.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title"/>
          </p:nvPr>
        </p:nvSpPr>
        <p:spPr>
          <a:xfrm>
            <a:off x="1524000" y="533400"/>
            <a:ext cx="7772400" cy="609600"/>
          </a:xfrm>
        </p:spPr>
        <p:txBody>
          <a:bodyPr>
            <a:normAutofit fontScale="90000"/>
          </a:bodyPr>
          <a:lstStyle/>
          <a:p>
            <a:pPr eaLnBrk="1" hangingPunct="1"/>
            <a:r>
              <a:rPr lang="en-US"/>
              <a:t>Who is involved in EIA?</a:t>
            </a:r>
          </a:p>
        </p:txBody>
      </p:sp>
      <p:sp>
        <p:nvSpPr>
          <p:cNvPr id="28678" name="Rectangle 5"/>
          <p:cNvSpPr>
            <a:spLocks noGrp="1" noChangeArrowheads="1"/>
          </p:cNvSpPr>
          <p:nvPr>
            <p:ph idx="1"/>
          </p:nvPr>
        </p:nvSpPr>
        <p:spPr>
          <a:xfrm>
            <a:off x="2209800" y="1827213"/>
            <a:ext cx="3886200" cy="3886200"/>
          </a:xfrm>
        </p:spPr>
        <p:txBody>
          <a:bodyPr/>
          <a:lstStyle/>
          <a:p>
            <a:pPr marL="0" indent="0">
              <a:buNone/>
            </a:pPr>
            <a:r>
              <a:rPr lang="en-US" dirty="0"/>
              <a:t>Sponsor of the activity</a:t>
            </a:r>
            <a:br>
              <a:rPr lang="en-US" dirty="0"/>
            </a:br>
            <a:r>
              <a:rPr lang="en-US" sz="1600" dirty="0"/>
              <a:t>(usually commissions/conducts the EIA)</a:t>
            </a:r>
          </a:p>
          <a:p>
            <a:pPr marL="0" indent="0">
              <a:buNone/>
            </a:pPr>
            <a:r>
              <a:rPr lang="en-US" dirty="0"/>
              <a:t>Regulatory agencies/</a:t>
            </a:r>
            <a:br>
              <a:rPr lang="en-US" dirty="0"/>
            </a:br>
            <a:r>
              <a:rPr lang="en-US" dirty="0"/>
              <a:t>Review authorities</a:t>
            </a:r>
          </a:p>
          <a:p>
            <a:pPr marL="0" indent="0">
              <a:buNone/>
            </a:pPr>
            <a:r>
              <a:rPr lang="en-US" dirty="0"/>
              <a:t>Broad-based public</a:t>
            </a:r>
          </a:p>
        </p:txBody>
      </p:sp>
      <p:sp>
        <p:nvSpPr>
          <p:cNvPr id="7"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8" name="Slide Number Placeholder 4"/>
          <p:cNvSpPr>
            <a:spLocks noGrp="1"/>
          </p:cNvSpPr>
          <p:nvPr>
            <p:ph type="sldNum" sz="quarter" idx="12"/>
          </p:nvPr>
        </p:nvSpPr>
        <p:spPr/>
        <p:txBody>
          <a:bodyPr/>
          <a:lstStyle/>
          <a:p>
            <a:pPr>
              <a:defRPr/>
            </a:pPr>
            <a:fld id="{628E7945-7F0A-4A4D-93D4-48A52FED2508}" type="slidenum">
              <a:rPr lang="en-US"/>
              <a:pPr>
                <a:defRPr/>
              </a:pPr>
              <a:t>30</a:t>
            </a:fld>
            <a:endParaRPr lang="en-US"/>
          </a:p>
        </p:txBody>
      </p:sp>
      <p:sp>
        <p:nvSpPr>
          <p:cNvPr id="28676" name="AutoShape 6"/>
          <p:cNvSpPr>
            <a:spLocks noChangeArrowheads="1"/>
          </p:cNvSpPr>
          <p:nvPr/>
        </p:nvSpPr>
        <p:spPr bwMode="auto">
          <a:xfrm>
            <a:off x="2286000" y="3581400"/>
            <a:ext cx="4572000" cy="1371600"/>
          </a:xfrm>
          <a:prstGeom prst="homePlate">
            <a:avLst>
              <a:gd name="adj" fmla="val 39228"/>
            </a:avLst>
          </a:prstGeom>
          <a:solidFill>
            <a:srgbClr val="99CC00"/>
          </a:solidFill>
          <a:ln w="9525">
            <a:noFill/>
            <a:miter lim="800000"/>
            <a:headEnd/>
            <a:tailEnd/>
          </a:ln>
        </p:spPr>
        <p:txBody>
          <a:bodyPr wrap="none" anchor="ctr"/>
          <a:lstStyle/>
          <a:p>
            <a:endParaRPr lang="en-IN"/>
          </a:p>
        </p:txBody>
      </p:sp>
      <p:sp>
        <p:nvSpPr>
          <p:cNvPr id="28679" name="Rectangle 8"/>
          <p:cNvSpPr>
            <a:spLocks noChangeArrowheads="1"/>
          </p:cNvSpPr>
          <p:nvPr/>
        </p:nvSpPr>
        <p:spPr bwMode="auto">
          <a:xfrm>
            <a:off x="6705600" y="1676402"/>
            <a:ext cx="3657600" cy="4862870"/>
          </a:xfrm>
          <a:prstGeom prst="rect">
            <a:avLst/>
          </a:prstGeom>
          <a:solidFill>
            <a:srgbClr val="FFCC00">
              <a:alpha val="50195"/>
            </a:srgbClr>
          </a:solidFill>
          <a:ln w="9525">
            <a:noFill/>
            <a:miter lim="800000"/>
            <a:headEnd/>
            <a:tailEnd/>
          </a:ln>
        </p:spPr>
        <p:txBody>
          <a:bodyPr wrap="square">
            <a:spAutoFit/>
          </a:bodyPr>
          <a:lstStyle/>
          <a:p>
            <a:pPr algn="l">
              <a:spcBef>
                <a:spcPct val="50000"/>
              </a:spcBef>
            </a:pPr>
            <a:r>
              <a:rPr lang="en-US" sz="2000" dirty="0">
                <a:latin typeface="Arial" charset="0"/>
              </a:rPr>
              <a:t>Public consultation is usually only REQUIRED for full EIA studies. </a:t>
            </a:r>
          </a:p>
          <a:p>
            <a:pPr algn="l">
              <a:spcBef>
                <a:spcPct val="50000"/>
              </a:spcBef>
            </a:pPr>
            <a:r>
              <a:rPr lang="en-US" sz="2000" b="1" dirty="0">
                <a:solidFill>
                  <a:srgbClr val="1E4ABD"/>
                </a:solidFill>
                <a:latin typeface="Arial" charset="0"/>
              </a:rPr>
              <a:t>However, it is good practice for preliminary assessments because:</a:t>
            </a:r>
          </a:p>
          <a:p>
            <a:pPr marL="296855" lvl="1" indent="-163509">
              <a:spcBef>
                <a:spcPct val="50000"/>
              </a:spcBef>
              <a:buFontTx/>
              <a:buChar char="•"/>
            </a:pPr>
            <a:r>
              <a:rPr lang="en-US" sz="2000" dirty="0">
                <a:latin typeface="Arial" charset="0"/>
              </a:rPr>
              <a:t>Predicting impacts is FACILITATED by broad-based public consultation; Judging significance is very difficult without it.</a:t>
            </a:r>
          </a:p>
          <a:p>
            <a:pPr marL="296855" lvl="1" indent="-163509">
              <a:spcBef>
                <a:spcPct val="50000"/>
              </a:spcBef>
              <a:buFontTx/>
              <a:buChar char="•"/>
            </a:pPr>
            <a:r>
              <a:rPr lang="en-US" sz="2000" dirty="0">
                <a:latin typeface="Arial" charset="0"/>
              </a:rPr>
              <a:t>Transparency and accessibility require disclosure to stakeholders</a:t>
            </a:r>
          </a:p>
        </p:txBody>
      </p:sp>
      <p:sp>
        <p:nvSpPr>
          <p:cNvPr id="28680" name="Rectangle 9"/>
          <p:cNvSpPr>
            <a:spLocks noChangeArrowheads="1"/>
          </p:cNvSpPr>
          <p:nvPr/>
        </p:nvSpPr>
        <p:spPr bwMode="auto">
          <a:xfrm>
            <a:off x="2286003" y="5029203"/>
            <a:ext cx="3043239" cy="830997"/>
          </a:xfrm>
          <a:prstGeom prst="rect">
            <a:avLst/>
          </a:prstGeom>
          <a:noFill/>
          <a:ln w="9525">
            <a:noFill/>
            <a:miter lim="800000"/>
            <a:headEnd/>
            <a:tailEnd/>
          </a:ln>
        </p:spPr>
        <p:txBody>
          <a:bodyPr wrap="square">
            <a:spAutoFit/>
          </a:bodyPr>
          <a:lstStyle/>
          <a:p>
            <a:pPr algn="l"/>
            <a:r>
              <a:rPr lang="en-US" sz="1600" b="1" dirty="0">
                <a:latin typeface="Arial" charset="0"/>
              </a:rPr>
              <a:t>Communities (men &amp; women)</a:t>
            </a:r>
            <a:br>
              <a:rPr lang="en-US" sz="1600" b="1" dirty="0">
                <a:latin typeface="Arial" charset="0"/>
              </a:rPr>
            </a:br>
            <a:r>
              <a:rPr lang="en-US" sz="1600" b="1" dirty="0">
                <a:latin typeface="Arial" charset="0"/>
              </a:rPr>
              <a:t>Civil society</a:t>
            </a:r>
            <a:br>
              <a:rPr lang="en-US" sz="1600" b="1" dirty="0">
                <a:latin typeface="Arial" charset="0"/>
              </a:rPr>
            </a:br>
            <a:r>
              <a:rPr lang="en-US" sz="1600" b="1" dirty="0">
                <a:latin typeface="Arial" charset="0"/>
              </a:rPr>
              <a:t>Private Sector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2"/>
          <p:cNvSpPr>
            <a:spLocks noGrp="1" noChangeArrowheads="1"/>
          </p:cNvSpPr>
          <p:nvPr>
            <p:ph type="title"/>
          </p:nvPr>
        </p:nvSpPr>
        <p:spPr>
          <a:xfrm>
            <a:off x="1524000" y="609600"/>
            <a:ext cx="7772400" cy="609600"/>
          </a:xfrm>
        </p:spPr>
        <p:txBody>
          <a:bodyPr>
            <a:normAutofit fontScale="90000"/>
          </a:bodyPr>
          <a:lstStyle/>
          <a:p>
            <a:pPr eaLnBrk="1" hangingPunct="1"/>
            <a:r>
              <a:rPr lang="en-US"/>
              <a:t>Making EIA effective</a:t>
            </a:r>
          </a:p>
        </p:txBody>
      </p:sp>
      <p:sp>
        <p:nvSpPr>
          <p:cNvPr id="29705" name="Rectangle 3"/>
          <p:cNvSpPr>
            <a:spLocks noGrp="1" noChangeArrowheads="1"/>
          </p:cNvSpPr>
          <p:nvPr>
            <p:ph idx="1"/>
          </p:nvPr>
        </p:nvSpPr>
        <p:spPr>
          <a:xfrm>
            <a:off x="1981200" y="1371600"/>
            <a:ext cx="3886200" cy="3657600"/>
          </a:xfrm>
        </p:spPr>
        <p:txBody>
          <a:bodyPr>
            <a:normAutofit/>
          </a:bodyPr>
          <a:lstStyle/>
          <a:p>
            <a:pPr marL="0" indent="0">
              <a:buNone/>
            </a:pPr>
            <a:r>
              <a:rPr lang="en-US" dirty="0"/>
              <a:t>To be an effective tool for ESD, EIA must be:</a:t>
            </a:r>
          </a:p>
          <a:p>
            <a:pPr marL="293681" lvl="1" indent="-173034"/>
            <a:r>
              <a:rPr lang="en-US" sz="2000" b="1" dirty="0"/>
              <a:t>a </a:t>
            </a:r>
            <a:r>
              <a:rPr lang="en-US" sz="2000" b="1" dirty="0">
                <a:solidFill>
                  <a:srgbClr val="1E4ABD"/>
                </a:solidFill>
              </a:rPr>
              <a:t>Integral part of the project development cycle</a:t>
            </a:r>
            <a:r>
              <a:rPr lang="en-US" sz="2000" b="1" dirty="0"/>
              <a:t>.</a:t>
            </a:r>
          </a:p>
          <a:p>
            <a:pPr marL="293681" lvl="1" indent="-173034"/>
            <a:endParaRPr lang="en-US" sz="2400" b="1" dirty="0"/>
          </a:p>
          <a:p>
            <a:pPr marL="293681" lvl="1" indent="-173034"/>
            <a:endParaRPr lang="en-US" sz="2400" b="1" dirty="0"/>
          </a:p>
          <a:p>
            <a:pPr marL="293681" lvl="1" indent="-173034"/>
            <a:endParaRPr lang="en-US" sz="2400" b="1" dirty="0"/>
          </a:p>
        </p:txBody>
      </p:sp>
      <p:sp>
        <p:nvSpPr>
          <p:cNvPr id="10"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1" name="Slide Number Placeholder 4"/>
          <p:cNvSpPr>
            <a:spLocks noGrp="1"/>
          </p:cNvSpPr>
          <p:nvPr>
            <p:ph type="sldNum" sz="quarter" idx="12"/>
          </p:nvPr>
        </p:nvSpPr>
        <p:spPr/>
        <p:txBody>
          <a:bodyPr/>
          <a:lstStyle/>
          <a:p>
            <a:pPr>
              <a:defRPr/>
            </a:pPr>
            <a:fld id="{6CB0C1D0-CB3A-435B-AA34-C98F3557EFA5}" type="slidenum">
              <a:rPr lang="en-US"/>
              <a:pPr>
                <a:defRPr/>
              </a:pPr>
              <a:t>31</a:t>
            </a:fld>
            <a:endParaRPr lang="en-US"/>
          </a:p>
        </p:txBody>
      </p:sp>
      <p:sp>
        <p:nvSpPr>
          <p:cNvPr id="29700" name="AutoShape 9"/>
          <p:cNvSpPr>
            <a:spLocks noChangeArrowheads="1"/>
          </p:cNvSpPr>
          <p:nvPr/>
        </p:nvSpPr>
        <p:spPr bwMode="auto">
          <a:xfrm>
            <a:off x="1976336" y="4762500"/>
            <a:ext cx="4114800" cy="1066800"/>
          </a:xfrm>
          <a:prstGeom prst="homePlate">
            <a:avLst>
              <a:gd name="adj" fmla="val 45393"/>
            </a:avLst>
          </a:prstGeom>
          <a:solidFill>
            <a:srgbClr val="00CCFF">
              <a:alpha val="50195"/>
            </a:srgbClr>
          </a:solidFill>
          <a:ln w="9525">
            <a:noFill/>
            <a:miter lim="800000"/>
            <a:headEnd/>
            <a:tailEnd/>
          </a:ln>
        </p:spPr>
        <p:txBody>
          <a:bodyPr wrap="none" anchor="ctr"/>
          <a:lstStyle/>
          <a:p>
            <a:pPr marL="293681" lvl="1" indent="-173034"/>
            <a:r>
              <a:rPr lang="en-US" sz="1800" b="1" dirty="0">
                <a:solidFill>
                  <a:srgbClr val="1E4ABD"/>
                </a:solidFill>
              </a:rPr>
              <a:t>Transparent &amp; accessible</a:t>
            </a:r>
          </a:p>
        </p:txBody>
      </p:sp>
      <p:sp>
        <p:nvSpPr>
          <p:cNvPr id="29702" name="Rectangle 5"/>
          <p:cNvSpPr>
            <a:spLocks noChangeArrowheads="1"/>
          </p:cNvSpPr>
          <p:nvPr/>
        </p:nvSpPr>
        <p:spPr bwMode="auto">
          <a:xfrm>
            <a:off x="6400800" y="1901829"/>
            <a:ext cx="3657600" cy="1615827"/>
          </a:xfrm>
          <a:prstGeom prst="rect">
            <a:avLst/>
          </a:prstGeom>
          <a:solidFill>
            <a:srgbClr val="99CC00">
              <a:alpha val="50195"/>
            </a:srgbClr>
          </a:solidFill>
          <a:ln w="9525">
            <a:noFill/>
            <a:miter lim="800000"/>
            <a:headEnd/>
            <a:tailEnd/>
          </a:ln>
        </p:spPr>
        <p:txBody>
          <a:bodyPr>
            <a:spAutoFit/>
          </a:bodyPr>
          <a:lstStyle/>
          <a:p>
            <a:pPr algn="l" eaLnBrk="1" hangingPunct="1">
              <a:spcBef>
                <a:spcPct val="50000"/>
              </a:spcBef>
              <a:buClr>
                <a:schemeClr val="folHlink"/>
              </a:buClr>
              <a:buFont typeface="Wingdings" pitchFamily="2" charset="2"/>
              <a:buNone/>
            </a:pPr>
            <a:r>
              <a:rPr lang="en-US" b="1">
                <a:latin typeface="Arial" charset="0"/>
              </a:rPr>
              <a:t>EIA is undertaken early enough to affect project design</a:t>
            </a:r>
          </a:p>
          <a:p>
            <a:pPr algn="l" eaLnBrk="1" hangingPunct="1">
              <a:spcBef>
                <a:spcPct val="50000"/>
              </a:spcBef>
              <a:buClr>
                <a:schemeClr val="folHlink"/>
              </a:buClr>
              <a:buFont typeface="Wingdings" pitchFamily="2" charset="2"/>
              <a:buNone/>
            </a:pPr>
            <a:r>
              <a:rPr lang="en-US" b="1">
                <a:latin typeface="Arial" charset="0"/>
              </a:rPr>
              <a:t>Mitigation and monitoring developed in the EIA process is implemented.</a:t>
            </a:r>
          </a:p>
        </p:txBody>
      </p:sp>
      <p:sp>
        <p:nvSpPr>
          <p:cNvPr id="29703" name="AutoShape 6"/>
          <p:cNvSpPr>
            <a:spLocks noChangeArrowheads="1"/>
          </p:cNvSpPr>
          <p:nvPr/>
        </p:nvSpPr>
        <p:spPr bwMode="auto">
          <a:xfrm>
            <a:off x="2089015" y="2019300"/>
            <a:ext cx="4114800" cy="1066800"/>
          </a:xfrm>
          <a:prstGeom prst="homePlate">
            <a:avLst>
              <a:gd name="adj" fmla="val 45393"/>
            </a:avLst>
          </a:prstGeom>
          <a:solidFill>
            <a:srgbClr val="99CC00">
              <a:alpha val="50195"/>
            </a:srgbClr>
          </a:solidFill>
          <a:ln w="9525">
            <a:noFill/>
            <a:miter lim="800000"/>
            <a:headEnd/>
            <a:tailEnd/>
          </a:ln>
        </p:spPr>
        <p:txBody>
          <a:bodyPr wrap="none" anchor="ctr"/>
          <a:lstStyle/>
          <a:p>
            <a:endParaRPr lang="en-IN" dirty="0"/>
          </a:p>
        </p:txBody>
      </p:sp>
      <p:sp>
        <p:nvSpPr>
          <p:cNvPr id="29706" name="Rectangle 8"/>
          <p:cNvSpPr>
            <a:spLocks noChangeArrowheads="1"/>
          </p:cNvSpPr>
          <p:nvPr/>
        </p:nvSpPr>
        <p:spPr bwMode="auto">
          <a:xfrm>
            <a:off x="6400800" y="3700466"/>
            <a:ext cx="3657600" cy="1338828"/>
          </a:xfrm>
          <a:prstGeom prst="rect">
            <a:avLst/>
          </a:prstGeom>
          <a:solidFill>
            <a:srgbClr val="FFCC00">
              <a:alpha val="50195"/>
            </a:srgbClr>
          </a:solidFill>
          <a:ln w="9525">
            <a:noFill/>
            <a:miter lim="800000"/>
            <a:headEnd/>
            <a:tailEnd/>
          </a:ln>
        </p:spPr>
        <p:txBody>
          <a:bodyPr>
            <a:spAutoFit/>
          </a:bodyPr>
          <a:lstStyle/>
          <a:p>
            <a:pPr algn="l" eaLnBrk="1" hangingPunct="1">
              <a:spcBef>
                <a:spcPct val="50000"/>
              </a:spcBef>
              <a:buClr>
                <a:schemeClr val="folHlink"/>
              </a:buClr>
              <a:buFont typeface="Wingdings" pitchFamily="2" charset="2"/>
              <a:buNone/>
            </a:pPr>
            <a:r>
              <a:rPr lang="en-US" b="1">
                <a:latin typeface="Arial" charset="0"/>
              </a:rPr>
              <a:t>The full EIA study must consider real alternatives</a:t>
            </a:r>
          </a:p>
          <a:p>
            <a:pPr algn="l" eaLnBrk="1" hangingPunct="1">
              <a:spcBef>
                <a:spcPct val="50000"/>
              </a:spcBef>
              <a:buClr>
                <a:schemeClr val="folHlink"/>
              </a:buClr>
              <a:buFont typeface="Wingdings" pitchFamily="2" charset="2"/>
              <a:buNone/>
            </a:pPr>
            <a:r>
              <a:rPr lang="en-US" b="1">
                <a:latin typeface="Arial" charset="0"/>
              </a:rPr>
              <a:t>Impacts must be assessed honestly.</a:t>
            </a:r>
          </a:p>
        </p:txBody>
      </p:sp>
      <p:sp>
        <p:nvSpPr>
          <p:cNvPr id="29707" name="Rectangle 10"/>
          <p:cNvSpPr>
            <a:spLocks noChangeArrowheads="1"/>
          </p:cNvSpPr>
          <p:nvPr/>
        </p:nvSpPr>
        <p:spPr bwMode="auto">
          <a:xfrm>
            <a:off x="6400800" y="5226053"/>
            <a:ext cx="3657600" cy="646331"/>
          </a:xfrm>
          <a:prstGeom prst="rect">
            <a:avLst/>
          </a:prstGeom>
          <a:solidFill>
            <a:srgbClr val="00CCFF">
              <a:alpha val="50195"/>
            </a:srgbClr>
          </a:solidFill>
          <a:ln w="9525">
            <a:noFill/>
            <a:miter lim="800000"/>
            <a:headEnd/>
            <a:tailEnd/>
          </a:ln>
        </p:spPr>
        <p:txBody>
          <a:bodyPr>
            <a:spAutoFit/>
          </a:bodyPr>
          <a:lstStyle/>
          <a:p>
            <a:pPr algn="l" eaLnBrk="1" hangingPunct="1">
              <a:spcBef>
                <a:spcPct val="50000"/>
              </a:spcBef>
              <a:buClr>
                <a:schemeClr val="folHlink"/>
              </a:buClr>
              <a:buFont typeface="Wingdings" pitchFamily="2" charset="2"/>
              <a:buNone/>
            </a:pPr>
            <a:r>
              <a:rPr lang="en-US" b="1">
                <a:latin typeface="Arial" charset="0"/>
              </a:rPr>
              <a:t>The EIA products must be clear and accessible to key actors. </a:t>
            </a:r>
          </a:p>
        </p:txBody>
      </p:sp>
      <p:sp>
        <p:nvSpPr>
          <p:cNvPr id="12" name="AutoShape 7">
            <a:extLst>
              <a:ext uri="{FF2B5EF4-FFF2-40B4-BE49-F238E27FC236}">
                <a16:creationId xmlns:a16="http://schemas.microsoft.com/office/drawing/2014/main" id="{4A8CA9EC-55B1-4329-B1AA-4863F3856EFE}"/>
              </a:ext>
            </a:extLst>
          </p:cNvPr>
          <p:cNvSpPr>
            <a:spLocks noChangeArrowheads="1"/>
          </p:cNvSpPr>
          <p:nvPr/>
        </p:nvSpPr>
        <p:spPr bwMode="auto">
          <a:xfrm>
            <a:off x="1981200" y="3450077"/>
            <a:ext cx="4114800" cy="1066800"/>
          </a:xfrm>
          <a:prstGeom prst="homePlate">
            <a:avLst>
              <a:gd name="adj" fmla="val 45393"/>
            </a:avLst>
          </a:prstGeom>
          <a:solidFill>
            <a:srgbClr val="FFCC00">
              <a:alpha val="50195"/>
            </a:srgbClr>
          </a:solidFill>
          <a:ln w="9525">
            <a:noFill/>
            <a:miter lim="800000"/>
            <a:headEnd/>
            <a:tailEnd/>
          </a:ln>
        </p:spPr>
        <p:txBody>
          <a:bodyPr wrap="none" anchor="ctr"/>
          <a:lstStyle/>
          <a:p>
            <a:pPr marL="293681" lvl="1" indent="-173034"/>
            <a:r>
              <a:rPr lang="en-US" sz="1800" b="1">
                <a:solidFill>
                  <a:srgbClr val="1E4ABD"/>
                </a:solidFill>
              </a:rPr>
              <a:t>Honest</a:t>
            </a:r>
            <a:endParaRPr lang="en-US" sz="1800" b="1" dirty="0">
              <a:solidFill>
                <a:srgbClr val="1E4AB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04800"/>
            <a:ext cx="7086600" cy="1066800"/>
          </a:xfrm>
        </p:spPr>
        <p:txBody>
          <a:bodyPr>
            <a:noAutofit/>
          </a:bodyPr>
          <a:lstStyle/>
          <a:p>
            <a:r>
              <a:rPr lang="en-US" b="1" dirty="0">
                <a:latin typeface="Times New Roman" pitchFamily="18" charset="0"/>
                <a:cs typeface="Times New Roman" pitchFamily="18" charset="0"/>
              </a:rPr>
              <a:t>References</a:t>
            </a:r>
          </a:p>
        </p:txBody>
      </p:sp>
      <p:sp>
        <p:nvSpPr>
          <p:cNvPr id="3" name="Subtitle 2"/>
          <p:cNvSpPr>
            <a:spLocks noGrp="1"/>
          </p:cNvSpPr>
          <p:nvPr>
            <p:ph type="subTitle" idx="1"/>
          </p:nvPr>
        </p:nvSpPr>
        <p:spPr>
          <a:xfrm>
            <a:off x="2286000" y="2133600"/>
            <a:ext cx="7543800" cy="2590800"/>
          </a:xfrm>
        </p:spPr>
        <p:txBody>
          <a:bodyPr>
            <a:normAutofit/>
          </a:bodyPr>
          <a:lstStyle/>
          <a:p>
            <a:pPr marL="514338" indent="-514338" algn="just">
              <a:buAutoNum type="arabicPeriod"/>
            </a:pPr>
            <a:r>
              <a:rPr lang="en-US" dirty="0">
                <a:solidFill>
                  <a:schemeClr val="tx1"/>
                </a:solidFill>
                <a:latin typeface="Times New Roman" pitchFamily="18" charset="0"/>
                <a:cs typeface="Times New Roman" pitchFamily="18" charset="0"/>
              </a:rPr>
              <a:t>Environment Impact Assessment by Lawrence DP</a:t>
            </a:r>
          </a:p>
          <a:p>
            <a:pPr marL="514338" indent="-514338" algn="just">
              <a:buAutoNum type="arabicPeriod"/>
            </a:pPr>
            <a:r>
              <a:rPr lang="en-US" dirty="0">
                <a:solidFill>
                  <a:schemeClr val="tx1"/>
                </a:solidFill>
                <a:latin typeface="Times New Roman" pitchFamily="18" charset="0"/>
                <a:cs typeface="Times New Roman" pitchFamily="18" charset="0"/>
              </a:rPr>
              <a:t>Source Book on EIA – World Bank</a:t>
            </a:r>
          </a:p>
          <a:p>
            <a:pPr marL="514338" indent="-514338" algn="just">
              <a:buAutoNum type="arabicPeriod"/>
            </a:pPr>
            <a:r>
              <a:rPr lang="en-US" dirty="0">
                <a:solidFill>
                  <a:schemeClr val="tx1"/>
                </a:solidFill>
                <a:latin typeface="Times New Roman" pitchFamily="18" charset="0"/>
                <a:cs typeface="Times New Roman" pitchFamily="18" charset="0"/>
              </a:rPr>
              <a:t>Internet Sources – Google, Wikipedia &amp; Slide Share.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1524000" y="3"/>
            <a:ext cx="9144000" cy="468691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en-US" dirty="0">
                <a:solidFill>
                  <a:prstClr val="white"/>
                </a:solidFill>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8534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9150850" y="1"/>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2074075" y="6294603"/>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1816899" y="5129695"/>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2638430"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defRPr/>
            </a:pPr>
            <a:r>
              <a:rPr lang="en-US" sz="8000" dirty="0">
                <a:solidFill>
                  <a:prstClr val="white"/>
                </a:solidFill>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3505204"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algn="ctr">
              <a:defRPr/>
            </a:pPr>
            <a:endParaRPr lang="en-US">
              <a:solidFill>
                <a:prstClr val="white"/>
              </a:solidFill>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3698085"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algn="ctr">
              <a:defRPr/>
            </a:pPr>
            <a:endParaRPr lang="en-US">
              <a:solidFill>
                <a:prstClr val="white"/>
              </a:solidFill>
              <a:latin typeface="Calibri Light"/>
            </a:endParaRPr>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2590800" cy="1470025"/>
          </a:xfrm>
        </p:spPr>
        <p:txBody>
          <a:bodyPr>
            <a:noAutofit/>
          </a:bodyPr>
          <a:lstStyle/>
          <a:p>
            <a:r>
              <a:rPr lang="en-US" b="1" dirty="0">
                <a:latin typeface="Times New Roman" pitchFamily="18" charset="0"/>
                <a:cs typeface="Times New Roman" pitchFamily="18" charset="0"/>
              </a:rPr>
              <a:t>FAQs</a:t>
            </a:r>
          </a:p>
        </p:txBody>
      </p:sp>
      <p:sp>
        <p:nvSpPr>
          <p:cNvPr id="3" name="Subtitle 2"/>
          <p:cNvSpPr>
            <a:spLocks noGrp="1"/>
          </p:cNvSpPr>
          <p:nvPr>
            <p:ph type="subTitle" idx="1"/>
          </p:nvPr>
        </p:nvSpPr>
        <p:spPr>
          <a:xfrm>
            <a:off x="2667000" y="2667000"/>
            <a:ext cx="6400800" cy="2895600"/>
          </a:xfrm>
        </p:spPr>
        <p:txBody>
          <a:bodyPr>
            <a:noAutofit/>
          </a:bodyPr>
          <a:lstStyle/>
          <a:p>
            <a:pPr marL="514338" indent="-514338" algn="just">
              <a:buAutoNum type="arabicPeriod"/>
            </a:pPr>
            <a:r>
              <a:rPr lang="en-US" dirty="0">
                <a:solidFill>
                  <a:schemeClr val="tx1"/>
                </a:solidFill>
                <a:latin typeface="Times New Roman" pitchFamily="18" charset="0"/>
                <a:cs typeface="Times New Roman" pitchFamily="18" charset="0"/>
              </a:rPr>
              <a:t>Why is EIA Conducted before the start of project is EIA carried out for various civil projects in India.</a:t>
            </a:r>
          </a:p>
          <a:p>
            <a:pPr marL="514338" indent="-514338" algn="just">
              <a:buAutoNum type="arabicPeriod"/>
            </a:pPr>
            <a:r>
              <a:rPr lang="en-US" dirty="0">
                <a:solidFill>
                  <a:schemeClr val="tx1"/>
                </a:solidFill>
                <a:latin typeface="Times New Roman" pitchFamily="18" charset="0"/>
                <a:cs typeface="Times New Roman" pitchFamily="18" charset="0"/>
              </a:rPr>
              <a:t>What are the various acts that are constituted in EIA Scheme in India?</a:t>
            </a:r>
          </a:p>
          <a:p>
            <a:pPr marL="514338" indent="-514338" algn="just">
              <a:buAutoNum type="arabicPeriod"/>
            </a:pPr>
            <a:r>
              <a:rPr lang="en-US" dirty="0">
                <a:solidFill>
                  <a:schemeClr val="tx1"/>
                </a:solidFill>
                <a:latin typeface="Times New Roman" pitchFamily="18" charset="0"/>
                <a:cs typeface="Times New Roman" pitchFamily="18" charset="0"/>
              </a:rPr>
              <a:t>What is the need of having a EIA Audit Policy?</a:t>
            </a:r>
          </a:p>
          <a:p>
            <a:pPr marL="514338" indent="-514338" algn="just">
              <a:buAutoNum type="arabicPeriod"/>
            </a:pPr>
            <a:r>
              <a:rPr lang="en-US" dirty="0">
                <a:solidFill>
                  <a:schemeClr val="tx1"/>
                </a:solidFill>
                <a:latin typeface="Times New Roman" pitchFamily="18" charset="0"/>
                <a:cs typeface="Times New Roman" pitchFamily="18" charset="0"/>
              </a:rPr>
              <a:t>Briefly Explain the features of EIA Audit Policy in India.</a:t>
            </a:r>
          </a:p>
          <a:p>
            <a:pPr marL="514338" indent="-514338" algn="just">
              <a:buAutoNum type="arabicPeriod"/>
            </a:pPr>
            <a:r>
              <a:rPr lang="en-US" dirty="0">
                <a:solidFill>
                  <a:schemeClr val="tx1"/>
                </a:solidFill>
                <a:latin typeface="Times New Roman" pitchFamily="18" charset="0"/>
                <a:cs typeface="Times New Roman" pitchFamily="18" charset="0"/>
              </a:rPr>
              <a:t>What is 1986 Draft EPA Policy? Give the Statement for same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1524000" y="457200"/>
            <a:ext cx="7772400" cy="609600"/>
          </a:xfrm>
        </p:spPr>
        <p:txBody>
          <a:bodyPr>
            <a:normAutofit fontScale="90000"/>
          </a:bodyPr>
          <a:lstStyle/>
          <a:p>
            <a:pPr eaLnBrk="1" hangingPunct="1"/>
            <a:r>
              <a:rPr lang="en-US"/>
              <a:t>Review: Definition of EIA</a:t>
            </a:r>
          </a:p>
        </p:txBody>
      </p:sp>
      <p:sp>
        <p:nvSpPr>
          <p:cNvPr id="5126" name="Rectangle 4"/>
          <p:cNvSpPr>
            <a:spLocks noGrp="1" noChangeArrowheads="1"/>
          </p:cNvSpPr>
          <p:nvPr>
            <p:ph idx="1"/>
          </p:nvPr>
        </p:nvSpPr>
        <p:spPr>
          <a:xfrm>
            <a:off x="2109788" y="1447800"/>
            <a:ext cx="4876800" cy="609600"/>
          </a:xfrm>
          <a:noFill/>
        </p:spPr>
        <p:txBody>
          <a:bodyPr>
            <a:normAutofit fontScale="85000" lnSpcReduction="20000"/>
          </a:bodyPr>
          <a:lstStyle/>
          <a:p>
            <a:pPr eaLnBrk="1" hangingPunct="1">
              <a:buFont typeface="Wingdings" pitchFamily="2" charset="2"/>
              <a:buNone/>
            </a:pPr>
            <a:r>
              <a:rPr lang="en-US" sz="2800">
                <a:solidFill>
                  <a:schemeClr val="accent2"/>
                </a:solidFill>
              </a:rPr>
              <a:t>	</a:t>
            </a:r>
            <a:r>
              <a:rPr lang="en-US"/>
              <a:t>Environmental </a:t>
            </a:r>
            <a:br>
              <a:rPr lang="en-US"/>
            </a:br>
            <a:r>
              <a:rPr lang="en-US"/>
              <a:t>Impact Assessment is</a:t>
            </a:r>
          </a:p>
        </p:txBody>
      </p:sp>
      <p:sp>
        <p:nvSpPr>
          <p:cNvPr id="9"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0" name="Slide Number Placeholder 4"/>
          <p:cNvSpPr>
            <a:spLocks noGrp="1"/>
          </p:cNvSpPr>
          <p:nvPr>
            <p:ph type="sldNum" sz="quarter" idx="12"/>
          </p:nvPr>
        </p:nvSpPr>
        <p:spPr/>
        <p:txBody>
          <a:bodyPr/>
          <a:lstStyle/>
          <a:p>
            <a:pPr>
              <a:defRPr/>
            </a:pPr>
            <a:fld id="{9EE502AF-BB3A-4157-94EC-3928258AC89C}" type="slidenum">
              <a:rPr lang="en-US"/>
              <a:pPr>
                <a:defRPr/>
              </a:pPr>
              <a:t>5</a:t>
            </a:fld>
            <a:endParaRPr lang="en-US"/>
          </a:p>
        </p:txBody>
      </p:sp>
      <p:sp>
        <p:nvSpPr>
          <p:cNvPr id="5124" name="AutoShape 12"/>
          <p:cNvSpPr>
            <a:spLocks noChangeArrowheads="1"/>
          </p:cNvSpPr>
          <p:nvPr/>
        </p:nvSpPr>
        <p:spPr bwMode="auto">
          <a:xfrm rot="-5400000">
            <a:off x="7810500" y="3771900"/>
            <a:ext cx="1981200" cy="2971800"/>
          </a:xfrm>
          <a:prstGeom prst="downArrow">
            <a:avLst>
              <a:gd name="adj1" fmla="val 100000"/>
              <a:gd name="adj2" fmla="val 35424"/>
            </a:avLst>
          </a:prstGeom>
          <a:solidFill>
            <a:srgbClr val="FFCC00"/>
          </a:solidFill>
          <a:ln w="9525">
            <a:solidFill>
              <a:schemeClr val="tx1"/>
            </a:solidFill>
            <a:miter lim="800000"/>
            <a:headEnd/>
            <a:tailEnd/>
          </a:ln>
        </p:spPr>
        <p:txBody>
          <a:bodyPr vert="eaVert" anchor="ctr"/>
          <a:lstStyle/>
          <a:p>
            <a:pPr algn="l" eaLnBrk="1" hangingPunct="1">
              <a:spcAft>
                <a:spcPct val="40000"/>
              </a:spcAft>
            </a:pPr>
            <a:r>
              <a:rPr lang="en-US" b="1">
                <a:latin typeface="Arial" charset="0"/>
              </a:rPr>
              <a:t>In EIA, the term “impacts” is used instead of “effects of activities.”</a:t>
            </a:r>
          </a:p>
          <a:p>
            <a:pPr eaLnBrk="1" hangingPunct="1">
              <a:spcAft>
                <a:spcPct val="40000"/>
              </a:spcAft>
            </a:pPr>
            <a:r>
              <a:rPr lang="en-US" sz="2200" b="1">
                <a:solidFill>
                  <a:srgbClr val="1E4ABD"/>
                </a:solidFill>
                <a:latin typeface="Arial" charset="0"/>
              </a:rPr>
              <a:t>What is an impact</a:t>
            </a:r>
            <a:r>
              <a:rPr lang="en-US" b="1">
                <a:solidFill>
                  <a:srgbClr val="1E4ABD"/>
                </a:solidFill>
                <a:latin typeface="Arial" charset="0"/>
              </a:rPr>
              <a:t>?</a:t>
            </a:r>
          </a:p>
        </p:txBody>
      </p:sp>
      <p:sp>
        <p:nvSpPr>
          <p:cNvPr id="5127" name="Rectangle 5"/>
          <p:cNvSpPr>
            <a:spLocks noChangeArrowheads="1"/>
          </p:cNvSpPr>
          <p:nvPr/>
        </p:nvSpPr>
        <p:spPr bwMode="auto">
          <a:xfrm>
            <a:off x="2490788" y="2330453"/>
            <a:ext cx="4114800" cy="2800767"/>
          </a:xfrm>
          <a:prstGeom prst="rect">
            <a:avLst/>
          </a:prstGeom>
          <a:solidFill>
            <a:srgbClr val="1E4ABD"/>
          </a:solidFill>
          <a:ln w="9525">
            <a:noFill/>
            <a:miter lim="800000"/>
            <a:headEnd/>
            <a:tailEnd/>
          </a:ln>
        </p:spPr>
        <p:txBody>
          <a:bodyPr>
            <a:spAutoFit/>
          </a:bodyPr>
          <a:lstStyle/>
          <a:p>
            <a:pPr algn="l" eaLnBrk="1" hangingPunct="1">
              <a:spcAft>
                <a:spcPct val="40000"/>
              </a:spcAft>
            </a:pPr>
            <a:r>
              <a:rPr lang="en-US" sz="2000" b="1">
                <a:solidFill>
                  <a:schemeClr val="bg1"/>
                </a:solidFill>
                <a:latin typeface="Arial" charset="0"/>
              </a:rPr>
              <a:t>A formal process for identifying:</a:t>
            </a:r>
          </a:p>
          <a:p>
            <a:pPr marL="234945" lvl="1" indent="-117472">
              <a:spcAft>
                <a:spcPct val="40000"/>
              </a:spcAft>
              <a:buFontTx/>
              <a:buChar char="•"/>
            </a:pPr>
            <a:r>
              <a:rPr lang="en-US" sz="2000" b="1">
                <a:solidFill>
                  <a:schemeClr val="bg1"/>
                </a:solidFill>
                <a:latin typeface="Arial" charset="0"/>
              </a:rPr>
              <a:t>likely effects of activities or projects on the ENVIRONMENT, and on human health and welfare.</a:t>
            </a:r>
          </a:p>
          <a:p>
            <a:pPr marL="234945" lvl="1" indent="-117472">
              <a:spcAft>
                <a:spcPct val="40000"/>
              </a:spcAft>
              <a:buFontTx/>
              <a:buChar char="•"/>
            </a:pPr>
            <a:r>
              <a:rPr lang="en-US" sz="2000" b="1">
                <a:solidFill>
                  <a:schemeClr val="bg1"/>
                </a:solidFill>
                <a:latin typeface="Arial" charset="0"/>
              </a:rPr>
              <a:t>means and measures to mitigate &amp; monitor these impacts</a:t>
            </a:r>
          </a:p>
        </p:txBody>
      </p:sp>
      <p:sp>
        <p:nvSpPr>
          <p:cNvPr id="5128" name="Text Box 6"/>
          <p:cNvSpPr txBox="1">
            <a:spLocks noChangeArrowheads="1"/>
          </p:cNvSpPr>
          <p:nvPr/>
        </p:nvSpPr>
        <p:spPr bwMode="auto">
          <a:xfrm>
            <a:off x="1981200" y="1600201"/>
            <a:ext cx="533400" cy="707886"/>
          </a:xfrm>
          <a:prstGeom prst="rect">
            <a:avLst/>
          </a:prstGeom>
          <a:solidFill>
            <a:srgbClr val="CCFFCC"/>
          </a:solidFill>
          <a:ln w="9525">
            <a:noFill/>
            <a:miter lim="800000"/>
            <a:headEnd/>
            <a:tailEnd/>
          </a:ln>
        </p:spPr>
        <p:txBody>
          <a:bodyPr>
            <a:spAutoFit/>
          </a:bodyPr>
          <a:lstStyle/>
          <a:p>
            <a:pPr algn="l" eaLnBrk="1" hangingPunct="1"/>
            <a:r>
              <a:rPr lang="en-US" sz="4000" b="1">
                <a:latin typeface="Verdana" pitchFamily="34" charset="0"/>
                <a:sym typeface="Wingdings" pitchFamily="2" charset="2"/>
              </a:rPr>
              <a:t></a:t>
            </a:r>
          </a:p>
        </p:txBody>
      </p:sp>
      <p:sp>
        <p:nvSpPr>
          <p:cNvPr id="5129" name="AutoShape 7"/>
          <p:cNvSpPr>
            <a:spLocks noChangeArrowheads="1"/>
          </p:cNvSpPr>
          <p:nvPr/>
        </p:nvSpPr>
        <p:spPr bwMode="auto">
          <a:xfrm rot="-5400000">
            <a:off x="6362700" y="2781300"/>
            <a:ext cx="1219200" cy="533400"/>
          </a:xfrm>
          <a:prstGeom prst="downArrow">
            <a:avLst>
              <a:gd name="adj1" fmla="val 62241"/>
              <a:gd name="adj2" fmla="val 100000"/>
            </a:avLst>
          </a:prstGeom>
          <a:solidFill>
            <a:srgbClr val="FFCC00"/>
          </a:solidFill>
          <a:ln w="9525">
            <a:solidFill>
              <a:schemeClr val="tx1"/>
            </a:solidFill>
            <a:miter lim="800000"/>
            <a:headEnd/>
            <a:tailEnd/>
          </a:ln>
        </p:spPr>
        <p:txBody>
          <a:bodyPr wrap="none" anchor="ctr"/>
          <a:lstStyle/>
          <a:p>
            <a:endParaRPr lang="en-IN"/>
          </a:p>
        </p:txBody>
      </p:sp>
      <p:sp>
        <p:nvSpPr>
          <p:cNvPr id="5130" name="Rectangle 9"/>
          <p:cNvSpPr>
            <a:spLocks noChangeArrowheads="1"/>
          </p:cNvSpPr>
          <p:nvPr/>
        </p:nvSpPr>
        <p:spPr bwMode="auto">
          <a:xfrm>
            <a:off x="7315200" y="2895600"/>
            <a:ext cx="2438400" cy="1371600"/>
          </a:xfrm>
          <a:prstGeom prst="rect">
            <a:avLst/>
          </a:prstGeom>
          <a:noFill/>
          <a:ln w="9525">
            <a:noFill/>
            <a:miter lim="800000"/>
            <a:headEnd/>
            <a:tailEnd/>
          </a:ln>
        </p:spPr>
        <p:txBody>
          <a:bodyPr anchor="ctr"/>
          <a:lstStyle/>
          <a:p>
            <a:pPr algn="l" eaLnBrk="1" hangingPunct="1">
              <a:spcAft>
                <a:spcPct val="40000"/>
              </a:spcAft>
            </a:pPr>
            <a:r>
              <a:rPr lang="en-US" b="1">
                <a:solidFill>
                  <a:srgbClr val="1E4ABD"/>
                </a:solidFill>
                <a:latin typeface="Arial" charset="0"/>
              </a:rPr>
              <a:t>Environment </a:t>
            </a:r>
            <a:r>
              <a:rPr lang="en-US" b="1">
                <a:latin typeface="Arial" charset="0"/>
              </a:rPr>
              <a:t>is broadly interpreted: physical, biological, and social.</a:t>
            </a:r>
          </a:p>
          <a:p>
            <a:pPr eaLnBrk="1" hangingPunct="1">
              <a:spcAft>
                <a:spcPct val="40000"/>
              </a:spcAft>
            </a:pPr>
            <a:r>
              <a:rPr lang="en-US" b="1">
                <a:latin typeface="Arial"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49C-BEF0-4D85-9462-6B417E720597}"/>
              </a:ext>
            </a:extLst>
          </p:cNvPr>
          <p:cNvSpPr>
            <a:spLocks noGrp="1"/>
          </p:cNvSpPr>
          <p:nvPr>
            <p:ph type="title"/>
          </p:nvPr>
        </p:nvSpPr>
        <p:spPr/>
        <p:txBody>
          <a:bodyPr>
            <a:normAutofit/>
          </a:bodyPr>
          <a:lstStyle/>
          <a:p>
            <a:r>
              <a:rPr lang="en-US" b="0" i="0" dirty="0">
                <a:solidFill>
                  <a:srgbClr val="444444"/>
                </a:solidFill>
                <a:effectLst/>
                <a:latin typeface="Open Sans" panose="020B0606030504020204" pitchFamily="34" charset="0"/>
              </a:rPr>
              <a:t>Why did EIA start?</a:t>
            </a:r>
            <a:endParaRPr lang="en-IN" dirty="0"/>
          </a:p>
        </p:txBody>
      </p:sp>
      <p:sp>
        <p:nvSpPr>
          <p:cNvPr id="3" name="Content Placeholder 2">
            <a:extLst>
              <a:ext uri="{FF2B5EF4-FFF2-40B4-BE49-F238E27FC236}">
                <a16:creationId xmlns:a16="http://schemas.microsoft.com/office/drawing/2014/main" id="{DDA55DF4-3C29-48F3-AA54-0A4CF3A3F152}"/>
              </a:ext>
            </a:extLst>
          </p:cNvPr>
          <p:cNvSpPr>
            <a:spLocks noGrp="1"/>
          </p:cNvSpPr>
          <p:nvPr>
            <p:ph idx="1"/>
          </p:nvPr>
        </p:nvSpPr>
        <p:spPr>
          <a:xfrm>
            <a:off x="457200" y="1499394"/>
            <a:ext cx="4809066" cy="3859211"/>
          </a:xfrm>
        </p:spPr>
        <p:txBody>
          <a:bodyPr/>
          <a:lstStyle/>
          <a:p>
            <a:r>
              <a:rPr lang="en-US" b="0" i="0" dirty="0">
                <a:solidFill>
                  <a:srgbClr val="444444"/>
                </a:solidFill>
                <a:effectLst/>
                <a:latin typeface="Open Sans" panose="020B0606030504020204" pitchFamily="34" charset="0"/>
              </a:rPr>
              <a:t>By the early 1960s in the US and other industrial countries, it was clear that something </a:t>
            </a:r>
            <a:r>
              <a:rPr lang="en-US" b="0" i="0">
                <a:solidFill>
                  <a:srgbClr val="444444"/>
                </a:solidFill>
                <a:effectLst/>
                <a:latin typeface="Open Sans" panose="020B0606030504020204" pitchFamily="34" charset="0"/>
              </a:rPr>
              <a:t>was wrong Silent </a:t>
            </a:r>
            <a:r>
              <a:rPr lang="en-US" b="0" i="0" dirty="0">
                <a:solidFill>
                  <a:srgbClr val="444444"/>
                </a:solidFill>
                <a:effectLst/>
                <a:latin typeface="Open Sans" panose="020B0606030504020204" pitchFamily="34" charset="0"/>
              </a:rPr>
              <a:t>Spring by </a:t>
            </a:r>
            <a:r>
              <a:rPr lang="en-US" b="0" i="0" dirty="0" err="1">
                <a:solidFill>
                  <a:srgbClr val="444444"/>
                </a:solidFill>
                <a:effectLst/>
                <a:latin typeface="Open Sans" panose="020B0606030504020204" pitchFamily="34" charset="0"/>
              </a:rPr>
              <a:t>Richeal</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Carison</a:t>
            </a:r>
            <a:endParaRPr lang="en-IN" dirty="0"/>
          </a:p>
        </p:txBody>
      </p:sp>
      <p:pic>
        <p:nvPicPr>
          <p:cNvPr id="3076" name="Picture 4">
            <a:extLst>
              <a:ext uri="{FF2B5EF4-FFF2-40B4-BE49-F238E27FC236}">
                <a16:creationId xmlns:a16="http://schemas.microsoft.com/office/drawing/2014/main" id="{080BBB0B-6A7E-4CC5-A61A-E8C0C76F1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990600"/>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D4EAB7B-E138-45AD-91F1-6EB7A8FF3D9F}"/>
              </a:ext>
            </a:extLst>
          </p:cNvPr>
          <p:cNvPicPr>
            <a:picLocks noChangeAspect="1"/>
          </p:cNvPicPr>
          <p:nvPr/>
        </p:nvPicPr>
        <p:blipFill>
          <a:blip r:embed="rId3"/>
          <a:stretch>
            <a:fillRect/>
          </a:stretch>
        </p:blipFill>
        <p:spPr>
          <a:xfrm>
            <a:off x="872067" y="3028950"/>
            <a:ext cx="4800600" cy="3600450"/>
          </a:xfrm>
          <a:prstGeom prst="rect">
            <a:avLst/>
          </a:prstGeom>
        </p:spPr>
      </p:pic>
    </p:spTree>
    <p:extLst>
      <p:ext uri="{BB962C8B-B14F-4D97-AF65-F5344CB8AC3E}">
        <p14:creationId xmlns:p14="http://schemas.microsoft.com/office/powerpoint/2010/main" val="266908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AA0E33-8B6F-4CA7-9EE1-C93A7A4935C4}"/>
              </a:ext>
            </a:extLst>
          </p:cNvPr>
          <p:cNvPicPr>
            <a:picLocks noGrp="1" noChangeAspect="1"/>
          </p:cNvPicPr>
          <p:nvPr>
            <p:ph idx="1"/>
          </p:nvPr>
        </p:nvPicPr>
        <p:blipFill>
          <a:blip r:embed="rId2"/>
          <a:stretch>
            <a:fillRect/>
          </a:stretch>
        </p:blipFill>
        <p:spPr>
          <a:xfrm>
            <a:off x="609600" y="-152400"/>
            <a:ext cx="8070918" cy="6053189"/>
          </a:xfrm>
          <a:prstGeom prst="rect">
            <a:avLst/>
          </a:prstGeom>
        </p:spPr>
      </p:pic>
    </p:spTree>
    <p:extLst>
      <p:ext uri="{BB962C8B-B14F-4D97-AF65-F5344CB8AC3E}">
        <p14:creationId xmlns:p14="http://schemas.microsoft.com/office/powerpoint/2010/main" val="52591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a:spLocks noGrp="1" noChangeArrowheads="1"/>
          </p:cNvSpPr>
          <p:nvPr>
            <p:ph type="title"/>
          </p:nvPr>
        </p:nvSpPr>
        <p:spPr>
          <a:xfrm>
            <a:off x="1524000" y="533400"/>
            <a:ext cx="7772400" cy="609600"/>
          </a:xfrm>
        </p:spPr>
        <p:txBody>
          <a:bodyPr>
            <a:normAutofit fontScale="90000"/>
          </a:bodyPr>
          <a:lstStyle/>
          <a:p>
            <a:pPr eaLnBrk="1" hangingPunct="1"/>
            <a:r>
              <a:rPr lang="en-US"/>
              <a:t>What is an impact?</a:t>
            </a:r>
          </a:p>
        </p:txBody>
      </p:sp>
      <p:sp>
        <p:nvSpPr>
          <p:cNvPr id="6150" name="Rectangle 5"/>
          <p:cNvSpPr>
            <a:spLocks noGrp="1" noChangeArrowheads="1"/>
          </p:cNvSpPr>
          <p:nvPr>
            <p:ph idx="1"/>
          </p:nvPr>
        </p:nvSpPr>
        <p:spPr>
          <a:xfrm>
            <a:off x="990600" y="1219200"/>
            <a:ext cx="5105400" cy="2362200"/>
          </a:xfrm>
        </p:spPr>
        <p:txBody>
          <a:bodyPr>
            <a:normAutofit/>
          </a:bodyPr>
          <a:lstStyle/>
          <a:p>
            <a:pPr marL="0" indent="0">
              <a:buNone/>
            </a:pPr>
            <a:r>
              <a:rPr lang="en-US" dirty="0"/>
              <a:t>The impact of an activity is a deviation (a change) from the </a:t>
            </a:r>
            <a:r>
              <a:rPr lang="en-US" dirty="0">
                <a:solidFill>
                  <a:srgbClr val="1E4ABD"/>
                </a:solidFill>
              </a:rPr>
              <a:t>baseline situation</a:t>
            </a:r>
            <a:r>
              <a:rPr lang="en-US" dirty="0"/>
              <a:t> that is caused by the activity.</a:t>
            </a:r>
          </a:p>
        </p:txBody>
      </p:sp>
      <p:sp>
        <p:nvSpPr>
          <p:cNvPr id="9"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0" name="Slide Number Placeholder 4"/>
          <p:cNvSpPr>
            <a:spLocks noGrp="1"/>
          </p:cNvSpPr>
          <p:nvPr>
            <p:ph type="sldNum" sz="quarter" idx="12"/>
          </p:nvPr>
        </p:nvSpPr>
        <p:spPr/>
        <p:txBody>
          <a:bodyPr/>
          <a:lstStyle/>
          <a:p>
            <a:pPr>
              <a:defRPr/>
            </a:pPr>
            <a:fld id="{6DF66DF1-340D-40B7-9A0C-594EE757F6AB}" type="slidenum">
              <a:rPr lang="en-US"/>
              <a:pPr>
                <a:defRPr/>
              </a:pPr>
              <a:t>8</a:t>
            </a:fld>
            <a:endParaRPr lang="en-US"/>
          </a:p>
        </p:txBody>
      </p:sp>
      <p:sp>
        <p:nvSpPr>
          <p:cNvPr id="6148" name="AutoShape 12"/>
          <p:cNvSpPr>
            <a:spLocks noChangeArrowheads="1"/>
          </p:cNvSpPr>
          <p:nvPr/>
        </p:nvSpPr>
        <p:spPr bwMode="auto">
          <a:xfrm>
            <a:off x="3352800" y="2362200"/>
            <a:ext cx="3200400" cy="457200"/>
          </a:xfrm>
          <a:prstGeom prst="homePlate">
            <a:avLst>
              <a:gd name="adj" fmla="val 62157"/>
            </a:avLst>
          </a:prstGeom>
          <a:solidFill>
            <a:srgbClr val="99CC00">
              <a:alpha val="50195"/>
            </a:srgbClr>
          </a:solidFill>
          <a:ln w="9525">
            <a:noFill/>
            <a:miter lim="800000"/>
            <a:headEnd/>
            <a:tailEnd/>
          </a:ln>
        </p:spPr>
        <p:txBody>
          <a:bodyPr wrap="none" anchor="ctr"/>
          <a:lstStyle/>
          <a:p>
            <a:endParaRPr lang="en-IN"/>
          </a:p>
        </p:txBody>
      </p:sp>
      <p:sp>
        <p:nvSpPr>
          <p:cNvPr id="6151" name="Rectangle 10"/>
          <p:cNvSpPr>
            <a:spLocks noChangeArrowheads="1"/>
          </p:cNvSpPr>
          <p:nvPr/>
        </p:nvSpPr>
        <p:spPr bwMode="auto">
          <a:xfrm>
            <a:off x="2276272" y="3322407"/>
            <a:ext cx="3810000" cy="1107996"/>
          </a:xfrm>
          <a:prstGeom prst="rect">
            <a:avLst/>
          </a:prstGeom>
          <a:solidFill>
            <a:schemeClr val="tx1"/>
          </a:solidFill>
          <a:ln w="9525">
            <a:noFill/>
            <a:miter lim="800000"/>
            <a:headEnd/>
            <a:tailEnd/>
          </a:ln>
        </p:spPr>
        <p:txBody>
          <a:bodyPr>
            <a:spAutoFit/>
          </a:bodyPr>
          <a:lstStyle/>
          <a:p>
            <a:pPr algn="l">
              <a:spcAft>
                <a:spcPct val="30000"/>
              </a:spcAft>
            </a:pPr>
            <a:r>
              <a:rPr lang="en-US" sz="2200" b="1" dirty="0">
                <a:solidFill>
                  <a:schemeClr val="bg1"/>
                </a:solidFill>
                <a:latin typeface="Arial" charset="0"/>
              </a:rPr>
              <a:t>To measure an impact, you must know what the baseline situation is.</a:t>
            </a:r>
          </a:p>
        </p:txBody>
      </p:sp>
      <p:sp>
        <p:nvSpPr>
          <p:cNvPr id="6152" name="Text Box 11"/>
          <p:cNvSpPr txBox="1">
            <a:spLocks noChangeArrowheads="1"/>
          </p:cNvSpPr>
          <p:nvPr/>
        </p:nvSpPr>
        <p:spPr bwMode="auto">
          <a:xfrm>
            <a:off x="1371397" y="3463523"/>
            <a:ext cx="295275" cy="707886"/>
          </a:xfrm>
          <a:prstGeom prst="rect">
            <a:avLst/>
          </a:prstGeom>
          <a:solidFill>
            <a:srgbClr val="FF0000"/>
          </a:solidFill>
          <a:ln w="9525">
            <a:noFill/>
            <a:miter lim="800000"/>
            <a:headEnd/>
            <a:tailEnd/>
          </a:ln>
        </p:spPr>
        <p:txBody>
          <a:bodyPr>
            <a:spAutoFit/>
          </a:bodyPr>
          <a:lstStyle/>
          <a:p>
            <a:pPr algn="l" eaLnBrk="1" hangingPunct="1"/>
            <a:r>
              <a:rPr lang="en-US" sz="4000" b="1" dirty="0">
                <a:solidFill>
                  <a:schemeClr val="bg1"/>
                </a:solidFill>
                <a:latin typeface="Verdana" pitchFamily="34" charset="0"/>
              </a:rPr>
              <a:t>!</a:t>
            </a:r>
          </a:p>
        </p:txBody>
      </p:sp>
      <p:sp>
        <p:nvSpPr>
          <p:cNvPr id="6153" name="Rectangle 13"/>
          <p:cNvSpPr>
            <a:spLocks noChangeArrowheads="1"/>
          </p:cNvSpPr>
          <p:nvPr/>
        </p:nvSpPr>
        <p:spPr bwMode="auto">
          <a:xfrm>
            <a:off x="6705600" y="2133602"/>
            <a:ext cx="2514600" cy="3416320"/>
          </a:xfrm>
          <a:prstGeom prst="rect">
            <a:avLst/>
          </a:prstGeom>
          <a:solidFill>
            <a:srgbClr val="FFCC00">
              <a:alpha val="50195"/>
            </a:srgbClr>
          </a:solidFill>
          <a:ln w="9525">
            <a:noFill/>
            <a:miter lim="800000"/>
            <a:headEnd/>
            <a:tailEnd/>
          </a:ln>
        </p:spPr>
        <p:txBody>
          <a:bodyPr>
            <a:spAutoFit/>
          </a:bodyPr>
          <a:lstStyle/>
          <a:p>
            <a:pPr algn="l"/>
            <a:r>
              <a:rPr lang="en-US" b="1">
                <a:latin typeface="Arial" charset="0"/>
              </a:rPr>
              <a:t>The </a:t>
            </a:r>
            <a:r>
              <a:rPr lang="en-US" b="1">
                <a:solidFill>
                  <a:srgbClr val="1E4ABD"/>
                </a:solidFill>
                <a:latin typeface="Arial" charset="0"/>
              </a:rPr>
              <a:t>baseline situation</a:t>
            </a:r>
            <a:r>
              <a:rPr lang="en-US" b="1">
                <a:latin typeface="Arial" charset="0"/>
              </a:rPr>
              <a:t> is the existing environmental situation or condition in the absence of the activity.</a:t>
            </a:r>
          </a:p>
          <a:p>
            <a:pPr algn="l"/>
            <a:endParaRPr lang="en-US" b="1">
              <a:latin typeface="Arial" charset="0"/>
            </a:endParaRPr>
          </a:p>
          <a:p>
            <a:pPr algn="l"/>
            <a:r>
              <a:rPr lang="en-US" b="1">
                <a:solidFill>
                  <a:srgbClr val="1E4ABD"/>
                </a:solidFill>
                <a:latin typeface="Arial" charset="0"/>
              </a:rPr>
              <a:t>The baseline situation is a key concept in EIA.</a:t>
            </a:r>
            <a:r>
              <a:rPr lang="en-US" b="1">
                <a:latin typeface="Arial" charset="0"/>
              </a:rPr>
              <a:t> </a:t>
            </a:r>
          </a:p>
        </p:txBody>
      </p:sp>
      <p:sp>
        <p:nvSpPr>
          <p:cNvPr id="6154" name="AutoShape 19"/>
          <p:cNvSpPr>
            <a:spLocks noChangeArrowheads="1"/>
          </p:cNvSpPr>
          <p:nvPr/>
        </p:nvSpPr>
        <p:spPr bwMode="auto">
          <a:xfrm rot="-5400000">
            <a:off x="9105900" y="4610100"/>
            <a:ext cx="1524000" cy="1143000"/>
          </a:xfrm>
          <a:prstGeom prst="downArrow">
            <a:avLst>
              <a:gd name="adj1" fmla="val 92083"/>
              <a:gd name="adj2" fmla="val 20699"/>
            </a:avLst>
          </a:prstGeom>
          <a:solidFill>
            <a:srgbClr val="FFCC00"/>
          </a:solidFill>
          <a:ln w="9525">
            <a:solidFill>
              <a:schemeClr val="tx1"/>
            </a:solidFill>
            <a:miter lim="800000"/>
            <a:headEnd/>
            <a:tailEnd/>
          </a:ln>
        </p:spPr>
        <p:txBody>
          <a:bodyPr vert="eaVert" wrap="none" anchor="ctr"/>
          <a:lstStyle/>
          <a:p>
            <a:r>
              <a:rPr lang="en-US" b="1">
                <a:latin typeface="Arial" charset="0"/>
              </a:rPr>
              <a:t>More…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1524000" y="457200"/>
            <a:ext cx="7772400" cy="609600"/>
          </a:xfrm>
        </p:spPr>
        <p:txBody>
          <a:bodyPr>
            <a:normAutofit fontScale="90000"/>
          </a:bodyPr>
          <a:lstStyle/>
          <a:p>
            <a:pPr eaLnBrk="1" hangingPunct="1"/>
            <a:r>
              <a:rPr lang="en-US"/>
              <a:t>The baseline situation</a:t>
            </a:r>
          </a:p>
        </p:txBody>
      </p:sp>
      <p:sp>
        <p:nvSpPr>
          <p:cNvPr id="14" name="Footer Placeholder 3"/>
          <p:cNvSpPr>
            <a:spLocks noGrp="1"/>
          </p:cNvSpPr>
          <p:nvPr>
            <p:ph type="ftr" sz="quarter" idx="11"/>
          </p:nvPr>
        </p:nvSpPr>
        <p:spPr/>
        <p:txBody>
          <a:bodyPr/>
          <a:lstStyle/>
          <a:p>
            <a:pPr>
              <a:defRPr/>
            </a:pPr>
            <a:r>
              <a:rPr lang="en-US"/>
              <a:t>ENCAP EA-ESD Course: Basic Concepts for EIA. Visit www.encapafrica.org</a:t>
            </a:r>
          </a:p>
        </p:txBody>
      </p:sp>
      <p:sp>
        <p:nvSpPr>
          <p:cNvPr id="15" name="Slide Number Placeholder 4"/>
          <p:cNvSpPr>
            <a:spLocks noGrp="1"/>
          </p:cNvSpPr>
          <p:nvPr>
            <p:ph type="sldNum" sz="quarter" idx="12"/>
          </p:nvPr>
        </p:nvSpPr>
        <p:spPr/>
        <p:txBody>
          <a:bodyPr/>
          <a:lstStyle/>
          <a:p>
            <a:pPr>
              <a:defRPr/>
            </a:pPr>
            <a:fld id="{BD1116B1-039E-4748-854A-D4DDD6DA192A}" type="slidenum">
              <a:rPr lang="en-US"/>
              <a:pPr>
                <a:defRPr/>
              </a:pPr>
              <a:t>9</a:t>
            </a:fld>
            <a:endParaRPr lang="en-US"/>
          </a:p>
        </p:txBody>
      </p:sp>
      <p:sp>
        <p:nvSpPr>
          <p:cNvPr id="7172" name="AutoShape 24"/>
          <p:cNvSpPr>
            <a:spLocks noChangeArrowheads="1"/>
          </p:cNvSpPr>
          <p:nvPr/>
        </p:nvSpPr>
        <p:spPr bwMode="auto">
          <a:xfrm>
            <a:off x="1752600" y="2286000"/>
            <a:ext cx="381000" cy="3200400"/>
          </a:xfrm>
          <a:prstGeom prst="curvedRightArrow">
            <a:avLst>
              <a:gd name="adj1" fmla="val 168000"/>
              <a:gd name="adj2" fmla="val 336000"/>
              <a:gd name="adj3" fmla="val 33333"/>
            </a:avLst>
          </a:prstGeom>
          <a:solidFill>
            <a:srgbClr val="99CC00">
              <a:alpha val="50195"/>
            </a:srgbClr>
          </a:solidFill>
          <a:ln w="9525">
            <a:solidFill>
              <a:schemeClr val="tx1"/>
            </a:solidFill>
            <a:miter lim="800000"/>
            <a:headEnd/>
            <a:tailEnd/>
          </a:ln>
        </p:spPr>
        <p:txBody>
          <a:bodyPr wrap="none" anchor="ctr"/>
          <a:lstStyle/>
          <a:p>
            <a:endParaRPr lang="en-IN"/>
          </a:p>
        </p:txBody>
      </p:sp>
      <p:sp>
        <p:nvSpPr>
          <p:cNvPr id="7173" name="Rectangle 23"/>
          <p:cNvSpPr>
            <a:spLocks noChangeArrowheads="1"/>
          </p:cNvSpPr>
          <p:nvPr/>
        </p:nvSpPr>
        <p:spPr bwMode="auto">
          <a:xfrm>
            <a:off x="2133600" y="2286000"/>
            <a:ext cx="3124200" cy="685800"/>
          </a:xfrm>
          <a:prstGeom prst="rect">
            <a:avLst/>
          </a:prstGeom>
          <a:solidFill>
            <a:srgbClr val="99CC00">
              <a:alpha val="50195"/>
            </a:srgbClr>
          </a:solidFill>
          <a:ln w="9525">
            <a:noFill/>
            <a:miter lim="800000"/>
            <a:headEnd/>
            <a:tailEnd/>
          </a:ln>
        </p:spPr>
        <p:txBody>
          <a:bodyPr wrap="none" anchor="ctr"/>
          <a:lstStyle/>
          <a:p>
            <a:endParaRPr lang="en-IN"/>
          </a:p>
        </p:txBody>
      </p:sp>
      <p:sp>
        <p:nvSpPr>
          <p:cNvPr id="7175" name="Rectangle 12"/>
          <p:cNvSpPr>
            <a:spLocks noChangeArrowheads="1"/>
          </p:cNvSpPr>
          <p:nvPr/>
        </p:nvSpPr>
        <p:spPr bwMode="auto">
          <a:xfrm>
            <a:off x="2114551" y="1447800"/>
            <a:ext cx="3219451" cy="1938992"/>
          </a:xfrm>
          <a:prstGeom prst="rect">
            <a:avLst/>
          </a:prstGeom>
          <a:noFill/>
          <a:ln w="9525">
            <a:noFill/>
            <a:miter lim="800000"/>
            <a:headEnd/>
            <a:tailEnd/>
          </a:ln>
        </p:spPr>
        <p:txBody>
          <a:bodyPr>
            <a:spAutoFit/>
          </a:bodyPr>
          <a:lstStyle/>
          <a:p>
            <a:pPr algn="r" eaLnBrk="1" hangingPunct="1">
              <a:spcBef>
                <a:spcPct val="20000"/>
              </a:spcBef>
              <a:buClr>
                <a:schemeClr val="folHlink"/>
              </a:buClr>
              <a:buFont typeface="Wingdings" pitchFamily="2" charset="2"/>
              <a:buNone/>
            </a:pPr>
            <a:r>
              <a:rPr lang="en-US" sz="2400" b="1">
                <a:latin typeface="Arial" charset="0"/>
              </a:rPr>
              <a:t>In characterizing the baseline situation, many </a:t>
            </a:r>
            <a:r>
              <a:rPr lang="en-US" sz="2400" b="1">
                <a:solidFill>
                  <a:srgbClr val="1E4ABD"/>
                </a:solidFill>
                <a:latin typeface="Arial" charset="0"/>
              </a:rPr>
              <a:t>environmental components</a:t>
            </a:r>
            <a:r>
              <a:rPr lang="en-US" sz="2400" b="1">
                <a:latin typeface="Arial" charset="0"/>
              </a:rPr>
              <a:t> MAY be of interest</a:t>
            </a:r>
            <a:endParaRPr lang="en-US" sz="2400" b="1">
              <a:solidFill>
                <a:srgbClr val="1E4ABD"/>
              </a:solidFill>
              <a:latin typeface="Arial" charset="0"/>
            </a:endParaRPr>
          </a:p>
        </p:txBody>
      </p:sp>
      <p:sp>
        <p:nvSpPr>
          <p:cNvPr id="7176" name="Rectangle 14"/>
          <p:cNvSpPr>
            <a:spLocks noChangeArrowheads="1"/>
          </p:cNvSpPr>
          <p:nvPr/>
        </p:nvSpPr>
        <p:spPr bwMode="auto">
          <a:xfrm>
            <a:off x="6096000" y="1295404"/>
            <a:ext cx="3886200" cy="758825"/>
          </a:xfrm>
          <a:prstGeom prst="rect">
            <a:avLst/>
          </a:prstGeom>
          <a:solidFill>
            <a:srgbClr val="FFFF99"/>
          </a:solidFill>
          <a:ln w="9525">
            <a:solidFill>
              <a:schemeClr val="tx1"/>
            </a:solidFill>
            <a:miter lim="800000"/>
            <a:headEnd/>
            <a:tailEnd/>
          </a:ln>
        </p:spPr>
        <p:txBody>
          <a:bodyPr anchor="ctr"/>
          <a:lstStyle/>
          <a:p>
            <a:pPr marL="1142971" indent="-1142971">
              <a:spcAft>
                <a:spcPct val="30000"/>
              </a:spcAft>
            </a:pPr>
            <a:r>
              <a:rPr lang="en-US" sz="1600" b="1">
                <a:latin typeface="Arial" charset="0"/>
                <a:cs typeface="Times New Roman" pitchFamily="18" charset="0"/>
              </a:rPr>
              <a:t>Water</a:t>
            </a:r>
            <a:r>
              <a:rPr lang="en-US" sz="1600" i="1">
                <a:latin typeface="Arial" charset="0"/>
                <a:cs typeface="Times New Roman" pitchFamily="18" charset="0"/>
              </a:rPr>
              <a:t>	Quantity, quality, reliability, accessibility</a:t>
            </a:r>
          </a:p>
        </p:txBody>
      </p:sp>
      <p:sp>
        <p:nvSpPr>
          <p:cNvPr id="7177" name="Rectangle 15"/>
          <p:cNvSpPr>
            <a:spLocks noChangeArrowheads="1"/>
          </p:cNvSpPr>
          <p:nvPr/>
        </p:nvSpPr>
        <p:spPr bwMode="auto">
          <a:xfrm>
            <a:off x="6096000" y="2170113"/>
            <a:ext cx="3886200" cy="762000"/>
          </a:xfrm>
          <a:prstGeom prst="rect">
            <a:avLst/>
          </a:prstGeom>
          <a:solidFill>
            <a:srgbClr val="FFFF99"/>
          </a:solidFill>
          <a:ln w="9525">
            <a:solidFill>
              <a:schemeClr val="tx1"/>
            </a:solidFill>
            <a:miter lim="800000"/>
            <a:headEnd/>
            <a:tailEnd/>
          </a:ln>
        </p:spPr>
        <p:txBody>
          <a:bodyPr anchor="ctr"/>
          <a:lstStyle/>
          <a:p>
            <a:pPr marL="1142971" indent="-1142971">
              <a:spcAft>
                <a:spcPct val="30000"/>
              </a:spcAft>
            </a:pPr>
            <a:r>
              <a:rPr lang="en-US" sz="1600" b="1">
                <a:latin typeface="Arial" charset="0"/>
                <a:cs typeface="Times New Roman" pitchFamily="18" charset="0"/>
              </a:rPr>
              <a:t>Soils</a:t>
            </a:r>
            <a:r>
              <a:rPr lang="en-US" sz="1600" i="1">
                <a:latin typeface="Arial" charset="0"/>
                <a:cs typeface="Times New Roman" pitchFamily="18" charset="0"/>
              </a:rPr>
              <a:t>	Erosion, crop productivity, fallow periods, salinity, nutrient concentrations</a:t>
            </a:r>
          </a:p>
        </p:txBody>
      </p:sp>
      <p:sp>
        <p:nvSpPr>
          <p:cNvPr id="7178" name="Rectangle 16"/>
          <p:cNvSpPr>
            <a:spLocks noChangeArrowheads="1"/>
          </p:cNvSpPr>
          <p:nvPr/>
        </p:nvSpPr>
        <p:spPr bwMode="auto">
          <a:xfrm>
            <a:off x="6096000" y="4762504"/>
            <a:ext cx="3886200" cy="758825"/>
          </a:xfrm>
          <a:prstGeom prst="rect">
            <a:avLst/>
          </a:prstGeom>
          <a:solidFill>
            <a:srgbClr val="FFFF99"/>
          </a:solidFill>
          <a:ln w="9525">
            <a:solidFill>
              <a:schemeClr val="tx1"/>
            </a:solidFill>
            <a:miter lim="800000"/>
            <a:headEnd/>
            <a:tailEnd/>
          </a:ln>
        </p:spPr>
        <p:txBody>
          <a:bodyPr anchor="ctr"/>
          <a:lstStyle/>
          <a:p>
            <a:pPr marL="1142971" indent="-1142971">
              <a:spcAft>
                <a:spcPct val="30000"/>
              </a:spcAft>
            </a:pPr>
            <a:r>
              <a:rPr lang="en-US" sz="1600" b="1">
                <a:latin typeface="Arial" charset="0"/>
                <a:cs typeface="Times New Roman" pitchFamily="18" charset="0"/>
              </a:rPr>
              <a:t>Flora</a:t>
            </a:r>
            <a:r>
              <a:rPr lang="en-US" sz="1600" i="1">
                <a:latin typeface="Arial" charset="0"/>
                <a:cs typeface="Times New Roman" pitchFamily="18" charset="0"/>
              </a:rPr>
              <a:t>	Composition and density of natural vegetation, productivity, key species</a:t>
            </a:r>
          </a:p>
        </p:txBody>
      </p:sp>
      <p:sp>
        <p:nvSpPr>
          <p:cNvPr id="7179" name="Rectangle 17"/>
          <p:cNvSpPr>
            <a:spLocks noChangeArrowheads="1"/>
          </p:cNvSpPr>
          <p:nvPr/>
        </p:nvSpPr>
        <p:spPr bwMode="auto">
          <a:xfrm>
            <a:off x="6096000" y="3048004"/>
            <a:ext cx="3886200" cy="758825"/>
          </a:xfrm>
          <a:prstGeom prst="rect">
            <a:avLst/>
          </a:prstGeom>
          <a:solidFill>
            <a:srgbClr val="FFFF99"/>
          </a:solidFill>
          <a:ln w="9525">
            <a:solidFill>
              <a:schemeClr val="tx1"/>
            </a:solidFill>
            <a:miter lim="800000"/>
            <a:headEnd/>
            <a:tailEnd/>
          </a:ln>
        </p:spPr>
        <p:txBody>
          <a:bodyPr anchor="ctr"/>
          <a:lstStyle/>
          <a:p>
            <a:pPr marL="1142971" indent="-1142971">
              <a:spcAft>
                <a:spcPct val="30000"/>
              </a:spcAft>
            </a:pPr>
            <a:r>
              <a:rPr lang="en-US" sz="1600" b="1">
                <a:latin typeface="Arial" charset="0"/>
                <a:cs typeface="Times New Roman" pitchFamily="18" charset="0"/>
              </a:rPr>
              <a:t>Fauna</a:t>
            </a:r>
            <a:r>
              <a:rPr lang="en-US" sz="1600">
                <a:latin typeface="Arial" charset="0"/>
                <a:cs typeface="Times New Roman" pitchFamily="18" charset="0"/>
              </a:rPr>
              <a:t>	</a:t>
            </a:r>
            <a:r>
              <a:rPr lang="en-US" sz="1600" i="1">
                <a:latin typeface="Arial" charset="0"/>
                <a:cs typeface="Times New Roman" pitchFamily="18" charset="0"/>
              </a:rPr>
              <a:t>Populations, habitat</a:t>
            </a:r>
          </a:p>
          <a:p>
            <a:pPr marL="1142971" indent="-1142971">
              <a:spcAft>
                <a:spcPct val="30000"/>
              </a:spcAft>
            </a:pPr>
            <a:endParaRPr lang="en-US" sz="1600" i="1">
              <a:latin typeface="Arial" charset="0"/>
              <a:cs typeface="Times New Roman" pitchFamily="18" charset="0"/>
            </a:endParaRPr>
          </a:p>
        </p:txBody>
      </p:sp>
      <p:sp>
        <p:nvSpPr>
          <p:cNvPr id="7180" name="Rectangle 18"/>
          <p:cNvSpPr>
            <a:spLocks noChangeArrowheads="1"/>
          </p:cNvSpPr>
          <p:nvPr/>
        </p:nvSpPr>
        <p:spPr bwMode="auto">
          <a:xfrm>
            <a:off x="6096000" y="5638804"/>
            <a:ext cx="3886200" cy="758825"/>
          </a:xfrm>
          <a:prstGeom prst="rect">
            <a:avLst/>
          </a:prstGeom>
          <a:solidFill>
            <a:srgbClr val="FFFF99"/>
          </a:solidFill>
          <a:ln w="9525">
            <a:solidFill>
              <a:schemeClr val="tx1"/>
            </a:solidFill>
            <a:miter lim="800000"/>
            <a:headEnd/>
            <a:tailEnd/>
          </a:ln>
        </p:spPr>
        <p:txBody>
          <a:bodyPr anchor="ctr"/>
          <a:lstStyle/>
          <a:p>
            <a:pPr>
              <a:spcAft>
                <a:spcPct val="30000"/>
              </a:spcAft>
              <a:tabLst>
                <a:tab pos="1142971" algn="l"/>
              </a:tabLst>
            </a:pPr>
            <a:r>
              <a:rPr lang="en-US" sz="1600" b="1">
                <a:latin typeface="Arial" charset="0"/>
                <a:cs typeface="Times New Roman" pitchFamily="18" charset="0"/>
              </a:rPr>
              <a:t>Special	</a:t>
            </a:r>
            <a:r>
              <a:rPr lang="en-US" sz="1600" i="1">
                <a:latin typeface="Arial" charset="0"/>
                <a:cs typeface="Times New Roman" pitchFamily="18" charset="0"/>
              </a:rPr>
              <a:t>Key species</a:t>
            </a:r>
            <a:r>
              <a:rPr lang="en-US" sz="1600" b="1">
                <a:latin typeface="Arial" charset="0"/>
                <a:cs typeface="Times New Roman" pitchFamily="18" charset="0"/>
              </a:rPr>
              <a:t> </a:t>
            </a:r>
            <a:br>
              <a:rPr lang="en-US" sz="1600" b="1">
                <a:latin typeface="Arial" charset="0"/>
                <a:cs typeface="Times New Roman" pitchFamily="18" charset="0"/>
              </a:rPr>
            </a:br>
            <a:r>
              <a:rPr lang="en-US" sz="1600" b="1">
                <a:latin typeface="Arial" charset="0"/>
                <a:cs typeface="Times New Roman" pitchFamily="18" charset="0"/>
              </a:rPr>
              <a:t>ecosystems</a:t>
            </a:r>
          </a:p>
        </p:txBody>
      </p:sp>
      <p:sp>
        <p:nvSpPr>
          <p:cNvPr id="7181" name="Rectangle 19"/>
          <p:cNvSpPr>
            <a:spLocks noChangeArrowheads="1"/>
          </p:cNvSpPr>
          <p:nvPr/>
        </p:nvSpPr>
        <p:spPr bwMode="auto">
          <a:xfrm>
            <a:off x="6096000" y="3886204"/>
            <a:ext cx="3886200" cy="758825"/>
          </a:xfrm>
          <a:prstGeom prst="rect">
            <a:avLst/>
          </a:prstGeom>
          <a:solidFill>
            <a:srgbClr val="FFFF99"/>
          </a:solidFill>
          <a:ln w="9525">
            <a:solidFill>
              <a:schemeClr val="tx1"/>
            </a:solidFill>
            <a:miter lim="800000"/>
            <a:headEnd/>
            <a:tailEnd/>
          </a:ln>
        </p:spPr>
        <p:txBody>
          <a:bodyPr anchor="ctr"/>
          <a:lstStyle/>
          <a:p>
            <a:pPr marL="1142971" indent="-1142971">
              <a:spcAft>
                <a:spcPct val="30000"/>
              </a:spcAft>
            </a:pPr>
            <a:r>
              <a:rPr lang="en-US" sz="1600" b="1">
                <a:latin typeface="Arial" charset="0"/>
                <a:cs typeface="Times New Roman" pitchFamily="18" charset="0"/>
              </a:rPr>
              <a:t>Env Health</a:t>
            </a:r>
            <a:r>
              <a:rPr lang="en-US" sz="1600" i="1">
                <a:latin typeface="Arial" charset="0"/>
                <a:cs typeface="Times New Roman" pitchFamily="18" charset="0"/>
              </a:rPr>
              <a:t>	Disease vectors, pathogens</a:t>
            </a:r>
          </a:p>
        </p:txBody>
      </p:sp>
      <p:sp>
        <p:nvSpPr>
          <p:cNvPr id="7182" name="AutoShape 20"/>
          <p:cNvSpPr>
            <a:spLocks noChangeArrowheads="1"/>
          </p:cNvSpPr>
          <p:nvPr/>
        </p:nvSpPr>
        <p:spPr bwMode="auto">
          <a:xfrm rot="-5400000">
            <a:off x="4762500" y="2171700"/>
            <a:ext cx="1524000" cy="381000"/>
          </a:xfrm>
          <a:prstGeom prst="downArrow">
            <a:avLst>
              <a:gd name="adj1" fmla="val 62241"/>
              <a:gd name="adj2" fmla="val 100000"/>
            </a:avLst>
          </a:prstGeom>
          <a:solidFill>
            <a:srgbClr val="FFCC00"/>
          </a:solidFill>
          <a:ln w="9525">
            <a:solidFill>
              <a:schemeClr val="tx1"/>
            </a:solidFill>
            <a:miter lim="800000"/>
            <a:headEnd/>
            <a:tailEnd/>
          </a:ln>
        </p:spPr>
        <p:txBody>
          <a:bodyPr wrap="none" anchor="ctr"/>
          <a:lstStyle/>
          <a:p>
            <a:endParaRPr lang="en-IN"/>
          </a:p>
        </p:txBody>
      </p:sp>
      <p:sp>
        <p:nvSpPr>
          <p:cNvPr id="7183" name="Rectangle 21"/>
          <p:cNvSpPr>
            <a:spLocks noChangeArrowheads="1"/>
          </p:cNvSpPr>
          <p:nvPr/>
        </p:nvSpPr>
        <p:spPr bwMode="auto">
          <a:xfrm>
            <a:off x="2209800" y="3886204"/>
            <a:ext cx="3048000" cy="2246769"/>
          </a:xfrm>
          <a:prstGeom prst="rect">
            <a:avLst/>
          </a:prstGeom>
          <a:solidFill>
            <a:srgbClr val="1E4ABD"/>
          </a:solidFill>
          <a:ln w="9525">
            <a:noFill/>
            <a:miter lim="800000"/>
            <a:headEnd/>
            <a:tailEnd/>
          </a:ln>
        </p:spPr>
        <p:txBody>
          <a:bodyPr>
            <a:spAutoFit/>
          </a:bodyPr>
          <a:lstStyle/>
          <a:p>
            <a:pPr eaLnBrk="1" hangingPunct="1"/>
            <a:r>
              <a:rPr lang="en-US" sz="2000" b="1">
                <a:solidFill>
                  <a:schemeClr val="bg1"/>
                </a:solidFill>
                <a:latin typeface="Arial" charset="0"/>
              </a:rPr>
              <a:t>The components of interest are those that are likely to be affected by your activity—or upon which your activity depends for its success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6668</TotalTime>
  <Words>2729</Words>
  <Application>Microsoft Office PowerPoint</Application>
  <PresentationFormat>Widescreen</PresentationFormat>
  <Paragraphs>365</Paragraphs>
  <Slides>33</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Arial Black</vt:lpstr>
      <vt:lpstr>Calibri</vt:lpstr>
      <vt:lpstr>Calibri Light</vt:lpstr>
      <vt:lpstr>Casper</vt:lpstr>
      <vt:lpstr>Open Sans</vt:lpstr>
      <vt:lpstr>Raleway ExtraBold</vt:lpstr>
      <vt:lpstr>Times New Roman</vt:lpstr>
      <vt:lpstr>Trebuchet MS</vt:lpstr>
      <vt:lpstr>Verdana</vt:lpstr>
      <vt:lpstr>Wingdings</vt:lpstr>
      <vt:lpstr>Wingdings 3</vt:lpstr>
      <vt:lpstr>Facet</vt:lpstr>
      <vt:lpstr>PowerPoint Presentation</vt:lpstr>
      <vt:lpstr>Introduction </vt:lpstr>
      <vt:lpstr>OBJECTIVE OF THE TOPIC</vt:lpstr>
      <vt:lpstr>FAQs</vt:lpstr>
      <vt:lpstr>Review: Definition of EIA</vt:lpstr>
      <vt:lpstr>Why did EIA start?</vt:lpstr>
      <vt:lpstr>PowerPoint Presentation</vt:lpstr>
      <vt:lpstr>What is an impact?</vt:lpstr>
      <vt:lpstr>The baseline situation</vt:lpstr>
      <vt:lpstr>The baseline situation</vt:lpstr>
      <vt:lpstr>Types of impacts &amp; their attributes</vt:lpstr>
      <vt:lpstr>PowerPoint Presentation</vt:lpstr>
      <vt:lpstr>What is an activity?</vt:lpstr>
      <vt:lpstr>The EIA process</vt:lpstr>
      <vt:lpstr>PowerPoint Presentation</vt:lpstr>
      <vt:lpstr>Phase 1 of the EIA process: Understand the proposed activity</vt:lpstr>
      <vt:lpstr>Phase 1 of the EIA process: Understand the proposed activity</vt:lpstr>
      <vt:lpstr>Phase 1 of the EIA process: Screen the activity</vt:lpstr>
      <vt:lpstr>Phase 1 of the EIA process: Screen the activity</vt:lpstr>
      <vt:lpstr>Phase 1 of the EIA process: Screen the activity</vt:lpstr>
      <vt:lpstr>Phase 1 of the EIA process: The Preliminary Assessment</vt:lpstr>
      <vt:lpstr>Phase 1 of the EIA process: The Preliminary Assessment</vt:lpstr>
      <vt:lpstr>What is mitigation?</vt:lpstr>
      <vt:lpstr>To arrive at findings: Identify, Predict and Judge</vt:lpstr>
      <vt:lpstr>PowerPoint Presentation</vt:lpstr>
      <vt:lpstr>PowerPoint Presentation</vt:lpstr>
      <vt:lpstr>Phase 2 of the EIA process: The Full EIA study</vt:lpstr>
      <vt:lpstr>Phase 2 of the EIA process: The Full EIA study</vt:lpstr>
      <vt:lpstr>PowerPoint Presentation</vt:lpstr>
      <vt:lpstr>Who is involved in EIA?</vt:lpstr>
      <vt:lpstr>Making EIA effective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FOR ACCESSING ENVIRONMENT IMPACTS</dc:title>
  <dc:creator>SHAKYA</dc:creator>
  <cp:lastModifiedBy>MANVINDER KINGRA</cp:lastModifiedBy>
  <cp:revision>24</cp:revision>
  <dcterms:created xsi:type="dcterms:W3CDTF">2017-12-13T02:21:01Z</dcterms:created>
  <dcterms:modified xsi:type="dcterms:W3CDTF">2022-03-04T07:44:21Z</dcterms:modified>
</cp:coreProperties>
</file>