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78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6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7" name="Google Shape;6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134;gcdff327119_1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6" name="Google Shape;135;gcdff327119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41;gcdff327119_1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9" name="Google Shape;142;gcdff327119_1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47;gcdff327119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3" name="Google Shape;148;gcdff327119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54;gd345937588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6" name="Google Shape;155;gd345937588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68;gd2d373f7c6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7" name="Google Shape;69;gd2d373f7c6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74;gd2d373f7c6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4" name="Google Shape;75;gd2d373f7c6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84;gd34c8d78c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85;gd34c8d78c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93;gd3214a406f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94;gd3214a406f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09;gd3074f22f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2" name="Google Shape;110;gd3074f22f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16;gd345937588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6" name="Google Shape;117;gd34593758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22;gcdff327119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9" name="Google Shape;123;gcdff327119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28;gcdff327119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2" name="Google Shape;129;gcdff327119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</p:bgPr>
    </p:bg>
    <p:spTree>
      <p:nvGrpSpPr>
        <p:cNvPr id="24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ah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48580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581" name="Google Shape;12;p2"/>
          <p:cNvSpPr txBox="1"/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8582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</p:bgPr>
    </p:bg>
    <p:spTree>
      <p:nvGrpSpPr>
        <p:cNvPr id="72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Google Shape;55;p11"/>
          <p:cNvSpPr txBox="1"/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60" name="Google Shape;56;p11"/>
          <p:cNvSpPr txBox="1"/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8661" name="Google Shape;5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69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5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70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ah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48653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ah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48654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55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3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0;p4"/>
          <p:cNvSpPr/>
          <p:nvPr/>
        </p:nvSpPr>
        <p:spPr>
          <a:xfrm>
            <a:off x="0" y="0"/>
            <a:ext cx="4314000" cy="51435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9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ah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48590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ah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48591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592" name="Google Shape;24;p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593" name="Google Shape;25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73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27;p5"/>
          <p:cNvSpPr/>
          <p:nvPr/>
        </p:nvSpPr>
        <p:spPr>
          <a:xfrm>
            <a:off x="0" y="0"/>
            <a:ext cx="9144000" cy="12771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3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64" name="Google Shape;29;p5"/>
          <p:cNvSpPr txBox="1"/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65" name="Google Shape;30;p5"/>
          <p:cNvSpPr txBox="1"/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66" name="Google Shape;31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4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33;p6"/>
          <p:cNvSpPr/>
          <p:nvPr/>
        </p:nvSpPr>
        <p:spPr>
          <a:xfrm>
            <a:off x="0" y="0"/>
            <a:ext cx="9144000" cy="12771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8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69" name="Google Shape;3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8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37;p7"/>
          <p:cNvSpPr/>
          <p:nvPr/>
        </p:nvSpPr>
        <p:spPr>
          <a:xfrm>
            <a:off x="0" y="0"/>
            <a:ext cx="3764400" cy="51435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49" name="Google Shape;39;p7"/>
          <p:cNvSpPr txBox="1"/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8650" name="Google Shape;4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</p:bgPr>
    </p:bg>
    <p:spTree>
      <p:nvGrpSpPr>
        <p:cNvPr id="75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71" name="Google Shape;4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6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45;p9"/>
          <p:cNvSpPr/>
          <p:nvPr/>
        </p:nvSpPr>
        <p:spPr>
          <a:xfrm>
            <a:off x="0" y="0"/>
            <a:ext cx="4572000" cy="51435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3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74" name="Google Shape;47;p9"/>
          <p:cNvSpPr txBox="1"/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48675" name="Google Shape;48;p9"/>
          <p:cNvSpPr txBox="1"/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76" name="Google Shape;49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51;p10"/>
          <p:cNvSpPr/>
          <p:nvPr/>
        </p:nvSpPr>
        <p:spPr>
          <a:xfrm>
            <a:off x="0" y="4369000"/>
            <a:ext cx="9144000" cy="774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7" name="Google Shape;52;p10"/>
          <p:cNvSpPr txBox="1"/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048658" name="Google Shape;5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r" lvl="1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r" lvl="2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r" lvl="3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r" lvl="4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r" lvl="5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r" lvl="6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r" lvl="7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r" lvl="8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hyperlink" Target="https://www.kaggle.com/shrutimehta/zomato-restaurants-data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s://github.com/GWU-DBMS-For-Analytics/Garcia_Ngau_Zomato_SQL/blob/main/Exploratory_Data_Analysis.ipynb" TargetMode="Externa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github.com/GWU-DBMS-For-Analytics/Garcia_Ngau_Zomato_SQL/blob/main/MySQLconnection.ipynb" TargetMode="External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Zomato Restaurants Database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13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20 cuisine types that have the highest average rating? </a:t>
            </a:r>
          </a:p>
        </p:txBody>
      </p:sp>
      <p:sp>
        <p:nvSpPr>
          <p:cNvPr id="1048634" name="Google Shape;138;p22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  <p:pic>
        <p:nvPicPr>
          <p:cNvPr id="2097163" name="Google Shape;139;p22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644675" y="500925"/>
            <a:ext cx="4166399" cy="37865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44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10 cuisine types that have the most rating as “Excellent” ?</a:t>
            </a:r>
          </a:p>
        </p:txBody>
      </p:sp>
      <p:pic>
        <p:nvPicPr>
          <p:cNvPr id="2097164" name="Google Shape;145;p2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644675" y="606175"/>
            <a:ext cx="4166400" cy="32181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5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10 localities have the most restaurants that are rated as “Excellent” ?</a:t>
            </a:r>
          </a:p>
        </p:txBody>
      </p:sp>
      <p:sp>
        <p:nvSpPr>
          <p:cNvPr id="1048641" name="Google Shape;151;p24"/>
          <p:cNvSpPr txBox="1"/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  <p:pic>
        <p:nvPicPr>
          <p:cNvPr id="2097165" name="Google Shape;152;p24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644675" y="500925"/>
            <a:ext cx="4166401" cy="33514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57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71;p14"/>
          <p:cNvSpPr txBox="1"/>
          <p:nvPr>
            <p:ph type="body" idx="1"/>
          </p:nvPr>
        </p:nvSpPr>
        <p:spPr>
          <a:xfrm>
            <a:off x="4615850" y="577775"/>
            <a:ext cx="4166400" cy="4098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</a:p>
          <a:p>
            <a:pPr algn="l" indent="-311150" lvl="0" marL="457200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Restructure a flattened dataset and load into a SQL database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Demonstrate the convenience of the database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an efficient and easier way for end-users to search specific information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  <p:sp>
        <p:nvSpPr>
          <p:cNvPr id="1048595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</a:t>
            </a:r>
          </a:p>
        </p:txBody>
      </p:sp>
      <p:sp>
        <p:nvSpPr>
          <p:cNvPr id="1048599" name="Google Shape;78;p15"/>
          <p:cNvSpPr txBox="1"/>
          <p:nvPr>
            <p:ph type="body" idx="1"/>
          </p:nvPr>
        </p:nvSpPr>
        <p:spPr>
          <a:xfrm>
            <a:off x="4572000" y="239550"/>
            <a:ext cx="4166400" cy="4502700"/>
          </a:xfrm>
          <a:prstGeom prst="rect"/>
        </p:spPr>
        <p:txBody>
          <a:bodyPr anchor="t" anchorCtr="0" bIns="91425" lIns="91425" rIns="91425" spcFirstLastPara="1" tIns="91425" wrap="square">
            <a:normAutofit lnSpcReduction="2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endParaRPr b="1"/>
          </a:p>
          <a:p>
            <a:pPr algn="l" indent="-311150" lvl="0" marL="457200" rtl="0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en"/>
              <a:t>Zomato dataset from </a:t>
            </a:r>
            <a:r>
              <a:rPr lang="en" u="sng">
                <a:solidFill>
                  <a:schemeClr val="accent5"/>
                </a:solidFill>
                <a:hlinkClick r:id="rId1"/>
              </a:rPr>
              <a:t>Kaggle</a:t>
            </a:r>
            <a:r>
              <a:rPr lang="en"/>
              <a:t> </a:t>
            </a:r>
          </a:p>
          <a:p>
            <a:pPr algn="l"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Dataset collected from Zomato API and stored in comma separated value file.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RESTAURANTS</a:t>
            </a:r>
            <a:endParaRPr b="1"/>
          </a:p>
          <a:p>
            <a:pPr algn="l" indent="-311150" lvl="0" marL="457200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9542 restaurants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includes: location, rating, cuisines, evaluation, price.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Cuisines: [‘Fast food’, ‘Italian’, ‘Asian’, ‘North Indian’, ...]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Locality: [‘Soho’, ‘Macon’, ‘Savannah’, ...]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Yes/No: has table booking? Is delivering now?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RESTRUCTURE DATA</a:t>
            </a:r>
            <a:endParaRPr b="1"/>
          </a:p>
          <a:p>
            <a:pPr algn="l" indent="-311150" lvl="0" marL="457200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Restaurant info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Ratings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Evaluation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Cuisines</a:t>
            </a:r>
          </a:p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Localities</a:t>
            </a:r>
          </a:p>
        </p:txBody>
      </p:sp>
      <p:pic>
        <p:nvPicPr>
          <p:cNvPr id="2097152" name="Google Shape;79;p15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81775" y="1651199"/>
            <a:ext cx="4166399" cy="2077326"/>
          </a:xfrm>
          <a:prstGeom prst="rect"/>
          <a:noFill/>
          <a:ln>
            <a:noFill/>
          </a:ln>
        </p:spPr>
      </p:pic>
      <p:sp>
        <p:nvSpPr>
          <p:cNvPr id="1048600" name="Google Shape;80;p15"/>
          <p:cNvSpPr txBox="1"/>
          <p:nvPr/>
        </p:nvSpPr>
        <p:spPr>
          <a:xfrm>
            <a:off x="0" y="4742250"/>
            <a:ext cx="3510000" cy="354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" u="sng">
                <a:solidFill>
                  <a:schemeClr val="hlink"/>
                </a:solidFill>
                <a:hlinkClick r:id="rId3"/>
              </a:rPr>
              <a:t>Exploratory_Data_Analysis.ipynb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601" name="Google Shape;81;p15"/>
          <p:cNvSpPr/>
          <p:nvPr/>
        </p:nvSpPr>
        <p:spPr>
          <a:xfrm>
            <a:off x="6422375" y="3901975"/>
            <a:ext cx="513300" cy="2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2" name="Google Shape;82;p15"/>
          <p:cNvSpPr txBox="1"/>
          <p:nvPr/>
        </p:nvSpPr>
        <p:spPr>
          <a:xfrm>
            <a:off x="7113150" y="3817950"/>
            <a:ext cx="12789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Restaurant ID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Cuisines and Locality disaggregation</a:t>
            </a:r>
          </a:p>
        </p:txBody>
      </p:sp>
      <p:pic>
        <p:nvPicPr>
          <p:cNvPr id="2097153" name="Google Shape;88;p16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88925" y="2084675"/>
            <a:ext cx="4207024" cy="2639951"/>
          </a:xfrm>
          <a:prstGeom prst="rect"/>
          <a:noFill/>
          <a:ln>
            <a:noFill/>
          </a:ln>
        </p:spPr>
      </p:pic>
      <p:pic>
        <p:nvPicPr>
          <p:cNvPr id="2097154" name="Google Shape;89;p16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4428849" y="58450"/>
            <a:ext cx="4543250" cy="2067878"/>
          </a:xfrm>
          <a:prstGeom prst="rect"/>
          <a:noFill/>
          <a:ln>
            <a:noFill/>
          </a:ln>
        </p:spPr>
      </p:pic>
      <p:pic>
        <p:nvPicPr>
          <p:cNvPr id="2097155" name="Google Shape;90;p16"/>
          <p:cNvPicPr preferRelativeResize="0">
            <a:picLocks/>
          </p:cNvPicPr>
          <p:nvPr/>
        </p:nvPicPr>
        <p:blipFill>
          <a:blip xmlns:r="http://schemas.openxmlformats.org/officeDocument/2006/relationships" r:embed="rId3">
            <a:alphaModFix/>
          </a:blip>
          <a:stretch>
            <a:fillRect/>
          </a:stretch>
        </p:blipFill>
        <p:spPr>
          <a:xfrm>
            <a:off x="4571988" y="2217825"/>
            <a:ext cx="1514475" cy="2857500"/>
          </a:xfrm>
          <a:prstGeom prst="rect"/>
          <a:noFill/>
          <a:ln>
            <a:noFill/>
          </a:ln>
        </p:spPr>
      </p:pic>
      <p:pic>
        <p:nvPicPr>
          <p:cNvPr id="2097156" name="Google Shape;91;p16"/>
          <p:cNvPicPr preferRelativeResize="0">
            <a:picLocks/>
          </p:cNvPicPr>
          <p:nvPr/>
        </p:nvPicPr>
        <p:blipFill>
          <a:blip xmlns:r="http://schemas.openxmlformats.org/officeDocument/2006/relationships" r:embed="rId4">
            <a:alphaModFix/>
          </a:blip>
          <a:stretch>
            <a:fillRect/>
          </a:stretch>
        </p:blipFill>
        <p:spPr>
          <a:xfrm>
            <a:off x="6999463" y="2217816"/>
            <a:ext cx="1972634" cy="271237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96;p17"/>
          <p:cNvSpPr txBox="1"/>
          <p:nvPr>
            <p:ph type="title"/>
          </p:nvPr>
        </p:nvSpPr>
        <p:spPr>
          <a:xfrm>
            <a:off x="321050" y="384675"/>
            <a:ext cx="3706500" cy="5208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</a:p>
        </p:txBody>
      </p:sp>
      <p:sp>
        <p:nvSpPr>
          <p:cNvPr id="1048609" name="Google Shape;97;p17"/>
          <p:cNvSpPr txBox="1"/>
          <p:nvPr/>
        </p:nvSpPr>
        <p:spPr>
          <a:xfrm>
            <a:off x="1428250" y="905463"/>
            <a:ext cx="11949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Restructure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610" name="Google Shape;98;p17"/>
          <p:cNvSpPr/>
          <p:nvPr/>
        </p:nvSpPr>
        <p:spPr>
          <a:xfrm rot="5400000">
            <a:off x="1750300" y="2607575"/>
            <a:ext cx="5508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1" name="Google Shape;99;p17"/>
          <p:cNvSpPr txBox="1"/>
          <p:nvPr/>
        </p:nvSpPr>
        <p:spPr>
          <a:xfrm>
            <a:off x="1428250" y="2927838"/>
            <a:ext cx="11949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Migration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57" name="Google Shape;100;p17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768050" y="3497475"/>
            <a:ext cx="3904025" cy="1646025"/>
          </a:xfrm>
          <a:prstGeom prst="rect"/>
          <a:noFill/>
          <a:ln>
            <a:noFill/>
          </a:ln>
        </p:spPr>
      </p:pic>
      <p:pic>
        <p:nvPicPr>
          <p:cNvPr id="2097158" name="Google Shape;101;p17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4768050" y="1784250"/>
            <a:ext cx="3904025" cy="1713226"/>
          </a:xfrm>
          <a:prstGeom prst="rect"/>
          <a:noFill/>
          <a:ln>
            <a:noFill/>
          </a:ln>
        </p:spPr>
      </p:pic>
      <p:sp>
        <p:nvSpPr>
          <p:cNvPr id="1048612" name="Google Shape;102;p17"/>
          <p:cNvSpPr/>
          <p:nvPr/>
        </p:nvSpPr>
        <p:spPr>
          <a:xfrm rot="5400000">
            <a:off x="1750300" y="3616975"/>
            <a:ext cx="5508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3" name="Google Shape;103;p17"/>
          <p:cNvSpPr txBox="1"/>
          <p:nvPr/>
        </p:nvSpPr>
        <p:spPr>
          <a:xfrm>
            <a:off x="1428250" y="3976063"/>
            <a:ext cx="11949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Relation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59" name="Google Shape;104;p17"/>
          <p:cNvPicPr preferRelativeResize="0">
            <a:picLocks/>
          </p:cNvPicPr>
          <p:nvPr/>
        </p:nvPicPr>
        <p:blipFill>
          <a:blip xmlns:r="http://schemas.openxmlformats.org/officeDocument/2006/relationships" r:embed="rId3">
            <a:alphaModFix/>
          </a:blip>
          <a:stretch>
            <a:fillRect/>
          </a:stretch>
        </p:blipFill>
        <p:spPr>
          <a:xfrm>
            <a:off x="4768050" y="0"/>
            <a:ext cx="3904025" cy="1784250"/>
          </a:xfrm>
          <a:prstGeom prst="rect"/>
          <a:noFill/>
          <a:ln>
            <a:noFill/>
          </a:ln>
        </p:spPr>
      </p:pic>
      <p:sp>
        <p:nvSpPr>
          <p:cNvPr id="1048614" name="Google Shape;105;p17"/>
          <p:cNvSpPr txBox="1"/>
          <p:nvPr/>
        </p:nvSpPr>
        <p:spPr>
          <a:xfrm>
            <a:off x="0" y="4789500"/>
            <a:ext cx="3000000" cy="354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" u="sng">
                <a:solidFill>
                  <a:schemeClr val="hlink"/>
                </a:solidFill>
                <a:hlinkClick r:id="rId4"/>
              </a:rPr>
              <a:t>MySQLconnection.ipynb</a:t>
            </a:r>
          </a:p>
        </p:txBody>
      </p:sp>
      <p:sp>
        <p:nvSpPr>
          <p:cNvPr id="1048615" name="Google Shape;106;p17"/>
          <p:cNvSpPr/>
          <p:nvPr/>
        </p:nvSpPr>
        <p:spPr>
          <a:xfrm rot="5400000">
            <a:off x="1750300" y="1497075"/>
            <a:ext cx="550800" cy="16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6" name="Google Shape;107;p17"/>
          <p:cNvSpPr txBox="1"/>
          <p:nvPr/>
        </p:nvSpPr>
        <p:spPr>
          <a:xfrm>
            <a:off x="1428250" y="1857725"/>
            <a:ext cx="1194900" cy="5892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Tables creation</a:t>
            </a:r>
            <a:endParaRPr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12;p18"/>
          <p:cNvSpPr txBox="1"/>
          <p:nvPr>
            <p:ph type="title"/>
          </p:nvPr>
        </p:nvSpPr>
        <p:spPr>
          <a:xfrm>
            <a:off x="339750" y="183525"/>
            <a:ext cx="3706500" cy="6753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schema:</a:t>
            </a:r>
          </a:p>
        </p:txBody>
      </p:sp>
      <p:sp>
        <p:nvSpPr>
          <p:cNvPr id="1048620" name="Google Shape;113;p18"/>
          <p:cNvSpPr txBox="1"/>
          <p:nvPr/>
        </p:nvSpPr>
        <p:spPr>
          <a:xfrm>
            <a:off x="616100" y="1940700"/>
            <a:ext cx="2847000" cy="17830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Primary keys: </a:t>
            </a: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Restaurant_ID</a:t>
            </a:r>
            <a:endParaRPr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sz="1100"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‘main_table’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Foreign keys: </a:t>
            </a: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Restaurant_ID</a:t>
            </a:r>
            <a:endParaRPr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‘</a:t>
            </a:r>
            <a:r>
              <a:rPr sz="1200"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Ratings’, ‘evaluation’,   ‘cuisines’, ‘locality’</a:t>
            </a:r>
            <a:endParaRPr sz="12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Keys: </a:t>
            </a:r>
            <a:r>
              <a:rPr lang="en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Country_code</a:t>
            </a:r>
            <a:endParaRPr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60" name="Google Shape;114;p18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457950" y="292250"/>
            <a:ext cx="4631076" cy="40012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1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&amp; Advantages </a:t>
            </a:r>
          </a:p>
        </p:txBody>
      </p:sp>
      <p:sp>
        <p:nvSpPr>
          <p:cNvPr id="1048624" name="Google Shape;120;p19"/>
          <p:cNvSpPr txBox="1"/>
          <p:nvPr>
            <p:ph type="body" idx="1"/>
          </p:nvPr>
        </p:nvSpPr>
        <p:spPr>
          <a:xfrm>
            <a:off x="4672750" y="522450"/>
            <a:ext cx="4166400" cy="40986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Minimize the </a:t>
            </a:r>
            <a:r>
              <a:rPr lang="en"/>
              <a:t>size of the main table.</a:t>
            </a:r>
          </a:p>
          <a:p>
            <a:pPr algn="l"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-311150" lvl="0" marL="457200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Relatively easy to update / modify the </a:t>
            </a:r>
            <a:r>
              <a:rPr lang="en"/>
              <a:t>database</a:t>
            </a:r>
            <a:r>
              <a:rPr lang="en"/>
              <a:t>.</a:t>
            </a:r>
          </a:p>
          <a:p>
            <a:pPr algn="l"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</a:p>
          <a:p>
            <a:pPr algn="l" indent="-311150" lvl="0" marL="457200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Convenient to search for information based on the characteristics of different tables.</a:t>
            </a:r>
          </a:p>
          <a:p>
            <a:pPr algn="l"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-311150" lvl="0" marL="457200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Additional tables can be added to the </a:t>
            </a:r>
            <a:r>
              <a:rPr lang="en"/>
              <a:t>database</a:t>
            </a:r>
            <a:r>
              <a:rPr lang="en"/>
              <a:t> to have a more complex structure. </a:t>
            </a:r>
          </a:p>
          <a:p>
            <a:pPr algn="l" indent="0" lvl="0" marL="45720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25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country has the </a:t>
            </a:r>
            <a:r>
              <a:rPr lang="en"/>
              <a:t>majority</a:t>
            </a:r>
            <a:r>
              <a:rPr lang="en"/>
              <a:t> of restaurants in the dataset?</a:t>
            </a:r>
          </a:p>
        </p:txBody>
      </p:sp>
      <p:pic>
        <p:nvPicPr>
          <p:cNvPr id="2097161" name="Google Shape;126;p20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616400" y="867525"/>
            <a:ext cx="4222950" cy="35425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3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top 5 rating restaurants and how many votes does each of them collected?</a:t>
            </a:r>
          </a:p>
        </p:txBody>
      </p:sp>
      <p:pic>
        <p:nvPicPr>
          <p:cNvPr id="2097162" name="Google Shape;132;p21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573638" y="951825"/>
            <a:ext cx="4308475" cy="26970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RMX2151</dc:creator>
  <dcterms:created xsi:type="dcterms:W3CDTF">2023-05-08T16:48:54Z</dcterms:created>
  <dcterms:modified xsi:type="dcterms:W3CDTF">2023-05-08T16:48:54Z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f45cafc12a5b4bb29743a3397d88c4d9</vt:lpwstr>
  </property>
</Properties>
</file>