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1"/>
  </p:notesMasterIdLst>
  <p:sldIdLst>
    <p:sldId id="257"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9D0AB-E00F-47A1-9B9E-EC09D2B094C1}" type="datetimeFigureOut">
              <a:rPr lang="en-IN" smtClean="0"/>
              <a:t>02-07-2024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1521F-5317-4CBF-9DA7-1ACC8D7318B5}" type="slidenum">
              <a:rPr lang="en-IN" smtClean="0"/>
              <a:t>‹#›</a:t>
            </a:fld>
            <a:endParaRPr lang="en-IN"/>
          </a:p>
        </p:txBody>
      </p:sp>
    </p:spTree>
    <p:extLst>
      <p:ext uri="{BB962C8B-B14F-4D97-AF65-F5344CB8AC3E}">
        <p14:creationId xmlns:p14="http://schemas.microsoft.com/office/powerpoint/2010/main" val="427258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851824"/>
      </p:ext>
    </p:extLst>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33A17C1-883E-4DBA-A4CA-443CBF15965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3340480614"/>
      </p:ext>
    </p:extLst>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540856706"/>
      </p:ext>
    </p:extLst>
  </p:cSld>
  <p:clrMapOvr>
    <a:masterClrMapping/>
  </p:clrMapOvr>
  <p:transition spd="slow" advClick="0"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6866999"/>
      </p:ext>
    </p:extLst>
  </p:cSld>
  <p:clrMapOvr>
    <a:masterClrMapping/>
  </p:clrMapOvr>
  <p:transition spd="slow" advClick="0" advTm="2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745584533"/>
      </p:ext>
    </p:extLst>
  </p:cSld>
  <p:clrMapOvr>
    <a:masterClrMapping/>
  </p:clrMapOvr>
  <p:transition spd="slow" advClick="0" advTm="2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6818975"/>
      </p:ext>
    </p:extLst>
  </p:cSld>
  <p:clrMapOvr>
    <a:masterClrMapping/>
  </p:clrMapOvr>
  <p:transition spd="slow" advClick="0" advTm="2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360921002"/>
      </p:ext>
    </p:extLst>
  </p:cSld>
  <p:clrMapOvr>
    <a:masterClrMapping/>
  </p:clrMapOvr>
  <p:transition spd="slow" advClick="0" advTm="2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3564757097"/>
      </p:ext>
    </p:extLst>
  </p:cSld>
  <p:clrMapOvr>
    <a:masterClrMapping/>
  </p:clrMapOvr>
  <p:transition spd="slow" advClick="0" advTm="2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277837262"/>
      </p:ext>
    </p:extLst>
  </p:cSld>
  <p:clrMapOvr>
    <a:masterClrMapping/>
  </p:clrMapOvr>
  <p:transition spd="slow" advClick="0"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933004814"/>
      </p:ext>
    </p:extLst>
  </p:cSld>
  <p:clrMapOvr>
    <a:masterClrMapping/>
  </p:clrMapOvr>
  <p:transition spd="slow" advClick="0"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A17C1-883E-4DBA-A4CA-443CBF15965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294727385"/>
      </p:ext>
    </p:extLst>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A17C1-883E-4DBA-A4CA-443CBF15965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110412138"/>
      </p:ext>
    </p:extLst>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A17C1-883E-4DBA-A4CA-443CBF159654}"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173999447"/>
      </p:ext>
    </p:extLst>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A17C1-883E-4DBA-A4CA-443CBF15965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303976732"/>
      </p:ext>
    </p:extLst>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A17C1-883E-4DBA-A4CA-443CBF159654}"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178680216"/>
      </p:ext>
    </p:extLst>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A17C1-883E-4DBA-A4CA-443CBF15965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3461982952"/>
      </p:ext>
    </p:extLst>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A17C1-883E-4DBA-A4CA-443CBF15965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9A10D-BCD3-41AF-8047-4F4B1997209D}" type="slidenum">
              <a:rPr lang="en-IN" smtClean="0"/>
              <a:t>‹#›</a:t>
            </a:fld>
            <a:endParaRPr lang="en-IN"/>
          </a:p>
        </p:txBody>
      </p:sp>
    </p:spTree>
    <p:extLst>
      <p:ext uri="{BB962C8B-B14F-4D97-AF65-F5344CB8AC3E}">
        <p14:creationId xmlns:p14="http://schemas.microsoft.com/office/powerpoint/2010/main" val="1642568540"/>
      </p:ext>
    </p:extLst>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33A17C1-883E-4DBA-A4CA-443CBF159654}" type="datetimeFigureOut">
              <a:rPr lang="en-IN" smtClean="0"/>
              <a:t>02-07-2024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E9A10D-BCD3-41AF-8047-4F4B1997209D}" type="slidenum">
              <a:rPr lang="en-IN" smtClean="0"/>
              <a:t>‹#›</a:t>
            </a:fld>
            <a:endParaRPr lang="en-IN"/>
          </a:p>
        </p:txBody>
      </p:sp>
    </p:spTree>
    <p:extLst>
      <p:ext uri="{BB962C8B-B14F-4D97-AF65-F5344CB8AC3E}">
        <p14:creationId xmlns:p14="http://schemas.microsoft.com/office/powerpoint/2010/main" val="85504530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ransition spd="slow" advClick="0" advTm="2000">
    <p:push dir="u"/>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FBD69C5-6A37-E6AA-EF3B-EAB4D83D3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48764644"/>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D08A784-8627-5433-CB7B-A57AB1099990}"/>
              </a:ext>
            </a:extLst>
          </p:cNvPr>
          <p:cNvSpPr/>
          <p:nvPr/>
        </p:nvSpPr>
        <p:spPr>
          <a:xfrm>
            <a:off x="1966452" y="2413337"/>
            <a:ext cx="8701548" cy="1015663"/>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EE9D153-6398-2F3C-06B8-B9E84BBDEB8A}"/>
              </a:ext>
            </a:extLst>
          </p:cNvPr>
          <p:cNvSpPr txBox="1"/>
          <p:nvPr/>
        </p:nvSpPr>
        <p:spPr>
          <a:xfrm>
            <a:off x="1524000" y="2921168"/>
            <a:ext cx="9261987" cy="1015663"/>
          </a:xfrm>
          <a:prstGeom prst="rect">
            <a:avLst/>
          </a:prstGeom>
          <a:noFill/>
        </p:spPr>
        <p:txBody>
          <a:bodyPr wrap="square" rtlCol="0">
            <a:spAutoFit/>
          </a:bodyPr>
          <a:lstStyle/>
          <a:p>
            <a:pPr algn="ctr"/>
            <a:r>
              <a:rPr lang="en-IN" sz="6000" u="sng" dirty="0">
                <a:solidFill>
                  <a:schemeClr val="bg1"/>
                </a:solidFill>
                <a:latin typeface="Algerian" panose="04020705040A02060702" pitchFamily="82" charset="0"/>
              </a:rPr>
              <a:t>Sports Data Analysis</a:t>
            </a:r>
          </a:p>
        </p:txBody>
      </p:sp>
    </p:spTree>
    <p:extLst>
      <p:ext uri="{BB962C8B-B14F-4D97-AF65-F5344CB8AC3E}">
        <p14:creationId xmlns:p14="http://schemas.microsoft.com/office/powerpoint/2010/main" val="4168327712"/>
      </p:ext>
    </p:extLst>
  </p:cSld>
  <p:clrMapOvr>
    <a:masterClrMapping/>
  </p:clrMapOvr>
  <p:transition spd="slow" advClick="0" advTm="200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AD74CD-C771-B800-CA94-88A3DC6A1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3" y="1032386"/>
            <a:ext cx="11847871" cy="5668299"/>
          </a:xfrm>
          <a:prstGeom prst="rect">
            <a:avLst/>
          </a:prstGeom>
        </p:spPr>
      </p:pic>
      <p:sp>
        <p:nvSpPr>
          <p:cNvPr id="8" name="TextBox 7">
            <a:extLst>
              <a:ext uri="{FF2B5EF4-FFF2-40B4-BE49-F238E27FC236}">
                <a16:creationId xmlns:a16="http://schemas.microsoft.com/office/drawing/2014/main" id="{BA75570B-F8E3-3984-01C4-5845AE62E553}"/>
              </a:ext>
            </a:extLst>
          </p:cNvPr>
          <p:cNvSpPr txBox="1"/>
          <p:nvPr/>
        </p:nvSpPr>
        <p:spPr>
          <a:xfrm>
            <a:off x="1897626" y="157315"/>
            <a:ext cx="8711381" cy="707886"/>
          </a:xfrm>
          <a:prstGeom prst="rect">
            <a:avLst/>
          </a:prstGeom>
          <a:noFill/>
        </p:spPr>
        <p:txBody>
          <a:bodyPr wrap="square" rtlCol="0">
            <a:spAutoFit/>
          </a:bodyPr>
          <a:lstStyle/>
          <a:p>
            <a:pPr algn="ctr"/>
            <a:r>
              <a:rPr lang="en-IN" sz="4000" u="sng" dirty="0">
                <a:solidFill>
                  <a:schemeClr val="bg1"/>
                </a:solidFill>
                <a:latin typeface="Algerian" panose="04020705040A02060702" pitchFamily="82" charset="0"/>
              </a:rPr>
              <a:t>Data Relationship </a:t>
            </a:r>
          </a:p>
        </p:txBody>
      </p:sp>
    </p:spTree>
    <p:extLst>
      <p:ext uri="{BB962C8B-B14F-4D97-AF65-F5344CB8AC3E}">
        <p14:creationId xmlns:p14="http://schemas.microsoft.com/office/powerpoint/2010/main" val="4016845211"/>
      </p:ext>
    </p:extLst>
  </p:cSld>
  <p:clrMapOvr>
    <a:masterClrMapping/>
  </p:clrMapOvr>
  <p:transition spd="slow" advClick="0" advTm="4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641AC-C28E-FFA5-74BD-ACE519581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9" y="796587"/>
            <a:ext cx="4303018" cy="5879515"/>
          </a:xfrm>
          <a:prstGeom prst="rect">
            <a:avLst/>
          </a:prstGeom>
        </p:spPr>
      </p:pic>
      <p:sp>
        <p:nvSpPr>
          <p:cNvPr id="4" name="Arrow: Right 3">
            <a:extLst>
              <a:ext uri="{FF2B5EF4-FFF2-40B4-BE49-F238E27FC236}">
                <a16:creationId xmlns:a16="http://schemas.microsoft.com/office/drawing/2014/main" id="{749E59EB-CFFF-65E9-8BBC-06170D76C80C}"/>
              </a:ext>
            </a:extLst>
          </p:cNvPr>
          <p:cNvSpPr/>
          <p:nvPr/>
        </p:nvSpPr>
        <p:spPr>
          <a:xfrm>
            <a:off x="4788309" y="1563330"/>
            <a:ext cx="530942" cy="3932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Right 4">
            <a:extLst>
              <a:ext uri="{FF2B5EF4-FFF2-40B4-BE49-F238E27FC236}">
                <a16:creationId xmlns:a16="http://schemas.microsoft.com/office/drawing/2014/main" id="{7707246F-8C62-2293-44AE-6AC8BCD064B2}"/>
              </a:ext>
            </a:extLst>
          </p:cNvPr>
          <p:cNvSpPr/>
          <p:nvPr/>
        </p:nvSpPr>
        <p:spPr>
          <a:xfrm>
            <a:off x="4788309" y="3303641"/>
            <a:ext cx="530942" cy="3932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Arrow: Right 5">
            <a:extLst>
              <a:ext uri="{FF2B5EF4-FFF2-40B4-BE49-F238E27FC236}">
                <a16:creationId xmlns:a16="http://schemas.microsoft.com/office/drawing/2014/main" id="{AB65118E-06C2-05C9-435C-40958CDF4B48}"/>
              </a:ext>
            </a:extLst>
          </p:cNvPr>
          <p:cNvSpPr/>
          <p:nvPr/>
        </p:nvSpPr>
        <p:spPr>
          <a:xfrm>
            <a:off x="4788309" y="5294670"/>
            <a:ext cx="530942" cy="3932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7889C825-8B0D-5BD0-8AF3-77ECD586FB57}"/>
              </a:ext>
            </a:extLst>
          </p:cNvPr>
          <p:cNvSpPr txBox="1"/>
          <p:nvPr/>
        </p:nvSpPr>
        <p:spPr>
          <a:xfrm>
            <a:off x="2374490" y="-34410"/>
            <a:ext cx="7443019" cy="830997"/>
          </a:xfrm>
          <a:prstGeom prst="rect">
            <a:avLst/>
          </a:prstGeom>
          <a:noFill/>
        </p:spPr>
        <p:txBody>
          <a:bodyPr wrap="square" rtlCol="0">
            <a:spAutoFit/>
          </a:bodyPr>
          <a:lstStyle/>
          <a:p>
            <a:pPr algn="ctr"/>
            <a:r>
              <a:rPr lang="en-IN" sz="4800" u="sng" dirty="0">
                <a:solidFill>
                  <a:schemeClr val="bg1"/>
                </a:solidFill>
                <a:latin typeface="Algerian" panose="04020705040A02060702" pitchFamily="82" charset="0"/>
              </a:rPr>
              <a:t>O</a:t>
            </a:r>
            <a:r>
              <a:rPr lang="en-IN" sz="4000" u="sng" dirty="0">
                <a:solidFill>
                  <a:schemeClr val="bg1"/>
                </a:solidFill>
                <a:latin typeface="Algerian" panose="04020705040A02060702" pitchFamily="82" charset="0"/>
              </a:rPr>
              <a:t>verview - Sport Analysis</a:t>
            </a:r>
          </a:p>
        </p:txBody>
      </p:sp>
      <p:sp>
        <p:nvSpPr>
          <p:cNvPr id="9" name="TextBox 8">
            <a:extLst>
              <a:ext uri="{FF2B5EF4-FFF2-40B4-BE49-F238E27FC236}">
                <a16:creationId xmlns:a16="http://schemas.microsoft.com/office/drawing/2014/main" id="{BBCF3960-4259-F996-5949-35C10604545B}"/>
              </a:ext>
            </a:extLst>
          </p:cNvPr>
          <p:cNvSpPr txBox="1"/>
          <p:nvPr/>
        </p:nvSpPr>
        <p:spPr>
          <a:xfrm>
            <a:off x="5506063" y="2900120"/>
            <a:ext cx="6371305" cy="1323439"/>
          </a:xfrm>
          <a:prstGeom prst="rect">
            <a:avLst/>
          </a:prstGeom>
          <a:noFill/>
        </p:spPr>
        <p:txBody>
          <a:bodyPr wrap="square" rtlCol="0">
            <a:spAutoFit/>
          </a:bodyPr>
          <a:lstStyle/>
          <a:p>
            <a:pPr marL="342900" indent="-34290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rPr>
              <a:t>To analysing this Bar graph it can show the total sum of profit per order by category name wise and Fishing is the category name which can show the highest sum of profit per order.</a:t>
            </a:r>
          </a:p>
        </p:txBody>
      </p:sp>
      <p:sp>
        <p:nvSpPr>
          <p:cNvPr id="12" name="TextBox 11">
            <a:extLst>
              <a:ext uri="{FF2B5EF4-FFF2-40B4-BE49-F238E27FC236}">
                <a16:creationId xmlns:a16="http://schemas.microsoft.com/office/drawing/2014/main" id="{6E580CF2-33AB-006C-5637-E282B68ABD45}"/>
              </a:ext>
            </a:extLst>
          </p:cNvPr>
          <p:cNvSpPr txBox="1"/>
          <p:nvPr/>
        </p:nvSpPr>
        <p:spPr>
          <a:xfrm>
            <a:off x="5506063" y="4829594"/>
            <a:ext cx="6184492" cy="1323439"/>
          </a:xfrm>
          <a:prstGeom prst="rect">
            <a:avLst/>
          </a:prstGeom>
          <a:noFill/>
        </p:spPr>
        <p:txBody>
          <a:bodyPr wrap="square" rtlCol="0">
            <a:spAutoFit/>
          </a:bodyPr>
          <a:lstStyle/>
          <a:p>
            <a:pPr marL="342900" indent="-34290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rPr>
              <a:t>In this Pie Chart we can analyse the Total sum of sales by Weekdays name wise. It can give you the perfect data of percentage(%) wise. It show that highest sales of weekday that is Saturday.</a:t>
            </a:r>
          </a:p>
        </p:txBody>
      </p:sp>
      <p:sp>
        <p:nvSpPr>
          <p:cNvPr id="17" name="TextBox 16">
            <a:extLst>
              <a:ext uri="{FF2B5EF4-FFF2-40B4-BE49-F238E27FC236}">
                <a16:creationId xmlns:a16="http://schemas.microsoft.com/office/drawing/2014/main" id="{79963873-C449-05F1-34EA-3CCB1B4ECCAC}"/>
              </a:ext>
            </a:extLst>
          </p:cNvPr>
          <p:cNvSpPr txBox="1"/>
          <p:nvPr/>
        </p:nvSpPr>
        <p:spPr>
          <a:xfrm>
            <a:off x="5506063" y="1087880"/>
            <a:ext cx="6184492" cy="1938992"/>
          </a:xfrm>
          <a:prstGeom prst="rect">
            <a:avLst/>
          </a:prstGeom>
          <a:noFill/>
        </p:spPr>
        <p:txBody>
          <a:bodyPr wrap="square" rtlCol="0">
            <a:spAutoFit/>
          </a:bodyPr>
          <a:lstStyle/>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0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We can analysis sport </a:t>
            </a:r>
            <a:r>
              <a:rPr lang="en-US" altLang="en-US" sz="2000" dirty="0">
                <a:solidFill>
                  <a:schemeClr val="bg1"/>
                </a:solidFill>
                <a:latin typeface="Times New Roman" panose="02020603050405020304" pitchFamily="18" charset="0"/>
                <a:cs typeface="Times New Roman" panose="02020603050405020304" pitchFamily="18" charset="0"/>
              </a:rPr>
              <a:t>data</a:t>
            </a:r>
            <a:r>
              <a:rPr kumimoji="0" lang="en-US" altLang="en-US" sz="20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in a variety of ways. This line chart can display the sum of sales by month name. Between November and December, we see that sales will fall and the line will move downward. </a:t>
            </a:r>
            <a:br>
              <a:rPr kumimoji="0" lang="en-US" altLang="en-US" sz="20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br>
            <a:br>
              <a:rPr kumimoji="0" lang="en-US" altLang="en-US" sz="20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br>
            <a:endParaRPr kumimoji="0" lang="en-US" altLang="en-US" sz="20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818998"/>
      </p:ext>
    </p:extLst>
  </p:cSld>
  <p:clrMapOvr>
    <a:masterClrMapping/>
  </p:clrMapOvr>
  <p:transition spd="slow" advClick="0" advTm="2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A202FA-C7D7-3C79-3D83-A58D0E61F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5" y="1592825"/>
            <a:ext cx="9075175" cy="5102942"/>
          </a:xfrm>
          <a:prstGeom prst="rect">
            <a:avLst/>
          </a:prstGeom>
        </p:spPr>
      </p:pic>
      <p:sp>
        <p:nvSpPr>
          <p:cNvPr id="6" name="TextBox 5">
            <a:extLst>
              <a:ext uri="{FF2B5EF4-FFF2-40B4-BE49-F238E27FC236}">
                <a16:creationId xmlns:a16="http://schemas.microsoft.com/office/drawing/2014/main" id="{814CE7A2-85EA-78E8-1565-3F6D48336320}"/>
              </a:ext>
            </a:extLst>
          </p:cNvPr>
          <p:cNvSpPr txBox="1"/>
          <p:nvPr/>
        </p:nvSpPr>
        <p:spPr>
          <a:xfrm>
            <a:off x="1238864" y="422787"/>
            <a:ext cx="10137058" cy="1015663"/>
          </a:xfrm>
          <a:prstGeom prst="rect">
            <a:avLst/>
          </a:prstGeom>
          <a:noFill/>
        </p:spPr>
        <p:txBody>
          <a:bodyPr wrap="square" rtlCol="0">
            <a:spAutoFit/>
          </a:bodyPr>
          <a:lstStyle/>
          <a:p>
            <a:pPr marL="342900" indent="-34290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rPr>
              <a:t>Below Pie charts and Bar graphs can show the Total sales by customer </a:t>
            </a:r>
            <a:r>
              <a:rPr lang="en-IN" sz="2000" dirty="0" err="1">
                <a:solidFill>
                  <a:schemeClr val="bg1"/>
                </a:solidFill>
                <a:latin typeface="Times New Roman" panose="02020603050405020304" pitchFamily="18" charset="0"/>
                <a:cs typeface="Times New Roman" panose="02020603050405020304" pitchFamily="18" charset="0"/>
              </a:rPr>
              <a:t>segment,Order</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quenty</a:t>
            </a:r>
            <a:r>
              <a:rPr lang="en-IN" sz="2000" dirty="0">
                <a:solidFill>
                  <a:schemeClr val="bg1"/>
                </a:solidFill>
                <a:latin typeface="Times New Roman" panose="02020603050405020304" pitchFamily="18" charset="0"/>
                <a:cs typeface="Times New Roman" panose="02020603050405020304" pitchFamily="18" charset="0"/>
              </a:rPr>
              <a:t> by market </a:t>
            </a:r>
            <a:r>
              <a:rPr lang="en-IN" sz="2000" dirty="0" err="1">
                <a:solidFill>
                  <a:schemeClr val="bg1"/>
                </a:solidFill>
                <a:latin typeface="Times New Roman" panose="02020603050405020304" pitchFamily="18" charset="0"/>
                <a:cs typeface="Times New Roman" panose="02020603050405020304" pitchFamily="18" charset="0"/>
              </a:rPr>
              <a:t>region,Total</a:t>
            </a:r>
            <a:r>
              <a:rPr lang="en-IN" sz="2000" dirty="0">
                <a:solidFill>
                  <a:schemeClr val="bg1"/>
                </a:solidFill>
                <a:latin typeface="Times New Roman" panose="02020603050405020304" pitchFamily="18" charset="0"/>
                <a:cs typeface="Times New Roman" panose="02020603050405020304" pitchFamily="18" charset="0"/>
              </a:rPr>
              <a:t> orders by weekdays average sales per </a:t>
            </a:r>
            <a:r>
              <a:rPr lang="en-IN" sz="2000" dirty="0" err="1">
                <a:solidFill>
                  <a:schemeClr val="bg1"/>
                </a:solidFill>
                <a:latin typeface="Times New Roman" panose="02020603050405020304" pitchFamily="18" charset="0"/>
                <a:cs typeface="Times New Roman" panose="02020603050405020304" pitchFamily="18" charset="0"/>
              </a:rPr>
              <a:t>order,average</a:t>
            </a:r>
            <a:r>
              <a:rPr lang="en-IN" sz="2000" dirty="0">
                <a:solidFill>
                  <a:schemeClr val="bg1"/>
                </a:solidFill>
                <a:latin typeface="Times New Roman" panose="02020603050405020304" pitchFamily="18" charset="0"/>
                <a:cs typeface="Times New Roman" panose="02020603050405020304" pitchFamily="18" charset="0"/>
              </a:rPr>
              <a:t> profit of orders and customer city wise profit Margin </a:t>
            </a:r>
            <a:r>
              <a:rPr lang="en-IN" sz="2000" dirty="0" err="1">
                <a:solidFill>
                  <a:schemeClr val="bg1"/>
                </a:solidFill>
                <a:latin typeface="Times New Roman" panose="02020603050405020304" pitchFamily="18" charset="0"/>
                <a:cs typeface="Times New Roman" panose="02020603050405020304" pitchFamily="18" charset="0"/>
              </a:rPr>
              <a:t>Accordingaly</a:t>
            </a:r>
            <a:r>
              <a:rPr lang="en-IN"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0271151"/>
      </p:ext>
    </p:extLst>
  </p:cSld>
  <p:clrMapOvr>
    <a:masterClrMapping/>
  </p:clrMapOvr>
  <p:transition spd="slow" advClick="0" advTm="2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24E7D1-9C6E-322C-E08F-725C87F2F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8" y="338025"/>
            <a:ext cx="11474245" cy="6181949"/>
          </a:xfrm>
          <a:prstGeom prst="rect">
            <a:avLst/>
          </a:prstGeom>
        </p:spPr>
      </p:pic>
    </p:spTree>
    <p:extLst>
      <p:ext uri="{BB962C8B-B14F-4D97-AF65-F5344CB8AC3E}">
        <p14:creationId xmlns:p14="http://schemas.microsoft.com/office/powerpoint/2010/main" val="1405191559"/>
      </p:ext>
    </p:extLst>
  </p:cSld>
  <p:clrMapOvr>
    <a:masterClrMapping/>
  </p:clrMapOvr>
  <p:transition spd="slow" advClick="0" advTm="2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026D9A-E195-6DD2-B945-86C7C7354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91429"/>
            <a:ext cx="10972800" cy="1838582"/>
          </a:xfrm>
          <a:prstGeom prst="rect">
            <a:avLst/>
          </a:prstGeom>
        </p:spPr>
      </p:pic>
      <p:sp>
        <p:nvSpPr>
          <p:cNvPr id="4" name="Arrow: Down 3">
            <a:extLst>
              <a:ext uri="{FF2B5EF4-FFF2-40B4-BE49-F238E27FC236}">
                <a16:creationId xmlns:a16="http://schemas.microsoft.com/office/drawing/2014/main" id="{1EA86157-DF52-8C71-DA99-6EBDF089516E}"/>
              </a:ext>
            </a:extLst>
          </p:cNvPr>
          <p:cNvSpPr/>
          <p:nvPr/>
        </p:nvSpPr>
        <p:spPr>
          <a:xfrm>
            <a:off x="1462155" y="3062736"/>
            <a:ext cx="484632" cy="56536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Down 4">
            <a:extLst>
              <a:ext uri="{FF2B5EF4-FFF2-40B4-BE49-F238E27FC236}">
                <a16:creationId xmlns:a16="http://schemas.microsoft.com/office/drawing/2014/main" id="{72A92749-395C-7BB1-17AC-88BD4012027D}"/>
              </a:ext>
            </a:extLst>
          </p:cNvPr>
          <p:cNvSpPr/>
          <p:nvPr/>
        </p:nvSpPr>
        <p:spPr>
          <a:xfrm>
            <a:off x="4357604" y="3030792"/>
            <a:ext cx="484632" cy="8283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Arrow: Down 5">
            <a:extLst>
              <a:ext uri="{FF2B5EF4-FFF2-40B4-BE49-F238E27FC236}">
                <a16:creationId xmlns:a16="http://schemas.microsoft.com/office/drawing/2014/main" id="{DDCF1CDD-3C60-599A-64C8-A404A6B11BA3}"/>
              </a:ext>
            </a:extLst>
          </p:cNvPr>
          <p:cNvSpPr/>
          <p:nvPr/>
        </p:nvSpPr>
        <p:spPr>
          <a:xfrm>
            <a:off x="7107447" y="3062735"/>
            <a:ext cx="484632" cy="120032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Arrow: Down 6">
            <a:extLst>
              <a:ext uri="{FF2B5EF4-FFF2-40B4-BE49-F238E27FC236}">
                <a16:creationId xmlns:a16="http://schemas.microsoft.com/office/drawing/2014/main" id="{982041A5-613B-B64E-423A-8F398D997793}"/>
              </a:ext>
            </a:extLst>
          </p:cNvPr>
          <p:cNvSpPr/>
          <p:nvPr/>
        </p:nvSpPr>
        <p:spPr>
          <a:xfrm>
            <a:off x="10002896" y="3030793"/>
            <a:ext cx="484632" cy="167885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3A999BC-2D4C-C7CB-F72A-CC0AB414659C}"/>
              </a:ext>
            </a:extLst>
          </p:cNvPr>
          <p:cNvSpPr txBox="1"/>
          <p:nvPr/>
        </p:nvSpPr>
        <p:spPr>
          <a:xfrm>
            <a:off x="465606" y="3805535"/>
            <a:ext cx="2477729" cy="1200329"/>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Total Order Quantity </a:t>
            </a:r>
          </a:p>
          <a:p>
            <a:r>
              <a:rPr lang="en-IN" dirty="0">
                <a:solidFill>
                  <a:schemeClr val="bg1"/>
                </a:solidFill>
                <a:latin typeface="Times New Roman" panose="02020603050405020304" pitchFamily="18" charset="0"/>
                <a:cs typeface="Times New Roman" panose="02020603050405020304" pitchFamily="18" charset="0"/>
              </a:rPr>
              <a:t>Of Sports Data </a:t>
            </a:r>
          </a:p>
          <a:p>
            <a:r>
              <a:rPr lang="en-IN" dirty="0">
                <a:solidFill>
                  <a:schemeClr val="bg1"/>
                </a:solidFill>
                <a:latin typeface="Times New Roman" panose="02020603050405020304" pitchFamily="18" charset="0"/>
                <a:cs typeface="Times New Roman" panose="02020603050405020304" pitchFamily="18" charset="0"/>
              </a:rPr>
              <a:t>Is 158k.</a:t>
            </a:r>
          </a:p>
          <a:p>
            <a:endParaRPr lang="en-IN" dirty="0"/>
          </a:p>
        </p:txBody>
      </p:sp>
      <p:sp>
        <p:nvSpPr>
          <p:cNvPr id="9" name="TextBox 8">
            <a:extLst>
              <a:ext uri="{FF2B5EF4-FFF2-40B4-BE49-F238E27FC236}">
                <a16:creationId xmlns:a16="http://schemas.microsoft.com/office/drawing/2014/main" id="{0F703B79-A350-4D36-FFB1-C8CB621AE284}"/>
              </a:ext>
            </a:extLst>
          </p:cNvPr>
          <p:cNvSpPr txBox="1"/>
          <p:nvPr/>
        </p:nvSpPr>
        <p:spPr>
          <a:xfrm>
            <a:off x="3343042" y="4082534"/>
            <a:ext cx="2654710"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Average sales per order of the Sport data is 265.24 </a:t>
            </a:r>
            <a:r>
              <a:rPr lang="en-IN" dirty="0" err="1">
                <a:solidFill>
                  <a:schemeClr val="bg1"/>
                </a:solidFill>
                <a:latin typeface="Times New Roman" panose="02020603050405020304" pitchFamily="18" charset="0"/>
                <a:cs typeface="Times New Roman" panose="02020603050405020304" pitchFamily="18" charset="0"/>
              </a:rPr>
              <a:t>rs</a:t>
            </a:r>
            <a:r>
              <a:rPr lang="en-IN" dirty="0">
                <a:solidFill>
                  <a:schemeClr val="bg1"/>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15F33B83-072F-F17C-413B-A7898E508CB0}"/>
              </a:ext>
            </a:extLst>
          </p:cNvPr>
          <p:cNvSpPr txBox="1"/>
          <p:nvPr/>
        </p:nvSpPr>
        <p:spPr>
          <a:xfrm>
            <a:off x="6397459" y="4544199"/>
            <a:ext cx="2389238" cy="92333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Total sales of the Sport Data is 14.10M accurately</a:t>
            </a:r>
            <a:r>
              <a:rPr lang="en-IN" dirty="0">
                <a:solidFill>
                  <a:schemeClr val="bg1"/>
                </a:solidFill>
              </a:rPr>
              <a:t>.</a:t>
            </a:r>
            <a:endParaRPr lang="en-IN" dirty="0"/>
          </a:p>
        </p:txBody>
      </p:sp>
      <p:sp>
        <p:nvSpPr>
          <p:cNvPr id="11" name="TextBox 10">
            <a:extLst>
              <a:ext uri="{FF2B5EF4-FFF2-40B4-BE49-F238E27FC236}">
                <a16:creationId xmlns:a16="http://schemas.microsoft.com/office/drawing/2014/main" id="{D981BE1E-1299-FB42-1424-D142AD5AE1B1}"/>
              </a:ext>
            </a:extLst>
          </p:cNvPr>
          <p:cNvSpPr txBox="1"/>
          <p:nvPr/>
        </p:nvSpPr>
        <p:spPr>
          <a:xfrm>
            <a:off x="9313606" y="4843241"/>
            <a:ext cx="2347844"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Total profit of the sports data is 1.30M.</a:t>
            </a:r>
          </a:p>
        </p:txBody>
      </p:sp>
      <p:sp>
        <p:nvSpPr>
          <p:cNvPr id="12" name="TextBox 11">
            <a:extLst>
              <a:ext uri="{FF2B5EF4-FFF2-40B4-BE49-F238E27FC236}">
                <a16:creationId xmlns:a16="http://schemas.microsoft.com/office/drawing/2014/main" id="{C689521B-5E72-19DB-FBCF-16FC72655D83}"/>
              </a:ext>
            </a:extLst>
          </p:cNvPr>
          <p:cNvSpPr txBox="1"/>
          <p:nvPr/>
        </p:nvSpPr>
        <p:spPr>
          <a:xfrm>
            <a:off x="1052051" y="307843"/>
            <a:ext cx="9517626" cy="646331"/>
          </a:xfrm>
          <a:prstGeom prst="rect">
            <a:avLst/>
          </a:prstGeom>
          <a:noFill/>
        </p:spPr>
        <p:txBody>
          <a:bodyPr wrap="square" rtlCol="0">
            <a:spAutoFit/>
          </a:bodyPr>
          <a:lstStyle/>
          <a:p>
            <a:pPr algn="ctr"/>
            <a:r>
              <a:rPr lang="en-IN" sz="3600" u="sng" dirty="0">
                <a:solidFill>
                  <a:schemeClr val="bg1"/>
                </a:solidFill>
                <a:latin typeface="Algerian" panose="04020705040A02060702" pitchFamily="82" charset="0"/>
              </a:rPr>
              <a:t>Analysis</a:t>
            </a:r>
          </a:p>
        </p:txBody>
      </p:sp>
    </p:spTree>
    <p:extLst>
      <p:ext uri="{BB962C8B-B14F-4D97-AF65-F5344CB8AC3E}">
        <p14:creationId xmlns:p14="http://schemas.microsoft.com/office/powerpoint/2010/main" val="2732806807"/>
      </p:ext>
    </p:extLst>
  </p:cSld>
  <p:clrMapOvr>
    <a:masterClrMapping/>
  </p:clrMapOvr>
  <p:transition spd="slow" advClick="0" advTm="2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A25DF-10CB-113B-DDFA-5E9136FBC0A0}"/>
              </a:ext>
            </a:extLst>
          </p:cNvPr>
          <p:cNvSpPr txBox="1"/>
          <p:nvPr/>
        </p:nvSpPr>
        <p:spPr>
          <a:xfrm>
            <a:off x="1052051" y="307843"/>
            <a:ext cx="9517626" cy="646331"/>
          </a:xfrm>
          <a:prstGeom prst="rect">
            <a:avLst/>
          </a:prstGeom>
          <a:noFill/>
        </p:spPr>
        <p:txBody>
          <a:bodyPr wrap="square" rtlCol="0">
            <a:spAutoFit/>
          </a:bodyPr>
          <a:lstStyle/>
          <a:p>
            <a:pPr algn="ctr"/>
            <a:r>
              <a:rPr lang="en-IN" sz="3600" u="sng" dirty="0">
                <a:solidFill>
                  <a:schemeClr val="bg1"/>
                </a:solidFill>
                <a:latin typeface="Algerian" panose="04020705040A02060702" pitchFamily="82" charset="0"/>
              </a:rPr>
              <a:t>Conclusion</a:t>
            </a:r>
          </a:p>
        </p:txBody>
      </p:sp>
      <p:sp>
        <p:nvSpPr>
          <p:cNvPr id="3" name="TextBox 2">
            <a:extLst>
              <a:ext uri="{FF2B5EF4-FFF2-40B4-BE49-F238E27FC236}">
                <a16:creationId xmlns:a16="http://schemas.microsoft.com/office/drawing/2014/main" id="{682C8376-B79C-8104-6878-974E2C95D6B6}"/>
              </a:ext>
            </a:extLst>
          </p:cNvPr>
          <p:cNvSpPr txBox="1"/>
          <p:nvPr/>
        </p:nvSpPr>
        <p:spPr>
          <a:xfrm>
            <a:off x="1219200" y="1386348"/>
            <a:ext cx="1066800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The sports data analysis project using Power BI  our company have </a:t>
            </a:r>
            <a:r>
              <a:rPr lang="en-US" sz="2000" dirty="0" err="1">
                <a:solidFill>
                  <a:schemeClr val="bg1"/>
                </a:solidFill>
                <a:latin typeface="Times New Roman" panose="02020603050405020304" pitchFamily="18" charset="0"/>
                <a:cs typeface="Times New Roman" panose="02020603050405020304" pitchFamily="18" charset="0"/>
              </a:rPr>
              <a:t>achive</a:t>
            </a:r>
            <a:r>
              <a:rPr lang="en-US" sz="2000" dirty="0">
                <a:solidFill>
                  <a:schemeClr val="bg1"/>
                </a:solidFill>
                <a:latin typeface="Times New Roman" panose="02020603050405020304" pitchFamily="18" charset="0"/>
                <a:cs typeface="Times New Roman" panose="02020603050405020304" pitchFamily="18" charset="0"/>
              </a:rPr>
              <a:t> total sales of $ 14.10 million .</a:t>
            </a:r>
          </a:p>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In the month of October and </a:t>
            </a:r>
            <a:r>
              <a:rPr lang="en-US" sz="2000" dirty="0" err="1">
                <a:solidFill>
                  <a:schemeClr val="bg1"/>
                </a:solidFill>
                <a:latin typeface="Times New Roman" panose="02020603050405020304" pitchFamily="18" charset="0"/>
                <a:cs typeface="Times New Roman" panose="02020603050405020304" pitchFamily="18" charset="0"/>
              </a:rPr>
              <a:t>Jaunary</a:t>
            </a:r>
            <a:r>
              <a:rPr lang="en-US" sz="2000" dirty="0">
                <a:solidFill>
                  <a:schemeClr val="bg1"/>
                </a:solidFill>
                <a:latin typeface="Times New Roman" panose="02020603050405020304" pitchFamily="18" charset="0"/>
                <a:cs typeface="Times New Roman" panose="02020603050405020304" pitchFamily="18" charset="0"/>
              </a:rPr>
              <a:t> the sale is more and in November and December we can see that the </a:t>
            </a:r>
            <a:r>
              <a:rPr lang="en-US" sz="2000" dirty="0" err="1">
                <a:solidFill>
                  <a:schemeClr val="bg1"/>
                </a:solidFill>
                <a:latin typeface="Times New Roman" panose="02020603050405020304" pitchFamily="18" charset="0"/>
                <a:cs typeface="Times New Roman" panose="02020603050405020304" pitchFamily="18" charset="0"/>
              </a:rPr>
              <a:t>the</a:t>
            </a:r>
            <a:r>
              <a:rPr lang="en-US" sz="2000" dirty="0">
                <a:solidFill>
                  <a:schemeClr val="bg1"/>
                </a:solidFill>
                <a:latin typeface="Times New Roman" panose="02020603050405020304" pitchFamily="18" charset="0"/>
                <a:cs typeface="Times New Roman" panose="02020603050405020304" pitchFamily="18" charset="0"/>
              </a:rPr>
              <a:t> sale is low </a:t>
            </a:r>
          </a:p>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In weekdays we can see that the sale is balanced but at Tuesday and Saturday the sale is more.</a:t>
            </a:r>
          </a:p>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By category name we can say that the fishing and cleats have more profit order</a:t>
            </a:r>
          </a:p>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This year we were having the target of $15 million but </a:t>
            </a:r>
            <a:r>
              <a:rPr lang="en-US" sz="2000" dirty="0" err="1">
                <a:solidFill>
                  <a:schemeClr val="bg1"/>
                </a:solidFill>
                <a:latin typeface="Times New Roman" panose="02020603050405020304" pitchFamily="18" charset="0"/>
                <a:cs typeface="Times New Roman" panose="02020603050405020304" pitchFamily="18" charset="0"/>
              </a:rPr>
              <a:t>unfortunatly</a:t>
            </a:r>
            <a:r>
              <a:rPr lang="en-US" sz="2000" dirty="0">
                <a:solidFill>
                  <a:schemeClr val="bg1"/>
                </a:solidFill>
                <a:latin typeface="Times New Roman" panose="02020603050405020304" pitchFamily="18" charset="0"/>
                <a:cs typeface="Times New Roman" panose="02020603050405020304" pitchFamily="18" charset="0"/>
              </a:rPr>
              <a:t> we have not reached it </a:t>
            </a:r>
            <a:r>
              <a:rPr lang="en-US" sz="2000" dirty="0" err="1">
                <a:solidFill>
                  <a:schemeClr val="bg1"/>
                </a:solidFill>
                <a:latin typeface="Times New Roman" panose="02020603050405020304" pitchFamily="18" charset="0"/>
                <a:cs typeface="Times New Roman" panose="02020603050405020304" pitchFamily="18" charset="0"/>
              </a:rPr>
              <a:t>ue</a:t>
            </a:r>
            <a:r>
              <a:rPr lang="en-US" sz="2000" dirty="0">
                <a:solidFill>
                  <a:schemeClr val="bg1"/>
                </a:solidFill>
                <a:latin typeface="Times New Roman" panose="02020603050405020304" pitchFamily="18" charset="0"/>
                <a:cs typeface="Times New Roman" panose="02020603050405020304" pitchFamily="18" charset="0"/>
              </a:rPr>
              <a:t> to less and less profit</a:t>
            </a:r>
          </a:p>
          <a:p>
            <a:pPr marL="285750" indent="-285750">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The consumers have more sale in the field of </a:t>
            </a:r>
            <a:r>
              <a:rPr lang="en-US" sz="2000" dirty="0" err="1">
                <a:solidFill>
                  <a:schemeClr val="bg1"/>
                </a:solidFill>
                <a:latin typeface="Times New Roman" panose="02020603050405020304" pitchFamily="18" charset="0"/>
                <a:cs typeface="Times New Roman" panose="02020603050405020304" pitchFamily="18" charset="0"/>
              </a:rPr>
              <a:t>coustmer</a:t>
            </a:r>
            <a:r>
              <a:rPr lang="en-US" sz="2000" dirty="0">
                <a:solidFill>
                  <a:schemeClr val="bg1"/>
                </a:solidFill>
                <a:latin typeface="Times New Roman" panose="02020603050405020304" pitchFamily="18" charset="0"/>
                <a:cs typeface="Times New Roman" panose="02020603050405020304" pitchFamily="18" charset="0"/>
              </a:rPr>
              <a:t> segment.</a:t>
            </a:r>
          </a:p>
          <a:p>
            <a:endParaRPr lang="en-IN" dirty="0"/>
          </a:p>
        </p:txBody>
      </p:sp>
    </p:spTree>
    <p:extLst>
      <p:ext uri="{BB962C8B-B14F-4D97-AF65-F5344CB8AC3E}">
        <p14:creationId xmlns:p14="http://schemas.microsoft.com/office/powerpoint/2010/main" val="530263826"/>
      </p:ext>
    </p:extLst>
  </p:cSld>
  <p:clrMapOvr>
    <a:masterClrMapping/>
  </p:clrMapOvr>
  <p:transition spd="slow" advClick="0" advTm="2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44576-559A-BC39-9DBC-5ACD44AE69E2}"/>
              </a:ext>
            </a:extLst>
          </p:cNvPr>
          <p:cNvSpPr txBox="1"/>
          <p:nvPr/>
        </p:nvSpPr>
        <p:spPr>
          <a:xfrm>
            <a:off x="2576050" y="2340077"/>
            <a:ext cx="6440129" cy="1200329"/>
          </a:xfrm>
          <a:prstGeom prst="rect">
            <a:avLst/>
          </a:prstGeom>
          <a:noFill/>
        </p:spPr>
        <p:txBody>
          <a:bodyPr wrap="square" rtlCol="0">
            <a:spAutoFit/>
          </a:bodyPr>
          <a:lstStyle/>
          <a:p>
            <a:pPr algn="ctr"/>
            <a:r>
              <a:rPr lang="en-IN" sz="7200" u="sng"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841839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268</TotalTime>
  <Words>330</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Calibri</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am Shiv</dc:creator>
  <cp:lastModifiedBy>I am Shiv</cp:lastModifiedBy>
  <cp:revision>6</cp:revision>
  <dcterms:created xsi:type="dcterms:W3CDTF">2024-06-03T06:22:53Z</dcterms:created>
  <dcterms:modified xsi:type="dcterms:W3CDTF">2024-07-02T08:10:25Z</dcterms:modified>
</cp:coreProperties>
</file>