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notesMasterIdLst>
    <p:notesMasterId r:id="rId18"/>
  </p:notesMasterIdLst>
  <p:handoutMasterIdLst>
    <p:handoutMasterId r:id="rId19"/>
  </p:handoutMasterIdLst>
  <p:sldIdLst>
    <p:sldId id="276" r:id="rId2"/>
    <p:sldId id="338" r:id="rId3"/>
    <p:sldId id="327" r:id="rId4"/>
    <p:sldId id="342" r:id="rId5"/>
    <p:sldId id="266" r:id="rId6"/>
    <p:sldId id="279" r:id="rId7"/>
    <p:sldId id="328" r:id="rId8"/>
    <p:sldId id="274" r:id="rId9"/>
    <p:sldId id="334" r:id="rId10"/>
    <p:sldId id="333" r:id="rId11"/>
    <p:sldId id="335" r:id="rId12"/>
    <p:sldId id="336" r:id="rId13"/>
    <p:sldId id="311" r:id="rId14"/>
    <p:sldId id="341" r:id="rId15"/>
    <p:sldId id="340" r:id="rId16"/>
    <p:sldId id="343" r:id="rId17"/>
  </p:sldIdLst>
  <p:sldSz cx="10058400" cy="7772400"/>
  <p:notesSz cx="7102475" cy="9388475"/>
  <p:defaultTextStyle>
    <a:defPPr>
      <a:defRPr lang="en-US"/>
    </a:defPPr>
    <a:lvl1pPr marL="0" algn="l" defTabSz="509412" rtl="0" eaLnBrk="1" latinLnBrk="0" hangingPunct="1">
      <a:defRPr sz="2006" kern="1200">
        <a:solidFill>
          <a:schemeClr val="tx1"/>
        </a:solidFill>
        <a:latin typeface="+mn-lt"/>
        <a:ea typeface="+mn-ea"/>
        <a:cs typeface="+mn-cs"/>
      </a:defRPr>
    </a:lvl1pPr>
    <a:lvl2pPr marL="509412" algn="l" defTabSz="509412" rtl="0" eaLnBrk="1" latinLnBrk="0" hangingPunct="1">
      <a:defRPr sz="2006" kern="1200">
        <a:solidFill>
          <a:schemeClr val="tx1"/>
        </a:solidFill>
        <a:latin typeface="+mn-lt"/>
        <a:ea typeface="+mn-ea"/>
        <a:cs typeface="+mn-cs"/>
      </a:defRPr>
    </a:lvl2pPr>
    <a:lvl3pPr marL="1018824" algn="l" defTabSz="509412" rtl="0" eaLnBrk="1" latinLnBrk="0" hangingPunct="1">
      <a:defRPr sz="2006" kern="1200">
        <a:solidFill>
          <a:schemeClr val="tx1"/>
        </a:solidFill>
        <a:latin typeface="+mn-lt"/>
        <a:ea typeface="+mn-ea"/>
        <a:cs typeface="+mn-cs"/>
      </a:defRPr>
    </a:lvl3pPr>
    <a:lvl4pPr marL="1528237" algn="l" defTabSz="509412" rtl="0" eaLnBrk="1" latinLnBrk="0" hangingPunct="1">
      <a:defRPr sz="2006" kern="1200">
        <a:solidFill>
          <a:schemeClr val="tx1"/>
        </a:solidFill>
        <a:latin typeface="+mn-lt"/>
        <a:ea typeface="+mn-ea"/>
        <a:cs typeface="+mn-cs"/>
      </a:defRPr>
    </a:lvl4pPr>
    <a:lvl5pPr marL="2037649" algn="l" defTabSz="509412" rtl="0" eaLnBrk="1" latinLnBrk="0" hangingPunct="1">
      <a:defRPr sz="2006" kern="1200">
        <a:solidFill>
          <a:schemeClr val="tx1"/>
        </a:solidFill>
        <a:latin typeface="+mn-lt"/>
        <a:ea typeface="+mn-ea"/>
        <a:cs typeface="+mn-cs"/>
      </a:defRPr>
    </a:lvl5pPr>
    <a:lvl6pPr marL="2547061" algn="l" defTabSz="509412" rtl="0" eaLnBrk="1" latinLnBrk="0" hangingPunct="1">
      <a:defRPr sz="2006" kern="1200">
        <a:solidFill>
          <a:schemeClr val="tx1"/>
        </a:solidFill>
        <a:latin typeface="+mn-lt"/>
        <a:ea typeface="+mn-ea"/>
        <a:cs typeface="+mn-cs"/>
      </a:defRPr>
    </a:lvl6pPr>
    <a:lvl7pPr marL="3056473" algn="l" defTabSz="509412" rtl="0" eaLnBrk="1" latinLnBrk="0" hangingPunct="1">
      <a:defRPr sz="2006" kern="1200">
        <a:solidFill>
          <a:schemeClr val="tx1"/>
        </a:solidFill>
        <a:latin typeface="+mn-lt"/>
        <a:ea typeface="+mn-ea"/>
        <a:cs typeface="+mn-cs"/>
      </a:defRPr>
    </a:lvl7pPr>
    <a:lvl8pPr marL="3565886" algn="l" defTabSz="509412" rtl="0" eaLnBrk="1" latinLnBrk="0" hangingPunct="1">
      <a:defRPr sz="2006" kern="1200">
        <a:solidFill>
          <a:schemeClr val="tx1"/>
        </a:solidFill>
        <a:latin typeface="+mn-lt"/>
        <a:ea typeface="+mn-ea"/>
        <a:cs typeface="+mn-cs"/>
      </a:defRPr>
    </a:lvl8pPr>
    <a:lvl9pPr marL="4075298" algn="l" defTabSz="509412"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8" userDrawn="1">
          <p15:clr>
            <a:srgbClr val="A4A3A4"/>
          </p15:clr>
        </p15:guide>
        <p15:guide id="2" pos="3480" userDrawn="1">
          <p15:clr>
            <a:srgbClr val="A4A3A4"/>
          </p15:clr>
        </p15:guide>
        <p15:guide id="3" orient="horz" pos="1224" userDrawn="1">
          <p15:clr>
            <a:srgbClr val="A4A3A4"/>
          </p15:clr>
        </p15:guide>
        <p15:guide id="4" orient="horz" pos="4074">
          <p15:clr>
            <a:srgbClr val="A4A3A4"/>
          </p15:clr>
        </p15:guide>
        <p15:guide id="5" orient="horz" pos="2496" userDrawn="1">
          <p15:clr>
            <a:srgbClr val="A4A3A4"/>
          </p15:clr>
        </p15:guide>
        <p15:guide id="6" orient="horz" pos="2971">
          <p15:clr>
            <a:srgbClr val="A4A3A4"/>
          </p15:clr>
        </p15:guide>
        <p15:guide id="7" pos="672" userDrawn="1">
          <p15:clr>
            <a:srgbClr val="A4A3A4"/>
          </p15:clr>
        </p15:guide>
        <p15:guide id="8" pos="6072" userDrawn="1">
          <p15:clr>
            <a:srgbClr val="A4A3A4"/>
          </p15:clr>
        </p15:guide>
        <p15:guide id="9" pos="5904" userDrawn="1">
          <p15:clr>
            <a:srgbClr val="A4A3A4"/>
          </p15:clr>
        </p15:guide>
        <p15:guide id="10" pos="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173895"/>
    <a:srgbClr val="1C44B4"/>
    <a:srgbClr val="D9253E"/>
    <a:srgbClr val="F0A7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B27A8-6792-4038-973E-FA8EEF0DAEA0}" v="3" dt="2023-03-21T18:33:56.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29" autoAdjust="0"/>
    <p:restoredTop sz="93792" autoAdjust="0"/>
  </p:normalViewPr>
  <p:slideViewPr>
    <p:cSldViewPr snapToGrid="0" showGuides="1">
      <p:cViewPr varScale="1">
        <p:scale>
          <a:sx n="95" d="100"/>
          <a:sy n="95" d="100"/>
        </p:scale>
        <p:origin x="1308" y="108"/>
      </p:cViewPr>
      <p:guideLst>
        <p:guide orient="horz" pos="4248"/>
        <p:guide pos="3480"/>
        <p:guide orient="horz" pos="1224"/>
        <p:guide orient="horz" pos="4074"/>
        <p:guide orient="horz" pos="2496"/>
        <p:guide orient="horz" pos="2971"/>
        <p:guide pos="672"/>
        <p:guide pos="6072"/>
        <p:guide pos="5904"/>
        <p:guide pos="43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745"/>
          </a:xfrm>
          <a:prstGeom prst="rect">
            <a:avLst/>
          </a:prstGeom>
        </p:spPr>
        <p:txBody>
          <a:bodyPr vert="horz" lIns="93342" tIns="46671" rIns="93342" bIns="46671"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69745"/>
          </a:xfrm>
          <a:prstGeom prst="rect">
            <a:avLst/>
          </a:prstGeom>
        </p:spPr>
        <p:txBody>
          <a:bodyPr vert="horz" lIns="93342" tIns="46671" rIns="93342" bIns="46671" rtlCol="0"/>
          <a:lstStyle>
            <a:lvl1pPr algn="r">
              <a:defRPr sz="1200"/>
            </a:lvl1pPr>
          </a:lstStyle>
          <a:p>
            <a:fld id="{4232B7A5-58D0-4C9D-835A-97B78F39914F}" type="datetimeFigureOut">
              <a:rPr lang="en-US" smtClean="0"/>
              <a:t>4/23/2023</a:t>
            </a:fld>
            <a:endParaRPr lang="en-US"/>
          </a:p>
        </p:txBody>
      </p:sp>
      <p:sp>
        <p:nvSpPr>
          <p:cNvPr id="4" name="Footer Placeholder 3"/>
          <p:cNvSpPr>
            <a:spLocks noGrp="1"/>
          </p:cNvSpPr>
          <p:nvPr>
            <p:ph type="ftr" sz="quarter" idx="2"/>
          </p:nvPr>
        </p:nvSpPr>
        <p:spPr>
          <a:xfrm>
            <a:off x="0" y="8917127"/>
            <a:ext cx="3077739" cy="469745"/>
          </a:xfrm>
          <a:prstGeom prst="rect">
            <a:avLst/>
          </a:prstGeom>
        </p:spPr>
        <p:txBody>
          <a:bodyPr vert="horz" lIns="93342" tIns="46671" rIns="93342" bIns="46671"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127"/>
            <a:ext cx="3077739" cy="469745"/>
          </a:xfrm>
          <a:prstGeom prst="rect">
            <a:avLst/>
          </a:prstGeom>
        </p:spPr>
        <p:txBody>
          <a:bodyPr vert="horz" lIns="93342" tIns="46671" rIns="93342" bIns="46671" rtlCol="0" anchor="b"/>
          <a:lstStyle>
            <a:lvl1pPr algn="r">
              <a:defRPr sz="1200"/>
            </a:lvl1pPr>
          </a:lstStyle>
          <a:p>
            <a:fld id="{F61566AA-A4F4-48D8-8494-115B2384FE97}" type="slidenum">
              <a:rPr lang="en-US" smtClean="0"/>
              <a:t>‹#›</a:t>
            </a:fld>
            <a:endParaRPr lang="en-US"/>
          </a:p>
        </p:txBody>
      </p:sp>
    </p:spTree>
    <p:extLst>
      <p:ext uri="{BB962C8B-B14F-4D97-AF65-F5344CB8AC3E}">
        <p14:creationId xmlns:p14="http://schemas.microsoft.com/office/powerpoint/2010/main" val="2009064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5115" tIns="47558" rIns="95115" bIns="47558"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5115" tIns="47558" rIns="95115" bIns="47558" rtlCol="0"/>
          <a:lstStyle>
            <a:lvl1pPr algn="r">
              <a:defRPr sz="1200"/>
            </a:lvl1pPr>
          </a:lstStyle>
          <a:p>
            <a:fld id="{9F753B7F-7330-4E0B-B27A-CC7EA92816FA}" type="datetimeFigureOut">
              <a:rPr lang="en-US" smtClean="0"/>
              <a:t>4/23/2023</a:t>
            </a:fld>
            <a:endParaRPr lang="en-US"/>
          </a:p>
        </p:txBody>
      </p:sp>
      <p:sp>
        <p:nvSpPr>
          <p:cNvPr id="4" name="Slide Image Placeholder 3"/>
          <p:cNvSpPr>
            <a:spLocks noGrp="1" noRot="1" noChangeAspect="1"/>
          </p:cNvSpPr>
          <p:nvPr>
            <p:ph type="sldImg" idx="2"/>
          </p:nvPr>
        </p:nvSpPr>
        <p:spPr>
          <a:xfrm>
            <a:off x="1500188" y="1173163"/>
            <a:ext cx="4102100" cy="3168650"/>
          </a:xfrm>
          <a:prstGeom prst="rect">
            <a:avLst/>
          </a:prstGeom>
          <a:noFill/>
          <a:ln w="12700">
            <a:solidFill>
              <a:prstClr val="black"/>
            </a:solidFill>
          </a:ln>
        </p:spPr>
        <p:txBody>
          <a:bodyPr vert="horz" lIns="95115" tIns="47558" rIns="95115" bIns="47558" rtlCol="0" anchor="ctr"/>
          <a:lstStyle/>
          <a:p>
            <a:endParaRPr lang="en-US"/>
          </a:p>
        </p:txBody>
      </p:sp>
      <p:sp>
        <p:nvSpPr>
          <p:cNvPr id="5" name="Notes Placeholder 4"/>
          <p:cNvSpPr>
            <a:spLocks noGrp="1"/>
          </p:cNvSpPr>
          <p:nvPr>
            <p:ph type="body" sz="quarter" idx="3"/>
          </p:nvPr>
        </p:nvSpPr>
        <p:spPr>
          <a:xfrm>
            <a:off x="710248" y="4518204"/>
            <a:ext cx="5681980" cy="3696713"/>
          </a:xfrm>
          <a:prstGeom prst="rect">
            <a:avLst/>
          </a:prstGeom>
        </p:spPr>
        <p:txBody>
          <a:bodyPr vert="horz" lIns="95115" tIns="47558" rIns="95115" bIns="4755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5115" tIns="47558" rIns="95115" bIns="47558"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3"/>
            <a:ext cx="3077739" cy="471053"/>
          </a:xfrm>
          <a:prstGeom prst="rect">
            <a:avLst/>
          </a:prstGeom>
        </p:spPr>
        <p:txBody>
          <a:bodyPr vert="horz" lIns="95115" tIns="47558" rIns="95115" bIns="47558" rtlCol="0" anchor="b"/>
          <a:lstStyle>
            <a:lvl1pPr algn="r">
              <a:defRPr sz="1200"/>
            </a:lvl1pPr>
          </a:lstStyle>
          <a:p>
            <a:fld id="{6F9E5EDF-04F1-4BEF-9380-00BC45F140BD}" type="slidenum">
              <a:rPr lang="en-US" smtClean="0"/>
              <a:t>‹#›</a:t>
            </a:fld>
            <a:endParaRPr lang="en-US"/>
          </a:p>
        </p:txBody>
      </p:sp>
    </p:spTree>
    <p:extLst>
      <p:ext uri="{BB962C8B-B14F-4D97-AF65-F5344CB8AC3E}">
        <p14:creationId xmlns:p14="http://schemas.microsoft.com/office/powerpoint/2010/main" val="73712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cribbr.com/statistics/normal-distribu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9E5EDF-04F1-4BEF-9380-00BC45F140BD}" type="slidenum">
              <a:rPr lang="en-US" smtClean="0"/>
              <a:t>1</a:t>
            </a:fld>
            <a:endParaRPr lang="en-US"/>
          </a:p>
        </p:txBody>
      </p:sp>
    </p:spTree>
    <p:extLst>
      <p:ext uri="{BB962C8B-B14F-4D97-AF65-F5344CB8AC3E}">
        <p14:creationId xmlns:p14="http://schemas.microsoft.com/office/powerpoint/2010/main" val="1804879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420">
              <a:defRPr/>
            </a:pPr>
            <a:r>
              <a:rPr lang="en-US" dirty="0"/>
              <a:t>Figure 2 Scatter Plots: </a:t>
            </a:r>
            <a:r>
              <a:rPr lang="en-US" baseline="0" dirty="0"/>
              <a:t>frequency of independent/dependent variables with log-transformed data. Regression Line is set at 0</a:t>
            </a:r>
          </a:p>
          <a:p>
            <a:pPr defTabSz="933420">
              <a:defRPr/>
            </a:pPr>
            <a:r>
              <a:rPr lang="en-US" dirty="0"/>
              <a:t>Although the relationship between temp and fire spread is a bit less clear, it still appears somewhat linear. </a:t>
            </a:r>
          </a:p>
          <a:p>
            <a:pPr defTabSz="933420">
              <a:defRPr/>
            </a:pPr>
            <a:endParaRPr lang="en-US" dirty="0"/>
          </a:p>
          <a:p>
            <a:pPr defTabSz="933420">
              <a:defRPr/>
            </a:pPr>
            <a:endParaRPr lang="en-US" dirty="0"/>
          </a:p>
          <a:p>
            <a:pPr defTabSz="933420">
              <a:defRPr/>
            </a:pPr>
            <a:r>
              <a:rPr lang="en-US" dirty="0"/>
              <a:t>From the summary statistics of the model, we can see that there is a t-value of -1.933, which is compared to the t distribution, giving us a p-value of 0.054. Hence we can conclude that there is not strong enough evidence to suggest that there is a difference in the relationship between average temperature and log area in Hectares.</a:t>
            </a:r>
          </a:p>
          <a:p>
            <a:pPr defTabSz="933420">
              <a:defRPr/>
            </a:pPr>
            <a:endParaRPr lang="en-US" dirty="0"/>
          </a:p>
          <a:p>
            <a:pPr defTabSz="933420">
              <a:defRPr/>
            </a:pPr>
            <a:r>
              <a:rPr lang="en-US" dirty="0"/>
              <a:t>From the summary statistics of the model, we can see that there is a t-value of -2.16, which is compared to the t distribution, giving us a p-value of 0.0314. Hence we can conclude that there is strong enough evidence to suggest that there is a difference in the relationship between highest temperature and log area in Hectares.</a:t>
            </a:r>
          </a:p>
          <a:p>
            <a:pPr defTabSz="933420">
              <a:defRPr/>
            </a:pPr>
            <a:endParaRPr lang="en-US" dirty="0"/>
          </a:p>
          <a:p>
            <a:pPr defTabSz="933420">
              <a:defRPr/>
            </a:pPr>
            <a:r>
              <a:rPr lang="en-US" dirty="0"/>
              <a:t>From the summary statistics of the model, we can see that there is a t-value of 1.294, </a:t>
            </a:r>
            <a:r>
              <a:rPr lang="en-US" dirty="0" err="1"/>
              <a:t>whichis</a:t>
            </a:r>
            <a:r>
              <a:rPr lang="en-US" dirty="0"/>
              <a:t> compared to the t distribution, giving us a p-value of 0.196. Hence we can conclude that there is not strong enough evidence to suggest that there is a difference in the relationship between dew point and log area in Hectares.</a:t>
            </a:r>
          </a:p>
        </p:txBody>
      </p:sp>
      <p:sp>
        <p:nvSpPr>
          <p:cNvPr id="4" name="Slide Number Placeholder 3"/>
          <p:cNvSpPr>
            <a:spLocks noGrp="1"/>
          </p:cNvSpPr>
          <p:nvPr>
            <p:ph type="sldNum" sz="quarter" idx="10"/>
          </p:nvPr>
        </p:nvSpPr>
        <p:spPr/>
        <p:txBody>
          <a:bodyPr/>
          <a:lstStyle/>
          <a:p>
            <a:fld id="{6F9E5EDF-04F1-4BEF-9380-00BC45F140BD}" type="slidenum">
              <a:rPr lang="en-US" smtClean="0"/>
              <a:t>10</a:t>
            </a:fld>
            <a:endParaRPr lang="en-US"/>
          </a:p>
        </p:txBody>
      </p:sp>
    </p:spTree>
    <p:extLst>
      <p:ext uri="{BB962C8B-B14F-4D97-AF65-F5344CB8AC3E}">
        <p14:creationId xmlns:p14="http://schemas.microsoft.com/office/powerpoint/2010/main" val="3084316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420">
              <a:defRPr/>
            </a:pPr>
            <a:r>
              <a:rPr lang="en-US" dirty="0"/>
              <a:t>Figure 2 Continued: </a:t>
            </a:r>
            <a:r>
              <a:rPr lang="en-US" baseline="0" dirty="0"/>
              <a:t>frequency of independent/dependent variables with log-transformed data. Line is log 10=0</a:t>
            </a:r>
          </a:p>
          <a:p>
            <a:pPr defTabSz="933420">
              <a:defRPr/>
            </a:pPr>
            <a:endParaRPr lang="en-US" baseline="0" dirty="0"/>
          </a:p>
          <a:p>
            <a:pPr defTabSz="933420">
              <a:defRPr/>
            </a:pPr>
            <a:r>
              <a:rPr lang="en-US" baseline="0" dirty="0"/>
              <a:t>From the summary statistics of the model, we can see that there is a t-value of -0.737, </a:t>
            </a:r>
            <a:r>
              <a:rPr lang="en-US" baseline="0" dirty="0" err="1"/>
              <a:t>whichis</a:t>
            </a:r>
            <a:r>
              <a:rPr lang="en-US" baseline="0" dirty="0"/>
              <a:t> compared to the t distribution, giving us a p-value of 0.461. Hence we can conclude that there is not strong enough evidence to suggest that there is a difference in the relationship between max wind speed and log area in Hectares.</a:t>
            </a:r>
          </a:p>
          <a:p>
            <a:pPr defTabSz="933420">
              <a:defRPr/>
            </a:pPr>
            <a:endParaRPr lang="en-US" dirty="0"/>
          </a:p>
          <a:p>
            <a:pPr defTabSz="933420">
              <a:defRPr/>
            </a:pPr>
            <a:endParaRPr lang="en-US" dirty="0"/>
          </a:p>
          <a:p>
            <a:pPr defTabSz="933420">
              <a:defRPr/>
            </a:pPr>
            <a:r>
              <a:rPr lang="en-US" dirty="0"/>
              <a:t>From the summary statistics of the model, we can see that there is a t-value of -0.447, </a:t>
            </a:r>
            <a:r>
              <a:rPr lang="en-US" dirty="0" err="1"/>
              <a:t>whichis</a:t>
            </a:r>
            <a:r>
              <a:rPr lang="en-US" dirty="0"/>
              <a:t> compared to the t distribution, giving us a p-value of0.655. Hence we can conclude that there is not strong enough evidence to suggest </a:t>
            </a:r>
            <a:r>
              <a:rPr lang="en-US" dirty="0" err="1"/>
              <a:t>thatthere</a:t>
            </a:r>
            <a:r>
              <a:rPr lang="en-US" dirty="0"/>
              <a:t> is a difference in the relationship between precipitation and log area in Hectares.</a:t>
            </a:r>
          </a:p>
          <a:p>
            <a:pPr defTabSz="933420">
              <a:defRPr/>
            </a:pPr>
            <a:endParaRPr lang="en-US" dirty="0"/>
          </a:p>
        </p:txBody>
      </p:sp>
      <p:sp>
        <p:nvSpPr>
          <p:cNvPr id="4" name="Slide Number Placeholder 3"/>
          <p:cNvSpPr>
            <a:spLocks noGrp="1"/>
          </p:cNvSpPr>
          <p:nvPr>
            <p:ph type="sldNum" sz="quarter" idx="10"/>
          </p:nvPr>
        </p:nvSpPr>
        <p:spPr/>
        <p:txBody>
          <a:bodyPr/>
          <a:lstStyle/>
          <a:p>
            <a:fld id="{6F9E5EDF-04F1-4BEF-9380-00BC45F140BD}" type="slidenum">
              <a:rPr lang="en-US" smtClean="0"/>
              <a:t>11</a:t>
            </a:fld>
            <a:endParaRPr lang="en-US"/>
          </a:p>
        </p:txBody>
      </p:sp>
    </p:spTree>
    <p:extLst>
      <p:ext uri="{BB962C8B-B14F-4D97-AF65-F5344CB8AC3E}">
        <p14:creationId xmlns:p14="http://schemas.microsoft.com/office/powerpoint/2010/main" val="348007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420">
              <a:defRPr/>
            </a:pPr>
            <a:r>
              <a:rPr lang="en-US" dirty="0"/>
              <a:t>Figure 3: Model diagnostics</a:t>
            </a:r>
          </a:p>
          <a:p>
            <a:pPr defTabSz="933420">
              <a:defRPr/>
            </a:pPr>
            <a:endParaRPr lang="en-US" dirty="0"/>
          </a:p>
          <a:p>
            <a:pPr defTabSz="933420">
              <a:defRPr/>
            </a:pPr>
            <a:r>
              <a:rPr lang="en-US" dirty="0"/>
              <a:t>These two plots are important diagnostic tools in assessing whether the linear model is appropriate. </a:t>
            </a:r>
          </a:p>
          <a:p>
            <a:pPr defTabSz="933420">
              <a:defRPr/>
            </a:pPr>
            <a:r>
              <a:rPr lang="en-US" dirty="0"/>
              <a:t>Residuals vs. Fitted When a linear model is appropriate, we expect the residuals will have constant variance when plotted against fitted values; and the residuals and fitted values will be uncorrelated.</a:t>
            </a:r>
          </a:p>
          <a:p>
            <a:pPr defTabSz="933420">
              <a:defRPr/>
            </a:pPr>
            <a:r>
              <a:rPr lang="en-US" dirty="0"/>
              <a:t>In Figure 3 A. Residual Vs Fitted Plot is showing </a:t>
            </a:r>
            <a:r>
              <a:rPr lang="en-US" b="0" i="0" dirty="0">
                <a:solidFill>
                  <a:srgbClr val="202124"/>
                </a:solidFill>
                <a:effectLst/>
                <a:latin typeface="Google Sans"/>
              </a:rPr>
              <a:t>a residual analysis. It is a scatter plot of residuals on the y axis and fitted values (estimated responses) on the x axis. The plot is used to detect </a:t>
            </a:r>
            <a:r>
              <a:rPr lang="en-US" b="0" i="0" dirty="0">
                <a:solidFill>
                  <a:srgbClr val="040C28"/>
                </a:solidFill>
                <a:effectLst/>
                <a:latin typeface="Google Sans"/>
              </a:rPr>
              <a:t>non-linearity, unequal error variances, and outliers. </a:t>
            </a:r>
            <a:r>
              <a:rPr lang="en-US" b="0" i="0" dirty="0">
                <a:solidFill>
                  <a:srgbClr val="212529"/>
                </a:solidFill>
                <a:effectLst/>
                <a:latin typeface="system-ui"/>
              </a:rPr>
              <a:t>I noticed that linearity is violated. Whether there is </a:t>
            </a:r>
            <a:r>
              <a:rPr lang="en-US" b="0" i="0" dirty="0" err="1">
                <a:solidFill>
                  <a:srgbClr val="212529"/>
                </a:solidFill>
                <a:effectLst/>
                <a:latin typeface="system-ui"/>
              </a:rPr>
              <a:t>homoskedastic</a:t>
            </a:r>
            <a:r>
              <a:rPr lang="en-US" b="0" i="0" dirty="0">
                <a:solidFill>
                  <a:srgbClr val="212529"/>
                </a:solidFill>
                <a:effectLst/>
                <a:latin typeface="system-ui"/>
              </a:rPr>
              <a:t> or not is less obvious: I will need to investigate more analyses models in future. There are several outliers. </a:t>
            </a:r>
            <a:endParaRPr lang="en-US" dirty="0"/>
          </a:p>
          <a:p>
            <a:pPr defTabSz="933420">
              <a:defRPr/>
            </a:pPr>
            <a:endParaRPr lang="en-US" dirty="0"/>
          </a:p>
          <a:p>
            <a:pPr defTabSz="933420">
              <a:defRPr/>
            </a:pPr>
            <a:r>
              <a:rPr lang="en-US" dirty="0"/>
              <a:t>4 (B): Normal QQ plot You can use a linear model for prediction even if the underlying normality assumptions don’t hold. However, in order for the p-values to be believable, the residuals from the regression must look approximately normally distributed.</a:t>
            </a:r>
          </a:p>
          <a:p>
            <a:pPr defTabSz="933420">
              <a:defRPr/>
            </a:pPr>
            <a:endParaRPr lang="en-US" dirty="0"/>
          </a:p>
          <a:p>
            <a:pPr defTabSz="933420">
              <a:defRPr/>
            </a:pPr>
            <a:endParaRPr lang="en-US" dirty="0"/>
          </a:p>
          <a:p>
            <a:pPr defTabSz="933420">
              <a:defRPr/>
            </a:pPr>
            <a:r>
              <a:rPr lang="en-US" dirty="0"/>
              <a:t>4(a):</a:t>
            </a:r>
            <a:endParaRPr lang="en-US" b="0" i="0" dirty="0">
              <a:solidFill>
                <a:srgbClr val="212529"/>
              </a:solidFill>
              <a:effectLst/>
              <a:latin typeface="system-ui"/>
            </a:endParaRPr>
          </a:p>
          <a:p>
            <a:pPr defTabSz="933420">
              <a:defRPr/>
            </a:pPr>
            <a:endParaRPr lang="en-US" b="0" i="0" dirty="0">
              <a:solidFill>
                <a:srgbClr val="212529"/>
              </a:solidFill>
              <a:effectLst/>
              <a:latin typeface="system-ui"/>
            </a:endParaRPr>
          </a:p>
          <a:p>
            <a:pPr defTabSz="933420">
              <a:defRPr/>
            </a:pPr>
            <a:r>
              <a:rPr lang="en-US" b="0" i="0" dirty="0">
                <a:solidFill>
                  <a:srgbClr val="212529"/>
                </a:solidFill>
                <a:effectLst/>
                <a:latin typeface="system-ui"/>
              </a:rPr>
              <a:t>4 (b): Q-Q plot, </a:t>
            </a:r>
            <a:endParaRPr lang="en-US" dirty="0"/>
          </a:p>
        </p:txBody>
      </p:sp>
      <p:sp>
        <p:nvSpPr>
          <p:cNvPr id="4" name="Slide Number Placeholder 3"/>
          <p:cNvSpPr>
            <a:spLocks noGrp="1"/>
          </p:cNvSpPr>
          <p:nvPr>
            <p:ph type="sldNum" sz="quarter" idx="10"/>
          </p:nvPr>
        </p:nvSpPr>
        <p:spPr/>
        <p:txBody>
          <a:bodyPr/>
          <a:lstStyle/>
          <a:p>
            <a:fld id="{6F9E5EDF-04F1-4BEF-9380-00BC45F140BD}" type="slidenum">
              <a:rPr lang="en-US" smtClean="0"/>
              <a:t>12</a:t>
            </a:fld>
            <a:endParaRPr lang="en-US"/>
          </a:p>
        </p:txBody>
      </p:sp>
    </p:spTree>
    <p:extLst>
      <p:ext uri="{BB962C8B-B14F-4D97-AF65-F5344CB8AC3E}">
        <p14:creationId xmlns:p14="http://schemas.microsoft.com/office/powerpoint/2010/main" val="2552098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9E5EDF-04F1-4BEF-9380-00BC45F140BD}" type="slidenum">
              <a:rPr lang="en-US" smtClean="0"/>
              <a:t>13</a:t>
            </a:fld>
            <a:endParaRPr lang="en-US"/>
          </a:p>
        </p:txBody>
      </p:sp>
    </p:spTree>
    <p:extLst>
      <p:ext uri="{BB962C8B-B14F-4D97-AF65-F5344CB8AC3E}">
        <p14:creationId xmlns:p14="http://schemas.microsoft.com/office/powerpoint/2010/main" val="32791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9E5EDF-04F1-4BEF-9380-00BC45F140BD}" type="slidenum">
              <a:rPr lang="en-US" smtClean="0"/>
              <a:t>14</a:t>
            </a:fld>
            <a:endParaRPr lang="en-US"/>
          </a:p>
        </p:txBody>
      </p:sp>
    </p:spTree>
    <p:extLst>
      <p:ext uri="{BB962C8B-B14F-4D97-AF65-F5344CB8AC3E}">
        <p14:creationId xmlns:p14="http://schemas.microsoft.com/office/powerpoint/2010/main" val="150349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3420">
              <a:defRPr/>
            </a:pPr>
            <a:endParaRPr lang="en-US" sz="1100" dirty="0"/>
          </a:p>
        </p:txBody>
      </p:sp>
      <p:sp>
        <p:nvSpPr>
          <p:cNvPr id="4" name="Slide Number Placeholder 3"/>
          <p:cNvSpPr>
            <a:spLocks noGrp="1"/>
          </p:cNvSpPr>
          <p:nvPr>
            <p:ph type="sldNum" sz="quarter" idx="10"/>
          </p:nvPr>
        </p:nvSpPr>
        <p:spPr/>
        <p:txBody>
          <a:bodyPr/>
          <a:lstStyle/>
          <a:p>
            <a:fld id="{6F9E5EDF-04F1-4BEF-9380-00BC45F140BD}" type="slidenum">
              <a:rPr lang="en-US" smtClean="0"/>
              <a:t>15</a:t>
            </a:fld>
            <a:endParaRPr lang="en-US"/>
          </a:p>
        </p:txBody>
      </p:sp>
    </p:spTree>
    <p:extLst>
      <p:ext uri="{BB962C8B-B14F-4D97-AF65-F5344CB8AC3E}">
        <p14:creationId xmlns:p14="http://schemas.microsoft.com/office/powerpoint/2010/main" val="3790344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3420">
              <a:defRPr/>
            </a:pPr>
            <a:endParaRPr lang="en-US" sz="1100" dirty="0"/>
          </a:p>
        </p:txBody>
      </p:sp>
      <p:sp>
        <p:nvSpPr>
          <p:cNvPr id="4" name="Slide Number Placeholder 3"/>
          <p:cNvSpPr>
            <a:spLocks noGrp="1"/>
          </p:cNvSpPr>
          <p:nvPr>
            <p:ph type="sldNum" sz="quarter" idx="10"/>
          </p:nvPr>
        </p:nvSpPr>
        <p:spPr/>
        <p:txBody>
          <a:bodyPr/>
          <a:lstStyle/>
          <a:p>
            <a:fld id="{6F9E5EDF-04F1-4BEF-9380-00BC45F140BD}" type="slidenum">
              <a:rPr lang="en-US" smtClean="0"/>
              <a:t>16</a:t>
            </a:fld>
            <a:endParaRPr lang="en-US"/>
          </a:p>
        </p:txBody>
      </p:sp>
    </p:spTree>
    <p:extLst>
      <p:ext uri="{BB962C8B-B14F-4D97-AF65-F5344CB8AC3E}">
        <p14:creationId xmlns:p14="http://schemas.microsoft.com/office/powerpoint/2010/main" val="398795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3420">
              <a:defRPr/>
            </a:pPr>
            <a:endParaRPr lang="en-US" sz="1100" dirty="0"/>
          </a:p>
        </p:txBody>
      </p:sp>
      <p:sp>
        <p:nvSpPr>
          <p:cNvPr id="4" name="Slide Number Placeholder 3"/>
          <p:cNvSpPr>
            <a:spLocks noGrp="1"/>
          </p:cNvSpPr>
          <p:nvPr>
            <p:ph type="sldNum" sz="quarter" idx="10"/>
          </p:nvPr>
        </p:nvSpPr>
        <p:spPr/>
        <p:txBody>
          <a:bodyPr/>
          <a:lstStyle/>
          <a:p>
            <a:fld id="{6F9E5EDF-04F1-4BEF-9380-00BC45F140BD}" type="slidenum">
              <a:rPr lang="en-US" smtClean="0"/>
              <a:t>2</a:t>
            </a:fld>
            <a:endParaRPr lang="en-US"/>
          </a:p>
        </p:txBody>
      </p:sp>
    </p:spTree>
    <p:extLst>
      <p:ext uri="{BB962C8B-B14F-4D97-AF65-F5344CB8AC3E}">
        <p14:creationId xmlns:p14="http://schemas.microsoft.com/office/powerpoint/2010/main" val="2752776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5202" defTabSz="933420">
              <a:buClr>
                <a:srgbClr val="C00000"/>
              </a:buClr>
            </a:pPr>
            <a:r>
              <a:rPr lang="en-US" b="1" dirty="0">
                <a:solidFill>
                  <a:srgbClr val="C00000"/>
                </a:solidFill>
                <a:latin typeface="Calibri" panose="020F0502020204030204" pitchFamily="34" charset="0"/>
              </a:rPr>
              <a:t>https://www.rff.org/publications/explainers/wildfires-in-the-united-states-101-context-and-consequences/</a:t>
            </a:r>
          </a:p>
          <a:p>
            <a:pPr marL="241403" indent="-241403">
              <a:buAutoNum type="arabicPeriod"/>
            </a:pPr>
            <a:endParaRPr lang="en-US" dirty="0"/>
          </a:p>
        </p:txBody>
      </p:sp>
      <p:sp>
        <p:nvSpPr>
          <p:cNvPr id="4" name="Slide Number Placeholder 3"/>
          <p:cNvSpPr>
            <a:spLocks noGrp="1"/>
          </p:cNvSpPr>
          <p:nvPr>
            <p:ph type="sldNum" sz="quarter" idx="10"/>
          </p:nvPr>
        </p:nvSpPr>
        <p:spPr/>
        <p:txBody>
          <a:bodyPr/>
          <a:lstStyle/>
          <a:p>
            <a:fld id="{6F9E5EDF-04F1-4BEF-9380-00BC45F140BD}" type="slidenum">
              <a:rPr lang="en-US" smtClean="0"/>
              <a:t>3</a:t>
            </a:fld>
            <a:endParaRPr lang="en-US"/>
          </a:p>
        </p:txBody>
      </p:sp>
    </p:spTree>
    <p:extLst>
      <p:ext uri="{BB962C8B-B14F-4D97-AF65-F5344CB8AC3E}">
        <p14:creationId xmlns:p14="http://schemas.microsoft.com/office/powerpoint/2010/main" val="57495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3420">
              <a:defRPr/>
            </a:pPr>
            <a:endParaRPr lang="en-US" sz="1100" dirty="0"/>
          </a:p>
        </p:txBody>
      </p:sp>
      <p:sp>
        <p:nvSpPr>
          <p:cNvPr id="4" name="Slide Number Placeholder 3"/>
          <p:cNvSpPr>
            <a:spLocks noGrp="1"/>
          </p:cNvSpPr>
          <p:nvPr>
            <p:ph type="sldNum" sz="quarter" idx="10"/>
          </p:nvPr>
        </p:nvSpPr>
        <p:spPr/>
        <p:txBody>
          <a:bodyPr/>
          <a:lstStyle/>
          <a:p>
            <a:fld id="{6F9E5EDF-04F1-4BEF-9380-00BC45F140BD}" type="slidenum">
              <a:rPr lang="en-US" smtClean="0"/>
              <a:t>4</a:t>
            </a:fld>
            <a:endParaRPr lang="en-US"/>
          </a:p>
        </p:txBody>
      </p:sp>
    </p:spTree>
    <p:extLst>
      <p:ext uri="{BB962C8B-B14F-4D97-AF65-F5344CB8AC3E}">
        <p14:creationId xmlns:p14="http://schemas.microsoft.com/office/powerpoint/2010/main" val="84844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9E5EDF-04F1-4BEF-9380-00BC45F140BD}" type="slidenum">
              <a:rPr lang="en-US" smtClean="0"/>
              <a:t>5</a:t>
            </a:fld>
            <a:endParaRPr lang="en-US"/>
          </a:p>
        </p:txBody>
      </p:sp>
    </p:spTree>
    <p:extLst>
      <p:ext uri="{BB962C8B-B14F-4D97-AF65-F5344CB8AC3E}">
        <p14:creationId xmlns:p14="http://schemas.microsoft.com/office/powerpoint/2010/main" val="374090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299" defTabSz="933420">
              <a:buClr>
                <a:srgbClr val="173895"/>
              </a:buClr>
              <a:buSzPct val="100000"/>
              <a:defRPr/>
            </a:pPr>
            <a:r>
              <a:rPr lang="en-US" dirty="0"/>
              <a:t>For my project, </a:t>
            </a:r>
            <a:r>
              <a:rPr lang="en-US" dirty="0">
                <a:solidFill>
                  <a:prstClr val="black"/>
                </a:solidFill>
                <a:latin typeface="Corbel"/>
              </a:rPr>
              <a:t>The data in the form of latitude and longitude was obtained from (</a:t>
            </a:r>
            <a:r>
              <a:rPr lang="en-US" dirty="0" err="1">
                <a:solidFill>
                  <a:prstClr val="black"/>
                </a:solidFill>
                <a:latin typeface="Corbel"/>
              </a:rPr>
              <a:t>Latlong</a:t>
            </a:r>
            <a:r>
              <a:rPr lang="en-US" dirty="0">
                <a:solidFill>
                  <a:prstClr val="black"/>
                </a:solidFill>
                <a:latin typeface="Corbel"/>
              </a:rPr>
              <a:t>, www.latlong.net) which consists of wildfire instances in the U.S. from 2000 to 2009. This is the only data I could find in the public domain. For each wildfire instance, information on the city/county (location) will be obtained. After that I will analyze each location and use a historical weather analyzer (https://www.wunderground.com/history) to retrieve the average temperature, highest temperature, dew point, precipitation, and wind speed on that day. All the data will be collected in excel format for further analyses and prediction work. All together I have 506 locations of wildfire events and over 2500 data points that include 5 different independent variables. </a:t>
            </a:r>
          </a:p>
          <a:p>
            <a:endParaRPr lang="en-US" dirty="0"/>
          </a:p>
        </p:txBody>
      </p:sp>
      <p:sp>
        <p:nvSpPr>
          <p:cNvPr id="4" name="Slide Number Placeholder 3"/>
          <p:cNvSpPr>
            <a:spLocks noGrp="1"/>
          </p:cNvSpPr>
          <p:nvPr>
            <p:ph type="sldNum" sz="quarter" idx="10"/>
          </p:nvPr>
        </p:nvSpPr>
        <p:spPr/>
        <p:txBody>
          <a:bodyPr/>
          <a:lstStyle/>
          <a:p>
            <a:fld id="{6F9E5EDF-04F1-4BEF-9380-00BC45F140BD}" type="slidenum">
              <a:rPr lang="en-US" smtClean="0"/>
              <a:t>6</a:t>
            </a:fld>
            <a:endParaRPr lang="en-US"/>
          </a:p>
        </p:txBody>
      </p:sp>
    </p:spTree>
    <p:extLst>
      <p:ext uri="{BB962C8B-B14F-4D97-AF65-F5344CB8AC3E}">
        <p14:creationId xmlns:p14="http://schemas.microsoft.com/office/powerpoint/2010/main" val="387031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20009" lvl="1" defTabSz="933420">
              <a:buClr>
                <a:srgbClr val="173895"/>
              </a:buClr>
              <a:buSzPct val="100000"/>
              <a:defRPr/>
            </a:pPr>
            <a:endParaRPr lang="en-US" dirty="0"/>
          </a:p>
        </p:txBody>
      </p:sp>
      <p:sp>
        <p:nvSpPr>
          <p:cNvPr id="4" name="Slide Number Placeholder 3"/>
          <p:cNvSpPr>
            <a:spLocks noGrp="1"/>
          </p:cNvSpPr>
          <p:nvPr>
            <p:ph type="sldNum" sz="quarter" idx="10"/>
          </p:nvPr>
        </p:nvSpPr>
        <p:spPr/>
        <p:txBody>
          <a:bodyPr/>
          <a:lstStyle/>
          <a:p>
            <a:pPr defTabSz="520008">
              <a:defRPr/>
            </a:pPr>
            <a:fld id="{6F9E5EDF-04F1-4BEF-9380-00BC45F140BD}" type="slidenum">
              <a:rPr lang="en-US">
                <a:solidFill>
                  <a:prstClr val="black"/>
                </a:solidFill>
                <a:latin typeface="Calibri" panose="020F0502020204030204"/>
              </a:rPr>
              <a:pPr defTabSz="520008">
                <a:def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4201038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420">
              <a:defRPr/>
            </a:pPr>
            <a:r>
              <a:rPr lang="en-US" b="1" dirty="0"/>
              <a:t>Figure 1: Histogram for normality test of variables</a:t>
            </a:r>
            <a:r>
              <a:rPr lang="en-US" dirty="0"/>
              <a:t>. Used </a:t>
            </a:r>
            <a:r>
              <a:rPr lang="en-US" b="0" i="0" dirty="0">
                <a:solidFill>
                  <a:srgbClr val="0D405F"/>
                </a:solidFill>
                <a:effectLst/>
                <a:latin typeface="Inter"/>
              </a:rPr>
              <a:t>the hist() function to test whether variable follows a </a:t>
            </a:r>
            <a:r>
              <a:rPr lang="en-US" b="0" i="0" u="none" strike="noStrike" dirty="0">
                <a:solidFill>
                  <a:srgbClr val="1F80E8"/>
                </a:solidFill>
                <a:effectLst/>
                <a:latin typeface="Inter"/>
                <a:hlinkClick r:id="rId3"/>
              </a:rPr>
              <a:t>normal distribution</a:t>
            </a:r>
            <a:r>
              <a:rPr lang="en-US" b="0" i="0" dirty="0">
                <a:solidFill>
                  <a:srgbClr val="0D405F"/>
                </a:solidFill>
                <a:effectLst/>
                <a:latin typeface="Inter"/>
              </a:rPr>
              <a:t>.</a:t>
            </a:r>
            <a:endParaRPr lang="en-US" dirty="0"/>
          </a:p>
          <a:p>
            <a:pPr defTabSz="933420">
              <a:defRPr/>
            </a:pPr>
            <a:r>
              <a:rPr lang="en-US" dirty="0"/>
              <a:t>-Depicting</a:t>
            </a:r>
            <a:r>
              <a:rPr lang="en-US" baseline="0" dirty="0"/>
              <a:t> frequency of independent/dependent variables. </a:t>
            </a:r>
          </a:p>
          <a:p>
            <a:pPr defTabSz="933420">
              <a:defRPr/>
            </a:pPr>
            <a:endParaRPr lang="en-US" baseline="0" dirty="0"/>
          </a:p>
          <a:p>
            <a:pPr defTabSz="933420">
              <a:defRPr/>
            </a:pPr>
            <a:r>
              <a:rPr lang="en-US" b="1" dirty="0"/>
              <a:t>1 (A) Average Temperature: </a:t>
            </a:r>
            <a:r>
              <a:rPr lang="en-US" dirty="0"/>
              <a:t>The Average Temperature distribution seems not be skewed and in the bell shape, although there are some outliers from -20 to 0. </a:t>
            </a:r>
          </a:p>
          <a:p>
            <a:pPr defTabSz="933420">
              <a:defRPr/>
            </a:pPr>
            <a:r>
              <a:rPr lang="en-US" b="1" dirty="0"/>
              <a:t>1 (b) Highest Temperature: </a:t>
            </a:r>
            <a:r>
              <a:rPr lang="en-US" dirty="0"/>
              <a:t>The Highest Temperature distribution seems to not be skewed either and is also in a bell shape. There are some outliers ranging from -10 to 10. </a:t>
            </a:r>
          </a:p>
          <a:p>
            <a:pPr defTabSz="933420">
              <a:defRPr/>
            </a:pPr>
            <a:r>
              <a:rPr lang="en-US" b="1" dirty="0"/>
              <a:t>1 (C) Dew point: </a:t>
            </a:r>
            <a:r>
              <a:rPr lang="en-US" dirty="0"/>
              <a:t>The Dew point distribution is a bit skewed to the left and there are some outliers closer to the negative category. </a:t>
            </a:r>
          </a:p>
          <a:p>
            <a:pPr defTabSz="933420">
              <a:defRPr/>
            </a:pPr>
            <a:endParaRPr lang="en-US" dirty="0"/>
          </a:p>
          <a:p>
            <a:pPr defTabSz="933420">
              <a:defRPr/>
            </a:pPr>
            <a:endParaRPr lang="en-US" dirty="0"/>
          </a:p>
        </p:txBody>
      </p:sp>
      <p:sp>
        <p:nvSpPr>
          <p:cNvPr id="4" name="Slide Number Placeholder 3"/>
          <p:cNvSpPr>
            <a:spLocks noGrp="1"/>
          </p:cNvSpPr>
          <p:nvPr>
            <p:ph type="sldNum" sz="quarter" idx="10"/>
          </p:nvPr>
        </p:nvSpPr>
        <p:spPr/>
        <p:txBody>
          <a:bodyPr/>
          <a:lstStyle/>
          <a:p>
            <a:fld id="{6F9E5EDF-04F1-4BEF-9380-00BC45F140BD}" type="slidenum">
              <a:rPr lang="en-US" smtClean="0"/>
              <a:t>8</a:t>
            </a:fld>
            <a:endParaRPr lang="en-US"/>
          </a:p>
        </p:txBody>
      </p:sp>
    </p:spTree>
    <p:extLst>
      <p:ext uri="{BB962C8B-B14F-4D97-AF65-F5344CB8AC3E}">
        <p14:creationId xmlns:p14="http://schemas.microsoft.com/office/powerpoint/2010/main" val="3497117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420">
              <a:defRPr/>
            </a:pPr>
            <a:r>
              <a:rPr lang="en-US" b="1" dirty="0"/>
              <a:t>Figure 1: Histogram for normality test of variables</a:t>
            </a:r>
          </a:p>
          <a:p>
            <a:pPr defTabSz="933420">
              <a:defRPr/>
            </a:pPr>
            <a:r>
              <a:rPr lang="en-US" dirty="0"/>
              <a:t>-Depicting</a:t>
            </a:r>
            <a:r>
              <a:rPr lang="en-US" baseline="0" dirty="0"/>
              <a:t> frequency of independent/dependent variables</a:t>
            </a:r>
          </a:p>
          <a:p>
            <a:pPr defTabSz="933420">
              <a:defRPr/>
            </a:pPr>
            <a:endParaRPr lang="en-US" dirty="0"/>
          </a:p>
          <a:p>
            <a:pPr defTabSz="933420">
              <a:defRPr/>
            </a:pPr>
            <a:r>
              <a:rPr lang="en-US" b="1" dirty="0"/>
              <a:t>1 (D) Area in Hectares</a:t>
            </a:r>
            <a:r>
              <a:rPr lang="en-US" dirty="0"/>
              <a:t>: The Area in Hectares distribution is very skewed to the right as is max reaches 200 thousand.</a:t>
            </a:r>
          </a:p>
          <a:p>
            <a:pPr defTabSz="933420">
              <a:defRPr/>
            </a:pPr>
            <a:r>
              <a:rPr lang="en-US" b="1" dirty="0"/>
              <a:t>1 (E) Max Wind Speed: </a:t>
            </a:r>
            <a:r>
              <a:rPr lang="en-US" dirty="0"/>
              <a:t>The Max Wind Speed distribution is a bit skewed to the right and there are a couple of outliers towards left closer to 80 and 120 (Max Wind Speed is in Mph). </a:t>
            </a:r>
          </a:p>
          <a:p>
            <a:pPr defTabSz="933420">
              <a:defRPr/>
            </a:pPr>
            <a:r>
              <a:rPr lang="en-US" b="1" dirty="0"/>
              <a:t>1 (F) The Precipitation </a:t>
            </a:r>
            <a:r>
              <a:rPr lang="en-US" dirty="0"/>
              <a:t>distribution is very collective in the 0.0 category, although there is/are some outliers in the 0.8 category. </a:t>
            </a:r>
          </a:p>
        </p:txBody>
      </p:sp>
      <p:sp>
        <p:nvSpPr>
          <p:cNvPr id="4" name="Slide Number Placeholder 3"/>
          <p:cNvSpPr>
            <a:spLocks noGrp="1"/>
          </p:cNvSpPr>
          <p:nvPr>
            <p:ph type="sldNum" sz="quarter" idx="10"/>
          </p:nvPr>
        </p:nvSpPr>
        <p:spPr/>
        <p:txBody>
          <a:bodyPr/>
          <a:lstStyle/>
          <a:p>
            <a:fld id="{6F9E5EDF-04F1-4BEF-9380-00BC45F140BD}" type="slidenum">
              <a:rPr lang="en-US" smtClean="0"/>
              <a:t>9</a:t>
            </a:fld>
            <a:endParaRPr lang="en-US"/>
          </a:p>
        </p:txBody>
      </p:sp>
    </p:spTree>
    <p:extLst>
      <p:ext uri="{BB962C8B-B14F-4D97-AF65-F5344CB8AC3E}">
        <p14:creationId xmlns:p14="http://schemas.microsoft.com/office/powerpoint/2010/main" val="10346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0058399" cy="5820154"/>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2" name="Title 1"/>
          <p:cNvSpPr>
            <a:spLocks noGrp="1"/>
          </p:cNvSpPr>
          <p:nvPr>
            <p:ph type="ctrTitle"/>
          </p:nvPr>
        </p:nvSpPr>
        <p:spPr>
          <a:xfrm>
            <a:off x="754380" y="3803294"/>
            <a:ext cx="8884920" cy="1896466"/>
          </a:xfrm>
        </p:spPr>
        <p:txBody>
          <a:bodyPr vert="horz" lIns="101882" tIns="0" rIns="50941" bIns="0" rtlCol="0" anchor="t">
            <a:normAutofit/>
            <a:scene3d>
              <a:camera prst="orthographicFront"/>
              <a:lightRig rig="threePt" dir="t">
                <a:rot lat="0" lon="0" rev="4800000"/>
              </a:lightRig>
            </a:scene3d>
            <a:sp3d prstMaterial="matte">
              <a:bevelT w="50800" h="10160"/>
            </a:sp3d>
          </a:bodyPr>
          <a:lstStyle>
            <a:lvl1pPr algn="l">
              <a:defRPr sz="5200" b="1"/>
            </a:lvl1pPr>
            <a:extLst/>
          </a:lstStyle>
          <a:p>
            <a:r>
              <a:rPr kumimoji="0" lang="en-US"/>
              <a:t>Click to edit Master title style</a:t>
            </a:r>
          </a:p>
        </p:txBody>
      </p:sp>
      <p:sp>
        <p:nvSpPr>
          <p:cNvPr id="3" name="Subtitle 2"/>
          <p:cNvSpPr>
            <a:spLocks noGrp="1"/>
          </p:cNvSpPr>
          <p:nvPr>
            <p:ph type="subTitle" idx="1"/>
          </p:nvPr>
        </p:nvSpPr>
        <p:spPr>
          <a:xfrm>
            <a:off x="754380" y="2072640"/>
            <a:ext cx="8884920" cy="1699565"/>
          </a:xfrm>
        </p:spPr>
        <p:txBody>
          <a:bodyPr lIns="132447" tIns="0" rIns="50941" bIns="0" anchor="b"/>
          <a:lstStyle>
            <a:lvl1pPr marL="0" indent="0" algn="l">
              <a:buNone/>
              <a:defRPr sz="2200">
                <a:solidFill>
                  <a:srgbClr val="FFFFFF"/>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Rectangle 9"/>
          <p:cNvSpPr/>
          <p:nvPr/>
        </p:nvSpPr>
        <p:spPr bwMode="invGray">
          <a:xfrm>
            <a:off x="0" y="5812112"/>
            <a:ext cx="10058400" cy="51816"/>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4E5243-F52A-4D37-9694-EB26C6C31910}" type="datetimeFigureOut">
              <a:rPr lang="en-US" smtClean="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7258812" y="0"/>
            <a:ext cx="50292" cy="77724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8" name="Rectangle 7"/>
          <p:cNvSpPr/>
          <p:nvPr/>
        </p:nvSpPr>
        <p:spPr bwMode="ltGray">
          <a:xfrm>
            <a:off x="7312456" y="0"/>
            <a:ext cx="2766061" cy="77724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2" name="Vertical Title 1"/>
          <p:cNvSpPr>
            <a:spLocks noGrp="1"/>
          </p:cNvSpPr>
          <p:nvPr>
            <p:ph type="title" orient="vert"/>
          </p:nvPr>
        </p:nvSpPr>
        <p:spPr>
          <a:xfrm>
            <a:off x="7459980" y="311259"/>
            <a:ext cx="2095500" cy="6631728"/>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02920" y="345441"/>
            <a:ext cx="6621780" cy="6631728"/>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77B6E1-634A-48DC-9E8B-D894023267EF}" type="datetimeFigureOut">
              <a:rPr lang="en-US" smtClean="0"/>
              <a:t>4/23/2023</a:t>
            </a:fld>
            <a:endParaRPr lang="en-US" dirty="0"/>
          </a:p>
        </p:txBody>
      </p:sp>
      <p:sp>
        <p:nvSpPr>
          <p:cNvPr id="5" name="Footer Placeholder 4"/>
          <p:cNvSpPr>
            <a:spLocks noGrp="1"/>
          </p:cNvSpPr>
          <p:nvPr>
            <p:ph type="ftr" sz="quarter" idx="11"/>
          </p:nvPr>
        </p:nvSpPr>
        <p:spPr>
          <a:xfrm>
            <a:off x="2904657" y="7227788"/>
            <a:ext cx="4220044" cy="413808"/>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176175"/>
            <a:ext cx="9052560" cy="141975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2D3E9E-A95C-48F2-B4BF-A71542E0BE9A}" type="datetimeFigureOut">
              <a:rPr lang="en-US" smtClean="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0058400" cy="294952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12" name="Rectangle 11"/>
          <p:cNvSpPr/>
          <p:nvPr/>
        </p:nvSpPr>
        <p:spPr bwMode="invGray">
          <a:xfrm>
            <a:off x="0" y="2949523"/>
            <a:ext cx="10058400" cy="51816"/>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2" name="Title 1"/>
          <p:cNvSpPr>
            <a:spLocks noGrp="1"/>
          </p:cNvSpPr>
          <p:nvPr>
            <p:ph type="title"/>
          </p:nvPr>
        </p:nvSpPr>
        <p:spPr>
          <a:xfrm>
            <a:off x="824789" y="134721"/>
            <a:ext cx="8814511" cy="1855013"/>
          </a:xfrm>
        </p:spPr>
        <p:txBody>
          <a:bodyPr vert="horz" lIns="101882" tIns="0" rIns="101882" bIns="0" rtlCol="0" anchor="b">
            <a:normAutofit/>
            <a:scene3d>
              <a:camera prst="orthographicFront"/>
              <a:lightRig rig="threePt" dir="t">
                <a:rot lat="0" lon="0" rev="4800000"/>
              </a:lightRig>
            </a:scene3d>
            <a:sp3d prstMaterial="matte">
              <a:bevelT w="50800" h="10160"/>
            </a:sp3d>
          </a:bodyPr>
          <a:lstStyle>
            <a:lvl1pPr algn="l">
              <a:defRPr sz="5200" b="1" cap="none" baseline="0"/>
            </a:lvl1pPr>
            <a:extLst/>
          </a:lstStyle>
          <a:p>
            <a:r>
              <a:rPr kumimoji="0" lang="en-US"/>
              <a:t>Click to edit Master title style</a:t>
            </a:r>
          </a:p>
        </p:txBody>
      </p:sp>
      <p:sp>
        <p:nvSpPr>
          <p:cNvPr id="3" name="Text Placeholder 2"/>
          <p:cNvSpPr>
            <a:spLocks noGrp="1"/>
          </p:cNvSpPr>
          <p:nvPr>
            <p:ph type="body" idx="1"/>
          </p:nvPr>
        </p:nvSpPr>
        <p:spPr>
          <a:xfrm>
            <a:off x="814730" y="2072640"/>
            <a:ext cx="8824570" cy="777240"/>
          </a:xfrm>
        </p:spPr>
        <p:txBody>
          <a:bodyPr lIns="163012" tIns="0" rIns="50941" bIns="0" anchor="t"/>
          <a:lstStyle>
            <a:lvl1pPr marL="0" indent="0">
              <a:buNone/>
              <a:defRPr sz="2200">
                <a:solidFill>
                  <a:srgbClr val="FFFFFF"/>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02920" y="2010461"/>
            <a:ext cx="4442460" cy="5240325"/>
          </a:xfrm>
        </p:spPr>
        <p:txBody>
          <a:bodyPr lIns="101882"/>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113020" y="2010461"/>
            <a:ext cx="4442460" cy="52403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2952B5-7A2F-4CC8-B7CE-9234E21C2837}" type="datetimeFigureOut">
              <a:rPr lang="en-US" smtClean="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502920" y="1925519"/>
            <a:ext cx="4444207" cy="810736"/>
          </a:xfrm>
        </p:spPr>
        <p:txBody>
          <a:bodyPr lIns="163012" anchor="ctr"/>
          <a:lstStyle>
            <a:lvl1pPr marL="0" indent="0">
              <a:buNone/>
              <a:defRPr sz="2600" b="1" cap="all" baseline="0"/>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502920" y="2776114"/>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5109528" y="1925519"/>
            <a:ext cx="4445953" cy="810736"/>
          </a:xfrm>
        </p:spPr>
        <p:txBody>
          <a:bodyPr lIns="163012" anchor="ctr"/>
          <a:lstStyle>
            <a:lvl1pPr marL="0" indent="0">
              <a:buNone/>
              <a:defRPr sz="2600" b="1" cap="all" baseline="0"/>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5109528" y="2776114"/>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E1DA07A-9201-4B4B-BAF2-015AFA30F520}" type="datetimeFigureOut">
              <a:rPr lang="en-US" smtClean="0"/>
              <a:t>4/23/2023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smtClean="0"/>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4/23/2023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4622" y="172720"/>
            <a:ext cx="2776118" cy="1108862"/>
          </a:xfrm>
        </p:spPr>
        <p:txBody>
          <a:bodyPr vert="horz" lIns="81506" rIns="50941" bIns="0" rtlCol="0" anchor="b">
            <a:normAutofit/>
            <a:sp3d prstMaterial="matte"/>
          </a:bodyPr>
          <a:lstStyle>
            <a:lvl1pPr algn="l">
              <a:defRPr sz="2200" b="0"/>
            </a:lvl1pPr>
            <a:extLst/>
          </a:lstStyle>
          <a:p>
            <a:r>
              <a:rPr kumimoji="0" lang="en-US"/>
              <a:t>Click to edit Master title style</a:t>
            </a:r>
          </a:p>
        </p:txBody>
      </p:sp>
      <p:sp>
        <p:nvSpPr>
          <p:cNvPr id="3" name="Content Placeholder 2"/>
          <p:cNvSpPr>
            <a:spLocks noGrp="1"/>
          </p:cNvSpPr>
          <p:nvPr>
            <p:ph idx="1"/>
          </p:nvPr>
        </p:nvSpPr>
        <p:spPr>
          <a:xfrm>
            <a:off x="3321315" y="1975551"/>
            <a:ext cx="6512705" cy="5166736"/>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84622" y="1960687"/>
            <a:ext cx="2715768" cy="5181600"/>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Rectangle 11"/>
          <p:cNvSpPr/>
          <p:nvPr/>
        </p:nvSpPr>
        <p:spPr bwMode="invGray">
          <a:xfrm>
            <a:off x="3141311" y="0"/>
            <a:ext cx="50292" cy="1647749"/>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9" name="Rectangle 8"/>
          <p:cNvSpPr/>
          <p:nvPr/>
        </p:nvSpPr>
        <p:spPr bwMode="invGray">
          <a:xfrm>
            <a:off x="3141311" y="0"/>
            <a:ext cx="50292" cy="1647749"/>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1051" y="176175"/>
            <a:ext cx="2777665" cy="1108862"/>
          </a:xfrm>
        </p:spPr>
        <p:txBody>
          <a:bodyPr lIns="81506" bIns="0" anchor="b">
            <a:sp3d prstMaterial="matte"/>
          </a:bodyPr>
          <a:lstStyle>
            <a:lvl1pPr algn="l">
              <a:defRPr sz="2200" b="0"/>
            </a:lvl1pPr>
            <a:extLst/>
          </a:lstStyle>
          <a:p>
            <a:r>
              <a:rPr kumimoji="0" lang="en-US"/>
              <a:t>Click to edit Master title style</a:t>
            </a:r>
          </a:p>
        </p:txBody>
      </p:sp>
      <p:sp>
        <p:nvSpPr>
          <p:cNvPr id="3" name="Picture Placeholder 2"/>
          <p:cNvSpPr>
            <a:spLocks noGrp="1"/>
          </p:cNvSpPr>
          <p:nvPr>
            <p:ph type="pic" idx="1"/>
          </p:nvPr>
        </p:nvSpPr>
        <p:spPr>
          <a:xfrm>
            <a:off x="3194186" y="1682782"/>
            <a:ext cx="6872137" cy="6089618"/>
          </a:xfrm>
          <a:solidFill>
            <a:schemeClr val="bg2">
              <a:shade val="75000"/>
            </a:schemeClr>
          </a:solidFill>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81051" y="1958645"/>
            <a:ext cx="2715768" cy="5181600"/>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81051" y="1326490"/>
            <a:ext cx="2776118" cy="227990"/>
          </a:xfrm>
        </p:spPr>
        <p:txBody>
          <a:bodyPr/>
          <a:lstStyle/>
          <a:p>
            <a:fld id="{5586B75A-687E-405C-8A0B-8D00578BA2C3}" type="datetimeFigureOut">
              <a:rPr lang="en-US" smtClean="0"/>
              <a:pPr/>
              <a:t>4/23/2023</a:t>
            </a:fld>
            <a:endParaRPr lang="en-US" dirty="0"/>
          </a:p>
        </p:txBody>
      </p:sp>
      <p:sp>
        <p:nvSpPr>
          <p:cNvPr id="11" name="Rectangle 10"/>
          <p:cNvSpPr/>
          <p:nvPr/>
        </p:nvSpPr>
        <p:spPr>
          <a:xfrm>
            <a:off x="3141311" y="0"/>
            <a:ext cx="50292" cy="77724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9" name="Rectangle 8"/>
          <p:cNvSpPr/>
          <p:nvPr/>
        </p:nvSpPr>
        <p:spPr bwMode="invGray">
          <a:xfrm>
            <a:off x="3141311" y="0"/>
            <a:ext cx="50292" cy="77724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6" name="Footer Placeholder 5"/>
          <p:cNvSpPr>
            <a:spLocks noGrp="1"/>
          </p:cNvSpPr>
          <p:nvPr>
            <p:ph type="ftr" sz="quarter" idx="11"/>
          </p:nvPr>
        </p:nvSpPr>
        <p:spPr>
          <a:xfrm>
            <a:off x="3339389" y="1326490"/>
            <a:ext cx="5713171" cy="227990"/>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9173261" y="1326490"/>
            <a:ext cx="807250" cy="227990"/>
          </a:xfrm>
        </p:spPr>
        <p:txBody>
          <a:body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627348"/>
            <a:ext cx="10058400" cy="51816"/>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7" name="Rectangle 6"/>
          <p:cNvSpPr/>
          <p:nvPr/>
        </p:nvSpPr>
        <p:spPr bwMode="ltGray">
          <a:xfrm>
            <a:off x="1" y="1"/>
            <a:ext cx="10058399" cy="1624897"/>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2" name="Title Placeholder 1"/>
          <p:cNvSpPr>
            <a:spLocks noGrp="1"/>
          </p:cNvSpPr>
          <p:nvPr>
            <p:ph type="title"/>
          </p:nvPr>
        </p:nvSpPr>
        <p:spPr>
          <a:xfrm>
            <a:off x="502920" y="172720"/>
            <a:ext cx="9052560" cy="1417870"/>
          </a:xfrm>
          <a:prstGeom prst="rect">
            <a:avLst/>
          </a:prstGeom>
        </p:spPr>
        <p:txBody>
          <a:bodyPr vert="horz" lIns="101882" tIns="50941" rIns="50941" bIns="50941"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502920" y="2011884"/>
            <a:ext cx="9052560" cy="5242357"/>
          </a:xfrm>
          <a:prstGeom prst="rect">
            <a:avLst/>
          </a:prstGeom>
        </p:spPr>
        <p:txBody>
          <a:bodyPr vert="horz" lIns="61129" tIns="101882" rIns="101882" bIns="50941"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502920" y="7340599"/>
            <a:ext cx="2346960" cy="310896"/>
          </a:xfrm>
          <a:prstGeom prst="rect">
            <a:avLst/>
          </a:prstGeom>
        </p:spPr>
        <p:txBody>
          <a:bodyPr vert="horz" lIns="122259" tIns="50941" rIns="50941" bIns="0" rtlCol="0" anchor="b"/>
          <a:lstStyle>
            <a:lvl1pPr algn="l" eaLnBrk="1" latinLnBrk="0" hangingPunct="1">
              <a:defRPr kumimoji="0" sz="1300">
                <a:solidFill>
                  <a:schemeClr val="tx1">
                    <a:tint val="95000"/>
                  </a:schemeClr>
                </a:solidFill>
              </a:defRPr>
            </a:lvl1pPr>
            <a:extLst/>
          </a:lstStyle>
          <a:p>
            <a:fld id="{5586B75A-687E-405C-8A0B-8D00578BA2C3}" type="datetimeFigureOut">
              <a:rPr lang="en-US" smtClean="0"/>
              <a:pPr/>
              <a:t>4/23/2023</a:t>
            </a:fld>
            <a:endParaRPr lang="en-US" dirty="0"/>
          </a:p>
        </p:txBody>
      </p:sp>
      <p:sp>
        <p:nvSpPr>
          <p:cNvPr id="5" name="Footer Placeholder 4"/>
          <p:cNvSpPr>
            <a:spLocks noGrp="1"/>
          </p:cNvSpPr>
          <p:nvPr>
            <p:ph type="ftr" sz="quarter" idx="3"/>
          </p:nvPr>
        </p:nvSpPr>
        <p:spPr>
          <a:xfrm>
            <a:off x="2904656" y="7340599"/>
            <a:ext cx="6058491" cy="310896"/>
          </a:xfrm>
          <a:prstGeom prst="rect">
            <a:avLst/>
          </a:prstGeom>
        </p:spPr>
        <p:txBody>
          <a:bodyPr vert="horz" lIns="50941" tIns="50941" rIns="50941" bIns="0" rtlCol="0" anchor="b"/>
          <a:lstStyle>
            <a:lvl1pPr algn="l" eaLnBrk="1" latinLnBrk="0" hangingPunct="1">
              <a:defRPr kumimoji="0" sz="13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9024836" y="7340599"/>
            <a:ext cx="807250" cy="310896"/>
          </a:xfrm>
          <a:prstGeom prst="rect">
            <a:avLst/>
          </a:prstGeom>
        </p:spPr>
        <p:txBody>
          <a:bodyPr vert="horz" lIns="101882" tIns="50941" rIns="101882" bIns="0" rtlCol="0" anchor="b"/>
          <a:lstStyle>
            <a:lvl1pPr algn="r" eaLnBrk="1" latinLnBrk="0" hangingPunct="1">
              <a:defRPr kumimoji="0" sz="1300">
                <a:solidFill>
                  <a:schemeClr val="tx1">
                    <a:tint val="95000"/>
                  </a:schemeClr>
                </a:solidFill>
              </a:defRPr>
            </a:lvl1pPr>
            <a:extLst/>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rtl="0" eaLnBrk="1" latinLnBrk="0" hangingPunct="1">
        <a:spcBef>
          <a:spcPct val="0"/>
        </a:spcBef>
        <a:buNone/>
        <a:defRPr kumimoji="0" sz="5000" b="1" kern="1200">
          <a:solidFill>
            <a:schemeClr val="accent1">
              <a:satMod val="150000"/>
            </a:schemeClr>
          </a:solidFill>
          <a:effectLst/>
          <a:latin typeface="+mj-lt"/>
          <a:ea typeface="+mj-ea"/>
          <a:cs typeface="+mj-cs"/>
        </a:defRPr>
      </a:lvl1pPr>
      <a:extLst/>
    </p:titleStyle>
    <p:bodyStyle>
      <a:lvl1pPr marL="489036" indent="-356589"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5060" indent="-30564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10519" indent="-254706"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5037" indent="-203765"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9366" indent="-203765"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13508" indent="-203765"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7649" indent="-203765"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61790" indent="-203765"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85932" indent="-203765"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9412" algn="l" rtl="0" eaLnBrk="1" latinLnBrk="0" hangingPunct="1">
        <a:defRPr kumimoji="0" kern="1200">
          <a:solidFill>
            <a:schemeClr val="tx1"/>
          </a:solidFill>
          <a:latin typeface="+mn-lt"/>
          <a:ea typeface="+mn-ea"/>
          <a:cs typeface="+mn-cs"/>
        </a:defRPr>
      </a:lvl2pPr>
      <a:lvl3pPr marL="1018824" algn="l" rtl="0" eaLnBrk="1" latinLnBrk="0" hangingPunct="1">
        <a:defRPr kumimoji="0" kern="1200">
          <a:solidFill>
            <a:schemeClr val="tx1"/>
          </a:solidFill>
          <a:latin typeface="+mn-lt"/>
          <a:ea typeface="+mn-ea"/>
          <a:cs typeface="+mn-cs"/>
        </a:defRPr>
      </a:lvl3pPr>
      <a:lvl4pPr marL="1528237" algn="l" rtl="0" eaLnBrk="1" latinLnBrk="0" hangingPunct="1">
        <a:defRPr kumimoji="0" kern="1200">
          <a:solidFill>
            <a:schemeClr val="tx1"/>
          </a:solidFill>
          <a:latin typeface="+mn-lt"/>
          <a:ea typeface="+mn-ea"/>
          <a:cs typeface="+mn-cs"/>
        </a:defRPr>
      </a:lvl4pPr>
      <a:lvl5pPr marL="2037649" algn="l" rtl="0" eaLnBrk="1" latinLnBrk="0" hangingPunct="1">
        <a:defRPr kumimoji="0" kern="1200">
          <a:solidFill>
            <a:schemeClr val="tx1"/>
          </a:solidFill>
          <a:latin typeface="+mn-lt"/>
          <a:ea typeface="+mn-ea"/>
          <a:cs typeface="+mn-cs"/>
        </a:defRPr>
      </a:lvl5pPr>
      <a:lvl6pPr marL="2547061" algn="l" rtl="0" eaLnBrk="1" latinLnBrk="0" hangingPunct="1">
        <a:defRPr kumimoji="0" kern="1200">
          <a:solidFill>
            <a:schemeClr val="tx1"/>
          </a:solidFill>
          <a:latin typeface="+mn-lt"/>
          <a:ea typeface="+mn-ea"/>
          <a:cs typeface="+mn-cs"/>
        </a:defRPr>
      </a:lvl6pPr>
      <a:lvl7pPr marL="3056473" algn="l" rtl="0" eaLnBrk="1" latinLnBrk="0" hangingPunct="1">
        <a:defRPr kumimoji="0" kern="1200">
          <a:solidFill>
            <a:schemeClr val="tx1"/>
          </a:solidFill>
          <a:latin typeface="+mn-lt"/>
          <a:ea typeface="+mn-ea"/>
          <a:cs typeface="+mn-cs"/>
        </a:defRPr>
      </a:lvl7pPr>
      <a:lvl8pPr marL="3565886" algn="l" rtl="0" eaLnBrk="1" latinLnBrk="0" hangingPunct="1">
        <a:defRPr kumimoji="0" kern="1200">
          <a:solidFill>
            <a:schemeClr val="tx1"/>
          </a:solidFill>
          <a:latin typeface="+mn-lt"/>
          <a:ea typeface="+mn-ea"/>
          <a:cs typeface="+mn-cs"/>
        </a:defRPr>
      </a:lvl8pPr>
      <a:lvl9pPr marL="407529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latlong.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9817" y="1268524"/>
            <a:ext cx="9559636" cy="1896466"/>
          </a:xfrm>
        </p:spPr>
        <p:txBody>
          <a:bodyPr>
            <a:noAutofit/>
          </a:bodyPr>
          <a:lstStyle/>
          <a:p>
            <a:pPr algn="ctr"/>
            <a:r>
              <a:rPr lang="en-US" sz="6000" dirty="0">
                <a:solidFill>
                  <a:srgbClr val="FFC000"/>
                </a:solidFill>
                <a:latin typeface="Arial" panose="020B0604020202020204" pitchFamily="34" charset="0"/>
                <a:cs typeface="Arial" panose="020B0604020202020204" pitchFamily="34" charset="0"/>
              </a:rPr>
              <a:t>U.S. Wildfires:</a:t>
            </a:r>
            <a:r>
              <a:rPr lang="en-US" sz="4800" dirty="0">
                <a:solidFill>
                  <a:schemeClr val="tx1"/>
                </a:solidFill>
                <a:latin typeface="Arial" panose="020B0604020202020204" pitchFamily="34" charset="0"/>
                <a:cs typeface="Arial" panose="020B0604020202020204" pitchFamily="34" charset="0"/>
              </a:rPr>
              <a:t/>
            </a:r>
            <a:br>
              <a:rPr lang="en-US" sz="4800" dirty="0">
                <a:solidFill>
                  <a:schemeClr val="tx1"/>
                </a:solidFill>
                <a:latin typeface="Arial" panose="020B0604020202020204" pitchFamily="34" charset="0"/>
                <a:cs typeface="Arial" panose="020B0604020202020204" pitchFamily="34" charset="0"/>
              </a:rPr>
            </a:br>
            <a:r>
              <a:rPr lang="en-US" sz="4000" dirty="0">
                <a:solidFill>
                  <a:schemeClr val="tx1"/>
                </a:solidFill>
                <a:latin typeface="Arial" panose="020B0604020202020204" pitchFamily="34" charset="0"/>
                <a:cs typeface="Arial" panose="020B0604020202020204" pitchFamily="34" charset="0"/>
              </a:rPr>
              <a:t>Linear Regression Analysis to Predict Relationship between Environmental Factors and Spread of Wildfires Using R Studio</a:t>
            </a:r>
            <a:r>
              <a:rPr lang="en-US" sz="4400" dirty="0">
                <a:solidFill>
                  <a:schemeClr val="tx1"/>
                </a:solidFill>
              </a:rPr>
              <a:t/>
            </a:r>
            <a:br>
              <a:rPr lang="en-US" sz="4400" dirty="0">
                <a:solidFill>
                  <a:schemeClr val="tx1"/>
                </a:solidFill>
              </a:rPr>
            </a:br>
            <a:r>
              <a:rPr lang="en-US" sz="4400" dirty="0"/>
              <a:t/>
            </a:r>
            <a:br>
              <a:rPr lang="en-US" sz="4400" dirty="0"/>
            </a:br>
            <a:r>
              <a:rPr lang="en-US" sz="6600" dirty="0"/>
              <a:t/>
            </a:r>
            <a:br>
              <a:rPr lang="en-US" sz="6600" dirty="0"/>
            </a:br>
            <a:endParaRPr lang="en-US" sz="6600" dirty="0"/>
          </a:p>
        </p:txBody>
      </p:sp>
      <p:sp>
        <p:nvSpPr>
          <p:cNvPr id="4" name="Subtitle 3"/>
          <p:cNvSpPr>
            <a:spLocks noGrp="1"/>
          </p:cNvSpPr>
          <p:nvPr>
            <p:ph type="subTitle" idx="1"/>
          </p:nvPr>
        </p:nvSpPr>
        <p:spPr>
          <a:xfrm>
            <a:off x="277091" y="6085115"/>
            <a:ext cx="9559636" cy="1426028"/>
          </a:xfrm>
        </p:spPr>
        <p:txBody>
          <a:bodyPr>
            <a:noAutofit/>
          </a:bodyPr>
          <a:lstStyle/>
          <a:p>
            <a:pPr algn="ct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Shiven,  Grade 6</a:t>
            </a:r>
          </a:p>
        </p:txBody>
      </p:sp>
    </p:spTree>
    <p:extLst>
      <p:ext uri="{BB962C8B-B14F-4D97-AF65-F5344CB8AC3E}">
        <p14:creationId xmlns:p14="http://schemas.microsoft.com/office/powerpoint/2010/main" val="247916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xmlns="" id="{D4E9B1EC-E932-C630-3FA6-47CC5A9030D8}"/>
              </a:ext>
            </a:extLst>
          </p:cNvPr>
          <p:cNvPicPr>
            <a:picLocks noChangeAspect="1"/>
          </p:cNvPicPr>
          <p:nvPr/>
        </p:nvPicPr>
        <p:blipFill>
          <a:blip r:embed="rId3"/>
          <a:stretch>
            <a:fillRect/>
          </a:stretch>
        </p:blipFill>
        <p:spPr>
          <a:xfrm>
            <a:off x="5035247" y="1944362"/>
            <a:ext cx="4444996" cy="2743200"/>
          </a:xfrm>
          <a:prstGeom prst="rect">
            <a:avLst/>
          </a:prstGeom>
        </p:spPr>
      </p:pic>
      <p:pic>
        <p:nvPicPr>
          <p:cNvPr id="6" name="Picture 5" descr="Chart, scatter chart&#10;&#10;Description automatically generated">
            <a:extLst>
              <a:ext uri="{FF2B5EF4-FFF2-40B4-BE49-F238E27FC236}">
                <a16:creationId xmlns:a16="http://schemas.microsoft.com/office/drawing/2014/main" xmlns="" id="{5822CF35-B4E8-717F-C4FF-7F0D6B9931F0}"/>
              </a:ext>
            </a:extLst>
          </p:cNvPr>
          <p:cNvPicPr>
            <a:picLocks noChangeAspect="1"/>
          </p:cNvPicPr>
          <p:nvPr/>
        </p:nvPicPr>
        <p:blipFill>
          <a:blip r:embed="rId4"/>
          <a:stretch>
            <a:fillRect/>
          </a:stretch>
        </p:blipFill>
        <p:spPr>
          <a:xfrm>
            <a:off x="578159" y="1944362"/>
            <a:ext cx="4444996" cy="2743200"/>
          </a:xfrm>
          <a:prstGeom prst="rect">
            <a:avLst/>
          </a:prstGeom>
        </p:spPr>
      </p:pic>
      <p:pic>
        <p:nvPicPr>
          <p:cNvPr id="8" name="Picture 7" descr="Chart, scatter chart&#10;&#10;Description automatically generated">
            <a:extLst>
              <a:ext uri="{FF2B5EF4-FFF2-40B4-BE49-F238E27FC236}">
                <a16:creationId xmlns:a16="http://schemas.microsoft.com/office/drawing/2014/main" xmlns="" id="{06FAC0E7-8303-F533-A681-1B16E69E5F70}"/>
              </a:ext>
            </a:extLst>
          </p:cNvPr>
          <p:cNvPicPr>
            <a:picLocks noChangeAspect="1"/>
          </p:cNvPicPr>
          <p:nvPr/>
        </p:nvPicPr>
        <p:blipFill>
          <a:blip r:embed="rId5"/>
          <a:stretch>
            <a:fillRect/>
          </a:stretch>
        </p:blipFill>
        <p:spPr>
          <a:xfrm>
            <a:off x="579973" y="4608151"/>
            <a:ext cx="4444996" cy="2743200"/>
          </a:xfrm>
          <a:prstGeom prst="rect">
            <a:avLst/>
          </a:prstGeom>
        </p:spPr>
      </p:pic>
      <p:sp>
        <p:nvSpPr>
          <p:cNvPr id="7" name="TextBox 6"/>
          <p:cNvSpPr txBox="1"/>
          <p:nvPr/>
        </p:nvSpPr>
        <p:spPr>
          <a:xfrm>
            <a:off x="813917" y="1708223"/>
            <a:ext cx="386644" cy="461665"/>
          </a:xfrm>
          <a:prstGeom prst="rect">
            <a:avLst/>
          </a:prstGeom>
          <a:noFill/>
        </p:spPr>
        <p:txBody>
          <a:bodyPr wrap="none" rtlCol="0">
            <a:spAutoFit/>
          </a:bodyPr>
          <a:lstStyle/>
          <a:p>
            <a:r>
              <a:rPr lang="en-US" sz="2400" b="1" dirty="0" smtClean="0"/>
              <a:t>A</a:t>
            </a:r>
            <a:endParaRPr lang="en-US" sz="2400" b="1" dirty="0"/>
          </a:p>
        </p:txBody>
      </p:sp>
      <p:sp>
        <p:nvSpPr>
          <p:cNvPr id="9" name="TextBox 8"/>
          <p:cNvSpPr txBox="1"/>
          <p:nvPr/>
        </p:nvSpPr>
        <p:spPr>
          <a:xfrm>
            <a:off x="5367495" y="1712267"/>
            <a:ext cx="386644" cy="461665"/>
          </a:xfrm>
          <a:prstGeom prst="rect">
            <a:avLst/>
          </a:prstGeom>
          <a:noFill/>
        </p:spPr>
        <p:txBody>
          <a:bodyPr wrap="none" rtlCol="0">
            <a:spAutoFit/>
          </a:bodyPr>
          <a:lstStyle/>
          <a:p>
            <a:r>
              <a:rPr lang="en-US" sz="2400" b="1" dirty="0" smtClean="0"/>
              <a:t>B</a:t>
            </a:r>
            <a:endParaRPr lang="en-US" sz="2400" b="1" dirty="0"/>
          </a:p>
        </p:txBody>
      </p:sp>
      <p:sp>
        <p:nvSpPr>
          <p:cNvPr id="10" name="TextBox 9"/>
          <p:cNvSpPr txBox="1"/>
          <p:nvPr/>
        </p:nvSpPr>
        <p:spPr>
          <a:xfrm>
            <a:off x="815594" y="4483253"/>
            <a:ext cx="364202" cy="461665"/>
          </a:xfrm>
          <a:prstGeom prst="rect">
            <a:avLst/>
          </a:prstGeom>
          <a:noFill/>
        </p:spPr>
        <p:txBody>
          <a:bodyPr wrap="none" rtlCol="0">
            <a:spAutoFit/>
          </a:bodyPr>
          <a:lstStyle/>
          <a:p>
            <a:r>
              <a:rPr lang="en-US" sz="2400" b="1" dirty="0" smtClean="0"/>
              <a:t>C</a:t>
            </a:r>
            <a:endParaRPr lang="en-US" sz="2400" b="1" dirty="0"/>
          </a:p>
        </p:txBody>
      </p:sp>
      <p:pic>
        <p:nvPicPr>
          <p:cNvPr id="12" name="Picture 11" descr="Chart, scatter chart&#10;&#10;Description automatically generated">
            <a:extLst>
              <a:ext uri="{FF2B5EF4-FFF2-40B4-BE49-F238E27FC236}">
                <a16:creationId xmlns:a16="http://schemas.microsoft.com/office/drawing/2014/main" xmlns="" id="{B56AB590-0FE7-31D8-FF67-2F5385C17C2B}"/>
              </a:ext>
            </a:extLst>
          </p:cNvPr>
          <p:cNvPicPr>
            <a:picLocks noChangeAspect="1"/>
          </p:cNvPicPr>
          <p:nvPr/>
        </p:nvPicPr>
        <p:blipFill>
          <a:blip r:embed="rId6"/>
          <a:stretch>
            <a:fillRect/>
          </a:stretch>
        </p:blipFill>
        <p:spPr>
          <a:xfrm>
            <a:off x="5029582" y="4624954"/>
            <a:ext cx="4444996" cy="2743200"/>
          </a:xfrm>
          <a:prstGeom prst="rect">
            <a:avLst/>
          </a:prstGeom>
        </p:spPr>
      </p:pic>
      <p:sp>
        <p:nvSpPr>
          <p:cNvPr id="11" name="TextBox 10"/>
          <p:cNvSpPr txBox="1"/>
          <p:nvPr/>
        </p:nvSpPr>
        <p:spPr>
          <a:xfrm>
            <a:off x="5328985" y="4474880"/>
            <a:ext cx="396262" cy="461665"/>
          </a:xfrm>
          <a:prstGeom prst="rect">
            <a:avLst/>
          </a:prstGeom>
          <a:noFill/>
        </p:spPr>
        <p:txBody>
          <a:bodyPr wrap="none" rtlCol="0">
            <a:spAutoFit/>
          </a:bodyPr>
          <a:lstStyle/>
          <a:p>
            <a:r>
              <a:rPr lang="en-US" sz="2400" b="1" dirty="0" smtClean="0"/>
              <a:t>D</a:t>
            </a:r>
            <a:endParaRPr lang="en-US" sz="2400" b="1" dirty="0"/>
          </a:p>
        </p:txBody>
      </p:sp>
    </p:spTree>
    <p:extLst>
      <p:ext uri="{BB962C8B-B14F-4D97-AF65-F5344CB8AC3E}">
        <p14:creationId xmlns:p14="http://schemas.microsoft.com/office/powerpoint/2010/main" val="122208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xmlns="" id="{34779420-4885-3097-BDD8-EC8828ECA0F8}"/>
              </a:ext>
            </a:extLst>
          </p:cNvPr>
          <p:cNvPicPr>
            <a:picLocks noChangeAspect="1"/>
          </p:cNvPicPr>
          <p:nvPr/>
        </p:nvPicPr>
        <p:blipFill>
          <a:blip r:embed="rId3"/>
          <a:stretch>
            <a:fillRect/>
          </a:stretch>
        </p:blipFill>
        <p:spPr>
          <a:xfrm>
            <a:off x="573779" y="1952088"/>
            <a:ext cx="4444996" cy="2743200"/>
          </a:xfrm>
          <a:prstGeom prst="rect">
            <a:avLst/>
          </a:prstGeom>
        </p:spPr>
      </p:pic>
      <p:sp>
        <p:nvSpPr>
          <p:cNvPr id="5" name="TextBox 4"/>
          <p:cNvSpPr txBox="1"/>
          <p:nvPr/>
        </p:nvSpPr>
        <p:spPr>
          <a:xfrm>
            <a:off x="884699" y="1712267"/>
            <a:ext cx="364202" cy="461665"/>
          </a:xfrm>
          <a:prstGeom prst="rect">
            <a:avLst/>
          </a:prstGeom>
          <a:noFill/>
        </p:spPr>
        <p:txBody>
          <a:bodyPr wrap="none" rtlCol="0">
            <a:spAutoFit/>
          </a:bodyPr>
          <a:lstStyle/>
          <a:p>
            <a:r>
              <a:rPr lang="en-US" sz="2400" b="1" dirty="0" smtClean="0"/>
              <a:t>E</a:t>
            </a:r>
            <a:endParaRPr lang="en-US" sz="2400" b="1" dirty="0"/>
          </a:p>
        </p:txBody>
      </p:sp>
      <p:sp>
        <p:nvSpPr>
          <p:cNvPr id="7" name="Rectangle 6"/>
          <p:cNvSpPr/>
          <p:nvPr/>
        </p:nvSpPr>
        <p:spPr>
          <a:xfrm>
            <a:off x="685800" y="4991196"/>
            <a:ext cx="8953500" cy="1200329"/>
          </a:xfrm>
          <a:prstGeom prst="rect">
            <a:avLst/>
          </a:prstGeom>
          <a:ln>
            <a:solidFill>
              <a:schemeClr val="tx1">
                <a:lumMod val="95000"/>
                <a:lumOff val="5000"/>
              </a:schemeClr>
            </a:solidFill>
          </a:ln>
        </p:spPr>
        <p:txBody>
          <a:bodyPr wrap="square">
            <a:spAutoFit/>
          </a:bodyPr>
          <a:lstStyle/>
          <a:p>
            <a:r>
              <a:rPr lang="en-US" sz="2400" b="1" dirty="0"/>
              <a:t>Figure 2: Scatter plots of linear regression analysis showing frequency of independent variables and relationship with dependent variable (area hectare).</a:t>
            </a:r>
          </a:p>
        </p:txBody>
      </p:sp>
    </p:spTree>
    <p:extLst>
      <p:ext uri="{BB962C8B-B14F-4D97-AF65-F5344CB8AC3E}">
        <p14:creationId xmlns:p14="http://schemas.microsoft.com/office/powerpoint/2010/main" val="303981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xmlns="" id="{78AC7B7F-E7D9-947A-C7B2-028FA5C87476}"/>
              </a:ext>
            </a:extLst>
          </p:cNvPr>
          <p:cNvPicPr>
            <a:picLocks noChangeAspect="1"/>
          </p:cNvPicPr>
          <p:nvPr/>
        </p:nvPicPr>
        <p:blipFill>
          <a:blip r:embed="rId3"/>
          <a:stretch>
            <a:fillRect/>
          </a:stretch>
        </p:blipFill>
        <p:spPr>
          <a:xfrm>
            <a:off x="122798" y="1887295"/>
            <a:ext cx="5041170" cy="3111125"/>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xmlns="" id="{86F3B774-4D62-3F3A-6C13-CE4707538810}"/>
              </a:ext>
            </a:extLst>
          </p:cNvPr>
          <p:cNvPicPr>
            <a:picLocks noChangeAspect="1"/>
          </p:cNvPicPr>
          <p:nvPr/>
        </p:nvPicPr>
        <p:blipFill>
          <a:blip r:embed="rId4"/>
          <a:stretch>
            <a:fillRect/>
          </a:stretch>
        </p:blipFill>
        <p:spPr>
          <a:xfrm>
            <a:off x="5443776" y="2053628"/>
            <a:ext cx="4444996" cy="2743200"/>
          </a:xfrm>
          <a:prstGeom prst="rect">
            <a:avLst/>
          </a:prstGeom>
        </p:spPr>
      </p:pic>
      <p:sp>
        <p:nvSpPr>
          <p:cNvPr id="5" name="Rectangle 4"/>
          <p:cNvSpPr/>
          <p:nvPr/>
        </p:nvSpPr>
        <p:spPr>
          <a:xfrm>
            <a:off x="685800" y="5402377"/>
            <a:ext cx="8953500" cy="1938992"/>
          </a:xfrm>
          <a:prstGeom prst="rect">
            <a:avLst/>
          </a:prstGeom>
          <a:ln>
            <a:solidFill>
              <a:schemeClr val="tx1">
                <a:lumMod val="95000"/>
                <a:lumOff val="5000"/>
              </a:schemeClr>
            </a:solidFill>
          </a:ln>
        </p:spPr>
        <p:txBody>
          <a:bodyPr wrap="square">
            <a:spAutoFit/>
          </a:bodyPr>
          <a:lstStyle/>
          <a:p>
            <a:r>
              <a:rPr lang="en-US" sz="2400" b="1" dirty="0"/>
              <a:t>Figure 3: Model Diagnostics. (A) shows that the residuals have constant variance when plotted against fitted values. (B) shows that normality assumptions of my model is not met though some of the data points are completely aligned with the regression line and there are multiple outliers.</a:t>
            </a:r>
          </a:p>
        </p:txBody>
      </p:sp>
      <p:sp>
        <p:nvSpPr>
          <p:cNvPr id="7" name="TextBox 6"/>
          <p:cNvSpPr txBox="1"/>
          <p:nvPr/>
        </p:nvSpPr>
        <p:spPr>
          <a:xfrm>
            <a:off x="492478" y="1708220"/>
            <a:ext cx="386644" cy="461665"/>
          </a:xfrm>
          <a:prstGeom prst="rect">
            <a:avLst/>
          </a:prstGeom>
          <a:noFill/>
        </p:spPr>
        <p:txBody>
          <a:bodyPr wrap="none" rtlCol="0">
            <a:spAutoFit/>
          </a:bodyPr>
          <a:lstStyle/>
          <a:p>
            <a:r>
              <a:rPr lang="en-US" sz="2400" b="1" dirty="0" smtClean="0"/>
              <a:t>A</a:t>
            </a:r>
            <a:endParaRPr lang="en-US" sz="2400" b="1" dirty="0"/>
          </a:p>
        </p:txBody>
      </p:sp>
      <p:sp>
        <p:nvSpPr>
          <p:cNvPr id="8" name="TextBox 7"/>
          <p:cNvSpPr txBox="1"/>
          <p:nvPr/>
        </p:nvSpPr>
        <p:spPr>
          <a:xfrm>
            <a:off x="5367495" y="1702219"/>
            <a:ext cx="386644" cy="461665"/>
          </a:xfrm>
          <a:prstGeom prst="rect">
            <a:avLst/>
          </a:prstGeom>
          <a:noFill/>
        </p:spPr>
        <p:txBody>
          <a:bodyPr wrap="none" rtlCol="0">
            <a:spAutoFit/>
          </a:bodyPr>
          <a:lstStyle/>
          <a:p>
            <a:r>
              <a:rPr lang="en-US" sz="2400" b="1" dirty="0" smtClean="0"/>
              <a:t>B</a:t>
            </a:r>
            <a:endParaRPr lang="en-US" sz="2400" b="1" dirty="0"/>
          </a:p>
        </p:txBody>
      </p:sp>
    </p:spTree>
    <p:extLst>
      <p:ext uri="{BB962C8B-B14F-4D97-AF65-F5344CB8AC3E}">
        <p14:creationId xmlns:p14="http://schemas.microsoft.com/office/powerpoint/2010/main" val="408159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17" y="92092"/>
            <a:ext cx="9870790" cy="1419758"/>
          </a:xfrm>
        </p:spPr>
        <p:txBody>
          <a:bodyPr/>
          <a:lstStyle/>
          <a:p>
            <a:r>
              <a:rPr lang="en-US" dirty="0"/>
              <a:t>Conclusions</a:t>
            </a:r>
          </a:p>
        </p:txBody>
      </p:sp>
      <p:sp>
        <p:nvSpPr>
          <p:cNvPr id="4" name="Content Placeholder 2"/>
          <p:cNvSpPr txBox="1">
            <a:spLocks/>
          </p:cNvSpPr>
          <p:nvPr/>
        </p:nvSpPr>
        <p:spPr>
          <a:xfrm>
            <a:off x="103530" y="1744720"/>
            <a:ext cx="9870790" cy="5875279"/>
          </a:xfrm>
          <a:prstGeom prst="rect">
            <a:avLst/>
          </a:prstGeom>
          <a:solidFill>
            <a:schemeClr val="accent2">
              <a:lumMod val="40000"/>
              <a:lumOff val="60000"/>
            </a:schemeClr>
          </a:solidFill>
        </p:spPr>
        <p:txBody>
          <a:bodyPr vert="horz" lIns="61129" tIns="101882" rIns="101882" bIns="50941" rtlCol="0">
            <a:noAutofit/>
          </a:bodyPr>
          <a:lstStyle>
            <a:lvl1pPr marL="489036" indent="-356589"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5060" indent="-30564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10519" indent="-254706"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5037" indent="-203765"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9366" indent="-203765"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13508" indent="-203765"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7649" indent="-203765"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61790" indent="-203765"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85932" indent="-203765"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pPr marL="457200" marR="0" lvl="0" indent="-457200" algn="l" defTabSz="509412" rtl="0" eaLnBrk="1" fontAlgn="auto" latinLnBrk="0" hangingPunct="1">
              <a:lnSpc>
                <a:spcPct val="100000"/>
              </a:lnSpc>
              <a:spcBef>
                <a:spcPts val="0"/>
              </a:spcBef>
              <a:spcAft>
                <a:spcPts val="600"/>
              </a:spcAft>
              <a:buClr>
                <a:srgbClr val="C00000"/>
              </a:buClr>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Individual variables (avg temp, high temp, dew point) seem to show a relationship with the logarithm of the area but only high temperature showed a significant relationship with p value less than 0.05</a:t>
            </a:r>
          </a:p>
          <a:p>
            <a:pPr marL="457200" marR="0" lvl="0" indent="-457200" algn="l" defTabSz="509412" rtl="0" eaLnBrk="1" fontAlgn="auto" latinLnBrk="0" hangingPunct="1">
              <a:lnSpc>
                <a:spcPct val="100000"/>
              </a:lnSpc>
              <a:spcBef>
                <a:spcPts val="0"/>
              </a:spcBef>
              <a:spcAft>
                <a:spcPts val="600"/>
              </a:spcAft>
              <a:buClr>
                <a:srgbClr val="C00000"/>
              </a:buClr>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Multivariate model resulted with constant variance but violated linearity conditions</a:t>
            </a:r>
          </a:p>
          <a:p>
            <a:pPr marL="457200" marR="0" lvl="0" indent="-457200" algn="l" defTabSz="509412" rtl="0" eaLnBrk="1" fontAlgn="auto" latinLnBrk="0" hangingPunct="1">
              <a:lnSpc>
                <a:spcPct val="100000"/>
              </a:lnSpc>
              <a:spcBef>
                <a:spcPts val="0"/>
              </a:spcBef>
              <a:spcAft>
                <a:spcPts val="600"/>
              </a:spcAft>
              <a:buClr>
                <a:srgbClr val="C00000"/>
              </a:buClr>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Hypotheses refuted and there are a few possible causes</a:t>
            </a:r>
          </a:p>
          <a:p>
            <a:pPr marL="866775" marR="0" lvl="1" indent="-361950" algn="l" defTabSz="509412" rtl="0" eaLnBrk="1" fontAlgn="auto" latinLnBrk="0" hangingPunct="1">
              <a:lnSpc>
                <a:spcPct val="100000"/>
              </a:lnSpc>
              <a:spcBef>
                <a:spcPts val="0"/>
              </a:spcBef>
              <a:spcAft>
                <a:spcPts val="600"/>
              </a:spcAft>
              <a:buClr>
                <a:srgbClr val="C00000"/>
              </a:buClr>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Outliers</a:t>
            </a:r>
          </a:p>
          <a:p>
            <a:pPr marL="866775" marR="0" lvl="1" indent="-361950" algn="l" defTabSz="509412" rtl="0" eaLnBrk="1" fontAlgn="auto" latinLnBrk="0" hangingPunct="1">
              <a:lnSpc>
                <a:spcPct val="100000"/>
              </a:lnSpc>
              <a:spcBef>
                <a:spcPts val="0"/>
              </a:spcBef>
              <a:spcAft>
                <a:spcPts val="600"/>
              </a:spcAft>
              <a:buClr>
                <a:srgbClr val="C00000"/>
              </a:buClr>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Model may be too simple for complex set of data</a:t>
            </a:r>
          </a:p>
        </p:txBody>
      </p:sp>
    </p:spTree>
    <p:extLst>
      <p:ext uri="{BB962C8B-B14F-4D97-AF65-F5344CB8AC3E}">
        <p14:creationId xmlns:p14="http://schemas.microsoft.com/office/powerpoint/2010/main" val="3221671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17" y="92092"/>
            <a:ext cx="9870790" cy="1419758"/>
          </a:xfrm>
        </p:spPr>
        <p:txBody>
          <a:bodyPr/>
          <a:lstStyle/>
          <a:p>
            <a:r>
              <a:rPr lang="en-US" dirty="0"/>
              <a:t>Future Research</a:t>
            </a:r>
          </a:p>
        </p:txBody>
      </p:sp>
      <p:sp>
        <p:nvSpPr>
          <p:cNvPr id="4" name="Content Placeholder 2"/>
          <p:cNvSpPr txBox="1">
            <a:spLocks/>
          </p:cNvSpPr>
          <p:nvPr/>
        </p:nvSpPr>
        <p:spPr>
          <a:xfrm>
            <a:off x="0" y="1680332"/>
            <a:ext cx="10058400" cy="6092068"/>
          </a:xfrm>
          <a:prstGeom prst="rect">
            <a:avLst/>
          </a:prstGeom>
          <a:solidFill>
            <a:schemeClr val="accent2">
              <a:lumMod val="40000"/>
              <a:lumOff val="60000"/>
            </a:schemeClr>
          </a:solidFill>
        </p:spPr>
        <p:txBody>
          <a:bodyPr vert="horz" lIns="61129" tIns="101882" rIns="101882" bIns="50941" rtlCol="0">
            <a:noAutofit/>
          </a:bodyPr>
          <a:lstStyle>
            <a:lvl1pPr marL="489036" indent="-356589"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5060" indent="-30564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10519" indent="-254706"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5037" indent="-203765"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9366" indent="-203765"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13508" indent="-203765"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7649" indent="-203765"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61790" indent="-203765"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85932" indent="-203765"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pPr>
              <a:buClr>
                <a:srgbClr val="C00000"/>
              </a:buClr>
            </a:pPr>
            <a:endParaRPr lang="en-US" sz="2400" dirty="0">
              <a:latin typeface="Calibri" panose="020F0502020204030204" pitchFamily="34" charset="0"/>
            </a:endParaRPr>
          </a:p>
        </p:txBody>
      </p:sp>
      <p:sp>
        <p:nvSpPr>
          <p:cNvPr id="5" name="TextBox 4">
            <a:extLst>
              <a:ext uri="{FF2B5EF4-FFF2-40B4-BE49-F238E27FC236}">
                <a16:creationId xmlns:a16="http://schemas.microsoft.com/office/drawing/2014/main" xmlns="" id="{C6A4253A-3C21-267F-F22A-5857C6875E17}"/>
              </a:ext>
            </a:extLst>
          </p:cNvPr>
          <p:cNvSpPr txBox="1"/>
          <p:nvPr/>
        </p:nvSpPr>
        <p:spPr>
          <a:xfrm>
            <a:off x="240633" y="1937084"/>
            <a:ext cx="9176084" cy="4154984"/>
          </a:xfrm>
          <a:prstGeom prst="rect">
            <a:avLst/>
          </a:prstGeom>
          <a:noFill/>
        </p:spPr>
        <p:txBody>
          <a:bodyPr wrap="square" rtlCol="0">
            <a:spAutoFit/>
          </a:bodyPr>
          <a:lstStyle/>
          <a:p>
            <a:pPr marL="457200" marR="0" lvl="0" indent="-457200" algn="l" defTabSz="509412" rtl="0" eaLnBrk="1" fontAlgn="auto" latinLnBrk="0" hangingPunct="1">
              <a:lnSpc>
                <a:spcPct val="100000"/>
              </a:lnSpc>
              <a:spcBef>
                <a:spcPts val="0"/>
              </a:spcBef>
              <a:spcAft>
                <a:spcPts val="0"/>
              </a:spcAft>
              <a:buClr>
                <a:srgbClr val="C00000"/>
              </a:buClr>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Refine the prediction analysis. Clean up the current data by removing the outliers and re-run the linear model.</a:t>
            </a:r>
          </a:p>
          <a:p>
            <a:pPr marL="457200" marR="0" lvl="0" indent="-457200" algn="l" defTabSz="509412" rtl="0" eaLnBrk="1" fontAlgn="auto" latinLnBrk="0" hangingPunct="1">
              <a:lnSpc>
                <a:spcPct val="100000"/>
              </a:lnSpc>
              <a:spcBef>
                <a:spcPts val="0"/>
              </a:spcBef>
              <a:spcAft>
                <a:spcPts val="0"/>
              </a:spcAft>
              <a:buClr>
                <a:srgbClr val="C00000"/>
              </a:buClr>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 additional data for more recent U.S. wildfires and increase the sample size.</a:t>
            </a:r>
          </a:p>
          <a:p>
            <a:pPr marL="457200" marR="0" lvl="0" indent="-457200" algn="l" defTabSz="509412" rtl="0" eaLnBrk="1" fontAlgn="auto" latinLnBrk="0" hangingPunct="1">
              <a:lnSpc>
                <a:spcPct val="100000"/>
              </a:lnSpc>
              <a:spcBef>
                <a:spcPts val="0"/>
              </a:spcBef>
              <a:spcAft>
                <a:spcPts val="0"/>
              </a:spcAft>
              <a:buClr>
                <a:srgbClr val="C00000"/>
              </a:buClr>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Analyze the data using complex regression analysis assuming that climatic conditions could be cross talking to each other and impacting spread of wildfire.</a:t>
            </a:r>
          </a:p>
          <a:p>
            <a:pPr marL="457200" marR="0" lvl="0" indent="-457200" algn="l" defTabSz="509412" rtl="0" eaLnBrk="1" fontAlgn="auto" latinLnBrk="0" hangingPunct="1">
              <a:lnSpc>
                <a:spcPct val="100000"/>
              </a:lnSpc>
              <a:spcBef>
                <a:spcPts val="0"/>
              </a:spcBef>
              <a:spcAft>
                <a:spcPts val="0"/>
              </a:spcAft>
              <a:buClr>
                <a:srgbClr val="C00000"/>
              </a:buClr>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Improve analyses programming skills. I started learning R very recently and from this project I can see room for improvement. </a:t>
            </a:r>
          </a:p>
          <a:p>
            <a:pPr marL="457200" marR="0" lvl="0" indent="-457200" algn="l" defTabSz="509412" rtl="0" eaLnBrk="1" fontAlgn="auto" latinLnBrk="0" hangingPunct="1">
              <a:lnSpc>
                <a:spcPct val="100000"/>
              </a:lnSpc>
              <a:spcBef>
                <a:spcPts val="0"/>
              </a:spcBef>
              <a:spcAft>
                <a:spcPts val="0"/>
              </a:spcAft>
              <a:buClr>
                <a:srgbClr val="C00000"/>
              </a:buClr>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Explore potential collaborations and  get access to data from reliable sources such as EPA and NASA. </a:t>
            </a:r>
          </a:p>
        </p:txBody>
      </p:sp>
    </p:spTree>
    <p:extLst>
      <p:ext uri="{BB962C8B-B14F-4D97-AF65-F5344CB8AC3E}">
        <p14:creationId xmlns:p14="http://schemas.microsoft.com/office/powerpoint/2010/main" val="217769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9" y="136143"/>
            <a:ext cx="9864203" cy="1419758"/>
          </a:xfrm>
        </p:spPr>
        <p:txBody>
          <a:bodyPr>
            <a:normAutofit/>
          </a:bodyPr>
          <a:lstStyle/>
          <a:p>
            <a:r>
              <a:rPr lang="en-US" sz="4800" dirty="0">
                <a:latin typeface="Arial" panose="020B0604020202020204" pitchFamily="34" charset="0"/>
                <a:cs typeface="Arial" panose="020B0604020202020204" pitchFamily="34" charset="0"/>
              </a:rPr>
              <a:t>References</a:t>
            </a:r>
          </a:p>
        </p:txBody>
      </p:sp>
      <p:sp>
        <p:nvSpPr>
          <p:cNvPr id="4" name="Content Placeholder 2"/>
          <p:cNvSpPr txBox="1">
            <a:spLocks/>
          </p:cNvSpPr>
          <p:nvPr/>
        </p:nvSpPr>
        <p:spPr>
          <a:xfrm>
            <a:off x="142239" y="1734497"/>
            <a:ext cx="9772227" cy="6037903"/>
          </a:xfrm>
          <a:prstGeom prst="rect">
            <a:avLst/>
          </a:prstGeom>
          <a:solidFill>
            <a:schemeClr val="accent2">
              <a:lumMod val="40000"/>
              <a:lumOff val="60000"/>
            </a:schemeClr>
          </a:solidFill>
        </p:spPr>
        <p:txBody>
          <a:bodyPr vert="horz" lIns="61129" tIns="101882" rIns="101882" bIns="50941" rtlCol="0">
            <a:noAutofit/>
          </a:bodyPr>
          <a:lstStyle>
            <a:lvl1pPr marL="489036" indent="-356589"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5060" indent="-30564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10519" indent="-254706"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5037" indent="-203765"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9366" indent="-203765"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13508" indent="-203765"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7649" indent="-203765"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61790" indent="-203765"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85932" indent="-203765"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pPr marL="342900" marR="0" lvl="0" indent="-342900" algn="l" defTabSz="509412" rtl="0" eaLnBrk="1" fontAlgn="auto" latinLnBrk="0" hangingPunct="1">
              <a:lnSpc>
                <a:spcPct val="100000"/>
              </a:lnSpc>
              <a:spcBef>
                <a:spcPts val="0"/>
              </a:spcBef>
              <a:spcAft>
                <a:spcPts val="0"/>
              </a:spcAft>
              <a:buClr>
                <a:prstClr val="black"/>
              </a:buClr>
              <a:buSzPct val="10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https://www.epa.gov/climate-indicators/climate-change-indicators-wildfires</a:t>
            </a:r>
          </a:p>
          <a:p>
            <a:pPr marL="342900" marR="0" lvl="0" indent="-342900" algn="l" defTabSz="509412" rtl="0" eaLnBrk="1" fontAlgn="auto" latinLnBrk="0" hangingPunct="1">
              <a:lnSpc>
                <a:spcPct val="100000"/>
              </a:lnSpc>
              <a:spcBef>
                <a:spcPts val="0"/>
              </a:spcBef>
              <a:spcAft>
                <a:spcPts val="0"/>
              </a:spcAft>
              <a:buClr>
                <a:prstClr val="black"/>
              </a:buClr>
              <a:buSzPct val="100000"/>
              <a:buFont typeface="+mj-lt"/>
              <a:buAutoNum type="arabicPeriod"/>
              <a:tabLst/>
              <a:defRPr/>
            </a:pPr>
            <a:r>
              <a:rPr kumimoji="0" lang="en-US" sz="2400" b="0" i="0" u="none" strike="noStrike" kern="1200" cap="none" spc="0" normalizeH="0" baseline="0" noProof="0" dirty="0">
                <a:ln>
                  <a:noFill/>
                </a:ln>
                <a:solidFill>
                  <a:srgbClr val="212121"/>
                </a:solidFill>
                <a:effectLst/>
                <a:uLnTx/>
                <a:uFillTx/>
                <a:latin typeface="Arial" panose="020B0604020202020204" pitchFamily="34" charset="0"/>
                <a:ea typeface="Arial" panose="020B0604020202020204" pitchFamily="34" charset="0"/>
                <a:cs typeface="+mn-cs"/>
              </a:rPr>
              <a:t>Stevens LE; et al. Climate change in the human environment: Indicators and impacts from the Fourth National Climate Assessment. J Air Waste </a:t>
            </a:r>
            <a:r>
              <a:rPr kumimoji="0" lang="en-US" sz="2400" b="0" i="0" u="none" strike="noStrike" kern="1200" cap="none" spc="0" normalizeH="0" baseline="0" noProof="0" dirty="0" err="1">
                <a:ln>
                  <a:noFill/>
                </a:ln>
                <a:solidFill>
                  <a:srgbClr val="212121"/>
                </a:solidFill>
                <a:effectLst/>
                <a:uLnTx/>
                <a:uFillTx/>
                <a:latin typeface="Arial" panose="020B0604020202020204" pitchFamily="34" charset="0"/>
                <a:ea typeface="Arial" panose="020B0604020202020204" pitchFamily="34" charset="0"/>
                <a:cs typeface="+mn-cs"/>
              </a:rPr>
              <a:t>Manag</a:t>
            </a:r>
            <a:r>
              <a:rPr kumimoji="0" lang="en-US" sz="2400" b="0" i="0" u="none" strike="noStrike" kern="1200" cap="none" spc="0" normalizeH="0" baseline="0" noProof="0" dirty="0">
                <a:ln>
                  <a:noFill/>
                </a:ln>
                <a:solidFill>
                  <a:srgbClr val="212121"/>
                </a:solidFill>
                <a:effectLst/>
                <a:uLnTx/>
                <a:uFillTx/>
                <a:latin typeface="Arial" panose="020B0604020202020204" pitchFamily="34" charset="0"/>
                <a:ea typeface="Arial" panose="020B0604020202020204" pitchFamily="34" charset="0"/>
                <a:cs typeface="+mn-cs"/>
              </a:rPr>
              <a:t> Assoc. 2021 Oct;71(10):1210-1233..</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342900" marR="0" lvl="0" indent="-342900" algn="l" defTabSz="509412" rtl="0" eaLnBrk="1" fontAlgn="auto" latinLnBrk="0" hangingPunct="1">
              <a:lnSpc>
                <a:spcPct val="100000"/>
              </a:lnSpc>
              <a:spcBef>
                <a:spcPts val="0"/>
              </a:spcBef>
              <a:spcAft>
                <a:spcPts val="0"/>
              </a:spcAft>
              <a:buClr>
                <a:prstClr val="black"/>
              </a:buClr>
              <a:buSzPct val="100000"/>
              <a:buFont typeface="+mj-lt"/>
              <a:buAutoNum type="arabicPeriod"/>
              <a:tabLst/>
              <a:defRPr/>
            </a:pPr>
            <a:r>
              <a:rPr kumimoji="0" lang="en-US" sz="2400" b="0" i="0" u="none" strike="noStrike" kern="1200" cap="none" spc="0" normalizeH="0" baseline="0" noProof="0" dirty="0">
                <a:ln>
                  <a:noFill/>
                </a:ln>
                <a:solidFill>
                  <a:srgbClr val="1B1B1B"/>
                </a:solidFill>
                <a:effectLst/>
                <a:uLnTx/>
                <a:uFillTx/>
                <a:latin typeface="Arial" panose="020B0604020202020204" pitchFamily="34" charset="0"/>
                <a:ea typeface="Arial" panose="020B0604020202020204" pitchFamily="34" charset="0"/>
                <a:cs typeface="+mn-cs"/>
              </a:rPr>
              <a:t> </a:t>
            </a:r>
            <a:r>
              <a:rPr kumimoji="0" lang="en-US" sz="2400" b="0" i="0" u="none" strike="noStrike" kern="1200" cap="none" spc="0" normalizeH="0" baseline="0" noProof="0" dirty="0" err="1">
                <a:ln>
                  <a:noFill/>
                </a:ln>
                <a:solidFill>
                  <a:srgbClr val="212121"/>
                </a:solidFill>
                <a:effectLst/>
                <a:uLnTx/>
                <a:uFillTx/>
                <a:latin typeface="Arial" panose="020B0604020202020204" pitchFamily="34" charset="0"/>
                <a:ea typeface="Arial" panose="020B0604020202020204" pitchFamily="34" charset="0"/>
                <a:cs typeface="+mn-cs"/>
              </a:rPr>
              <a:t>Kitzberger</a:t>
            </a:r>
            <a:r>
              <a:rPr kumimoji="0" lang="en-US" sz="2400" b="0" i="0" u="none" strike="noStrike" kern="1200" cap="none" spc="0" normalizeH="0" baseline="0" noProof="0" dirty="0">
                <a:ln>
                  <a:noFill/>
                </a:ln>
                <a:solidFill>
                  <a:srgbClr val="212121"/>
                </a:solidFill>
                <a:effectLst/>
                <a:uLnTx/>
                <a:uFillTx/>
                <a:latin typeface="Arial" panose="020B0604020202020204" pitchFamily="34" charset="0"/>
                <a:ea typeface="Arial" panose="020B0604020202020204" pitchFamily="34" charset="0"/>
                <a:cs typeface="+mn-cs"/>
              </a:rPr>
              <a:t> T; et al. Contingent Pacific-Atlantic Ocean influence on </a:t>
            </a:r>
            <a:r>
              <a:rPr kumimoji="0" lang="en-US" sz="2400" b="0" i="0" u="none" strike="noStrike" kern="1200" cap="none" spc="0" normalizeH="0" baseline="0" noProof="0" dirty="0" err="1">
                <a:ln>
                  <a:noFill/>
                </a:ln>
                <a:solidFill>
                  <a:srgbClr val="212121"/>
                </a:solidFill>
                <a:effectLst/>
                <a:uLnTx/>
                <a:uFillTx/>
                <a:latin typeface="Arial" panose="020B0604020202020204" pitchFamily="34" charset="0"/>
                <a:ea typeface="Arial" panose="020B0604020202020204" pitchFamily="34" charset="0"/>
                <a:cs typeface="+mn-cs"/>
              </a:rPr>
              <a:t>multicentury</a:t>
            </a:r>
            <a:r>
              <a:rPr kumimoji="0" lang="en-US" sz="2400" b="0" i="0" u="none" strike="noStrike" kern="1200" cap="none" spc="0" normalizeH="0" baseline="0" noProof="0" dirty="0">
                <a:ln>
                  <a:noFill/>
                </a:ln>
                <a:solidFill>
                  <a:srgbClr val="212121"/>
                </a:solidFill>
                <a:effectLst/>
                <a:uLnTx/>
                <a:uFillTx/>
                <a:latin typeface="Arial" panose="020B0604020202020204" pitchFamily="34" charset="0"/>
                <a:ea typeface="Arial" panose="020B0604020202020204" pitchFamily="34" charset="0"/>
                <a:cs typeface="+mn-cs"/>
              </a:rPr>
              <a:t> wildfire synchrony over western North America. Proc Natl </a:t>
            </a:r>
            <a:r>
              <a:rPr kumimoji="0" lang="en-US" sz="2400" b="0" i="0" u="none" strike="noStrike" kern="1200" cap="none" spc="0" normalizeH="0" baseline="0" noProof="0" dirty="0" err="1">
                <a:ln>
                  <a:noFill/>
                </a:ln>
                <a:solidFill>
                  <a:srgbClr val="212121"/>
                </a:solidFill>
                <a:effectLst/>
                <a:uLnTx/>
                <a:uFillTx/>
                <a:latin typeface="Arial" panose="020B0604020202020204" pitchFamily="34" charset="0"/>
                <a:ea typeface="Arial" panose="020B0604020202020204" pitchFamily="34" charset="0"/>
                <a:cs typeface="+mn-cs"/>
              </a:rPr>
              <a:t>Acad</a:t>
            </a:r>
            <a:r>
              <a:rPr kumimoji="0" lang="en-US" sz="2400" b="0" i="0" u="none" strike="noStrike" kern="1200" cap="none" spc="0" normalizeH="0" baseline="0" noProof="0" dirty="0">
                <a:ln>
                  <a:noFill/>
                </a:ln>
                <a:solidFill>
                  <a:srgbClr val="212121"/>
                </a:solidFill>
                <a:effectLst/>
                <a:uLnTx/>
                <a:uFillTx/>
                <a:latin typeface="Arial" panose="020B0604020202020204" pitchFamily="34" charset="0"/>
                <a:ea typeface="Arial" panose="020B0604020202020204" pitchFamily="34" charset="0"/>
                <a:cs typeface="+mn-cs"/>
              </a:rPr>
              <a:t> Sci U S A. 2007 Jan 9;104(2):543-8. </a:t>
            </a:r>
          </a:p>
          <a:p>
            <a:pPr marL="342900" marR="0" lvl="0" indent="-342900" algn="l" defTabSz="509412" rtl="0" eaLnBrk="1" fontAlgn="auto" latinLnBrk="0" hangingPunct="1">
              <a:lnSpc>
                <a:spcPct val="100000"/>
              </a:lnSpc>
              <a:spcBef>
                <a:spcPts val="0"/>
              </a:spcBef>
              <a:spcAft>
                <a:spcPts val="0"/>
              </a:spcAft>
              <a:buClr>
                <a:prstClr val="black"/>
              </a:buClr>
              <a:buSzPct val="100000"/>
              <a:buFont typeface="+mj-lt"/>
              <a:buAutoNum type="arabicPeriod"/>
              <a:tabLst/>
              <a:defRPr/>
            </a:pPr>
            <a:r>
              <a:rPr kumimoji="0" lang="en-US" sz="2400" b="0" i="0" u="none" strike="noStrike" kern="1200" cap="none" spc="0" normalizeH="0" baseline="0" noProof="0" dirty="0" err="1">
                <a:ln>
                  <a:noFill/>
                </a:ln>
                <a:solidFill>
                  <a:srgbClr val="212121"/>
                </a:solidFill>
                <a:effectLst/>
                <a:uLnTx/>
                <a:uFillTx/>
                <a:latin typeface="Arial" panose="020B0604020202020204" pitchFamily="34" charset="0"/>
                <a:ea typeface="Arial" panose="020B0604020202020204" pitchFamily="34" charset="0"/>
                <a:cs typeface="+mn-cs"/>
              </a:rPr>
              <a:t>Westerling</a:t>
            </a:r>
            <a:r>
              <a:rPr kumimoji="0" lang="en-US" sz="2400" b="0" i="0" u="none" strike="noStrike" kern="1200" cap="none" spc="0" normalizeH="0" baseline="0" noProof="0" dirty="0">
                <a:ln>
                  <a:noFill/>
                </a:ln>
                <a:solidFill>
                  <a:srgbClr val="212121"/>
                </a:solidFill>
                <a:effectLst/>
                <a:uLnTx/>
                <a:uFillTx/>
                <a:latin typeface="Arial" panose="020B0604020202020204" pitchFamily="34" charset="0"/>
                <a:ea typeface="Arial" panose="020B0604020202020204" pitchFamily="34" charset="0"/>
                <a:cs typeface="+mn-cs"/>
              </a:rPr>
              <a:t> AL. Increasing western US forest wildfire activity: sensitivity to changes in the timing of spring. </a:t>
            </a:r>
            <a:r>
              <a:rPr kumimoji="0" lang="en-US" sz="2400" b="0" i="0" u="none" strike="noStrike" kern="1200" cap="none" spc="0" normalizeH="0" baseline="0" noProof="0" dirty="0" err="1">
                <a:ln>
                  <a:noFill/>
                </a:ln>
                <a:solidFill>
                  <a:srgbClr val="212121"/>
                </a:solidFill>
                <a:effectLst/>
                <a:uLnTx/>
                <a:uFillTx/>
                <a:latin typeface="Arial" panose="020B0604020202020204" pitchFamily="34" charset="0"/>
                <a:ea typeface="Arial" panose="020B0604020202020204" pitchFamily="34" charset="0"/>
                <a:cs typeface="+mn-cs"/>
              </a:rPr>
              <a:t>Philos</a:t>
            </a:r>
            <a:r>
              <a:rPr kumimoji="0" lang="en-US" sz="2400" b="0" i="0" u="none" strike="noStrike" kern="1200" cap="none" spc="0" normalizeH="0" baseline="0" noProof="0" dirty="0">
                <a:ln>
                  <a:noFill/>
                </a:ln>
                <a:solidFill>
                  <a:srgbClr val="212121"/>
                </a:solidFill>
                <a:effectLst/>
                <a:uLnTx/>
                <a:uFillTx/>
                <a:latin typeface="Arial" panose="020B0604020202020204" pitchFamily="34" charset="0"/>
                <a:ea typeface="Arial" panose="020B0604020202020204" pitchFamily="34" charset="0"/>
                <a:cs typeface="+mn-cs"/>
              </a:rPr>
              <a:t> Trans R Soc </a:t>
            </a:r>
            <a:r>
              <a:rPr kumimoji="0" lang="en-US" sz="2400" b="0" i="0" u="none" strike="noStrike" kern="1200" cap="none" spc="0" normalizeH="0" baseline="0" noProof="0" dirty="0" err="1">
                <a:ln>
                  <a:noFill/>
                </a:ln>
                <a:solidFill>
                  <a:srgbClr val="212121"/>
                </a:solidFill>
                <a:effectLst/>
                <a:uLnTx/>
                <a:uFillTx/>
                <a:latin typeface="Arial" panose="020B0604020202020204" pitchFamily="34" charset="0"/>
                <a:ea typeface="Arial" panose="020B0604020202020204" pitchFamily="34" charset="0"/>
                <a:cs typeface="+mn-cs"/>
              </a:rPr>
              <a:t>Lond</a:t>
            </a:r>
            <a:r>
              <a:rPr kumimoji="0" lang="en-US" sz="2400" b="0" i="0" u="none" strike="noStrike" kern="1200" cap="none" spc="0" normalizeH="0" baseline="0" noProof="0" dirty="0">
                <a:ln>
                  <a:noFill/>
                </a:ln>
                <a:solidFill>
                  <a:srgbClr val="212121"/>
                </a:solidFill>
                <a:effectLst/>
                <a:uLnTx/>
                <a:uFillTx/>
                <a:latin typeface="Arial" panose="020B0604020202020204" pitchFamily="34" charset="0"/>
                <a:ea typeface="Arial" panose="020B0604020202020204" pitchFamily="34" charset="0"/>
                <a:cs typeface="+mn-cs"/>
              </a:rPr>
              <a:t> B Biol Sci. 2016 Jun 5;371(1696):20150178. </a:t>
            </a:r>
            <a:endParaRPr kumimoji="0" lang="en-US" sz="2400" b="0" i="0" u="none" strike="noStrike" kern="1200" cap="none" spc="0" normalizeH="0" baseline="0" noProof="0" dirty="0">
              <a:ln>
                <a:noFill/>
              </a:ln>
              <a:solidFill>
                <a:srgbClr val="1B1B1B"/>
              </a:solidFill>
              <a:effectLst/>
              <a:uLnTx/>
              <a:uFillTx/>
              <a:latin typeface="Arial" panose="020B0604020202020204" pitchFamily="34" charset="0"/>
              <a:ea typeface="Arial" panose="020B0604020202020204" pitchFamily="34" charset="0"/>
              <a:cs typeface="+mn-cs"/>
            </a:endParaRPr>
          </a:p>
        </p:txBody>
      </p:sp>
    </p:spTree>
    <p:extLst>
      <p:ext uri="{BB962C8B-B14F-4D97-AF65-F5344CB8AC3E}">
        <p14:creationId xmlns:p14="http://schemas.microsoft.com/office/powerpoint/2010/main" val="656223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9" y="136143"/>
            <a:ext cx="9864203" cy="1419758"/>
          </a:xfrm>
        </p:spPr>
        <p:txBody>
          <a:bodyPr>
            <a:normAutofit/>
          </a:bodyPr>
          <a:lstStyle/>
          <a:p>
            <a:pPr algn="ctr"/>
            <a:r>
              <a:rPr lang="en-US" sz="4800" dirty="0">
                <a:latin typeface="Arial" panose="020B0604020202020204" pitchFamily="34" charset="0"/>
                <a:cs typeface="Arial" panose="020B0604020202020204" pitchFamily="34" charset="0"/>
              </a:rPr>
              <a:t>Acknowledgement</a:t>
            </a:r>
          </a:p>
        </p:txBody>
      </p:sp>
      <p:sp>
        <p:nvSpPr>
          <p:cNvPr id="4" name="Content Placeholder 2"/>
          <p:cNvSpPr txBox="1">
            <a:spLocks/>
          </p:cNvSpPr>
          <p:nvPr/>
        </p:nvSpPr>
        <p:spPr>
          <a:xfrm>
            <a:off x="1" y="1555901"/>
            <a:ext cx="10058400" cy="6216499"/>
          </a:xfrm>
          <a:prstGeom prst="rect">
            <a:avLst/>
          </a:prstGeom>
          <a:solidFill>
            <a:schemeClr val="accent2">
              <a:lumMod val="40000"/>
              <a:lumOff val="60000"/>
            </a:schemeClr>
          </a:solidFill>
        </p:spPr>
        <p:txBody>
          <a:bodyPr vert="horz" lIns="61129" tIns="101882" rIns="101882" bIns="50941" rtlCol="0">
            <a:noAutofit/>
          </a:bodyPr>
          <a:lstStyle>
            <a:lvl1pPr marL="489036" indent="-356589"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5060" indent="-30564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10519" indent="-254706"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5037" indent="-203765"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9366" indent="-203765"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13508" indent="-203765"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7649" indent="-203765"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61790" indent="-203765"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85932" indent="-203765"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pPr marL="0" marR="0" lvl="0" indent="0" algn="ctr" defTabSz="509412" rtl="0" eaLnBrk="1" fontAlgn="auto" latinLnBrk="0" hangingPunct="1">
              <a:lnSpc>
                <a:spcPct val="100000"/>
              </a:lnSpc>
              <a:spcBef>
                <a:spcPts val="0"/>
              </a:spcBef>
              <a:spcAft>
                <a:spcPts val="0"/>
              </a:spcAft>
              <a:buClr>
                <a:prstClr val="black"/>
              </a:buClr>
              <a:buSzPct val="100000"/>
              <a:buNone/>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My science teacher</a:t>
            </a:r>
            <a:r>
              <a:rPr lang="en-US" sz="2800" dirty="0">
                <a:solidFill>
                  <a:prstClr val="black"/>
                </a:solidFill>
                <a:latin typeface="Arial" panose="020B0604020202020204" pitchFamily="34" charset="0"/>
                <a:ea typeface="Arial" panose="020B0604020202020204" pitchFamily="34" charset="0"/>
              </a:rPr>
              <a:t> for help and support. </a:t>
            </a:r>
          </a:p>
          <a:p>
            <a:pPr marL="0" marR="0" lvl="0" indent="0" algn="ctr" defTabSz="509412" rtl="0" eaLnBrk="1" fontAlgn="auto" latinLnBrk="0" hangingPunct="1">
              <a:lnSpc>
                <a:spcPct val="100000"/>
              </a:lnSpc>
              <a:spcBef>
                <a:spcPts val="0"/>
              </a:spcBef>
              <a:spcAft>
                <a:spcPts val="0"/>
              </a:spcAft>
              <a:buClr>
                <a:prstClr val="black"/>
              </a:buClr>
              <a:buSzPct val="100000"/>
              <a:buNone/>
              <a:tabLst/>
              <a:defRPr/>
            </a:pPr>
            <a:endParaRPr lang="en-US" sz="2800" dirty="0">
              <a:solidFill>
                <a:prstClr val="black"/>
              </a:solidFill>
              <a:latin typeface="Arial" panose="020B0604020202020204" pitchFamily="34" charset="0"/>
              <a:ea typeface="Arial" panose="020B0604020202020204" pitchFamily="34" charset="0"/>
            </a:endParaRPr>
          </a:p>
          <a:p>
            <a:pPr marL="0" marR="0" lvl="0" indent="0" algn="ctr" defTabSz="509412" rtl="0" eaLnBrk="1" fontAlgn="auto" latinLnBrk="0" hangingPunct="1">
              <a:lnSpc>
                <a:spcPct val="100000"/>
              </a:lnSpc>
              <a:spcBef>
                <a:spcPts val="0"/>
              </a:spcBef>
              <a:spcAft>
                <a:spcPts val="0"/>
              </a:spcAft>
              <a:buClr>
                <a:prstClr val="black"/>
              </a:buClr>
              <a:buSzPct val="100000"/>
              <a:buNone/>
              <a:tabLst/>
              <a:defRPr/>
            </a:pPr>
            <a:endParaRPr lang="en-US" sz="2800" dirty="0">
              <a:solidFill>
                <a:prstClr val="black"/>
              </a:solidFill>
              <a:latin typeface="Arial" panose="020B0604020202020204" pitchFamily="34" charset="0"/>
              <a:ea typeface="Arial" panose="020B0604020202020204" pitchFamily="34" charset="0"/>
            </a:endParaRPr>
          </a:p>
          <a:p>
            <a:pPr marL="0" marR="0" lvl="0" indent="0" algn="ctr" defTabSz="509412" rtl="0" eaLnBrk="1" fontAlgn="auto" latinLnBrk="0" hangingPunct="1">
              <a:lnSpc>
                <a:spcPct val="100000"/>
              </a:lnSpc>
              <a:spcBef>
                <a:spcPts val="0"/>
              </a:spcBef>
              <a:spcAft>
                <a:spcPts val="0"/>
              </a:spcAft>
              <a:buClr>
                <a:prstClr val="black"/>
              </a:buClr>
              <a:buSzPct val="100000"/>
              <a:buNone/>
              <a:tabLst/>
              <a:defRPr/>
            </a:pPr>
            <a:r>
              <a:rPr lang="en-US" sz="2800" dirty="0">
                <a:solidFill>
                  <a:prstClr val="black"/>
                </a:solidFill>
                <a:latin typeface="Algerian" panose="04020705040A02060702" pitchFamily="82" charset="0"/>
                <a:ea typeface="Arial" panose="020B0604020202020204" pitchFamily="34" charset="0"/>
              </a:rPr>
              <a:t>Thank you for listening and showing your interest in my research project</a:t>
            </a:r>
          </a:p>
          <a:p>
            <a:pPr marL="0" marR="0" lvl="0" indent="0" algn="l" defTabSz="509412" rtl="0" eaLnBrk="1" fontAlgn="auto" latinLnBrk="0" hangingPunct="1">
              <a:lnSpc>
                <a:spcPct val="100000"/>
              </a:lnSpc>
              <a:spcBef>
                <a:spcPts val="0"/>
              </a:spcBef>
              <a:spcAft>
                <a:spcPts val="0"/>
              </a:spcAft>
              <a:buClr>
                <a:prstClr val="black"/>
              </a:buClr>
              <a:buSzPct val="100000"/>
              <a:buNone/>
              <a:tabLst/>
              <a:defRPr/>
            </a:pPr>
            <a:endParaRPr kumimoji="0" lang="en-US" sz="2400" b="0" i="0" u="none" strike="noStrike" kern="1200" cap="none" spc="0" normalizeH="0" baseline="0" noProof="0" dirty="0">
              <a:ln>
                <a:noFill/>
              </a:ln>
              <a:solidFill>
                <a:srgbClr val="1B1B1B"/>
              </a:solidFill>
              <a:effectLst/>
              <a:uLnTx/>
              <a:uFillTx/>
              <a:latin typeface="Arial" panose="020B0604020202020204" pitchFamily="34" charset="0"/>
              <a:ea typeface="Arial" panose="020B0604020202020204" pitchFamily="34" charset="0"/>
              <a:cs typeface="+mn-cs"/>
            </a:endParaRPr>
          </a:p>
        </p:txBody>
      </p:sp>
    </p:spTree>
    <p:extLst>
      <p:ext uri="{BB962C8B-B14F-4D97-AF65-F5344CB8AC3E}">
        <p14:creationId xmlns:p14="http://schemas.microsoft.com/office/powerpoint/2010/main" val="117038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9" y="136143"/>
            <a:ext cx="9864203" cy="1419758"/>
          </a:xfrm>
        </p:spPr>
        <p:txBody>
          <a:bodyPr>
            <a:normAutofit/>
          </a:bodyPr>
          <a:lstStyle/>
          <a:p>
            <a:r>
              <a:rPr lang="en-US" sz="4800" dirty="0">
                <a:latin typeface="Arial" panose="020B0604020202020204" pitchFamily="34" charset="0"/>
                <a:cs typeface="Arial" panose="020B0604020202020204" pitchFamily="34" charset="0"/>
              </a:rPr>
              <a:t>Abstract</a:t>
            </a:r>
          </a:p>
        </p:txBody>
      </p:sp>
      <p:sp>
        <p:nvSpPr>
          <p:cNvPr id="4" name="Content Placeholder 2"/>
          <p:cNvSpPr txBox="1">
            <a:spLocks/>
          </p:cNvSpPr>
          <p:nvPr/>
        </p:nvSpPr>
        <p:spPr>
          <a:xfrm>
            <a:off x="1" y="1654629"/>
            <a:ext cx="10058400" cy="5981629"/>
          </a:xfrm>
          <a:prstGeom prst="rect">
            <a:avLst/>
          </a:prstGeom>
          <a:solidFill>
            <a:schemeClr val="accent2">
              <a:lumMod val="40000"/>
              <a:lumOff val="60000"/>
            </a:schemeClr>
          </a:solidFill>
        </p:spPr>
        <p:txBody>
          <a:bodyPr vert="horz" lIns="61129" tIns="101882" rIns="101882" bIns="50941" rtlCol="0">
            <a:noAutofit/>
          </a:bodyPr>
          <a:lstStyle>
            <a:lvl1pPr marL="489036" indent="-356589"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5060" indent="-30564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10519" indent="-254706"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5037" indent="-203765"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9366" indent="-203765"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13508" indent="-203765"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7649" indent="-203765"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61790" indent="-203765"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85932" indent="-203765"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pPr marL="0" marR="0" indent="0">
              <a:spcBef>
                <a:spcPts val="0"/>
              </a:spcBef>
              <a:buNone/>
            </a:pPr>
            <a:r>
              <a:rPr lang="en-US" sz="2000" dirty="0">
                <a:effectLst/>
                <a:latin typeface="Arial" panose="020B0604020202020204" pitchFamily="34" charset="0"/>
                <a:ea typeface="Arial" panose="020B0604020202020204" pitchFamily="34" charset="0"/>
              </a:rPr>
              <a:t>There is always a source, a specific climate condition, and a certain temperature to start a wildfire and eventually widespread. The long-term goal is to predict the spread of the fire and take preventive measures before fatal and serious damages to the human life and property happens. In this research project, I considered various environmental factors (independent variables) on the day of the wildfire instance, for example, temperature, wind speed, dew point, and precipitation, to determine a linear model for predicting wildfire spread (dependent variable). By employing statistical analysis on the linear regression model (RStudio), the significance of each factor’s effect on the spread of the wildfire was determined. The data for average temperature, high temperature, and dew point is normally distributed and these individual variables seem to show a relationship with the wildfire area, but only high temperature showed a significant relationship (p value of 0.031). The linear regression analysis of combined independent variables refuted my hypothesis that a warm, dry, and windy conditions will have a significant impact on the creation and spread of a wildfire. It appears that a simple linear model will not be an effective form of prediction for spread of wildfires. </a:t>
            </a:r>
          </a:p>
        </p:txBody>
      </p:sp>
    </p:spTree>
    <p:extLst>
      <p:ext uri="{BB962C8B-B14F-4D97-AF65-F5344CB8AC3E}">
        <p14:creationId xmlns:p14="http://schemas.microsoft.com/office/powerpoint/2010/main" val="93618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3934" y="168792"/>
            <a:ext cx="4373313" cy="584775"/>
          </a:xfrm>
          <a:prstGeom prst="rect">
            <a:avLst/>
          </a:prstGeom>
        </p:spPr>
        <p:txBody>
          <a:bodyPr wrap="none">
            <a:spAutoFit/>
          </a:bodyPr>
          <a:lstStyle/>
          <a:p>
            <a:pPr defTabSz="914400">
              <a:buClr>
                <a:srgbClr val="C00000"/>
              </a:buClr>
              <a:buNone/>
            </a:pPr>
            <a:r>
              <a:rPr lang="en-US" sz="3200" b="1" dirty="0">
                <a:latin typeface="Arial" panose="020B0604020202020204" pitchFamily="34" charset="0"/>
                <a:cs typeface="Arial" panose="020B0604020202020204" pitchFamily="34" charset="0"/>
              </a:rPr>
              <a:t>Why should we care?</a:t>
            </a:r>
          </a:p>
        </p:txBody>
      </p:sp>
      <p:grpSp>
        <p:nvGrpSpPr>
          <p:cNvPr id="2" name="Group 1">
            <a:extLst>
              <a:ext uri="{FF2B5EF4-FFF2-40B4-BE49-F238E27FC236}">
                <a16:creationId xmlns:a16="http://schemas.microsoft.com/office/drawing/2014/main" xmlns="" id="{9F10F2FB-E39C-9F89-EE78-A5C9C4ABED5C}"/>
              </a:ext>
            </a:extLst>
          </p:cNvPr>
          <p:cNvGrpSpPr/>
          <p:nvPr/>
        </p:nvGrpSpPr>
        <p:grpSpPr>
          <a:xfrm>
            <a:off x="0" y="934369"/>
            <a:ext cx="9744892" cy="6662658"/>
            <a:chOff x="0" y="934369"/>
            <a:chExt cx="9744892" cy="6662658"/>
          </a:xfrm>
        </p:grpSpPr>
        <p:sp>
          <p:nvSpPr>
            <p:cNvPr id="6" name="Content Placeholder 2"/>
            <p:cNvSpPr txBox="1">
              <a:spLocks/>
            </p:cNvSpPr>
            <p:nvPr/>
          </p:nvSpPr>
          <p:spPr>
            <a:xfrm>
              <a:off x="0" y="934369"/>
              <a:ext cx="3230583" cy="6662658"/>
            </a:xfrm>
            <a:prstGeom prst="rect">
              <a:avLst/>
            </a:prstGeom>
            <a:solidFill>
              <a:schemeClr val="accent2">
                <a:lumMod val="40000"/>
                <a:lumOff val="60000"/>
              </a:schemeClr>
            </a:solidFill>
          </p:spPr>
          <p:txBody>
            <a:bodyPr vert="horz" lIns="61129" tIns="101882" rIns="101882" bIns="50941" rtlCol="0">
              <a:normAutofit fontScale="70000" lnSpcReduction="20000"/>
            </a:bodyPr>
            <a:lstStyle>
              <a:lvl1pPr marL="489036" indent="-356589"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5060" indent="-30564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10519" indent="-254706"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5037" indent="-203765"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9366" indent="-203765"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13508" indent="-203765"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7649" indent="-203765"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61790" indent="-203765"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85932" indent="-203765"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pPr marL="0" indent="0" defTabSz="914400">
                <a:lnSpc>
                  <a:spcPct val="110000"/>
                </a:lnSpc>
                <a:buClr>
                  <a:srgbClr val="C00000"/>
                </a:buClr>
                <a:buNone/>
              </a:pPr>
              <a:r>
                <a:rPr lang="en-US" sz="2900" b="1" dirty="0">
                  <a:solidFill>
                    <a:srgbClr val="C00000"/>
                  </a:solidFill>
                  <a:latin typeface="Arial" panose="020B0604020202020204" pitchFamily="34" charset="0"/>
                  <a:cs typeface="Arial" panose="020B0604020202020204" pitchFamily="34" charset="0"/>
                </a:rPr>
                <a:t>Damaging Effects of Wildfires: </a:t>
              </a:r>
            </a:p>
            <a:p>
              <a:pPr marL="119063" indent="-119063" defTabSz="914400">
                <a:lnSpc>
                  <a:spcPct val="120000"/>
                </a:lnSpc>
                <a:buClr>
                  <a:srgbClr val="C00000"/>
                </a:buClr>
              </a:pPr>
              <a:endParaRPr lang="en-US" sz="2400" dirty="0"/>
            </a:p>
            <a:p>
              <a:pPr marL="169863" marR="0" lvl="0" indent="-169863" algn="l" defTabSz="914400" rtl="0" eaLnBrk="1" fontAlgn="auto" latinLnBrk="0" hangingPunct="1">
                <a:lnSpc>
                  <a:spcPct val="160000"/>
                </a:lnSpc>
                <a:spcBef>
                  <a:spcPts val="0"/>
                </a:spcBef>
                <a:spcAft>
                  <a:spcPts val="0"/>
                </a:spcAft>
                <a:buClr>
                  <a:srgbClr val="C00000"/>
                </a:buClr>
                <a:buSzTx/>
                <a:buFont typeface="Wingdings" panose="05000000000000000000" pitchFamily="2" charset="2"/>
                <a:buChar char="§"/>
                <a:tabLst/>
                <a:defRPr/>
              </a:pPr>
              <a:r>
                <a:rPr kumimoji="0" lang="en-US" sz="2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Fatalities</a:t>
              </a:r>
            </a:p>
            <a:p>
              <a:pPr marL="169863" indent="-169863" defTabSz="914400">
                <a:lnSpc>
                  <a:spcPct val="160000"/>
                </a:lnSpc>
                <a:buClr>
                  <a:srgbClr val="C00000"/>
                </a:buClr>
              </a:pPr>
              <a:r>
                <a:rPr lang="en-US" sz="2600" b="1" dirty="0">
                  <a:latin typeface="Arial" panose="020B0604020202020204" pitchFamily="34" charset="0"/>
                  <a:cs typeface="Arial" panose="020B0604020202020204" pitchFamily="34" charset="0"/>
                </a:rPr>
                <a:t>Health issues (Respiratory, Cardiovascular, Allergy, COPD etc.)</a:t>
              </a:r>
            </a:p>
            <a:p>
              <a:pPr marL="169863" indent="-169863" defTabSz="914400">
                <a:lnSpc>
                  <a:spcPct val="160000"/>
                </a:lnSpc>
                <a:buClr>
                  <a:srgbClr val="C00000"/>
                </a:buClr>
              </a:pPr>
              <a:r>
                <a:rPr lang="en-US" sz="2600" b="1" dirty="0">
                  <a:latin typeface="Arial" panose="020B0604020202020204" pitchFamily="34" charset="0"/>
                  <a:cs typeface="Arial" panose="020B0604020202020204" pitchFamily="34" charset="0"/>
                </a:rPr>
                <a:t>Damage to public and private property </a:t>
              </a:r>
            </a:p>
            <a:p>
              <a:pPr marL="169863" indent="-169863" defTabSz="914400">
                <a:lnSpc>
                  <a:spcPct val="160000"/>
                </a:lnSpc>
                <a:buClr>
                  <a:srgbClr val="C00000"/>
                </a:buClr>
              </a:pPr>
              <a:r>
                <a:rPr lang="en-US" sz="2600" b="1" dirty="0">
                  <a:latin typeface="Arial" panose="020B0604020202020204" pitchFamily="34" charset="0"/>
                  <a:cs typeface="Arial" panose="020B0604020202020204" pitchFamily="34" charset="0"/>
                </a:rPr>
                <a:t>Water and air quality</a:t>
              </a:r>
            </a:p>
            <a:p>
              <a:pPr marL="169863" indent="-169863" defTabSz="914400">
                <a:lnSpc>
                  <a:spcPct val="160000"/>
                </a:lnSpc>
                <a:buClr>
                  <a:srgbClr val="C00000"/>
                </a:buClr>
              </a:pPr>
              <a:r>
                <a:rPr lang="en-US" sz="2600" b="1" dirty="0">
                  <a:latin typeface="Arial" panose="020B0604020202020204" pitchFamily="34" charset="0"/>
                  <a:cs typeface="Arial" panose="020B0604020202020204" pitchFamily="34" charset="0"/>
                </a:rPr>
                <a:t>Economic impact due to property loss and costs of containing and managing wildfires</a:t>
              </a:r>
            </a:p>
            <a:p>
              <a:pPr marL="169863" indent="-169863" defTabSz="914400">
                <a:lnSpc>
                  <a:spcPct val="160000"/>
                </a:lnSpc>
                <a:buClr>
                  <a:srgbClr val="C00000"/>
                </a:buClr>
              </a:pPr>
              <a:r>
                <a:rPr lang="en-US" sz="2600" b="1" dirty="0">
                  <a:latin typeface="Arial" panose="020B0604020202020204" pitchFamily="34" charset="0"/>
                  <a:cs typeface="Arial" panose="020B0604020202020204" pitchFamily="34" charset="0"/>
                </a:rPr>
                <a:t>Carbon emission</a:t>
              </a:r>
            </a:p>
            <a:p>
              <a:pPr marL="169863" indent="-169863" defTabSz="914400">
                <a:lnSpc>
                  <a:spcPct val="160000"/>
                </a:lnSpc>
                <a:buClr>
                  <a:srgbClr val="C00000"/>
                </a:buClr>
              </a:pPr>
              <a:r>
                <a:rPr lang="en-US" sz="2600" b="1" dirty="0">
                  <a:latin typeface="Arial" panose="020B0604020202020204" pitchFamily="34" charset="0"/>
                  <a:cs typeface="Arial" panose="020B0604020202020204" pitchFamily="34" charset="0"/>
                </a:rPr>
                <a:t>Ecosystem alteration</a:t>
              </a:r>
            </a:p>
          </p:txBody>
        </p:sp>
        <p:pic>
          <p:nvPicPr>
            <p:cNvPr id="3" name="Picture 2">
              <a:extLst>
                <a:ext uri="{FF2B5EF4-FFF2-40B4-BE49-F238E27FC236}">
                  <a16:creationId xmlns:a16="http://schemas.microsoft.com/office/drawing/2014/main" xmlns="" id="{316E5348-D52E-B30B-758D-0061C87E30BB}"/>
                </a:ext>
              </a:extLst>
            </p:cNvPr>
            <p:cNvPicPr>
              <a:picLocks noChangeAspect="1"/>
            </p:cNvPicPr>
            <p:nvPr/>
          </p:nvPicPr>
          <p:blipFill>
            <a:blip r:embed="rId3"/>
            <a:stretch>
              <a:fillRect/>
            </a:stretch>
          </p:blipFill>
          <p:spPr>
            <a:xfrm>
              <a:off x="3230584" y="934370"/>
              <a:ext cx="6514308" cy="4925528"/>
            </a:xfrm>
            <a:prstGeom prst="rect">
              <a:avLst/>
            </a:prstGeom>
          </p:spPr>
        </p:pic>
        <p:sp>
          <p:nvSpPr>
            <p:cNvPr id="5" name="Content Placeholder 2"/>
            <p:cNvSpPr txBox="1">
              <a:spLocks/>
            </p:cNvSpPr>
            <p:nvPr/>
          </p:nvSpPr>
          <p:spPr>
            <a:xfrm>
              <a:off x="3230584" y="5859897"/>
              <a:ext cx="6514308" cy="1737130"/>
            </a:xfrm>
            <a:prstGeom prst="rect">
              <a:avLst/>
            </a:prstGeom>
            <a:solidFill>
              <a:schemeClr val="accent2">
                <a:lumMod val="40000"/>
                <a:lumOff val="60000"/>
              </a:schemeClr>
            </a:solidFill>
          </p:spPr>
          <p:txBody>
            <a:bodyPr vert="horz" lIns="61129" tIns="101882" rIns="101882" bIns="50941" rtlCol="0">
              <a:noAutofit/>
            </a:bodyPr>
            <a:lstStyle>
              <a:lvl1pPr marL="489036" indent="-356589"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5060" indent="-30564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10519" indent="-254706"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5037" indent="-203765"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9366" indent="-203765"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13508" indent="-203765"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7649" indent="-203765"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61790" indent="-203765"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85932" indent="-203765"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pPr marL="0" indent="0">
                <a:buNone/>
              </a:pPr>
              <a:r>
                <a:rPr lang="en-US" sz="2000" dirty="0">
                  <a:solidFill>
                    <a:srgbClr val="C00000"/>
                  </a:solidFill>
                  <a:latin typeface="Arial" panose="020B0604020202020204" pitchFamily="34" charset="0"/>
                  <a:cs typeface="Arial" panose="020B0604020202020204" pitchFamily="34" charset="0"/>
                </a:rPr>
                <a:t>(Source: https://www.nasa.gov/topics/earth/features/climate-fire.html)</a:t>
              </a:r>
            </a:p>
          </p:txBody>
        </p:sp>
      </p:grpSp>
    </p:spTree>
    <p:extLst>
      <p:ext uri="{BB962C8B-B14F-4D97-AF65-F5344CB8AC3E}">
        <p14:creationId xmlns:p14="http://schemas.microsoft.com/office/powerpoint/2010/main" val="32449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9" y="136143"/>
            <a:ext cx="9864203" cy="1419758"/>
          </a:xfrm>
        </p:spPr>
        <p:txBody>
          <a:bodyPr>
            <a:normAutofit/>
          </a:bodyPr>
          <a:lstStyle/>
          <a:p>
            <a:r>
              <a:rPr lang="en-US" sz="4800" dirty="0">
                <a:latin typeface="Arial" panose="020B0604020202020204" pitchFamily="34" charset="0"/>
                <a:cs typeface="Arial" panose="020B0604020202020204" pitchFamily="34" charset="0"/>
              </a:rPr>
              <a:t>Background</a:t>
            </a:r>
          </a:p>
        </p:txBody>
      </p:sp>
      <p:sp>
        <p:nvSpPr>
          <p:cNvPr id="4" name="Content Placeholder 2"/>
          <p:cNvSpPr txBox="1">
            <a:spLocks/>
          </p:cNvSpPr>
          <p:nvPr/>
        </p:nvSpPr>
        <p:spPr>
          <a:xfrm>
            <a:off x="142239" y="1734497"/>
            <a:ext cx="9772227" cy="6037903"/>
          </a:xfrm>
          <a:prstGeom prst="rect">
            <a:avLst/>
          </a:prstGeom>
          <a:solidFill>
            <a:schemeClr val="accent2">
              <a:lumMod val="40000"/>
              <a:lumOff val="60000"/>
            </a:schemeClr>
          </a:solidFill>
        </p:spPr>
        <p:txBody>
          <a:bodyPr vert="horz" lIns="61129" tIns="101882" rIns="101882" bIns="50941" rtlCol="0">
            <a:noAutofit/>
          </a:bodyPr>
          <a:lstStyle>
            <a:lvl1pPr marL="489036" indent="-356589"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5060" indent="-30564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10519" indent="-254706"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5037" indent="-203765"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9366" indent="-203765"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13508" indent="-203765"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7649" indent="-203765"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61790" indent="-203765"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85932" indent="-203765"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pPr marL="0" marR="0" indent="0">
              <a:spcBef>
                <a:spcPts val="0"/>
              </a:spcBef>
              <a:buNone/>
            </a:pPr>
            <a:r>
              <a:rPr lang="en-US" sz="2000" dirty="0">
                <a:effectLst/>
                <a:latin typeface="Arial" panose="020B0604020202020204" pitchFamily="34" charset="0"/>
                <a:ea typeface="Arial" panose="020B0604020202020204" pitchFamily="34" charset="0"/>
              </a:rPr>
              <a:t>Wildfires are a threat to human life, property and economy, yet they are a part of</a:t>
            </a:r>
            <a:endParaRPr lang="en-US" sz="1800" dirty="0">
              <a:effectLst/>
              <a:latin typeface="Arial" panose="020B0604020202020204" pitchFamily="34" charset="0"/>
              <a:ea typeface="Arial" panose="020B0604020202020204" pitchFamily="34" charset="0"/>
            </a:endParaRPr>
          </a:p>
          <a:p>
            <a:pPr marL="0" marR="0" indent="0">
              <a:spcBef>
                <a:spcPts val="0"/>
              </a:spcBef>
              <a:buNone/>
            </a:pPr>
            <a:r>
              <a:rPr lang="en-US" sz="2000" dirty="0">
                <a:effectLst/>
                <a:latin typeface="Arial" panose="020B0604020202020204" pitchFamily="34" charset="0"/>
                <a:ea typeface="Arial" panose="020B0604020202020204" pitchFamily="34" charset="0"/>
              </a:rPr>
              <a:t>nature and in some instances they are necessary for the maintenance of ecosystems and evolution of forests. Multiple Studies have found that climate variations impact the extent, frequency and area coverage of wildfires (1-3). The warmer and drier conditions have always contributed towards wildfires in the western United States (3, 4). In order to minimize the damages, scientists and researchers have tried to predict and understand the behavior (speed, direction, modes of spread) of wildfires. However, there are a lot of factors involved, such as complex fuel configurations, complicated chemical kinetics, and balances between different modes of heat transfer, that can lead to different behaviors and difficult to accurately predict. Current models for numerical description of wildfire propagation are mainly algebraic and based on statistical or physical attributes, while others are based on ideas that incorporate rough approximations to the complex physical and chemical processes. </a:t>
            </a:r>
          </a:p>
          <a:p>
            <a:pPr marL="0" marR="0" indent="0">
              <a:spcBef>
                <a:spcPts val="0"/>
              </a:spcBef>
              <a:buNone/>
            </a:pP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2633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34" y="176175"/>
            <a:ext cx="9810973" cy="1419758"/>
          </a:xfrm>
        </p:spPr>
        <p:txBody>
          <a:bodyPr>
            <a:normAutofit/>
          </a:bodyPr>
          <a:lstStyle/>
          <a:p>
            <a:r>
              <a:rPr lang="en-US" dirty="0">
                <a:latin typeface="Arial" panose="020B0604020202020204" pitchFamily="34" charset="0"/>
                <a:cs typeface="Arial" panose="020B0604020202020204" pitchFamily="34" charset="0"/>
              </a:rPr>
              <a:t>Hypothesis</a:t>
            </a:r>
          </a:p>
        </p:txBody>
      </p:sp>
      <p:sp>
        <p:nvSpPr>
          <p:cNvPr id="3" name="Content Placeholder 2"/>
          <p:cNvSpPr>
            <a:spLocks noGrp="1"/>
          </p:cNvSpPr>
          <p:nvPr>
            <p:ph idx="1"/>
          </p:nvPr>
        </p:nvSpPr>
        <p:spPr>
          <a:xfrm>
            <a:off x="0" y="1732586"/>
            <a:ext cx="10058400" cy="2424417"/>
          </a:xfrm>
          <a:solidFill>
            <a:schemeClr val="accent2">
              <a:lumMod val="40000"/>
              <a:lumOff val="60000"/>
            </a:schemeClr>
          </a:solidFill>
        </p:spPr>
        <p:txBody>
          <a:bodyPr>
            <a:normAutofit/>
          </a:bodyPr>
          <a:lstStyle/>
          <a:p>
            <a:pPr marL="744538" lvl="2" indent="-287338">
              <a:lnSpc>
                <a:spcPct val="110000"/>
              </a:lnSpc>
              <a:spcBef>
                <a:spcPts val="0"/>
              </a:spcBef>
              <a:buClr>
                <a:srgbClr val="C00000"/>
              </a:buClr>
              <a:buFont typeface="+mj-lt"/>
              <a:buAutoNum type="arabicPeriod"/>
            </a:pPr>
            <a:endParaRPr lang="en-US" sz="1200" b="1" dirty="0">
              <a:solidFill>
                <a:srgbClr val="C00000"/>
              </a:solidFill>
              <a:latin typeface="Calibri" panose="020F0502020204030204" pitchFamily="34" charset="0"/>
            </a:endParaRPr>
          </a:p>
          <a:p>
            <a:pPr marL="914400" lvl="1" indent="-457200">
              <a:lnSpc>
                <a:spcPct val="110000"/>
              </a:lnSpc>
              <a:spcBef>
                <a:spcPts val="0"/>
              </a:spcBef>
              <a:spcAft>
                <a:spcPts val="1200"/>
              </a:spcAft>
              <a:buClr>
                <a:srgbClr val="C00000"/>
              </a:buClr>
              <a:buFont typeface="Wingdings" panose="05000000000000000000" pitchFamily="2" charset="2"/>
              <a:buChar char="q"/>
            </a:pPr>
            <a:r>
              <a:rPr lang="en-US" sz="2800" b="1" dirty="0">
                <a:solidFill>
                  <a:srgbClr val="C00000"/>
                </a:solidFill>
                <a:latin typeface="Arial" panose="020B0604020202020204" pitchFamily="34" charset="0"/>
                <a:cs typeface="Arial" panose="020B0604020202020204" pitchFamily="34" charset="0"/>
              </a:rPr>
              <a:t>Hypothesis: </a:t>
            </a:r>
            <a:r>
              <a:rPr lang="en-US" sz="2800" dirty="0">
                <a:latin typeface="Arial" panose="020B0604020202020204" pitchFamily="34" charset="0"/>
                <a:cs typeface="Arial" panose="020B0604020202020204" pitchFamily="34" charset="0"/>
              </a:rPr>
              <a:t>A warm, dry, and windy climate will have a significant impact on the creation and spread of a wildfire, and that a linear model will be an effective form of prediction for spread of wildfires </a:t>
            </a:r>
          </a:p>
        </p:txBody>
      </p:sp>
    </p:spTree>
    <p:extLst>
      <p:ext uri="{BB962C8B-B14F-4D97-AF65-F5344CB8AC3E}">
        <p14:creationId xmlns:p14="http://schemas.microsoft.com/office/powerpoint/2010/main" val="193133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07" y="143965"/>
            <a:ext cx="9835089" cy="1419758"/>
          </a:xfrm>
        </p:spPr>
        <p:txBody>
          <a:bodyPr/>
          <a:lstStyle/>
          <a:p>
            <a:r>
              <a:rPr lang="en-US" dirty="0"/>
              <a:t>Methods</a:t>
            </a:r>
          </a:p>
        </p:txBody>
      </p:sp>
      <p:sp>
        <p:nvSpPr>
          <p:cNvPr id="13" name="Content Placeholder 2"/>
          <p:cNvSpPr>
            <a:spLocks noGrp="1"/>
          </p:cNvSpPr>
          <p:nvPr>
            <p:ph idx="1"/>
          </p:nvPr>
        </p:nvSpPr>
        <p:spPr>
          <a:xfrm>
            <a:off x="0" y="1654630"/>
            <a:ext cx="10058399" cy="6117770"/>
          </a:xfrm>
          <a:solidFill>
            <a:schemeClr val="accent2">
              <a:lumMod val="40000"/>
              <a:lumOff val="60000"/>
            </a:schemeClr>
          </a:solidFill>
        </p:spPr>
        <p:txBody>
          <a:bodyPr>
            <a:noAutofit/>
          </a:bodyPr>
          <a:lstStyle/>
          <a:p>
            <a:pPr marL="457200" marR="0" lvl="0" indent="0" algn="l" defTabSz="914400" rtl="0" eaLnBrk="1" fontAlgn="auto" latinLnBrk="0" hangingPunct="1">
              <a:lnSpc>
                <a:spcPct val="100000"/>
              </a:lnSpc>
              <a:spcBef>
                <a:spcPts val="0"/>
              </a:spcBef>
              <a:spcAft>
                <a:spcPts val="0"/>
              </a:spcAft>
              <a:buClr>
                <a:srgbClr val="C00000"/>
              </a:buClr>
              <a:buSzPct val="80000"/>
              <a:buFont typeface="Wingdings 2"/>
              <a:buNone/>
              <a:tabLst/>
              <a:defRPr/>
            </a:pPr>
            <a:r>
              <a:rPr kumimoji="0" lang="en-US" sz="28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Datasets and Variables </a:t>
            </a:r>
          </a:p>
          <a:p>
            <a:pPr marL="914400" marR="0" lvl="1" indent="-457200"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Data for wildfire instances in the U.S. from 2000 to 2009 in the form of latitude and longitude obtained from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Latlong</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3"/>
              </a:rPr>
              <a:t>www.latlong.net</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This is the only data I could find in the public domain. </a:t>
            </a:r>
          </a:p>
          <a:p>
            <a:pPr marL="914400" marR="0" lvl="1" indent="-457200"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each event, information was collected for the city/county (location) from historical weather analyzer (https://www.wunderground.com/history) </a:t>
            </a:r>
          </a:p>
          <a:p>
            <a:pPr marL="914400" marR="0" lvl="1" indent="-457200"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Data for the average temperature, highest temperature, dew point, precipitation, and wind speed in Microsoft Excel for Modeling and Prediction work </a:t>
            </a:r>
          </a:p>
          <a:p>
            <a:pPr marL="914400" marR="0" lvl="1" indent="-457200"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506 U.S. locations of wildfire events and over 2500 data points including 5 different independent variables and one dependent variable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931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0" y="1563723"/>
            <a:ext cx="10058399" cy="6208677"/>
          </a:xfrm>
          <a:solidFill>
            <a:schemeClr val="accent2">
              <a:lumMod val="40000"/>
              <a:lumOff val="60000"/>
            </a:schemeClr>
          </a:solidFill>
        </p:spPr>
        <p:txBody>
          <a:bodyPr>
            <a:noAutofit/>
          </a:bodyPr>
          <a:lstStyle/>
          <a:p>
            <a:pPr marL="914400" marR="0" lvl="1" indent="-457200" algn="l" defTabSz="914400" rtl="0" eaLnBrk="1" fontAlgn="auto" latinLnBrk="0" hangingPunct="1">
              <a:lnSpc>
                <a:spcPct val="100000"/>
              </a:lnSpc>
              <a:spcBef>
                <a:spcPts val="0"/>
              </a:spcBef>
              <a:spcAft>
                <a:spcPts val="600"/>
              </a:spcAft>
              <a:buClr>
                <a:srgbClr val="C00000"/>
              </a:buClr>
              <a:buSzPct val="100000"/>
              <a:buFontTx/>
              <a:buNone/>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8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Application</a:t>
            </a:r>
          </a:p>
          <a:p>
            <a:pPr marL="914400" marR="0" lvl="2" indent="-457200"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q"/>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RStudio: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 open-source application for programming, data analyses, and graphics</a:t>
            </a:r>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914400" marR="0" lvl="3" indent="-457200"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q"/>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Independent Variables </a:t>
            </a:r>
          </a:p>
          <a:p>
            <a:pPr marL="1323975" marR="0" lvl="4" indent="-409575"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Average Temperature</a:t>
            </a:r>
          </a:p>
          <a:p>
            <a:pPr marL="1323975" marR="0" lvl="4" indent="-409575"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Highest Temperature</a:t>
            </a:r>
          </a:p>
          <a:p>
            <a:pPr marL="1323975" marR="0" lvl="4" indent="-409575"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Dew Point</a:t>
            </a:r>
          </a:p>
          <a:p>
            <a:pPr marL="1323975" marR="0" lvl="4" indent="-409575"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Wind Speed</a:t>
            </a:r>
          </a:p>
          <a:p>
            <a:pPr marL="1323975" marR="0" lvl="4" indent="-409575"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Precipitation</a:t>
            </a:r>
          </a:p>
          <a:p>
            <a:pPr marL="845128" lvl="2" indent="-409575">
              <a:spcBef>
                <a:spcPts val="0"/>
              </a:spcBef>
              <a:spcAft>
                <a:spcPts val="600"/>
              </a:spcAft>
              <a:buClr>
                <a:srgbClr val="C00000"/>
              </a:buClr>
              <a:buSzPct val="100000"/>
              <a:buFont typeface="Wingdings" panose="05000000000000000000" pitchFamily="2" charset="2"/>
              <a:buChar char="q"/>
              <a:defRPr/>
            </a:pPr>
            <a:r>
              <a:rPr lang="en-US" sz="2400" b="1" dirty="0">
                <a:solidFill>
                  <a:prstClr val="black"/>
                </a:solidFill>
                <a:latin typeface="Arial" panose="020B0604020202020204" pitchFamily="34" charset="0"/>
                <a:cs typeface="Arial" panose="020B0604020202020204" pitchFamily="34" charset="0"/>
              </a:rPr>
              <a:t>Dependent</a:t>
            </a: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Variable</a:t>
            </a:r>
          </a:p>
          <a:p>
            <a:pPr marL="1137271" lvl="3" indent="-457200">
              <a:spcBef>
                <a:spcPts val="0"/>
              </a:spcBef>
              <a:spcAft>
                <a:spcPts val="600"/>
              </a:spcAft>
              <a:buClr>
                <a:srgbClr val="C00000"/>
              </a:buClr>
              <a:buSzPct val="100000"/>
              <a:buFont typeface="Wingdings" panose="05000000000000000000" pitchFamily="2" charset="2"/>
              <a:buChar char="§"/>
              <a:defRPr/>
            </a:pPr>
            <a:r>
              <a:rPr lang="en-US" sz="2400" dirty="0">
                <a:solidFill>
                  <a:prstClr val="black"/>
                </a:solidFill>
                <a:latin typeface="Arial" panose="020B0604020202020204" pitchFamily="34" charset="0"/>
                <a:cs typeface="Arial" panose="020B0604020202020204" pitchFamily="34" charset="0"/>
              </a:rPr>
              <a:t>Area Hectare</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914400" marR="0" lvl="3" indent="-457200"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q"/>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Prediction model</a:t>
            </a:r>
          </a:p>
          <a:p>
            <a:pPr marL="914400" marR="0" lvl="4" indent="-457200" algn="l" defTabSz="914400" rtl="0" eaLnBrk="1" fontAlgn="auto" latinLnBrk="0" hangingPunct="1">
              <a:lnSpc>
                <a:spcPct val="100000"/>
              </a:lnSpc>
              <a:spcBef>
                <a:spcPts val="0"/>
              </a:spcBef>
              <a:spcAft>
                <a:spcPts val="600"/>
              </a:spcAft>
              <a:buClr>
                <a:srgbClr val="C00000"/>
              </a:buClr>
              <a:buSzPct val="100000"/>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Linear Regression </a:t>
            </a:r>
          </a:p>
          <a:p>
            <a:pPr marL="890587" lvl="4" indent="0">
              <a:spcBef>
                <a:spcPts val="0"/>
              </a:spcBef>
              <a:buClr>
                <a:srgbClr val="C00000"/>
              </a:buClr>
              <a:buSzPct val="10000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730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15" y="155154"/>
            <a:ext cx="9860281" cy="1419758"/>
          </a:xfrm>
        </p:spPr>
        <p:txBody>
          <a:bodyPr/>
          <a:lstStyle/>
          <a:p>
            <a:r>
              <a:rPr lang="en-US" dirty="0"/>
              <a:t>Results</a:t>
            </a:r>
          </a:p>
        </p:txBody>
      </p:sp>
      <p:sp>
        <p:nvSpPr>
          <p:cNvPr id="3" name="AutoShape 2" descr="http://127.0.0.1:12193/chunk_output/3A71A9FA32aae548/B7016683/cm20mq4rzyd1x/00001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ttp://127.0.0.1:12193/chunk_output/3A71A9FA32aae548/B7016683/cm20mq4rzyd1x/000010.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127.0.0.1:12193/chunk_output/3A71A9FA32aae548/B7016683/cm20mq4rzyd1x/000010.png"/>
          <p:cNvSpPr>
            <a:spLocks noChangeAspect="1" noChangeArrowheads="1"/>
          </p:cNvSpPr>
          <p:nvPr/>
        </p:nvSpPr>
        <p:spPr bwMode="auto">
          <a:xfrm>
            <a:off x="2323900" y="3123456"/>
            <a:ext cx="2269320" cy="2269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ttp://127.0.0.1:12193/chunk_output/3A71A9FA32aae548/B7016683/cm20mq4rzyd1x/000010.png"/>
          <p:cNvSpPr>
            <a:spLocks noChangeAspect="1" noChangeArrowheads="1"/>
          </p:cNvSpPr>
          <p:nvPr/>
        </p:nvSpPr>
        <p:spPr bwMode="auto">
          <a:xfrm>
            <a:off x="2476300" y="3275856"/>
            <a:ext cx="2269320" cy="2269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64" y="1847084"/>
            <a:ext cx="4445001" cy="27432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5623" y="1868071"/>
            <a:ext cx="4445002" cy="2743200"/>
          </a:xfrm>
          <a:prstGeom prst="rect">
            <a:avLst/>
          </a:prstGeom>
        </p:spPr>
      </p:pic>
      <p:sp>
        <p:nvSpPr>
          <p:cNvPr id="6" name="TextBox 5"/>
          <p:cNvSpPr txBox="1"/>
          <p:nvPr/>
        </p:nvSpPr>
        <p:spPr>
          <a:xfrm>
            <a:off x="813917" y="1708223"/>
            <a:ext cx="386644" cy="461665"/>
          </a:xfrm>
          <a:prstGeom prst="rect">
            <a:avLst/>
          </a:prstGeom>
          <a:noFill/>
        </p:spPr>
        <p:txBody>
          <a:bodyPr wrap="none" rtlCol="0">
            <a:spAutoFit/>
          </a:bodyPr>
          <a:lstStyle/>
          <a:p>
            <a:r>
              <a:rPr lang="en-US" sz="2400" b="1" dirty="0" smtClean="0"/>
              <a:t>A</a:t>
            </a:r>
            <a:endParaRPr lang="en-US" sz="2400" b="1" dirty="0"/>
          </a:p>
        </p:txBody>
      </p:sp>
      <p:sp>
        <p:nvSpPr>
          <p:cNvPr id="15" name="TextBox 14"/>
          <p:cNvSpPr txBox="1"/>
          <p:nvPr/>
        </p:nvSpPr>
        <p:spPr>
          <a:xfrm>
            <a:off x="5970396" y="1699850"/>
            <a:ext cx="386644" cy="461665"/>
          </a:xfrm>
          <a:prstGeom prst="rect">
            <a:avLst/>
          </a:prstGeom>
          <a:noFill/>
        </p:spPr>
        <p:txBody>
          <a:bodyPr wrap="none" rtlCol="0">
            <a:spAutoFit/>
          </a:bodyPr>
          <a:lstStyle/>
          <a:p>
            <a:r>
              <a:rPr lang="en-US" sz="2400" b="1" dirty="0" smtClean="0"/>
              <a:t>B</a:t>
            </a:r>
            <a:endParaRPr lang="en-US" sz="2400" b="1" dirty="0"/>
          </a:p>
        </p:txBody>
      </p:sp>
      <p:grpSp>
        <p:nvGrpSpPr>
          <p:cNvPr id="11" name="Group 10"/>
          <p:cNvGrpSpPr/>
          <p:nvPr/>
        </p:nvGrpSpPr>
        <p:grpSpPr>
          <a:xfrm>
            <a:off x="271305" y="4473204"/>
            <a:ext cx="4444996" cy="2881483"/>
            <a:chOff x="271305" y="4473204"/>
            <a:chExt cx="4444996" cy="2881483"/>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305" y="4611487"/>
              <a:ext cx="4444996" cy="2743200"/>
            </a:xfrm>
            <a:prstGeom prst="rect">
              <a:avLst/>
            </a:prstGeom>
          </p:spPr>
        </p:pic>
        <p:sp>
          <p:nvSpPr>
            <p:cNvPr id="16" name="TextBox 15"/>
            <p:cNvSpPr txBox="1"/>
            <p:nvPr/>
          </p:nvSpPr>
          <p:spPr>
            <a:xfrm>
              <a:off x="815597" y="4473204"/>
              <a:ext cx="364202" cy="461665"/>
            </a:xfrm>
            <a:prstGeom prst="rect">
              <a:avLst/>
            </a:prstGeom>
            <a:noFill/>
          </p:spPr>
          <p:txBody>
            <a:bodyPr wrap="none" rtlCol="0">
              <a:spAutoFit/>
            </a:bodyPr>
            <a:lstStyle/>
            <a:p>
              <a:r>
                <a:rPr lang="en-US" sz="2400" b="1" dirty="0" smtClean="0"/>
                <a:t>C</a:t>
              </a:r>
              <a:endParaRPr lang="en-US" sz="2400" b="1" dirty="0"/>
            </a:p>
          </p:txBody>
        </p:sp>
      </p:grpSp>
      <p:grpSp>
        <p:nvGrpSpPr>
          <p:cNvPr id="18" name="Group 17"/>
          <p:cNvGrpSpPr/>
          <p:nvPr/>
        </p:nvGrpSpPr>
        <p:grpSpPr>
          <a:xfrm>
            <a:off x="5506497" y="4484927"/>
            <a:ext cx="4445001" cy="2877140"/>
            <a:chOff x="5506497" y="4484927"/>
            <a:chExt cx="4445001" cy="2877140"/>
          </a:xfrm>
        </p:grpSpPr>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6497" y="4618867"/>
              <a:ext cx="4445001" cy="2743200"/>
            </a:xfrm>
            <a:prstGeom prst="rect">
              <a:avLst/>
            </a:prstGeom>
          </p:spPr>
        </p:pic>
        <p:sp>
          <p:nvSpPr>
            <p:cNvPr id="17" name="TextBox 16"/>
            <p:cNvSpPr txBox="1"/>
            <p:nvPr/>
          </p:nvSpPr>
          <p:spPr>
            <a:xfrm>
              <a:off x="5972076" y="4484927"/>
              <a:ext cx="396262" cy="461665"/>
            </a:xfrm>
            <a:prstGeom prst="rect">
              <a:avLst/>
            </a:prstGeom>
            <a:noFill/>
          </p:spPr>
          <p:txBody>
            <a:bodyPr wrap="none" rtlCol="0">
              <a:spAutoFit/>
            </a:bodyPr>
            <a:lstStyle/>
            <a:p>
              <a:r>
                <a:rPr lang="en-US" sz="2400" b="1" dirty="0" smtClean="0"/>
                <a:t>D</a:t>
              </a:r>
              <a:endParaRPr lang="en-US" sz="2400" b="1" dirty="0"/>
            </a:p>
          </p:txBody>
        </p:sp>
      </p:grpSp>
    </p:spTree>
    <p:extLst>
      <p:ext uri="{BB962C8B-B14F-4D97-AF65-F5344CB8AC3E}">
        <p14:creationId xmlns:p14="http://schemas.microsoft.com/office/powerpoint/2010/main" val="9317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127.0.0.1:12193/chunk_output/3A71A9FA32aae548/B7016683/cm20mq4rzyd1x/00001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ttp://127.0.0.1:12193/chunk_output/3A71A9FA32aae548/B7016683/cm20mq4rzyd1x/000010.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127.0.0.1:12193/chunk_output/3A71A9FA32aae548/B7016683/cm20mq4rzyd1x/000010.png"/>
          <p:cNvSpPr>
            <a:spLocks noChangeAspect="1" noChangeArrowheads="1"/>
          </p:cNvSpPr>
          <p:nvPr/>
        </p:nvSpPr>
        <p:spPr bwMode="auto">
          <a:xfrm>
            <a:off x="2323900" y="3123456"/>
            <a:ext cx="2269320" cy="2269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ttp://127.0.0.1:12193/chunk_output/3A71A9FA32aae548/B7016683/cm20mq4rzyd1x/000010.png"/>
          <p:cNvSpPr>
            <a:spLocks noChangeAspect="1" noChangeArrowheads="1"/>
          </p:cNvSpPr>
          <p:nvPr/>
        </p:nvSpPr>
        <p:spPr bwMode="auto">
          <a:xfrm>
            <a:off x="2476300" y="3275856"/>
            <a:ext cx="2269320" cy="2269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05896" y="4645151"/>
            <a:ext cx="8920423" cy="2308324"/>
          </a:xfrm>
          <a:prstGeom prst="rect">
            <a:avLst/>
          </a:prstGeom>
          <a:ln>
            <a:solidFill>
              <a:schemeClr val="tx1">
                <a:lumMod val="95000"/>
                <a:lumOff val="5000"/>
              </a:schemeClr>
            </a:solidFill>
          </a:ln>
        </p:spPr>
        <p:txBody>
          <a:bodyPr wrap="square">
            <a:spAutoFit/>
          </a:bodyPr>
          <a:lstStyle/>
          <a:p>
            <a:r>
              <a:rPr lang="en-US" sz="2400" b="1" dirty="0"/>
              <a:t>Figure 1: Histograms of normality </a:t>
            </a:r>
            <a:r>
              <a:rPr lang="en-US" sz="2400" b="1" dirty="0" smtClean="0"/>
              <a:t>test </a:t>
            </a:r>
            <a:r>
              <a:rPr lang="en-US" sz="2400" b="1" dirty="0"/>
              <a:t>of variables. (A) average temperature, (B) high temperature, and (C) </a:t>
            </a:r>
            <a:r>
              <a:rPr lang="en-US" sz="2400" b="1" dirty="0" err="1"/>
              <a:t>dewpoint</a:t>
            </a:r>
            <a:r>
              <a:rPr lang="en-US" sz="2400" b="1" dirty="0"/>
              <a:t> distribution in general are normally distributed with few outliers. (D) area hectares and (E) maximum wind speed distribution is skewed to the right with (F) precipitation distribution generally collective at </a:t>
            </a:r>
            <a:r>
              <a:rPr lang="en-US" sz="2400" b="1" dirty="0" smtClean="0"/>
              <a:t>0.0</a:t>
            </a:r>
            <a:endParaRPr lang="en-US" sz="2400" b="1" dirty="0"/>
          </a:p>
        </p:txBody>
      </p:sp>
      <p:grpSp>
        <p:nvGrpSpPr>
          <p:cNvPr id="7" name="Group 6"/>
          <p:cNvGrpSpPr/>
          <p:nvPr/>
        </p:nvGrpSpPr>
        <p:grpSpPr>
          <a:xfrm>
            <a:off x="518884" y="1699863"/>
            <a:ext cx="4445001" cy="2895009"/>
            <a:chOff x="518884" y="1699863"/>
            <a:chExt cx="4445001" cy="2895009"/>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84" y="1851672"/>
              <a:ext cx="4445001" cy="2743200"/>
            </a:xfrm>
            <a:prstGeom prst="rect">
              <a:avLst/>
            </a:prstGeom>
          </p:spPr>
        </p:pic>
        <p:sp>
          <p:nvSpPr>
            <p:cNvPr id="12" name="TextBox 11"/>
            <p:cNvSpPr txBox="1"/>
            <p:nvPr/>
          </p:nvSpPr>
          <p:spPr>
            <a:xfrm>
              <a:off x="815597" y="1699863"/>
              <a:ext cx="364202" cy="461665"/>
            </a:xfrm>
            <a:prstGeom prst="rect">
              <a:avLst/>
            </a:prstGeom>
            <a:noFill/>
          </p:spPr>
          <p:txBody>
            <a:bodyPr wrap="none" rtlCol="0">
              <a:spAutoFit/>
            </a:bodyPr>
            <a:lstStyle/>
            <a:p>
              <a:r>
                <a:rPr lang="en-US" sz="2400" b="1" dirty="0" smtClean="0"/>
                <a:t>E</a:t>
              </a:r>
              <a:endParaRPr lang="en-US" sz="2400" b="1" dirty="0"/>
            </a:p>
          </p:txBody>
        </p:sp>
      </p:grpSp>
      <p:grpSp>
        <p:nvGrpSpPr>
          <p:cNvPr id="8" name="Group 7"/>
          <p:cNvGrpSpPr/>
          <p:nvPr/>
        </p:nvGrpSpPr>
        <p:grpSpPr>
          <a:xfrm>
            <a:off x="5323566" y="1711586"/>
            <a:ext cx="4445001" cy="2879367"/>
            <a:chOff x="5323566" y="1711586"/>
            <a:chExt cx="4445001" cy="2879367"/>
          </a:xfrm>
        </p:grpSpPr>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3566" y="1847753"/>
              <a:ext cx="4445001" cy="2743200"/>
            </a:xfrm>
            <a:prstGeom prst="rect">
              <a:avLst/>
            </a:prstGeom>
          </p:spPr>
        </p:pic>
        <p:sp>
          <p:nvSpPr>
            <p:cNvPr id="13" name="TextBox 12"/>
            <p:cNvSpPr txBox="1"/>
            <p:nvPr/>
          </p:nvSpPr>
          <p:spPr>
            <a:xfrm>
              <a:off x="5972076" y="1711586"/>
              <a:ext cx="344966" cy="461665"/>
            </a:xfrm>
            <a:prstGeom prst="rect">
              <a:avLst/>
            </a:prstGeom>
            <a:noFill/>
          </p:spPr>
          <p:txBody>
            <a:bodyPr wrap="none" rtlCol="0">
              <a:spAutoFit/>
            </a:bodyPr>
            <a:lstStyle/>
            <a:p>
              <a:r>
                <a:rPr lang="en-US" sz="2400" b="1" dirty="0" smtClean="0"/>
                <a:t>F</a:t>
              </a:r>
              <a:endParaRPr lang="en-US" sz="2400" b="1" dirty="0"/>
            </a:p>
          </p:txBody>
        </p:sp>
      </p:grpSp>
    </p:spTree>
    <p:extLst>
      <p:ext uri="{BB962C8B-B14F-4D97-AF65-F5344CB8AC3E}">
        <p14:creationId xmlns:p14="http://schemas.microsoft.com/office/powerpoint/2010/main" val="3670956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19130</TotalTime>
  <Words>1862</Words>
  <Application>Microsoft Office PowerPoint</Application>
  <PresentationFormat>Custom</PresentationFormat>
  <Paragraphs>135</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Arial</vt:lpstr>
      <vt:lpstr>Calibri</vt:lpstr>
      <vt:lpstr>Corbel</vt:lpstr>
      <vt:lpstr>Google Sans</vt:lpstr>
      <vt:lpstr>Inter</vt:lpstr>
      <vt:lpstr>system-ui</vt:lpstr>
      <vt:lpstr>Wingdings</vt:lpstr>
      <vt:lpstr>Wingdings 2</vt:lpstr>
      <vt:lpstr>Wingdings 3</vt:lpstr>
      <vt:lpstr>Module</vt:lpstr>
      <vt:lpstr>U.S. Wildfires: Linear Regression Analysis to Predict Relationship between Environmental Factors and Spread of Wildfires Using R Studio   </vt:lpstr>
      <vt:lpstr>Abstract</vt:lpstr>
      <vt:lpstr>PowerPoint Presentation</vt:lpstr>
      <vt:lpstr>Background</vt:lpstr>
      <vt:lpstr>Hypothesis</vt:lpstr>
      <vt:lpstr>Methods</vt:lpstr>
      <vt:lpstr>PowerPoint Presentation</vt:lpstr>
      <vt:lpstr>Results</vt:lpstr>
      <vt:lpstr>PowerPoint Presentation</vt:lpstr>
      <vt:lpstr>PowerPoint Presentation</vt:lpstr>
      <vt:lpstr>PowerPoint Presentation</vt:lpstr>
      <vt:lpstr>PowerPoint Presentation</vt:lpstr>
      <vt:lpstr>Conclusions</vt:lpstr>
      <vt:lpstr>Future Research</vt:lpstr>
      <vt:lpstr>References</vt:lpstr>
      <vt:lpstr>Acknowledgement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Shreeya Khurana</dc:creator>
  <cp:lastModifiedBy>Shreeya Khurana</cp:lastModifiedBy>
  <cp:revision>262</cp:revision>
  <cp:lastPrinted>2023-04-23T06:11:15Z</cp:lastPrinted>
  <dcterms:created xsi:type="dcterms:W3CDTF">2015-02-09T04:47:55Z</dcterms:created>
  <dcterms:modified xsi:type="dcterms:W3CDTF">2023-04-26T22:12:04Z</dcterms:modified>
</cp:coreProperties>
</file>