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Klein Bold" charset="1" panose="02000503060000020004"/>
      <p:regular r:id="rId22"/>
    </p:embeddedFont>
    <p:embeddedFont>
      <p:font typeface="Open Sans Bold" charset="1" panose="00000000000000000000"/>
      <p:regular r:id="rId23"/>
    </p:embeddedFont>
    <p:embeddedFont>
      <p:font typeface="Helios" charset="1" panose="020B0504020202020204"/>
      <p:regular r:id="rId24"/>
    </p:embeddedFont>
    <p:embeddedFont>
      <p:font typeface="Helios Bold" charset="1" panose="020B0704020202020204"/>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4.png" Type="http://schemas.openxmlformats.org/officeDocument/2006/relationships/image"/><Relationship Id="rId5" Target="../media/image3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6.png" Type="http://schemas.openxmlformats.org/officeDocument/2006/relationships/image"/><Relationship Id="rId5" Target="../media/image3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8.png" Type="http://schemas.openxmlformats.org/officeDocument/2006/relationships/image"/><Relationship Id="rId5" Target="../media/image39.png" Type="http://schemas.openxmlformats.org/officeDocument/2006/relationships/image"/><Relationship Id="rId6" Target="../media/image40.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44.png" Type="http://schemas.openxmlformats.org/officeDocument/2006/relationships/image"/><Relationship Id="rId5" Target="../media/image4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png" Type="http://schemas.openxmlformats.org/officeDocument/2006/relationships/image"/><Relationship Id="rId4" Target="../media/image6.svg" Type="http://schemas.openxmlformats.org/officeDocument/2006/relationships/image"/><Relationship Id="rId5" Target="../media/image1.png" Type="http://schemas.openxmlformats.org/officeDocument/2006/relationships/image"/><Relationship Id="rId6" Target="../media/image2.svg" Type="http://schemas.openxmlformats.org/officeDocument/2006/relationships/image"/><Relationship Id="rId7"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jpe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12.png" Type="http://schemas.openxmlformats.org/officeDocument/2006/relationships/image"/><Relationship Id="rId5" Target="../media/image13.sv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8.png" Type="http://schemas.openxmlformats.org/officeDocument/2006/relationships/image"/><Relationship Id="rId5" Target="../media/image2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30.png" Type="http://schemas.openxmlformats.org/officeDocument/2006/relationships/image"/><Relationship Id="rId5" Target="../media/image3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466927" y="-4280359"/>
            <a:ext cx="10812392" cy="10812392"/>
          </a:xfrm>
          <a:custGeom>
            <a:avLst/>
            <a:gdLst/>
            <a:ahLst/>
            <a:cxnLst/>
            <a:rect r="r" b="b" t="t" l="l"/>
            <a:pathLst>
              <a:path h="10812392" w="10812392">
                <a:moveTo>
                  <a:pt x="0" y="0"/>
                </a:moveTo>
                <a:lnTo>
                  <a:pt x="10812393" y="0"/>
                </a:lnTo>
                <a:lnTo>
                  <a:pt x="10812393" y="10812392"/>
                </a:lnTo>
                <a:lnTo>
                  <a:pt x="0" y="108123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3407200" y="4432068"/>
            <a:ext cx="5764383" cy="5764383"/>
          </a:xfrm>
          <a:custGeom>
            <a:avLst/>
            <a:gdLst/>
            <a:ahLst/>
            <a:cxnLst/>
            <a:rect r="r" b="b" t="t" l="l"/>
            <a:pathLst>
              <a:path h="5764383" w="5764383">
                <a:moveTo>
                  <a:pt x="0" y="0"/>
                </a:moveTo>
                <a:lnTo>
                  <a:pt x="5764383" y="0"/>
                </a:lnTo>
                <a:lnTo>
                  <a:pt x="5764383" y="5764383"/>
                </a:lnTo>
                <a:lnTo>
                  <a:pt x="0" y="5764383"/>
                </a:lnTo>
                <a:lnTo>
                  <a:pt x="0" y="0"/>
                </a:lnTo>
                <a:close/>
              </a:path>
            </a:pathLst>
          </a:custGeom>
          <a:blipFill>
            <a:blip r:embed="rId2">
              <a:alphaModFix amt="30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7078" y="7902203"/>
            <a:ext cx="5764383" cy="5764383"/>
          </a:xfrm>
          <a:custGeom>
            <a:avLst/>
            <a:gdLst/>
            <a:ahLst/>
            <a:cxnLst/>
            <a:rect r="r" b="b" t="t" l="l"/>
            <a:pathLst>
              <a:path h="5764383" w="5764383">
                <a:moveTo>
                  <a:pt x="0" y="0"/>
                </a:moveTo>
                <a:lnTo>
                  <a:pt x="5764383" y="0"/>
                </a:lnTo>
                <a:lnTo>
                  <a:pt x="5764383" y="5764382"/>
                </a:lnTo>
                <a:lnTo>
                  <a:pt x="0" y="5764382"/>
                </a:lnTo>
                <a:lnTo>
                  <a:pt x="0" y="0"/>
                </a:lnTo>
                <a:close/>
              </a:path>
            </a:pathLst>
          </a:custGeom>
          <a:blipFill>
            <a:blip r:embed="rId2">
              <a:alphaModFix amt="80000"/>
              <a:extLst>
                <a:ext uri="{96DAC541-7B7A-43D3-8B79-37D633B846F1}">
                  <asvg:svgBlip xmlns:asvg="http://schemas.microsoft.com/office/drawing/2016/SVG/main" r:embed="rId3"/>
                </a:ext>
              </a:extLst>
            </a:blip>
            <a:stretch>
              <a:fillRect l="0" t="0" r="0" b="0"/>
            </a:stretch>
          </a:blipFill>
        </p:spPr>
      </p:sp>
      <p:sp>
        <p:nvSpPr>
          <p:cNvPr name="TextBox 5" id="5"/>
          <p:cNvSpPr txBox="true"/>
          <p:nvPr/>
        </p:nvSpPr>
        <p:spPr>
          <a:xfrm rot="0">
            <a:off x="8545491" y="1028700"/>
            <a:ext cx="8713809" cy="7276883"/>
          </a:xfrm>
          <a:prstGeom prst="rect">
            <a:avLst/>
          </a:prstGeom>
        </p:spPr>
        <p:txBody>
          <a:bodyPr anchor="t" rtlCol="false" tIns="0" lIns="0" bIns="0" rIns="0">
            <a:spAutoFit/>
          </a:bodyPr>
          <a:lstStyle/>
          <a:p>
            <a:pPr algn="l">
              <a:lnSpc>
                <a:spcPts val="14399"/>
              </a:lnSpc>
            </a:pPr>
            <a:r>
              <a:rPr lang="en-US" sz="11999" b="true">
                <a:solidFill>
                  <a:srgbClr val="2A2E3A"/>
                </a:solidFill>
                <a:latin typeface="Klein Bold"/>
                <a:ea typeface="Klein Bold"/>
                <a:cs typeface="Klein Bold"/>
                <a:sym typeface="Klein Bold"/>
              </a:rPr>
              <a:t>Consumer Goods</a:t>
            </a:r>
          </a:p>
          <a:p>
            <a:pPr algn="l">
              <a:lnSpc>
                <a:spcPts val="14399"/>
              </a:lnSpc>
            </a:pPr>
            <a:r>
              <a:rPr lang="en-US" sz="11999" b="true">
                <a:solidFill>
                  <a:srgbClr val="718BAB"/>
                </a:solidFill>
                <a:latin typeface="Klein Bold"/>
                <a:ea typeface="Klein Bold"/>
                <a:cs typeface="Klein Bold"/>
                <a:sym typeface="Klein Bold"/>
              </a:rPr>
              <a:t>Ad-Hoc Insights</a:t>
            </a:r>
          </a:p>
        </p:txBody>
      </p:sp>
      <p:sp>
        <p:nvSpPr>
          <p:cNvPr name="Freeform 6" id="6"/>
          <p:cNvSpPr/>
          <p:nvPr/>
        </p:nvSpPr>
        <p:spPr>
          <a:xfrm flipH="false" flipV="false" rot="0">
            <a:off x="1028700" y="1028700"/>
            <a:ext cx="771525" cy="752475"/>
          </a:xfrm>
          <a:custGeom>
            <a:avLst/>
            <a:gdLst/>
            <a:ahLst/>
            <a:cxnLst/>
            <a:rect r="r" b="b" t="t" l="l"/>
            <a:pathLst>
              <a:path h="752475" w="771525">
                <a:moveTo>
                  <a:pt x="0" y="0"/>
                </a:moveTo>
                <a:lnTo>
                  <a:pt x="771525" y="0"/>
                </a:lnTo>
                <a:lnTo>
                  <a:pt x="771525" y="752475"/>
                </a:lnTo>
                <a:lnTo>
                  <a:pt x="0" y="752475"/>
                </a:lnTo>
                <a:lnTo>
                  <a:pt x="0" y="0"/>
                </a:lnTo>
                <a:close/>
              </a:path>
            </a:pathLst>
          </a:custGeom>
          <a:blipFill>
            <a:blip r:embed="rId4"/>
            <a:stretch>
              <a:fillRect l="0" t="0" r="0" b="0"/>
            </a:stretch>
          </a:blipFill>
        </p:spPr>
      </p:sp>
      <p:sp>
        <p:nvSpPr>
          <p:cNvPr name="TextBox 7" id="7"/>
          <p:cNvSpPr txBox="true"/>
          <p:nvPr/>
        </p:nvSpPr>
        <p:spPr>
          <a:xfrm rot="0">
            <a:off x="1946091" y="1218533"/>
            <a:ext cx="3260115" cy="514296"/>
          </a:xfrm>
          <a:prstGeom prst="rect">
            <a:avLst/>
          </a:prstGeom>
        </p:spPr>
        <p:txBody>
          <a:bodyPr anchor="t" rtlCol="false" tIns="0" lIns="0" bIns="0" rIns="0">
            <a:spAutoFit/>
          </a:bodyPr>
          <a:lstStyle/>
          <a:p>
            <a:pPr algn="l">
              <a:lnSpc>
                <a:spcPts val="4200"/>
              </a:lnSpc>
            </a:pPr>
            <a:r>
              <a:rPr lang="en-US" b="true" sz="3000">
                <a:solidFill>
                  <a:srgbClr val="FFFFFF"/>
                </a:solidFill>
                <a:latin typeface="Open Sans Bold"/>
                <a:ea typeface="Open Sans Bold"/>
                <a:cs typeface="Open Sans Bold"/>
                <a:sym typeface="Open Sans Bold"/>
              </a:rPr>
              <a:t>AtliQ Hardware</a:t>
            </a:r>
          </a:p>
        </p:txBody>
      </p:sp>
      <p:sp>
        <p:nvSpPr>
          <p:cNvPr name="TextBox 8" id="8"/>
          <p:cNvSpPr txBox="true"/>
          <p:nvPr/>
        </p:nvSpPr>
        <p:spPr>
          <a:xfrm rot="0">
            <a:off x="7294397" y="8904355"/>
            <a:ext cx="3699206" cy="349276"/>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Helios"/>
                <a:ea typeface="Helios"/>
                <a:cs typeface="Helios"/>
                <a:sym typeface="Helios"/>
              </a:rPr>
              <a:t>P  R  E  S  E  N  T  E  D   B  Y :</a:t>
            </a:r>
          </a:p>
        </p:txBody>
      </p:sp>
      <p:sp>
        <p:nvSpPr>
          <p:cNvPr name="TextBox 9" id="9"/>
          <p:cNvSpPr txBox="true"/>
          <p:nvPr/>
        </p:nvSpPr>
        <p:spPr>
          <a:xfrm rot="0">
            <a:off x="10993603" y="8904355"/>
            <a:ext cx="5536913" cy="349276"/>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Helios"/>
                <a:ea typeface="Helios"/>
                <a:cs typeface="Helios"/>
                <a:sym typeface="Helios"/>
              </a:rPr>
              <a:t>S  H  I  V  E  N  D  R  A  C  H  A  U  R  A  S  I  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flipV="true">
            <a:off x="328262" y="2427953"/>
            <a:ext cx="4951772" cy="48424"/>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5916273" y="2427953"/>
            <a:ext cx="2420400" cy="865293"/>
          </a:xfrm>
          <a:custGeom>
            <a:avLst/>
            <a:gdLst/>
            <a:ahLst/>
            <a:cxnLst/>
            <a:rect r="r" b="b" t="t" l="l"/>
            <a:pathLst>
              <a:path h="865293" w="2420400">
                <a:moveTo>
                  <a:pt x="0" y="0"/>
                </a:moveTo>
                <a:lnTo>
                  <a:pt x="2420399" y="0"/>
                </a:lnTo>
                <a:lnTo>
                  <a:pt x="2420399" y="865293"/>
                </a:lnTo>
                <a:lnTo>
                  <a:pt x="0" y="865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3394799"/>
            <a:ext cx="6043295" cy="5664060"/>
          </a:xfrm>
          <a:custGeom>
            <a:avLst/>
            <a:gdLst/>
            <a:ahLst/>
            <a:cxnLst/>
            <a:rect r="r" b="b" t="t" l="l"/>
            <a:pathLst>
              <a:path h="5664060" w="6043295">
                <a:moveTo>
                  <a:pt x="0" y="0"/>
                </a:moveTo>
                <a:lnTo>
                  <a:pt x="6043295" y="0"/>
                </a:lnTo>
                <a:lnTo>
                  <a:pt x="6043295" y="5664060"/>
                </a:lnTo>
                <a:lnTo>
                  <a:pt x="0" y="5664060"/>
                </a:lnTo>
                <a:lnTo>
                  <a:pt x="0" y="0"/>
                </a:lnTo>
                <a:close/>
              </a:path>
            </a:pathLst>
          </a:custGeom>
          <a:blipFill>
            <a:blip r:embed="rId4"/>
            <a:stretch>
              <a:fillRect l="0" t="0" r="0" b="0"/>
            </a:stretch>
          </a:blipFill>
        </p:spPr>
      </p:sp>
      <p:sp>
        <p:nvSpPr>
          <p:cNvPr name="Freeform 8" id="8"/>
          <p:cNvSpPr/>
          <p:nvPr/>
        </p:nvSpPr>
        <p:spPr>
          <a:xfrm flipH="false" flipV="false" rot="0">
            <a:off x="7982917" y="3404330"/>
            <a:ext cx="9276383" cy="5654529"/>
          </a:xfrm>
          <a:custGeom>
            <a:avLst/>
            <a:gdLst/>
            <a:ahLst/>
            <a:cxnLst/>
            <a:rect r="r" b="b" t="t" l="l"/>
            <a:pathLst>
              <a:path h="5654529" w="9276383">
                <a:moveTo>
                  <a:pt x="0" y="0"/>
                </a:moveTo>
                <a:lnTo>
                  <a:pt x="9276383" y="0"/>
                </a:lnTo>
                <a:lnTo>
                  <a:pt x="9276383" y="5654529"/>
                </a:lnTo>
                <a:lnTo>
                  <a:pt x="0" y="5654529"/>
                </a:lnTo>
                <a:lnTo>
                  <a:pt x="0" y="0"/>
                </a:lnTo>
                <a:close/>
              </a:path>
            </a:pathLst>
          </a:custGeom>
          <a:blipFill>
            <a:blip r:embed="rId5"/>
            <a:stretch>
              <a:fillRect l="0" t="0" r="0" b="0"/>
            </a:stretch>
          </a:blipFill>
        </p:spPr>
      </p:sp>
      <p:sp>
        <p:nvSpPr>
          <p:cNvPr name="TextBox 9" id="9"/>
          <p:cNvSpPr txBox="true"/>
          <p:nvPr/>
        </p:nvSpPr>
        <p:spPr>
          <a:xfrm rot="0">
            <a:off x="328262" y="919720"/>
            <a:ext cx="17631476" cy="1000179"/>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#5</a:t>
            </a:r>
            <a:r>
              <a:rPr lang="en-US" sz="3000" b="true">
                <a:solidFill>
                  <a:srgbClr val="2A2E3A"/>
                </a:solidFill>
                <a:latin typeface="Klein Bold"/>
                <a:ea typeface="Klein Bold"/>
                <a:cs typeface="Klein Bold"/>
                <a:sym typeface="Klein Bold"/>
              </a:rPr>
              <a:t>:  Get the products that have the highest and lowest manufacturing costs. The final output</a:t>
            </a:r>
            <a:r>
              <a:rPr lang="en-US" b="true" sz="3000">
                <a:solidFill>
                  <a:srgbClr val="2A2E3A"/>
                </a:solidFill>
                <a:latin typeface="Klein Bold"/>
                <a:ea typeface="Klein Bold"/>
                <a:cs typeface="Klein Bold"/>
                <a:sym typeface="Klein Bold"/>
              </a:rPr>
              <a:t> should contain these fields: product_code product manufacturing_cost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flipV="true">
            <a:off x="328262" y="2427953"/>
            <a:ext cx="4951772" cy="48424"/>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9733660" y="2415226"/>
            <a:ext cx="2420400" cy="865293"/>
          </a:xfrm>
          <a:custGeom>
            <a:avLst/>
            <a:gdLst/>
            <a:ahLst/>
            <a:cxnLst/>
            <a:rect r="r" b="b" t="t" l="l"/>
            <a:pathLst>
              <a:path h="865293" w="2420400">
                <a:moveTo>
                  <a:pt x="0" y="0"/>
                </a:moveTo>
                <a:lnTo>
                  <a:pt x="2420400" y="0"/>
                </a:lnTo>
                <a:lnTo>
                  <a:pt x="2420400" y="865293"/>
                </a:lnTo>
                <a:lnTo>
                  <a:pt x="0" y="865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3293246"/>
            <a:ext cx="9978343" cy="5637764"/>
          </a:xfrm>
          <a:custGeom>
            <a:avLst/>
            <a:gdLst/>
            <a:ahLst/>
            <a:cxnLst/>
            <a:rect r="r" b="b" t="t" l="l"/>
            <a:pathLst>
              <a:path h="5637764" w="9978343">
                <a:moveTo>
                  <a:pt x="0" y="0"/>
                </a:moveTo>
                <a:lnTo>
                  <a:pt x="9978343" y="0"/>
                </a:lnTo>
                <a:lnTo>
                  <a:pt x="9978343" y="5637764"/>
                </a:lnTo>
                <a:lnTo>
                  <a:pt x="0" y="5637764"/>
                </a:lnTo>
                <a:lnTo>
                  <a:pt x="0" y="0"/>
                </a:lnTo>
                <a:close/>
              </a:path>
            </a:pathLst>
          </a:custGeom>
          <a:blipFill>
            <a:blip r:embed="rId4"/>
            <a:stretch>
              <a:fillRect l="0" t="0" r="0" b="0"/>
            </a:stretch>
          </a:blipFill>
        </p:spPr>
      </p:sp>
      <p:sp>
        <p:nvSpPr>
          <p:cNvPr name="Freeform 8" id="8"/>
          <p:cNvSpPr/>
          <p:nvPr/>
        </p:nvSpPr>
        <p:spPr>
          <a:xfrm flipH="false" flipV="false" rot="0">
            <a:off x="11378980" y="3560864"/>
            <a:ext cx="6580758" cy="5370147"/>
          </a:xfrm>
          <a:custGeom>
            <a:avLst/>
            <a:gdLst/>
            <a:ahLst/>
            <a:cxnLst/>
            <a:rect r="r" b="b" t="t" l="l"/>
            <a:pathLst>
              <a:path h="5370147" w="6580758">
                <a:moveTo>
                  <a:pt x="0" y="0"/>
                </a:moveTo>
                <a:lnTo>
                  <a:pt x="6580758" y="0"/>
                </a:lnTo>
                <a:lnTo>
                  <a:pt x="6580758" y="5370146"/>
                </a:lnTo>
                <a:lnTo>
                  <a:pt x="0" y="5370146"/>
                </a:lnTo>
                <a:lnTo>
                  <a:pt x="0" y="0"/>
                </a:lnTo>
                <a:close/>
              </a:path>
            </a:pathLst>
          </a:custGeom>
          <a:blipFill>
            <a:blip r:embed="rId5"/>
            <a:stretch>
              <a:fillRect l="0" t="0" r="0" b="0"/>
            </a:stretch>
          </a:blipFill>
        </p:spPr>
      </p:sp>
      <p:sp>
        <p:nvSpPr>
          <p:cNvPr name="TextBox 9" id="9"/>
          <p:cNvSpPr txBox="true"/>
          <p:nvPr/>
        </p:nvSpPr>
        <p:spPr>
          <a:xfrm rot="0">
            <a:off x="328262" y="424393"/>
            <a:ext cx="17631476" cy="1990833"/>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#6</a:t>
            </a:r>
            <a:r>
              <a:rPr lang="en-US" sz="3000" b="true">
                <a:solidFill>
                  <a:srgbClr val="2A2E3A"/>
                </a:solidFill>
                <a:latin typeface="Klein Bold"/>
                <a:ea typeface="Klein Bold"/>
                <a:cs typeface="Klein Bold"/>
                <a:sym typeface="Klein Bold"/>
              </a:rPr>
              <a:t>:  Generate a report which contains the top 5 customers who received an average high pre_invoice_discount_pct for the fiscal year 2021 and in the Indian market. The final output</a:t>
            </a:r>
            <a:r>
              <a:rPr lang="en-US" b="true" sz="3000">
                <a:solidFill>
                  <a:srgbClr val="2A2E3A"/>
                </a:solidFill>
                <a:latin typeface="Klein Bold"/>
                <a:ea typeface="Klein Bold"/>
                <a:cs typeface="Klein Bold"/>
                <a:sym typeface="Klein Bold"/>
              </a:rPr>
              <a:t> contains these fields: customer_code, customer and average_discount_percentage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flipV="true">
            <a:off x="328262" y="2427953"/>
            <a:ext cx="4951772" cy="48424"/>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7933800" y="3280519"/>
            <a:ext cx="2420400" cy="865293"/>
          </a:xfrm>
          <a:custGeom>
            <a:avLst/>
            <a:gdLst/>
            <a:ahLst/>
            <a:cxnLst/>
            <a:rect r="r" b="b" t="t" l="l"/>
            <a:pathLst>
              <a:path h="865293" w="2420400">
                <a:moveTo>
                  <a:pt x="0" y="0"/>
                </a:moveTo>
                <a:lnTo>
                  <a:pt x="2420400" y="0"/>
                </a:lnTo>
                <a:lnTo>
                  <a:pt x="2420400" y="865293"/>
                </a:lnTo>
                <a:lnTo>
                  <a:pt x="0" y="865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3280519"/>
            <a:ext cx="7059394" cy="5715870"/>
          </a:xfrm>
          <a:custGeom>
            <a:avLst/>
            <a:gdLst/>
            <a:ahLst/>
            <a:cxnLst/>
            <a:rect r="r" b="b" t="t" l="l"/>
            <a:pathLst>
              <a:path h="5715870" w="7059394">
                <a:moveTo>
                  <a:pt x="0" y="0"/>
                </a:moveTo>
                <a:lnTo>
                  <a:pt x="7059394" y="0"/>
                </a:lnTo>
                <a:lnTo>
                  <a:pt x="7059394" y="5715870"/>
                </a:lnTo>
                <a:lnTo>
                  <a:pt x="0" y="5715870"/>
                </a:lnTo>
                <a:lnTo>
                  <a:pt x="0" y="0"/>
                </a:lnTo>
                <a:close/>
              </a:path>
            </a:pathLst>
          </a:custGeom>
          <a:blipFill>
            <a:blip r:embed="rId4"/>
            <a:stretch>
              <a:fillRect l="0" t="0" r="0" b="0"/>
            </a:stretch>
          </a:blipFill>
        </p:spPr>
      </p:sp>
      <p:sp>
        <p:nvSpPr>
          <p:cNvPr name="Freeform 8" id="8"/>
          <p:cNvSpPr/>
          <p:nvPr/>
        </p:nvSpPr>
        <p:spPr>
          <a:xfrm flipH="false" flipV="false" rot="0">
            <a:off x="7443617" y="4562763"/>
            <a:ext cx="10516121" cy="4433626"/>
          </a:xfrm>
          <a:custGeom>
            <a:avLst/>
            <a:gdLst/>
            <a:ahLst/>
            <a:cxnLst/>
            <a:rect r="r" b="b" t="t" l="l"/>
            <a:pathLst>
              <a:path h="4433626" w="10516121">
                <a:moveTo>
                  <a:pt x="0" y="0"/>
                </a:moveTo>
                <a:lnTo>
                  <a:pt x="10516121" y="0"/>
                </a:lnTo>
                <a:lnTo>
                  <a:pt x="10516121" y="4433626"/>
                </a:lnTo>
                <a:lnTo>
                  <a:pt x="0" y="4433626"/>
                </a:lnTo>
                <a:lnTo>
                  <a:pt x="0" y="0"/>
                </a:lnTo>
                <a:close/>
              </a:path>
            </a:pathLst>
          </a:custGeom>
          <a:blipFill>
            <a:blip r:embed="rId5"/>
            <a:stretch>
              <a:fillRect l="0" t="0" r="0" b="0"/>
            </a:stretch>
          </a:blipFill>
        </p:spPr>
      </p:sp>
      <p:sp>
        <p:nvSpPr>
          <p:cNvPr name="TextBox 9" id="9"/>
          <p:cNvSpPr txBox="true"/>
          <p:nvPr/>
        </p:nvSpPr>
        <p:spPr>
          <a:xfrm rot="0">
            <a:off x="328262" y="424393"/>
            <a:ext cx="17631476" cy="1990833"/>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#7</a:t>
            </a:r>
            <a:r>
              <a:rPr lang="en-US" sz="3000" b="true">
                <a:solidFill>
                  <a:srgbClr val="2A2E3A"/>
                </a:solidFill>
                <a:latin typeface="Klein Bold"/>
                <a:ea typeface="Klein Bold"/>
                <a:cs typeface="Klein Bold"/>
                <a:sym typeface="Klein Bold"/>
              </a:rPr>
              <a:t>:  Get the complete report of the Gross sales amount for the customer “Atliq Exclusive” for each month. This analysis helps to get an idea of low and high performing months and take strategic decisions. The final report</a:t>
            </a:r>
            <a:r>
              <a:rPr lang="en-US" b="true" sz="3000">
                <a:solidFill>
                  <a:srgbClr val="2A2E3A"/>
                </a:solidFill>
                <a:latin typeface="Klein Bold"/>
                <a:ea typeface="Klein Bold"/>
                <a:cs typeface="Klein Bold"/>
                <a:sym typeface="Klein Bold"/>
              </a:rPr>
              <a:t> contains these columns: Month, Year and Gross sales Amount</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flipV="true">
            <a:off x="328262" y="2427953"/>
            <a:ext cx="4951772" cy="48424"/>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6723600" y="2717089"/>
            <a:ext cx="2420400" cy="865293"/>
          </a:xfrm>
          <a:custGeom>
            <a:avLst/>
            <a:gdLst/>
            <a:ahLst/>
            <a:cxnLst/>
            <a:rect r="r" b="b" t="t" l="l"/>
            <a:pathLst>
              <a:path h="865293" w="2420400">
                <a:moveTo>
                  <a:pt x="0" y="0"/>
                </a:moveTo>
                <a:lnTo>
                  <a:pt x="2420400" y="0"/>
                </a:lnTo>
                <a:lnTo>
                  <a:pt x="2420400" y="865292"/>
                </a:lnTo>
                <a:lnTo>
                  <a:pt x="0" y="865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4131907"/>
            <a:ext cx="8424769" cy="5126393"/>
          </a:xfrm>
          <a:custGeom>
            <a:avLst/>
            <a:gdLst/>
            <a:ahLst/>
            <a:cxnLst/>
            <a:rect r="r" b="b" t="t" l="l"/>
            <a:pathLst>
              <a:path h="5126393" w="8424769">
                <a:moveTo>
                  <a:pt x="0" y="0"/>
                </a:moveTo>
                <a:lnTo>
                  <a:pt x="8424769" y="0"/>
                </a:lnTo>
                <a:lnTo>
                  <a:pt x="8424769" y="5126393"/>
                </a:lnTo>
                <a:lnTo>
                  <a:pt x="0" y="5126393"/>
                </a:lnTo>
                <a:lnTo>
                  <a:pt x="0" y="0"/>
                </a:lnTo>
                <a:close/>
              </a:path>
            </a:pathLst>
          </a:custGeom>
          <a:blipFill>
            <a:blip r:embed="rId4"/>
            <a:stretch>
              <a:fillRect l="0" t="0" r="0" b="0"/>
            </a:stretch>
          </a:blipFill>
        </p:spPr>
      </p:sp>
      <p:sp>
        <p:nvSpPr>
          <p:cNvPr name="Freeform 8" id="8"/>
          <p:cNvSpPr/>
          <p:nvPr/>
        </p:nvSpPr>
        <p:spPr>
          <a:xfrm flipH="false" flipV="false" rot="0">
            <a:off x="9144000" y="4131907"/>
            <a:ext cx="5130618" cy="5471712"/>
          </a:xfrm>
          <a:custGeom>
            <a:avLst/>
            <a:gdLst/>
            <a:ahLst/>
            <a:cxnLst/>
            <a:rect r="r" b="b" t="t" l="l"/>
            <a:pathLst>
              <a:path h="5471712" w="5130618">
                <a:moveTo>
                  <a:pt x="0" y="0"/>
                </a:moveTo>
                <a:lnTo>
                  <a:pt x="5130618" y="0"/>
                </a:lnTo>
                <a:lnTo>
                  <a:pt x="5130618" y="5471712"/>
                </a:lnTo>
                <a:lnTo>
                  <a:pt x="0" y="5471712"/>
                </a:lnTo>
                <a:lnTo>
                  <a:pt x="0" y="0"/>
                </a:lnTo>
                <a:close/>
              </a:path>
            </a:pathLst>
          </a:custGeom>
          <a:blipFill>
            <a:blip r:embed="rId5"/>
            <a:stretch>
              <a:fillRect l="0" t="0" r="0" b="0"/>
            </a:stretch>
          </a:blipFill>
        </p:spPr>
      </p:sp>
      <p:sp>
        <p:nvSpPr>
          <p:cNvPr name="Freeform 9" id="9"/>
          <p:cNvSpPr/>
          <p:nvPr/>
        </p:nvSpPr>
        <p:spPr>
          <a:xfrm flipH="false" flipV="false" rot="0">
            <a:off x="13632510" y="1841287"/>
            <a:ext cx="4327228" cy="5438273"/>
          </a:xfrm>
          <a:custGeom>
            <a:avLst/>
            <a:gdLst/>
            <a:ahLst/>
            <a:cxnLst/>
            <a:rect r="r" b="b" t="t" l="l"/>
            <a:pathLst>
              <a:path h="5438273" w="4327228">
                <a:moveTo>
                  <a:pt x="0" y="0"/>
                </a:moveTo>
                <a:lnTo>
                  <a:pt x="4327228" y="0"/>
                </a:lnTo>
                <a:lnTo>
                  <a:pt x="4327228" y="5438273"/>
                </a:lnTo>
                <a:lnTo>
                  <a:pt x="0" y="5438273"/>
                </a:lnTo>
                <a:lnTo>
                  <a:pt x="0" y="0"/>
                </a:lnTo>
                <a:close/>
              </a:path>
            </a:pathLst>
          </a:custGeom>
          <a:blipFill>
            <a:blip r:embed="rId6"/>
            <a:stretch>
              <a:fillRect l="0" t="0" r="0" b="0"/>
            </a:stretch>
          </a:blipFill>
        </p:spPr>
      </p:sp>
      <p:sp>
        <p:nvSpPr>
          <p:cNvPr name="TextBox 10" id="10"/>
          <p:cNvSpPr txBox="true"/>
          <p:nvPr/>
        </p:nvSpPr>
        <p:spPr>
          <a:xfrm rot="0">
            <a:off x="328262" y="672057"/>
            <a:ext cx="17631476" cy="1495506"/>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#8</a:t>
            </a:r>
            <a:r>
              <a:rPr lang="en-US" sz="3000" b="true">
                <a:solidFill>
                  <a:srgbClr val="2A2E3A"/>
                </a:solidFill>
                <a:latin typeface="Klein Bold"/>
                <a:ea typeface="Klein Bold"/>
                <a:cs typeface="Klein Bold"/>
                <a:sym typeface="Klein Bold"/>
              </a:rPr>
              <a:t>:  In which quarter of 2020, got the maximum total_sold_quantity? The final output</a:t>
            </a:r>
            <a:r>
              <a:rPr lang="en-US" b="true" sz="3000">
                <a:solidFill>
                  <a:srgbClr val="2A2E3A"/>
                </a:solidFill>
                <a:latin typeface="Klein Bold"/>
                <a:ea typeface="Klein Bold"/>
                <a:cs typeface="Klein Bold"/>
                <a:sym typeface="Klein Bold"/>
              </a:rPr>
              <a:t> contains these fields sorted by the total_sold_quantity: Quarter, total_sold_quantity</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flipV="true">
            <a:off x="328262" y="2427953"/>
            <a:ext cx="4951772" cy="48424"/>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7277562" y="3911012"/>
            <a:ext cx="2420400" cy="865293"/>
          </a:xfrm>
          <a:custGeom>
            <a:avLst/>
            <a:gdLst/>
            <a:ahLst/>
            <a:cxnLst/>
            <a:rect r="r" b="b" t="t" l="l"/>
            <a:pathLst>
              <a:path h="865293" w="2420400">
                <a:moveTo>
                  <a:pt x="0" y="0"/>
                </a:moveTo>
                <a:lnTo>
                  <a:pt x="2420399" y="0"/>
                </a:lnTo>
                <a:lnTo>
                  <a:pt x="2420399" y="865293"/>
                </a:lnTo>
                <a:lnTo>
                  <a:pt x="0" y="865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591800" y="2167563"/>
            <a:ext cx="6620808" cy="5217484"/>
          </a:xfrm>
          <a:custGeom>
            <a:avLst/>
            <a:gdLst/>
            <a:ahLst/>
            <a:cxnLst/>
            <a:rect r="r" b="b" t="t" l="l"/>
            <a:pathLst>
              <a:path h="5217484" w="6620808">
                <a:moveTo>
                  <a:pt x="0" y="0"/>
                </a:moveTo>
                <a:lnTo>
                  <a:pt x="6620808" y="0"/>
                </a:lnTo>
                <a:lnTo>
                  <a:pt x="6620808" y="5217484"/>
                </a:lnTo>
                <a:lnTo>
                  <a:pt x="0" y="5217484"/>
                </a:lnTo>
                <a:lnTo>
                  <a:pt x="0" y="0"/>
                </a:lnTo>
                <a:close/>
              </a:path>
            </a:pathLst>
          </a:custGeom>
          <a:blipFill>
            <a:blip r:embed="rId4"/>
            <a:stretch>
              <a:fillRect l="0" t="0" r="0" b="0"/>
            </a:stretch>
          </a:blipFill>
        </p:spPr>
      </p:sp>
      <p:sp>
        <p:nvSpPr>
          <p:cNvPr name="Freeform 8" id="8"/>
          <p:cNvSpPr/>
          <p:nvPr/>
        </p:nvSpPr>
        <p:spPr>
          <a:xfrm flipH="false" flipV="false" rot="0">
            <a:off x="6723600" y="7772412"/>
            <a:ext cx="10772423" cy="2244953"/>
          </a:xfrm>
          <a:custGeom>
            <a:avLst/>
            <a:gdLst/>
            <a:ahLst/>
            <a:cxnLst/>
            <a:rect r="r" b="b" t="t" l="l"/>
            <a:pathLst>
              <a:path h="2244953" w="10772423">
                <a:moveTo>
                  <a:pt x="0" y="0"/>
                </a:moveTo>
                <a:lnTo>
                  <a:pt x="10772423" y="0"/>
                </a:lnTo>
                <a:lnTo>
                  <a:pt x="10772423" y="2244952"/>
                </a:lnTo>
                <a:lnTo>
                  <a:pt x="0" y="2244952"/>
                </a:lnTo>
                <a:lnTo>
                  <a:pt x="0" y="0"/>
                </a:lnTo>
                <a:close/>
              </a:path>
            </a:pathLst>
          </a:custGeom>
          <a:blipFill>
            <a:blip r:embed="rId5"/>
            <a:stretch>
              <a:fillRect l="0" t="0" r="0" b="0"/>
            </a:stretch>
          </a:blipFill>
        </p:spPr>
      </p:sp>
      <p:sp>
        <p:nvSpPr>
          <p:cNvPr name="Freeform 9" id="9"/>
          <p:cNvSpPr/>
          <p:nvPr/>
        </p:nvSpPr>
        <p:spPr>
          <a:xfrm flipH="false" flipV="false" rot="0">
            <a:off x="328262" y="2909902"/>
            <a:ext cx="6055461" cy="5697150"/>
          </a:xfrm>
          <a:custGeom>
            <a:avLst/>
            <a:gdLst/>
            <a:ahLst/>
            <a:cxnLst/>
            <a:rect r="r" b="b" t="t" l="l"/>
            <a:pathLst>
              <a:path h="5697150" w="6055461">
                <a:moveTo>
                  <a:pt x="0" y="0"/>
                </a:moveTo>
                <a:lnTo>
                  <a:pt x="6055461" y="0"/>
                </a:lnTo>
                <a:lnTo>
                  <a:pt x="6055461" y="5697150"/>
                </a:lnTo>
                <a:lnTo>
                  <a:pt x="0" y="5697150"/>
                </a:lnTo>
                <a:lnTo>
                  <a:pt x="0" y="0"/>
                </a:lnTo>
                <a:close/>
              </a:path>
            </a:pathLst>
          </a:custGeom>
          <a:blipFill>
            <a:blip r:embed="rId6"/>
            <a:stretch>
              <a:fillRect l="0" t="0" r="0" b="0"/>
            </a:stretch>
          </a:blipFill>
        </p:spPr>
      </p:sp>
      <p:sp>
        <p:nvSpPr>
          <p:cNvPr name="TextBox 10" id="10"/>
          <p:cNvSpPr txBox="true"/>
          <p:nvPr/>
        </p:nvSpPr>
        <p:spPr>
          <a:xfrm rot="0">
            <a:off x="328262" y="672057"/>
            <a:ext cx="17631476" cy="1495506"/>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9</a:t>
            </a:r>
            <a:r>
              <a:rPr lang="en-US" sz="3000" b="true">
                <a:solidFill>
                  <a:srgbClr val="2A2E3A"/>
                </a:solidFill>
                <a:latin typeface="Klein Bold"/>
                <a:ea typeface="Klein Bold"/>
                <a:cs typeface="Klein Bold"/>
                <a:sym typeface="Klein Bold"/>
              </a:rPr>
              <a:t>:  Which channel helped to bring more gross sales in the fiscal year 2021 and the percentage of contribution? The final output</a:t>
            </a:r>
            <a:r>
              <a:rPr lang="en-US" b="true" sz="3000">
                <a:solidFill>
                  <a:srgbClr val="2A2E3A"/>
                </a:solidFill>
                <a:latin typeface="Klein Bold"/>
                <a:ea typeface="Klein Bold"/>
                <a:cs typeface="Klein Bold"/>
                <a:sym typeface="Klein Bold"/>
              </a:rPr>
              <a:t> contains these fields: channel, gross_sales_mln and percentage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flipV="true">
            <a:off x="328262" y="2427953"/>
            <a:ext cx="4951772" cy="48424"/>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6658479" y="2767284"/>
            <a:ext cx="2420400" cy="865293"/>
          </a:xfrm>
          <a:custGeom>
            <a:avLst/>
            <a:gdLst/>
            <a:ahLst/>
            <a:cxnLst/>
            <a:rect r="r" b="b" t="t" l="l"/>
            <a:pathLst>
              <a:path h="865293" w="2420400">
                <a:moveTo>
                  <a:pt x="0" y="0"/>
                </a:moveTo>
                <a:lnTo>
                  <a:pt x="2420400" y="0"/>
                </a:lnTo>
                <a:lnTo>
                  <a:pt x="2420400" y="865292"/>
                </a:lnTo>
                <a:lnTo>
                  <a:pt x="0" y="865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3632576"/>
            <a:ext cx="5965532" cy="5625724"/>
          </a:xfrm>
          <a:custGeom>
            <a:avLst/>
            <a:gdLst/>
            <a:ahLst/>
            <a:cxnLst/>
            <a:rect r="r" b="b" t="t" l="l"/>
            <a:pathLst>
              <a:path h="5625724" w="5965532">
                <a:moveTo>
                  <a:pt x="0" y="0"/>
                </a:moveTo>
                <a:lnTo>
                  <a:pt x="5965532" y="0"/>
                </a:lnTo>
                <a:lnTo>
                  <a:pt x="5965532" y="5625724"/>
                </a:lnTo>
                <a:lnTo>
                  <a:pt x="0" y="5625724"/>
                </a:lnTo>
                <a:lnTo>
                  <a:pt x="0" y="0"/>
                </a:lnTo>
                <a:close/>
              </a:path>
            </a:pathLst>
          </a:custGeom>
          <a:blipFill>
            <a:blip r:embed="rId4"/>
            <a:stretch>
              <a:fillRect l="0" t="0" r="0" b="0"/>
            </a:stretch>
          </a:blipFill>
        </p:spPr>
      </p:sp>
      <p:sp>
        <p:nvSpPr>
          <p:cNvPr name="Freeform 8" id="8"/>
          <p:cNvSpPr/>
          <p:nvPr/>
        </p:nvSpPr>
        <p:spPr>
          <a:xfrm flipH="false" flipV="false" rot="0">
            <a:off x="6658479" y="4483518"/>
            <a:ext cx="11301259" cy="4774782"/>
          </a:xfrm>
          <a:custGeom>
            <a:avLst/>
            <a:gdLst/>
            <a:ahLst/>
            <a:cxnLst/>
            <a:rect r="r" b="b" t="t" l="l"/>
            <a:pathLst>
              <a:path h="4774782" w="11301259">
                <a:moveTo>
                  <a:pt x="0" y="0"/>
                </a:moveTo>
                <a:lnTo>
                  <a:pt x="11301259" y="0"/>
                </a:lnTo>
                <a:lnTo>
                  <a:pt x="11301259" y="4774782"/>
                </a:lnTo>
                <a:lnTo>
                  <a:pt x="0" y="4774782"/>
                </a:lnTo>
                <a:lnTo>
                  <a:pt x="0" y="0"/>
                </a:lnTo>
                <a:close/>
              </a:path>
            </a:pathLst>
          </a:custGeom>
          <a:blipFill>
            <a:blip r:embed="rId5"/>
            <a:stretch>
              <a:fillRect l="0" t="0" r="0" b="0"/>
            </a:stretch>
          </a:blipFill>
        </p:spPr>
      </p:sp>
      <p:sp>
        <p:nvSpPr>
          <p:cNvPr name="TextBox 9" id="9"/>
          <p:cNvSpPr txBox="true"/>
          <p:nvPr/>
        </p:nvSpPr>
        <p:spPr>
          <a:xfrm rot="0">
            <a:off x="328262" y="672057"/>
            <a:ext cx="17631476" cy="1495506"/>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#10</a:t>
            </a:r>
            <a:r>
              <a:rPr lang="en-US" sz="3000" b="true">
                <a:solidFill>
                  <a:srgbClr val="2A2E3A"/>
                </a:solidFill>
                <a:latin typeface="Klein Bold"/>
                <a:ea typeface="Klein Bold"/>
                <a:cs typeface="Klein Bold"/>
                <a:sym typeface="Klein Bold"/>
              </a:rPr>
              <a:t>:  Get the Top 3 products in each division that have a high total_sold_quantity in the fiscal_year 2021? The final output</a:t>
            </a:r>
            <a:r>
              <a:rPr lang="en-US" b="true" sz="3000">
                <a:solidFill>
                  <a:srgbClr val="2A2E3A"/>
                </a:solidFill>
                <a:latin typeface="Klein Bold"/>
                <a:ea typeface="Klein Bold"/>
                <a:cs typeface="Klein Bold"/>
                <a:sym typeface="Klein Bold"/>
              </a:rPr>
              <a:t> contains these fields: division, product_code, product, total_sold_quantity and rank_order </a:t>
            </a:r>
          </a:p>
        </p:txBody>
      </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36920" y="4541699"/>
            <a:ext cx="10014160" cy="1104319"/>
          </a:xfrm>
          <a:prstGeom prst="rect">
            <a:avLst/>
          </a:prstGeom>
        </p:spPr>
        <p:txBody>
          <a:bodyPr anchor="t" rtlCol="false" tIns="0" lIns="0" bIns="0" rIns="0">
            <a:spAutoFit/>
          </a:bodyPr>
          <a:lstStyle/>
          <a:p>
            <a:pPr algn="ctr">
              <a:lnSpc>
                <a:spcPts val="8959"/>
              </a:lnSpc>
              <a:spcBef>
                <a:spcPct val="0"/>
              </a:spcBef>
            </a:pPr>
            <a:r>
              <a:rPr lang="en-US" sz="6399">
                <a:solidFill>
                  <a:srgbClr val="000000"/>
                </a:solidFill>
                <a:latin typeface="Helios"/>
                <a:ea typeface="Helios"/>
                <a:cs typeface="Helios"/>
                <a:sym typeface="Helios"/>
              </a:rPr>
              <a:t>T  H  A  N  K   Y  O  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53969"/>
        </a:solidFill>
      </p:bgPr>
    </p:bg>
    <p:spTree>
      <p:nvGrpSpPr>
        <p:cNvPr id="1" name=""/>
        <p:cNvGrpSpPr/>
        <p:nvPr/>
      </p:nvGrpSpPr>
      <p:grpSpPr>
        <a:xfrm>
          <a:off x="0" y="0"/>
          <a:ext cx="0" cy="0"/>
          <a:chOff x="0" y="0"/>
          <a:chExt cx="0" cy="0"/>
        </a:xfrm>
      </p:grpSpPr>
      <p:grpSp>
        <p:nvGrpSpPr>
          <p:cNvPr name="Group 2" id="2"/>
          <p:cNvGrpSpPr/>
          <p:nvPr/>
        </p:nvGrpSpPr>
        <p:grpSpPr>
          <a:xfrm rot="0">
            <a:off x="9525" y="0"/>
            <a:ext cx="18288000" cy="3773114"/>
            <a:chOff x="0" y="0"/>
            <a:chExt cx="24384000" cy="5030819"/>
          </a:xfrm>
        </p:grpSpPr>
        <p:pic>
          <p:nvPicPr>
            <p:cNvPr name="Picture 3" id="3"/>
            <p:cNvPicPr>
              <a:picLocks noChangeAspect="true"/>
            </p:cNvPicPr>
            <p:nvPr/>
          </p:nvPicPr>
          <p:blipFill>
            <a:blip r:embed="rId2">
              <a:alphaModFix amt="14000"/>
            </a:blip>
            <a:srcRect l="0" t="27933" r="0" b="41099"/>
            <a:stretch>
              <a:fillRect/>
            </a:stretch>
          </p:blipFill>
          <p:spPr>
            <a:xfrm flipH="false" flipV="false">
              <a:off x="0" y="0"/>
              <a:ext cx="24384000" cy="5030819"/>
            </a:xfrm>
            <a:prstGeom prst="rect">
              <a:avLst/>
            </a:prstGeom>
          </p:spPr>
        </p:pic>
      </p:grpSp>
      <p:grpSp>
        <p:nvGrpSpPr>
          <p:cNvPr name="Group 4" id="4"/>
          <p:cNvGrpSpPr/>
          <p:nvPr/>
        </p:nvGrpSpPr>
        <p:grpSpPr>
          <a:xfrm rot="0">
            <a:off x="0" y="3773114"/>
            <a:ext cx="18288000" cy="6513886"/>
            <a:chOff x="0" y="0"/>
            <a:chExt cx="4816593" cy="1715591"/>
          </a:xfrm>
        </p:grpSpPr>
        <p:sp>
          <p:nvSpPr>
            <p:cNvPr name="Freeform 5" id="5"/>
            <p:cNvSpPr/>
            <p:nvPr/>
          </p:nvSpPr>
          <p:spPr>
            <a:xfrm flipH="false" flipV="false" rot="0">
              <a:off x="0" y="0"/>
              <a:ext cx="4816592" cy="1715591"/>
            </a:xfrm>
            <a:custGeom>
              <a:avLst/>
              <a:gdLst/>
              <a:ahLst/>
              <a:cxnLst/>
              <a:rect r="r" b="b" t="t" l="l"/>
              <a:pathLst>
                <a:path h="1715591" w="4816592">
                  <a:moveTo>
                    <a:pt x="0" y="0"/>
                  </a:moveTo>
                  <a:lnTo>
                    <a:pt x="4816592" y="0"/>
                  </a:lnTo>
                  <a:lnTo>
                    <a:pt x="4816592" y="1715591"/>
                  </a:lnTo>
                  <a:lnTo>
                    <a:pt x="0" y="1715591"/>
                  </a:lnTo>
                  <a:close/>
                </a:path>
              </a:pathLst>
            </a:custGeom>
            <a:solidFill>
              <a:srgbClr val="F4F4F4"/>
            </a:solidFill>
          </p:spPr>
        </p:sp>
        <p:sp>
          <p:nvSpPr>
            <p:cNvPr name="TextBox 6" id="6"/>
            <p:cNvSpPr txBox="true"/>
            <p:nvPr/>
          </p:nvSpPr>
          <p:spPr>
            <a:xfrm>
              <a:off x="0" y="-66675"/>
              <a:ext cx="4816593" cy="1782266"/>
            </a:xfrm>
            <a:prstGeom prst="rect">
              <a:avLst/>
            </a:prstGeom>
          </p:spPr>
          <p:txBody>
            <a:bodyPr anchor="ctr" rtlCol="false" tIns="50800" lIns="50800" bIns="50800" rIns="50800"/>
            <a:lstStyle/>
            <a:p>
              <a:pPr algn="ctr">
                <a:lnSpc>
                  <a:spcPts val="3639"/>
                </a:lnSpc>
              </a:pPr>
            </a:p>
          </p:txBody>
        </p:sp>
      </p:grpSp>
      <p:graphicFrame>
        <p:nvGraphicFramePr>
          <p:cNvPr name="Table 7" id="7"/>
          <p:cNvGraphicFramePr>
            <a:graphicFrameLocks noGrp="true"/>
          </p:cNvGraphicFramePr>
          <p:nvPr/>
        </p:nvGraphicFramePr>
        <p:xfrm>
          <a:off x="5851352" y="4647378"/>
          <a:ext cx="6604347" cy="4314825"/>
        </p:xfrm>
        <a:graphic>
          <a:graphicData uri="http://schemas.openxmlformats.org/drawingml/2006/table">
            <a:tbl>
              <a:tblPr/>
              <a:tblGrid>
                <a:gridCol w="5219898"/>
                <a:gridCol w="1384449"/>
              </a:tblGrid>
              <a:tr h="857250">
                <a:tc>
                  <a:txBody>
                    <a:bodyPr anchor="t" rtlCol="false"/>
                    <a:lstStyle/>
                    <a:p>
                      <a:pPr algn="l">
                        <a:lnSpc>
                          <a:spcPts val="4199"/>
                        </a:lnSpc>
                        <a:defRPr/>
                      </a:pPr>
                      <a:r>
                        <a:rPr lang="en-US" sz="2999">
                          <a:solidFill>
                            <a:srgbClr val="2A2E3A"/>
                          </a:solidFill>
                          <a:latin typeface="Helios"/>
                          <a:ea typeface="Helios"/>
                          <a:cs typeface="Helios"/>
                          <a:sym typeface="Helios"/>
                        </a:rPr>
                        <a:t>About the Company</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4199"/>
                        </a:lnSpc>
                        <a:defRPr/>
                      </a:pPr>
                      <a:r>
                        <a:rPr lang="en-US" sz="2999" b="true">
                          <a:solidFill>
                            <a:srgbClr val="718BAB"/>
                          </a:solidFill>
                          <a:latin typeface="Helios Bold"/>
                          <a:ea typeface="Helios Bold"/>
                          <a:cs typeface="Helios Bold"/>
                          <a:sym typeface="Helios Bold"/>
                        </a:rPr>
                        <a:t>3</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0">
                      <a:solidFill>
                        <a:srgbClr val="DBDBDB"/>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66775">
                <a:tc>
                  <a:txBody>
                    <a:bodyPr anchor="t" rtlCol="false"/>
                    <a:lstStyle/>
                    <a:p>
                      <a:pPr algn="l">
                        <a:lnSpc>
                          <a:spcPts val="4199"/>
                        </a:lnSpc>
                        <a:defRPr/>
                      </a:pPr>
                      <a:r>
                        <a:rPr lang="en-US" sz="2999">
                          <a:solidFill>
                            <a:srgbClr val="2A2E3A"/>
                          </a:solidFill>
                          <a:latin typeface="Helios"/>
                          <a:ea typeface="Helios"/>
                          <a:cs typeface="Helios"/>
                          <a:sym typeface="Helios"/>
                        </a:rPr>
                        <a:t>About Objectives</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4199"/>
                        </a:lnSpc>
                        <a:defRPr/>
                      </a:pPr>
                      <a:r>
                        <a:rPr lang="en-US" sz="2999" b="true">
                          <a:solidFill>
                            <a:srgbClr val="718BAB"/>
                          </a:solidFill>
                          <a:latin typeface="Helios Bold"/>
                          <a:ea typeface="Helios Bold"/>
                          <a:cs typeface="Helios Bold"/>
                          <a:sym typeface="Helios Bold"/>
                        </a:rPr>
                        <a:t>4</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66775">
                <a:tc>
                  <a:txBody>
                    <a:bodyPr anchor="t" rtlCol="false"/>
                    <a:lstStyle/>
                    <a:p>
                      <a:pPr algn="l">
                        <a:lnSpc>
                          <a:spcPts val="4199"/>
                        </a:lnSpc>
                        <a:defRPr/>
                      </a:pPr>
                      <a:r>
                        <a:rPr lang="en-US" sz="2999">
                          <a:solidFill>
                            <a:srgbClr val="2A2E3A"/>
                          </a:solidFill>
                          <a:latin typeface="Helios"/>
                          <a:ea typeface="Helios"/>
                          <a:cs typeface="Helios"/>
                          <a:sym typeface="Helios"/>
                        </a:rPr>
                        <a:t>Company’s Market</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4199"/>
                        </a:lnSpc>
                        <a:defRPr/>
                      </a:pPr>
                      <a:r>
                        <a:rPr lang="en-US" sz="2999" b="true">
                          <a:solidFill>
                            <a:srgbClr val="718BAB"/>
                          </a:solidFill>
                          <a:latin typeface="Helios Bold"/>
                          <a:ea typeface="Helios Bold"/>
                          <a:cs typeface="Helios Bold"/>
                          <a:sym typeface="Helios Bold"/>
                        </a:rPr>
                        <a:t>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66775">
                <a:tc>
                  <a:txBody>
                    <a:bodyPr anchor="t" rtlCol="false"/>
                    <a:lstStyle/>
                    <a:p>
                      <a:pPr algn="l">
                        <a:lnSpc>
                          <a:spcPts val="4199"/>
                        </a:lnSpc>
                        <a:defRPr/>
                      </a:pPr>
                      <a:r>
                        <a:rPr lang="en-US" sz="2999">
                          <a:solidFill>
                            <a:srgbClr val="2A2E3A"/>
                          </a:solidFill>
                          <a:latin typeface="Helios"/>
                          <a:ea typeface="Helios"/>
                          <a:cs typeface="Helios"/>
                          <a:sym typeface="Helios"/>
                        </a:rPr>
                        <a:t>Request 1-10</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c>
                  <a:txBody>
                    <a:bodyPr anchor="t" rtlCol="false"/>
                    <a:lstStyle/>
                    <a:p>
                      <a:pPr algn="r">
                        <a:lnSpc>
                          <a:spcPts val="4199"/>
                        </a:lnSpc>
                        <a:defRPr/>
                      </a:pPr>
                      <a:r>
                        <a:rPr lang="en-US" sz="2999" b="true">
                          <a:solidFill>
                            <a:srgbClr val="718BAB"/>
                          </a:solidFill>
                          <a:latin typeface="Helios Bold"/>
                          <a:ea typeface="Helios Bold"/>
                          <a:cs typeface="Helios Bold"/>
                          <a:sym typeface="Helios Bold"/>
                        </a:rPr>
                        <a:t>6-15</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9525">
                      <a:solidFill>
                        <a:srgbClr val="F4F4F4"/>
                      </a:solidFill>
                      <a:prstDash val="solid"/>
                      <a:round/>
                      <a:headEnd type="none" w="med" len="med"/>
                      <a:tailEnd type="none" w="med" len="med"/>
                    </a:lnB>
                  </a:tcPr>
                </a:tc>
              </a:tr>
              <a:tr h="857250">
                <a:tc>
                  <a:txBody>
                    <a:bodyPr anchor="t" rtlCol="false"/>
                    <a:lstStyle/>
                    <a:p>
                      <a:pPr algn="l">
                        <a:lnSpc>
                          <a:spcPts val="4199"/>
                        </a:lnSpc>
                        <a:defRPr/>
                      </a:pPr>
                      <a:r>
                        <a:rPr lang="en-US" sz="2999">
                          <a:solidFill>
                            <a:srgbClr val="2A2E3A"/>
                          </a:solidFill>
                          <a:latin typeface="Helios"/>
                          <a:ea typeface="Helios"/>
                          <a:cs typeface="Helios"/>
                          <a:sym typeface="Helios"/>
                        </a:rPr>
                        <a:t>Conclusion</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c>
                  <a:txBody>
                    <a:bodyPr anchor="t" rtlCol="false"/>
                    <a:lstStyle/>
                    <a:p>
                      <a:pPr algn="r">
                        <a:lnSpc>
                          <a:spcPts val="4199"/>
                        </a:lnSpc>
                        <a:defRPr/>
                      </a:pPr>
                      <a:r>
                        <a:rPr lang="en-US" sz="2999" b="true">
                          <a:solidFill>
                            <a:srgbClr val="718BAB"/>
                          </a:solidFill>
                          <a:latin typeface="Helios Bold"/>
                          <a:ea typeface="Helios Bold"/>
                          <a:cs typeface="Helios Bold"/>
                          <a:sym typeface="Helios Bold"/>
                        </a:rPr>
                        <a:t>16</a:t>
                      </a:r>
                      <a:endParaRPr lang="en-US" sz="1100"/>
                    </a:p>
                  </a:txBody>
                  <a:tcPr marL="152400" marR="152400" marT="152400" marB="152400" anchor="ctr">
                    <a:lnL cmpd="sng" algn="ctr" cap="flat" w="0">
                      <a:solidFill>
                        <a:srgbClr val="DBDBDB"/>
                      </a:solidFill>
                      <a:prstDash val="solid"/>
                      <a:round/>
                      <a:headEnd type="none" w="med" len="med"/>
                      <a:tailEnd type="none" w="med" len="med"/>
                    </a:lnL>
                    <a:lnR cmpd="sng" algn="ctr" cap="flat" w="0">
                      <a:solidFill>
                        <a:srgbClr val="DBDBDB"/>
                      </a:solidFill>
                      <a:prstDash val="solid"/>
                      <a:round/>
                      <a:headEnd type="none" w="med" len="med"/>
                      <a:tailEnd type="none" w="med" len="med"/>
                    </a:lnR>
                    <a:lnT cmpd="sng" algn="ctr" cap="flat" w="9525">
                      <a:solidFill>
                        <a:srgbClr val="F4F4F4"/>
                      </a:solidFill>
                      <a:prstDash val="solid"/>
                      <a:round/>
                      <a:headEnd type="none" w="med" len="med"/>
                      <a:tailEnd type="none" w="med" len="med"/>
                    </a:lnT>
                    <a:lnB cmpd="sng" algn="ctr" cap="flat" w="0">
                      <a:solidFill>
                        <a:srgbClr val="DBDBDB"/>
                      </a:solidFill>
                      <a:prstDash val="solid"/>
                      <a:round/>
                      <a:headEnd type="none" w="med" len="med"/>
                      <a:tailEnd type="none" w="med" len="med"/>
                    </a:lnB>
                  </a:tcPr>
                </a:tc>
              </a:tr>
            </a:tbl>
          </a:graphicData>
        </a:graphic>
      </p:graphicFrame>
      <p:sp>
        <p:nvSpPr>
          <p:cNvPr name="TextBox 8" id="8"/>
          <p:cNvSpPr txBox="true"/>
          <p:nvPr/>
        </p:nvSpPr>
        <p:spPr>
          <a:xfrm rot="0">
            <a:off x="4639504" y="1391492"/>
            <a:ext cx="9008992" cy="1139771"/>
          </a:xfrm>
          <a:prstGeom prst="rect">
            <a:avLst/>
          </a:prstGeom>
        </p:spPr>
        <p:txBody>
          <a:bodyPr anchor="t" rtlCol="false" tIns="0" lIns="0" bIns="0" rIns="0">
            <a:spAutoFit/>
          </a:bodyPr>
          <a:lstStyle/>
          <a:p>
            <a:pPr algn="ctr">
              <a:lnSpc>
                <a:spcPts val="9099"/>
              </a:lnSpc>
            </a:pPr>
            <a:r>
              <a:rPr lang="en-US" b="true" sz="6999">
                <a:solidFill>
                  <a:srgbClr val="FFFFFF"/>
                </a:solidFill>
                <a:latin typeface="Klein Bold"/>
                <a:ea typeface="Klein Bold"/>
                <a:cs typeface="Klein Bold"/>
                <a:sym typeface="Klein Bold"/>
              </a:rPr>
              <a:t>CONTENTS</a:t>
            </a:r>
          </a:p>
        </p:txBody>
      </p:sp>
      <p:sp>
        <p:nvSpPr>
          <p:cNvPr name="Freeform 9" id="9"/>
          <p:cNvSpPr/>
          <p:nvPr/>
        </p:nvSpPr>
        <p:spPr>
          <a:xfrm flipH="false" flipV="false" rot="0">
            <a:off x="8333203" y="-1109791"/>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0" id="10"/>
          <p:cNvSpPr/>
          <p:nvPr/>
        </p:nvSpPr>
        <p:spPr>
          <a:xfrm flipH="false" flipV="false" rot="0">
            <a:off x="8333203" y="9678747"/>
            <a:ext cx="1621594" cy="1621594"/>
          </a:xfrm>
          <a:custGeom>
            <a:avLst/>
            <a:gdLst/>
            <a:ahLst/>
            <a:cxnLst/>
            <a:rect r="r" b="b" t="t" l="l"/>
            <a:pathLst>
              <a:path h="1621594" w="1621594">
                <a:moveTo>
                  <a:pt x="0" y="0"/>
                </a:moveTo>
                <a:lnTo>
                  <a:pt x="1621594" y="0"/>
                </a:lnTo>
                <a:lnTo>
                  <a:pt x="1621594" y="1621594"/>
                </a:lnTo>
                <a:lnTo>
                  <a:pt x="0" y="162159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1" id="11"/>
          <p:cNvSpPr/>
          <p:nvPr/>
        </p:nvSpPr>
        <p:spPr>
          <a:xfrm flipH="false" flipV="false" rot="0">
            <a:off x="461999" y="276225"/>
            <a:ext cx="771525" cy="752475"/>
          </a:xfrm>
          <a:custGeom>
            <a:avLst/>
            <a:gdLst/>
            <a:ahLst/>
            <a:cxnLst/>
            <a:rect r="r" b="b" t="t" l="l"/>
            <a:pathLst>
              <a:path h="752475" w="771525">
                <a:moveTo>
                  <a:pt x="0" y="0"/>
                </a:moveTo>
                <a:lnTo>
                  <a:pt x="771525" y="0"/>
                </a:lnTo>
                <a:lnTo>
                  <a:pt x="771525" y="752475"/>
                </a:lnTo>
                <a:lnTo>
                  <a:pt x="0" y="752475"/>
                </a:lnTo>
                <a:lnTo>
                  <a:pt x="0" y="0"/>
                </a:lnTo>
                <a:close/>
              </a:path>
            </a:pathLst>
          </a:custGeom>
          <a:blipFill>
            <a:blip r:embed="rId7"/>
            <a:stretch>
              <a:fillRect l="0" t="0" r="0" b="0"/>
            </a:stretch>
          </a:blipFill>
        </p:spPr>
      </p:sp>
      <p:sp>
        <p:nvSpPr>
          <p:cNvPr name="TextBox 12" id="12"/>
          <p:cNvSpPr txBox="true"/>
          <p:nvPr/>
        </p:nvSpPr>
        <p:spPr>
          <a:xfrm rot="0">
            <a:off x="1379389" y="466058"/>
            <a:ext cx="3260115" cy="514296"/>
          </a:xfrm>
          <a:prstGeom prst="rect">
            <a:avLst/>
          </a:prstGeom>
        </p:spPr>
        <p:txBody>
          <a:bodyPr anchor="t" rtlCol="false" tIns="0" lIns="0" bIns="0" rIns="0">
            <a:spAutoFit/>
          </a:bodyPr>
          <a:lstStyle/>
          <a:p>
            <a:pPr algn="l">
              <a:lnSpc>
                <a:spcPts val="4200"/>
              </a:lnSpc>
            </a:pPr>
            <a:r>
              <a:rPr lang="en-US" b="true" sz="3000">
                <a:solidFill>
                  <a:srgbClr val="FFFFFF"/>
                </a:solidFill>
                <a:latin typeface="Open Sans Bold"/>
                <a:ea typeface="Open Sans Bold"/>
                <a:cs typeface="Open Sans Bold"/>
                <a:sym typeface="Open Sans Bold"/>
              </a:rPr>
              <a:t>AtliQ Hardware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418272" y="215303"/>
            <a:ext cx="9856393" cy="9856393"/>
            <a:chOff x="0" y="0"/>
            <a:chExt cx="13141858" cy="13141858"/>
          </a:xfrm>
        </p:grpSpPr>
        <p:sp>
          <p:nvSpPr>
            <p:cNvPr name="Freeform 3" id="3"/>
            <p:cNvSpPr/>
            <p:nvPr/>
          </p:nvSpPr>
          <p:spPr>
            <a:xfrm flipH="false" flipV="false" rot="-1200957">
              <a:off x="1444916" y="1444916"/>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alphaModFix amt="31000"/>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11122" y="1311122"/>
              <a:ext cx="10252025" cy="10252025"/>
            </a:xfrm>
            <a:custGeom>
              <a:avLst/>
              <a:gdLst/>
              <a:ahLst/>
              <a:cxnLst/>
              <a:rect r="r" b="b" t="t" l="l"/>
              <a:pathLst>
                <a:path h="10252025" w="10252025">
                  <a:moveTo>
                    <a:pt x="0" y="0"/>
                  </a:moveTo>
                  <a:lnTo>
                    <a:pt x="10252025" y="0"/>
                  </a:lnTo>
                  <a:lnTo>
                    <a:pt x="10252025" y="10252025"/>
                  </a:lnTo>
                  <a:lnTo>
                    <a:pt x="0" y="102520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171944" y="1966426"/>
            <a:ext cx="6148356" cy="6354148"/>
            <a:chOff x="0" y="0"/>
            <a:chExt cx="6362700" cy="6575666"/>
          </a:xfrm>
        </p:grpSpPr>
        <p:sp>
          <p:nvSpPr>
            <p:cNvPr name="Freeform 6" id="6"/>
            <p:cNvSpPr/>
            <p:nvPr/>
          </p:nvSpPr>
          <p:spPr>
            <a:xfrm flipH="false" flipV="false" rot="0">
              <a:off x="6350" y="6350"/>
              <a:ext cx="6350013" cy="6562979"/>
            </a:xfrm>
            <a:custGeom>
              <a:avLst/>
              <a:gdLst/>
              <a:ahLst/>
              <a:cxnLst/>
              <a:rect r="r" b="b" t="t" l="l"/>
              <a:pathLst>
                <a:path h="6562979" w="6350013">
                  <a:moveTo>
                    <a:pt x="6350000" y="5480583"/>
                  </a:moveTo>
                  <a:cubicBezTo>
                    <a:pt x="6350000" y="6078372"/>
                    <a:pt x="5865419" y="6562979"/>
                    <a:pt x="5267617" y="6562979"/>
                  </a:cubicBezTo>
                  <a:lnTo>
                    <a:pt x="1082383" y="6562979"/>
                  </a:lnTo>
                  <a:cubicBezTo>
                    <a:pt x="484594" y="6562979"/>
                    <a:pt x="0" y="6078385"/>
                    <a:pt x="0" y="5480583"/>
                  </a:cubicBezTo>
                  <a:lnTo>
                    <a:pt x="0" y="1082383"/>
                  </a:lnTo>
                  <a:cubicBezTo>
                    <a:pt x="0" y="484594"/>
                    <a:pt x="484581" y="0"/>
                    <a:pt x="1082383" y="0"/>
                  </a:cubicBezTo>
                  <a:lnTo>
                    <a:pt x="5267630" y="0"/>
                  </a:lnTo>
                  <a:cubicBezTo>
                    <a:pt x="5865419" y="0"/>
                    <a:pt x="6350013" y="484594"/>
                    <a:pt x="6350013" y="1082383"/>
                  </a:cubicBezTo>
                  <a:lnTo>
                    <a:pt x="6350013" y="5480583"/>
                  </a:lnTo>
                  <a:close/>
                </a:path>
              </a:pathLst>
            </a:custGeom>
            <a:blipFill>
              <a:blip r:embed="rId4"/>
              <a:stretch>
                <a:fillRect l="-27709" t="0" r="-27709" b="0"/>
              </a:stretch>
            </a:blipFill>
          </p:spPr>
        </p:sp>
      </p:grpSp>
      <p:sp>
        <p:nvSpPr>
          <p:cNvPr name="Freeform 7" id="7"/>
          <p:cNvSpPr/>
          <p:nvPr/>
        </p:nvSpPr>
        <p:spPr>
          <a:xfrm flipH="false" flipV="false" rot="0">
            <a:off x="531647" y="3845618"/>
            <a:ext cx="497053" cy="495246"/>
          </a:xfrm>
          <a:custGeom>
            <a:avLst/>
            <a:gdLst/>
            <a:ahLst/>
            <a:cxnLst/>
            <a:rect r="r" b="b" t="t" l="l"/>
            <a:pathLst>
              <a:path h="495246" w="497053">
                <a:moveTo>
                  <a:pt x="0" y="0"/>
                </a:moveTo>
                <a:lnTo>
                  <a:pt x="497053" y="0"/>
                </a:lnTo>
                <a:lnTo>
                  <a:pt x="497053" y="495246"/>
                </a:lnTo>
                <a:lnTo>
                  <a:pt x="0" y="4952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1181100" y="3769418"/>
            <a:ext cx="8115300" cy="1066692"/>
          </a:xfrm>
          <a:prstGeom prst="rect">
            <a:avLst/>
          </a:prstGeom>
        </p:spPr>
        <p:txBody>
          <a:bodyPr anchor="t" rtlCol="false" tIns="0" lIns="0" bIns="0" rIns="0">
            <a:spAutoFit/>
          </a:bodyPr>
          <a:lstStyle/>
          <a:p>
            <a:pPr algn="l">
              <a:lnSpc>
                <a:spcPts val="4200"/>
              </a:lnSpc>
              <a:spcBef>
                <a:spcPct val="0"/>
              </a:spcBef>
            </a:pPr>
            <a:r>
              <a:rPr lang="en-US" sz="3000">
                <a:solidFill>
                  <a:srgbClr val="2A2E3A"/>
                </a:solidFill>
                <a:latin typeface="Helios"/>
                <a:ea typeface="Helios"/>
                <a:cs typeface="Helios"/>
                <a:sym typeface="Helios"/>
              </a:rPr>
              <a:t>AtliQ Hardware is a Computer Hardware and Accessory Manufacturer.</a:t>
            </a:r>
          </a:p>
        </p:txBody>
      </p:sp>
      <p:sp>
        <p:nvSpPr>
          <p:cNvPr name="TextBox 9" id="9"/>
          <p:cNvSpPr txBox="true"/>
          <p:nvPr/>
        </p:nvSpPr>
        <p:spPr>
          <a:xfrm rot="0">
            <a:off x="1028700" y="885825"/>
            <a:ext cx="6910589" cy="2441576"/>
          </a:xfrm>
          <a:prstGeom prst="rect">
            <a:avLst/>
          </a:prstGeom>
        </p:spPr>
        <p:txBody>
          <a:bodyPr anchor="t" rtlCol="false" tIns="0" lIns="0" bIns="0" rIns="0">
            <a:spAutoFit/>
          </a:bodyPr>
          <a:lstStyle/>
          <a:p>
            <a:pPr algn="l">
              <a:lnSpc>
                <a:spcPts val="9799"/>
              </a:lnSpc>
              <a:spcBef>
                <a:spcPct val="0"/>
              </a:spcBef>
            </a:pPr>
            <a:r>
              <a:rPr lang="en-US" b="true" sz="6999">
                <a:solidFill>
                  <a:srgbClr val="2A2E3A"/>
                </a:solidFill>
                <a:latin typeface="Klein Bold"/>
                <a:ea typeface="Klein Bold"/>
                <a:cs typeface="Klein Bold"/>
                <a:sym typeface="Klein Bold"/>
              </a:rPr>
              <a:t>About the </a:t>
            </a:r>
            <a:r>
              <a:rPr lang="en-US" b="true" sz="6999">
                <a:solidFill>
                  <a:srgbClr val="718BAB"/>
                </a:solidFill>
                <a:latin typeface="Klein Bold"/>
                <a:ea typeface="Klein Bold"/>
                <a:cs typeface="Klein Bold"/>
                <a:sym typeface="Klein Bold"/>
              </a:rPr>
              <a:t>Company</a:t>
            </a:r>
          </a:p>
        </p:txBody>
      </p:sp>
      <p:sp>
        <p:nvSpPr>
          <p:cNvPr name="TextBox 10" id="10"/>
          <p:cNvSpPr txBox="true"/>
          <p:nvPr/>
        </p:nvSpPr>
        <p:spPr>
          <a:xfrm rot="0">
            <a:off x="1181100" y="5067300"/>
            <a:ext cx="8115300" cy="1600038"/>
          </a:xfrm>
          <a:prstGeom prst="rect">
            <a:avLst/>
          </a:prstGeom>
        </p:spPr>
        <p:txBody>
          <a:bodyPr anchor="t" rtlCol="false" tIns="0" lIns="0" bIns="0" rIns="0">
            <a:spAutoFit/>
          </a:bodyPr>
          <a:lstStyle/>
          <a:p>
            <a:pPr algn="l">
              <a:lnSpc>
                <a:spcPts val="4200"/>
              </a:lnSpc>
              <a:spcBef>
                <a:spcPct val="0"/>
              </a:spcBef>
            </a:pPr>
            <a:r>
              <a:rPr lang="en-US" sz="3000">
                <a:solidFill>
                  <a:srgbClr val="2A2E3A"/>
                </a:solidFill>
                <a:latin typeface="Helios"/>
                <a:ea typeface="Helios"/>
                <a:cs typeface="Helios"/>
                <a:sym typeface="Helios"/>
              </a:rPr>
              <a:t>The Company manufactures products under 3 major divisions i.e., Networking and Storage, PC, Peripherals &amp; Accesories</a:t>
            </a:r>
          </a:p>
        </p:txBody>
      </p:sp>
      <p:sp>
        <p:nvSpPr>
          <p:cNvPr name="TextBox 11" id="11"/>
          <p:cNvSpPr txBox="true"/>
          <p:nvPr/>
        </p:nvSpPr>
        <p:spPr>
          <a:xfrm rot="0">
            <a:off x="1181100" y="6895938"/>
            <a:ext cx="8115300" cy="1066692"/>
          </a:xfrm>
          <a:prstGeom prst="rect">
            <a:avLst/>
          </a:prstGeom>
        </p:spPr>
        <p:txBody>
          <a:bodyPr anchor="t" rtlCol="false" tIns="0" lIns="0" bIns="0" rIns="0">
            <a:spAutoFit/>
          </a:bodyPr>
          <a:lstStyle/>
          <a:p>
            <a:pPr algn="l">
              <a:lnSpc>
                <a:spcPts val="4200"/>
              </a:lnSpc>
              <a:spcBef>
                <a:spcPct val="0"/>
              </a:spcBef>
            </a:pPr>
            <a:r>
              <a:rPr lang="en-US" sz="3000">
                <a:solidFill>
                  <a:srgbClr val="2A2E3A"/>
                </a:solidFill>
                <a:latin typeface="Helios"/>
                <a:ea typeface="Helios"/>
                <a:cs typeface="Helios"/>
                <a:sym typeface="Helios"/>
              </a:rPr>
              <a:t>AtliQ Hardware is operational in NA, LATAM, EU and APAC regions</a:t>
            </a:r>
          </a:p>
        </p:txBody>
      </p:sp>
      <p:sp>
        <p:nvSpPr>
          <p:cNvPr name="Freeform 12" id="12"/>
          <p:cNvSpPr/>
          <p:nvPr/>
        </p:nvSpPr>
        <p:spPr>
          <a:xfrm flipH="false" flipV="false" rot="0">
            <a:off x="531647" y="5143500"/>
            <a:ext cx="497053" cy="495246"/>
          </a:xfrm>
          <a:custGeom>
            <a:avLst/>
            <a:gdLst/>
            <a:ahLst/>
            <a:cxnLst/>
            <a:rect r="r" b="b" t="t" l="l"/>
            <a:pathLst>
              <a:path h="495246" w="497053">
                <a:moveTo>
                  <a:pt x="0" y="0"/>
                </a:moveTo>
                <a:lnTo>
                  <a:pt x="497053" y="0"/>
                </a:lnTo>
                <a:lnTo>
                  <a:pt x="497053" y="495246"/>
                </a:lnTo>
                <a:lnTo>
                  <a:pt x="0" y="4952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3" id="13"/>
          <p:cNvSpPr/>
          <p:nvPr/>
        </p:nvSpPr>
        <p:spPr>
          <a:xfrm flipH="false" flipV="false" rot="0">
            <a:off x="531647" y="6972138"/>
            <a:ext cx="497053" cy="495246"/>
          </a:xfrm>
          <a:custGeom>
            <a:avLst/>
            <a:gdLst/>
            <a:ahLst/>
            <a:cxnLst/>
            <a:rect r="r" b="b" t="t" l="l"/>
            <a:pathLst>
              <a:path h="495246" w="497053">
                <a:moveTo>
                  <a:pt x="0" y="0"/>
                </a:moveTo>
                <a:lnTo>
                  <a:pt x="497053" y="0"/>
                </a:lnTo>
                <a:lnTo>
                  <a:pt x="497053" y="495246"/>
                </a:lnTo>
                <a:lnTo>
                  <a:pt x="0" y="49524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296844" y="-1836715"/>
            <a:ext cx="13960430" cy="13960430"/>
          </a:xfrm>
          <a:custGeom>
            <a:avLst/>
            <a:gdLst/>
            <a:ahLst/>
            <a:cxnLst/>
            <a:rect r="r" b="b" t="t" l="l"/>
            <a:pathLst>
              <a:path h="13960430" w="13960430">
                <a:moveTo>
                  <a:pt x="0" y="0"/>
                </a:moveTo>
                <a:lnTo>
                  <a:pt x="13960431" y="0"/>
                </a:lnTo>
                <a:lnTo>
                  <a:pt x="13960431" y="13960430"/>
                </a:lnTo>
                <a:lnTo>
                  <a:pt x="0" y="1396043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3620975"/>
            <a:ext cx="5534402" cy="2292242"/>
          </a:xfrm>
          <a:prstGeom prst="rect">
            <a:avLst/>
          </a:prstGeom>
        </p:spPr>
        <p:txBody>
          <a:bodyPr anchor="t" rtlCol="false" tIns="0" lIns="0" bIns="0" rIns="0">
            <a:spAutoFit/>
          </a:bodyPr>
          <a:lstStyle/>
          <a:p>
            <a:pPr algn="l">
              <a:lnSpc>
                <a:spcPts val="9099"/>
              </a:lnSpc>
            </a:pPr>
            <a:r>
              <a:rPr lang="en-US" sz="6999" b="true">
                <a:solidFill>
                  <a:srgbClr val="2A2E3A"/>
                </a:solidFill>
                <a:latin typeface="Klein Bold"/>
                <a:ea typeface="Klein Bold"/>
                <a:cs typeface="Klein Bold"/>
                <a:sym typeface="Klein Bold"/>
              </a:rPr>
              <a:t>ABOUT</a:t>
            </a:r>
          </a:p>
          <a:p>
            <a:pPr algn="l">
              <a:lnSpc>
                <a:spcPts val="9099"/>
              </a:lnSpc>
            </a:pPr>
            <a:r>
              <a:rPr lang="en-US" b="true" sz="6999">
                <a:solidFill>
                  <a:srgbClr val="718BAB"/>
                </a:solidFill>
                <a:latin typeface="Klein Bold"/>
                <a:ea typeface="Klein Bold"/>
                <a:cs typeface="Klein Bold"/>
                <a:sym typeface="Klein Bold"/>
              </a:rPr>
              <a:t>Objectives</a:t>
            </a:r>
          </a:p>
        </p:txBody>
      </p:sp>
      <p:sp>
        <p:nvSpPr>
          <p:cNvPr name="Freeform 4" id="4"/>
          <p:cNvSpPr/>
          <p:nvPr/>
        </p:nvSpPr>
        <p:spPr>
          <a:xfrm flipH="false" flipV="false" rot="0">
            <a:off x="9124333" y="353538"/>
            <a:ext cx="1134596" cy="1134596"/>
          </a:xfrm>
          <a:custGeom>
            <a:avLst/>
            <a:gdLst/>
            <a:ahLst/>
            <a:cxnLst/>
            <a:rect r="r" b="b" t="t" l="l"/>
            <a:pathLst>
              <a:path h="1134596" w="1134596">
                <a:moveTo>
                  <a:pt x="0" y="0"/>
                </a:moveTo>
                <a:lnTo>
                  <a:pt x="1134595" y="0"/>
                </a:lnTo>
                <a:lnTo>
                  <a:pt x="1134595" y="1134595"/>
                </a:lnTo>
                <a:lnTo>
                  <a:pt x="0" y="1134595"/>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9242152" y="471357"/>
            <a:ext cx="898956" cy="898956"/>
          </a:xfrm>
          <a:custGeom>
            <a:avLst/>
            <a:gdLst/>
            <a:ahLst/>
            <a:cxnLst/>
            <a:rect r="r" b="b" t="t" l="l"/>
            <a:pathLst>
              <a:path h="898956" w="898956">
                <a:moveTo>
                  <a:pt x="0" y="0"/>
                </a:moveTo>
                <a:lnTo>
                  <a:pt x="898956" y="0"/>
                </a:lnTo>
                <a:lnTo>
                  <a:pt x="898956" y="898956"/>
                </a:lnTo>
                <a:lnTo>
                  <a:pt x="0" y="89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9559103" y="744346"/>
            <a:ext cx="265056" cy="352980"/>
          </a:xfrm>
          <a:custGeom>
            <a:avLst/>
            <a:gdLst/>
            <a:ahLst/>
            <a:cxnLst/>
            <a:rect r="r" b="b" t="t" l="l"/>
            <a:pathLst>
              <a:path h="352980" w="265056">
                <a:moveTo>
                  <a:pt x="0" y="0"/>
                </a:moveTo>
                <a:lnTo>
                  <a:pt x="265055" y="0"/>
                </a:lnTo>
                <a:lnTo>
                  <a:pt x="265055" y="352979"/>
                </a:lnTo>
                <a:lnTo>
                  <a:pt x="0" y="352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10571589" y="461832"/>
            <a:ext cx="7716411" cy="924006"/>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2A2E3A"/>
                </a:solidFill>
                <a:latin typeface="Helios"/>
                <a:ea typeface="Helios"/>
                <a:cs typeface="Helios"/>
                <a:sym typeface="Helios"/>
              </a:rPr>
              <a:t>At</a:t>
            </a:r>
            <a:r>
              <a:rPr lang="en-US" sz="2000" u="none">
                <a:solidFill>
                  <a:srgbClr val="2A2E3A"/>
                </a:solidFill>
                <a:latin typeface="Helios"/>
                <a:ea typeface="Helios"/>
                <a:cs typeface="Helios"/>
                <a:sym typeface="Helios"/>
              </a:rPr>
              <a:t>liQ Hardware (fictitious corporation) is one of the major computer hardware manufacturers in India, with a strong presence in other nations.</a:t>
            </a:r>
          </a:p>
        </p:txBody>
      </p:sp>
      <p:sp>
        <p:nvSpPr>
          <p:cNvPr name="Freeform 8" id="8"/>
          <p:cNvSpPr/>
          <p:nvPr/>
        </p:nvSpPr>
        <p:spPr>
          <a:xfrm flipH="false" flipV="false" rot="0">
            <a:off x="9144000" y="1685829"/>
            <a:ext cx="1134596" cy="1134596"/>
          </a:xfrm>
          <a:custGeom>
            <a:avLst/>
            <a:gdLst/>
            <a:ahLst/>
            <a:cxnLst/>
            <a:rect r="r" b="b" t="t" l="l"/>
            <a:pathLst>
              <a:path h="1134596" w="1134596">
                <a:moveTo>
                  <a:pt x="0" y="0"/>
                </a:moveTo>
                <a:lnTo>
                  <a:pt x="1134596" y="0"/>
                </a:lnTo>
                <a:lnTo>
                  <a:pt x="1134596" y="1134595"/>
                </a:lnTo>
                <a:lnTo>
                  <a:pt x="0" y="1134595"/>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9261820" y="1803649"/>
            <a:ext cx="898956" cy="898956"/>
          </a:xfrm>
          <a:custGeom>
            <a:avLst/>
            <a:gdLst/>
            <a:ahLst/>
            <a:cxnLst/>
            <a:rect r="r" b="b" t="t" l="l"/>
            <a:pathLst>
              <a:path h="898956" w="898956">
                <a:moveTo>
                  <a:pt x="0" y="0"/>
                </a:moveTo>
                <a:lnTo>
                  <a:pt x="898956" y="0"/>
                </a:lnTo>
                <a:lnTo>
                  <a:pt x="898956" y="898956"/>
                </a:lnTo>
                <a:lnTo>
                  <a:pt x="0" y="89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9578770" y="2076637"/>
            <a:ext cx="265056" cy="352980"/>
          </a:xfrm>
          <a:custGeom>
            <a:avLst/>
            <a:gdLst/>
            <a:ahLst/>
            <a:cxnLst/>
            <a:rect r="r" b="b" t="t" l="l"/>
            <a:pathLst>
              <a:path h="352980" w="265056">
                <a:moveTo>
                  <a:pt x="0" y="0"/>
                </a:moveTo>
                <a:lnTo>
                  <a:pt x="265056" y="0"/>
                </a:lnTo>
                <a:lnTo>
                  <a:pt x="265056" y="352979"/>
                </a:lnTo>
                <a:lnTo>
                  <a:pt x="0" y="352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9144000" y="3216378"/>
            <a:ext cx="1134596" cy="1134596"/>
          </a:xfrm>
          <a:custGeom>
            <a:avLst/>
            <a:gdLst/>
            <a:ahLst/>
            <a:cxnLst/>
            <a:rect r="r" b="b" t="t" l="l"/>
            <a:pathLst>
              <a:path h="1134596" w="1134596">
                <a:moveTo>
                  <a:pt x="0" y="0"/>
                </a:moveTo>
                <a:lnTo>
                  <a:pt x="1134596" y="0"/>
                </a:lnTo>
                <a:lnTo>
                  <a:pt x="1134596" y="1134596"/>
                </a:lnTo>
                <a:lnTo>
                  <a:pt x="0" y="1134596"/>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9261820" y="3334198"/>
            <a:ext cx="898956" cy="898956"/>
          </a:xfrm>
          <a:custGeom>
            <a:avLst/>
            <a:gdLst/>
            <a:ahLst/>
            <a:cxnLst/>
            <a:rect r="r" b="b" t="t" l="l"/>
            <a:pathLst>
              <a:path h="898956" w="898956">
                <a:moveTo>
                  <a:pt x="0" y="0"/>
                </a:moveTo>
                <a:lnTo>
                  <a:pt x="898956" y="0"/>
                </a:lnTo>
                <a:lnTo>
                  <a:pt x="898956" y="898956"/>
                </a:lnTo>
                <a:lnTo>
                  <a:pt x="0" y="89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9578770" y="3607186"/>
            <a:ext cx="265056" cy="352980"/>
          </a:xfrm>
          <a:custGeom>
            <a:avLst/>
            <a:gdLst/>
            <a:ahLst/>
            <a:cxnLst/>
            <a:rect r="r" b="b" t="t" l="l"/>
            <a:pathLst>
              <a:path h="352980" w="265056">
                <a:moveTo>
                  <a:pt x="0" y="0"/>
                </a:moveTo>
                <a:lnTo>
                  <a:pt x="265056" y="0"/>
                </a:lnTo>
                <a:lnTo>
                  <a:pt x="265056" y="352979"/>
                </a:lnTo>
                <a:lnTo>
                  <a:pt x="0" y="352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10571589" y="1896418"/>
            <a:ext cx="7716411" cy="924006"/>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2A2E3A"/>
                </a:solidFill>
                <a:latin typeface="Helios"/>
                <a:ea typeface="Helios"/>
                <a:cs typeface="Helios"/>
                <a:sym typeface="Helios"/>
              </a:rPr>
              <a:t>Neverthe</a:t>
            </a:r>
            <a:r>
              <a:rPr lang="en-US" sz="2000" u="none">
                <a:solidFill>
                  <a:srgbClr val="2A2E3A"/>
                </a:solidFill>
                <a:latin typeface="Helios"/>
                <a:ea typeface="Helios"/>
                <a:cs typeface="Helios"/>
                <a:sym typeface="Helios"/>
              </a:rPr>
              <a:t>less, the management did note that they do not have sufficient insights to make prompt, wise, and data-informed judgments.</a:t>
            </a:r>
          </a:p>
        </p:txBody>
      </p:sp>
      <p:sp>
        <p:nvSpPr>
          <p:cNvPr name="TextBox 15" id="15"/>
          <p:cNvSpPr txBox="true"/>
          <p:nvPr/>
        </p:nvSpPr>
        <p:spPr>
          <a:xfrm rot="0">
            <a:off x="10571589" y="3487188"/>
            <a:ext cx="7716411" cy="619179"/>
          </a:xfrm>
          <a:prstGeom prst="rect">
            <a:avLst/>
          </a:prstGeom>
        </p:spPr>
        <p:txBody>
          <a:bodyPr anchor="t" rtlCol="false" tIns="0" lIns="0" bIns="0" rIns="0">
            <a:spAutoFit/>
          </a:bodyPr>
          <a:lstStyle/>
          <a:p>
            <a:pPr algn="l" marL="0" indent="0" lvl="0">
              <a:lnSpc>
                <a:spcPts val="2400"/>
              </a:lnSpc>
              <a:spcBef>
                <a:spcPct val="0"/>
              </a:spcBef>
            </a:pPr>
            <a:r>
              <a:rPr lang="en-US" sz="2000" u="none">
                <a:solidFill>
                  <a:srgbClr val="2A2E3A"/>
                </a:solidFill>
                <a:latin typeface="Helios"/>
                <a:ea typeface="Helios"/>
                <a:cs typeface="Helios"/>
                <a:sym typeface="Helios"/>
              </a:rPr>
              <a:t> Plan to expand the data analytics team by adding junior data analysts.</a:t>
            </a:r>
          </a:p>
        </p:txBody>
      </p:sp>
      <p:sp>
        <p:nvSpPr>
          <p:cNvPr name="Freeform 16" id="16"/>
          <p:cNvSpPr/>
          <p:nvPr/>
        </p:nvSpPr>
        <p:spPr>
          <a:xfrm flipH="false" flipV="false" rot="0">
            <a:off x="9144000" y="4751024"/>
            <a:ext cx="1134596" cy="1134596"/>
          </a:xfrm>
          <a:custGeom>
            <a:avLst/>
            <a:gdLst/>
            <a:ahLst/>
            <a:cxnLst/>
            <a:rect r="r" b="b" t="t" l="l"/>
            <a:pathLst>
              <a:path h="1134596" w="1134596">
                <a:moveTo>
                  <a:pt x="0" y="0"/>
                </a:moveTo>
                <a:lnTo>
                  <a:pt x="1134596" y="0"/>
                </a:lnTo>
                <a:lnTo>
                  <a:pt x="1134596" y="1134595"/>
                </a:lnTo>
                <a:lnTo>
                  <a:pt x="0" y="1134595"/>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9261820" y="4868843"/>
            <a:ext cx="898956" cy="898956"/>
          </a:xfrm>
          <a:custGeom>
            <a:avLst/>
            <a:gdLst/>
            <a:ahLst/>
            <a:cxnLst/>
            <a:rect r="r" b="b" t="t" l="l"/>
            <a:pathLst>
              <a:path h="898956" w="898956">
                <a:moveTo>
                  <a:pt x="0" y="0"/>
                </a:moveTo>
                <a:lnTo>
                  <a:pt x="898956" y="0"/>
                </a:lnTo>
                <a:lnTo>
                  <a:pt x="898956" y="898956"/>
                </a:lnTo>
                <a:lnTo>
                  <a:pt x="0" y="89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0">
            <a:off x="9578770" y="5141832"/>
            <a:ext cx="265056" cy="352980"/>
          </a:xfrm>
          <a:custGeom>
            <a:avLst/>
            <a:gdLst/>
            <a:ahLst/>
            <a:cxnLst/>
            <a:rect r="r" b="b" t="t" l="l"/>
            <a:pathLst>
              <a:path h="352980" w="265056">
                <a:moveTo>
                  <a:pt x="0" y="0"/>
                </a:moveTo>
                <a:lnTo>
                  <a:pt x="265056" y="0"/>
                </a:lnTo>
                <a:lnTo>
                  <a:pt x="265056" y="352979"/>
                </a:lnTo>
                <a:lnTo>
                  <a:pt x="0" y="3529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10571589" y="5174247"/>
            <a:ext cx="7716411" cy="314352"/>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2A2E3A"/>
                </a:solidFill>
                <a:latin typeface="Helios"/>
                <a:ea typeface="Helios"/>
                <a:cs typeface="Helios"/>
                <a:sym typeface="Helios"/>
              </a:rPr>
              <a:t>The co</a:t>
            </a:r>
            <a:r>
              <a:rPr lang="en-US" sz="2000" u="none">
                <a:solidFill>
                  <a:srgbClr val="2A2E3A"/>
                </a:solidFill>
                <a:latin typeface="Helios"/>
                <a:ea typeface="Helios"/>
                <a:cs typeface="Helios"/>
                <a:sym typeface="Helios"/>
              </a:rPr>
              <a:t>mpany seeks insights for 10 ad hoc requests</a:t>
            </a:r>
          </a:p>
        </p:txBody>
      </p:sp>
      <p:sp>
        <p:nvSpPr>
          <p:cNvPr name="Freeform 20" id="20"/>
          <p:cNvSpPr/>
          <p:nvPr/>
        </p:nvSpPr>
        <p:spPr>
          <a:xfrm flipH="false" flipV="false" rot="0">
            <a:off x="9144000" y="6495219"/>
            <a:ext cx="1134596" cy="1134596"/>
          </a:xfrm>
          <a:custGeom>
            <a:avLst/>
            <a:gdLst/>
            <a:ahLst/>
            <a:cxnLst/>
            <a:rect r="r" b="b" t="t" l="l"/>
            <a:pathLst>
              <a:path h="1134596" w="1134596">
                <a:moveTo>
                  <a:pt x="0" y="0"/>
                </a:moveTo>
                <a:lnTo>
                  <a:pt x="1134596" y="0"/>
                </a:lnTo>
                <a:lnTo>
                  <a:pt x="1134596" y="1134596"/>
                </a:lnTo>
                <a:lnTo>
                  <a:pt x="0" y="1134596"/>
                </a:lnTo>
                <a:lnTo>
                  <a:pt x="0" y="0"/>
                </a:lnTo>
                <a:close/>
              </a:path>
            </a:pathLst>
          </a:custGeom>
          <a:blipFill>
            <a:blip r:embed="rId4">
              <a:alphaModFix amt="44999"/>
              <a:extLst>
                <a:ext uri="{96DAC541-7B7A-43D3-8B79-37D633B846F1}">
                  <asvg:svgBlip xmlns:asvg="http://schemas.microsoft.com/office/drawing/2016/SVG/main" r:embed="rId5"/>
                </a:ext>
              </a:extLst>
            </a:blip>
            <a:stretch>
              <a:fillRect l="0" t="0" r="0" b="0"/>
            </a:stretch>
          </a:blipFill>
        </p:spPr>
      </p:sp>
      <p:sp>
        <p:nvSpPr>
          <p:cNvPr name="Freeform 21" id="21"/>
          <p:cNvSpPr/>
          <p:nvPr/>
        </p:nvSpPr>
        <p:spPr>
          <a:xfrm flipH="false" flipV="false" rot="0">
            <a:off x="9261820" y="6613039"/>
            <a:ext cx="898956" cy="898956"/>
          </a:xfrm>
          <a:custGeom>
            <a:avLst/>
            <a:gdLst/>
            <a:ahLst/>
            <a:cxnLst/>
            <a:rect r="r" b="b" t="t" l="l"/>
            <a:pathLst>
              <a:path h="898956" w="898956">
                <a:moveTo>
                  <a:pt x="0" y="0"/>
                </a:moveTo>
                <a:lnTo>
                  <a:pt x="898956" y="0"/>
                </a:lnTo>
                <a:lnTo>
                  <a:pt x="898956" y="898956"/>
                </a:lnTo>
                <a:lnTo>
                  <a:pt x="0" y="898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2" id="22"/>
          <p:cNvSpPr/>
          <p:nvPr/>
        </p:nvSpPr>
        <p:spPr>
          <a:xfrm flipH="false" flipV="false" rot="0">
            <a:off x="9578770" y="6886027"/>
            <a:ext cx="265056" cy="352980"/>
          </a:xfrm>
          <a:custGeom>
            <a:avLst/>
            <a:gdLst/>
            <a:ahLst/>
            <a:cxnLst/>
            <a:rect r="r" b="b" t="t" l="l"/>
            <a:pathLst>
              <a:path h="352980" w="265056">
                <a:moveTo>
                  <a:pt x="0" y="0"/>
                </a:moveTo>
                <a:lnTo>
                  <a:pt x="265056" y="0"/>
                </a:lnTo>
                <a:lnTo>
                  <a:pt x="265056" y="352980"/>
                </a:lnTo>
                <a:lnTo>
                  <a:pt x="0" y="35298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10571589" y="6766029"/>
            <a:ext cx="7716411" cy="619179"/>
          </a:xfrm>
          <a:prstGeom prst="rect">
            <a:avLst/>
          </a:prstGeom>
        </p:spPr>
        <p:txBody>
          <a:bodyPr anchor="t" rtlCol="false" tIns="0" lIns="0" bIns="0" rIns="0">
            <a:spAutoFit/>
          </a:bodyPr>
          <a:lstStyle/>
          <a:p>
            <a:pPr algn="l" marL="0" indent="0" lvl="0">
              <a:lnSpc>
                <a:spcPts val="2400"/>
              </a:lnSpc>
              <a:spcBef>
                <a:spcPct val="0"/>
              </a:spcBef>
            </a:pPr>
            <a:r>
              <a:rPr lang="en-US" sz="2000">
                <a:solidFill>
                  <a:srgbClr val="2A2E3A"/>
                </a:solidFill>
                <a:latin typeface="Helios"/>
                <a:ea typeface="Helios"/>
                <a:cs typeface="Helios"/>
                <a:sym typeface="Helios"/>
              </a:rPr>
              <a:t> To a</a:t>
            </a:r>
            <a:r>
              <a:rPr lang="en-US" sz="2000" u="none">
                <a:solidFill>
                  <a:srgbClr val="2A2E3A"/>
                </a:solidFill>
                <a:latin typeface="Helios"/>
                <a:ea typeface="Helios"/>
                <a:cs typeface="Helios"/>
                <a:sym typeface="Helios"/>
              </a:rPr>
              <a:t>ssess candidates, Data analytics director, Tony Sharma plans to conduct a SQL Challenge to evaluate both tech and soft skills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69385" y="-8868"/>
            <a:ext cx="10018615" cy="10295868"/>
            <a:chOff x="0" y="0"/>
            <a:chExt cx="2638648" cy="2711669"/>
          </a:xfrm>
        </p:grpSpPr>
        <p:sp>
          <p:nvSpPr>
            <p:cNvPr name="Freeform 3" id="3"/>
            <p:cNvSpPr/>
            <p:nvPr/>
          </p:nvSpPr>
          <p:spPr>
            <a:xfrm flipH="false" flipV="false" rot="0">
              <a:off x="0" y="0"/>
              <a:ext cx="2638648" cy="2711669"/>
            </a:xfrm>
            <a:custGeom>
              <a:avLst/>
              <a:gdLst/>
              <a:ahLst/>
              <a:cxnLst/>
              <a:rect r="r" b="b" t="t" l="l"/>
              <a:pathLst>
                <a:path h="2711669" w="2638648">
                  <a:moveTo>
                    <a:pt x="0" y="0"/>
                  </a:moveTo>
                  <a:lnTo>
                    <a:pt x="2638648" y="0"/>
                  </a:lnTo>
                  <a:lnTo>
                    <a:pt x="2638648" y="2711669"/>
                  </a:lnTo>
                  <a:lnTo>
                    <a:pt x="0" y="2711669"/>
                  </a:lnTo>
                  <a:close/>
                </a:path>
              </a:pathLst>
            </a:custGeom>
            <a:solidFill>
              <a:srgbClr val="F4F4F4"/>
            </a:solidFill>
          </p:spPr>
        </p:sp>
        <p:sp>
          <p:nvSpPr>
            <p:cNvPr name="TextBox 4" id="4"/>
            <p:cNvSpPr txBox="true"/>
            <p:nvPr/>
          </p:nvSpPr>
          <p:spPr>
            <a:xfrm>
              <a:off x="0" y="-38100"/>
              <a:ext cx="2638648" cy="2749769"/>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9946303" y="551548"/>
            <a:ext cx="1676246" cy="4494824"/>
          </a:xfrm>
          <a:custGeom>
            <a:avLst/>
            <a:gdLst/>
            <a:ahLst/>
            <a:cxnLst/>
            <a:rect r="r" b="b" t="t" l="l"/>
            <a:pathLst>
              <a:path h="4494824" w="1676246">
                <a:moveTo>
                  <a:pt x="0" y="0"/>
                </a:moveTo>
                <a:lnTo>
                  <a:pt x="1676247" y="0"/>
                </a:lnTo>
                <a:lnTo>
                  <a:pt x="1676247" y="4494823"/>
                </a:lnTo>
                <a:lnTo>
                  <a:pt x="0" y="4494823"/>
                </a:lnTo>
                <a:lnTo>
                  <a:pt x="0" y="0"/>
                </a:lnTo>
                <a:close/>
              </a:path>
            </a:pathLst>
          </a:custGeom>
          <a:blipFill>
            <a:blip r:embed="rId2"/>
            <a:stretch>
              <a:fillRect l="0" t="0" r="0" b="0"/>
            </a:stretch>
          </a:blipFill>
        </p:spPr>
      </p:sp>
      <p:sp>
        <p:nvSpPr>
          <p:cNvPr name="Freeform 6" id="6"/>
          <p:cNvSpPr/>
          <p:nvPr/>
        </p:nvSpPr>
        <p:spPr>
          <a:xfrm flipH="false" flipV="false" rot="0">
            <a:off x="13570231" y="6674755"/>
            <a:ext cx="4411864" cy="3173287"/>
          </a:xfrm>
          <a:custGeom>
            <a:avLst/>
            <a:gdLst/>
            <a:ahLst/>
            <a:cxnLst/>
            <a:rect r="r" b="b" t="t" l="l"/>
            <a:pathLst>
              <a:path h="3173287" w="4411864">
                <a:moveTo>
                  <a:pt x="0" y="0"/>
                </a:moveTo>
                <a:lnTo>
                  <a:pt x="4411864" y="0"/>
                </a:lnTo>
                <a:lnTo>
                  <a:pt x="4411864" y="3173287"/>
                </a:lnTo>
                <a:lnTo>
                  <a:pt x="0" y="3173287"/>
                </a:lnTo>
                <a:lnTo>
                  <a:pt x="0" y="0"/>
                </a:lnTo>
                <a:close/>
              </a:path>
            </a:pathLst>
          </a:custGeom>
          <a:blipFill>
            <a:blip r:embed="rId3"/>
            <a:stretch>
              <a:fillRect l="0" t="0" r="0" b="0"/>
            </a:stretch>
          </a:blipFill>
        </p:spPr>
      </p:sp>
      <p:sp>
        <p:nvSpPr>
          <p:cNvPr name="Freeform 7" id="7"/>
          <p:cNvSpPr/>
          <p:nvPr/>
        </p:nvSpPr>
        <p:spPr>
          <a:xfrm flipH="false" flipV="false" rot="0">
            <a:off x="13417093" y="551548"/>
            <a:ext cx="4565002" cy="4617473"/>
          </a:xfrm>
          <a:custGeom>
            <a:avLst/>
            <a:gdLst/>
            <a:ahLst/>
            <a:cxnLst/>
            <a:rect r="r" b="b" t="t" l="l"/>
            <a:pathLst>
              <a:path h="4617473" w="4565002">
                <a:moveTo>
                  <a:pt x="0" y="0"/>
                </a:moveTo>
                <a:lnTo>
                  <a:pt x="4565002" y="0"/>
                </a:lnTo>
                <a:lnTo>
                  <a:pt x="4565002" y="4617473"/>
                </a:lnTo>
                <a:lnTo>
                  <a:pt x="0" y="4617473"/>
                </a:lnTo>
                <a:lnTo>
                  <a:pt x="0" y="0"/>
                </a:lnTo>
                <a:close/>
              </a:path>
            </a:pathLst>
          </a:custGeom>
          <a:blipFill>
            <a:blip r:embed="rId4"/>
            <a:stretch>
              <a:fillRect l="0" t="0" r="0" b="0"/>
            </a:stretch>
          </a:blipFill>
        </p:spPr>
      </p:sp>
      <p:sp>
        <p:nvSpPr>
          <p:cNvPr name="Freeform 8" id="8"/>
          <p:cNvSpPr/>
          <p:nvPr/>
        </p:nvSpPr>
        <p:spPr>
          <a:xfrm flipH="false" flipV="false" rot="0">
            <a:off x="8713691" y="5495271"/>
            <a:ext cx="4141472" cy="4352771"/>
          </a:xfrm>
          <a:custGeom>
            <a:avLst/>
            <a:gdLst/>
            <a:ahLst/>
            <a:cxnLst/>
            <a:rect r="r" b="b" t="t" l="l"/>
            <a:pathLst>
              <a:path h="4352771" w="4141472">
                <a:moveTo>
                  <a:pt x="0" y="0"/>
                </a:moveTo>
                <a:lnTo>
                  <a:pt x="4141471" y="0"/>
                </a:lnTo>
                <a:lnTo>
                  <a:pt x="4141471" y="4352771"/>
                </a:lnTo>
                <a:lnTo>
                  <a:pt x="0" y="4352771"/>
                </a:lnTo>
                <a:lnTo>
                  <a:pt x="0" y="0"/>
                </a:lnTo>
                <a:close/>
              </a:path>
            </a:pathLst>
          </a:custGeom>
          <a:blipFill>
            <a:blip r:embed="rId5"/>
            <a:stretch>
              <a:fillRect l="0" t="0" r="0" b="0"/>
            </a:stretch>
          </a:blipFill>
        </p:spPr>
      </p:sp>
      <p:sp>
        <p:nvSpPr>
          <p:cNvPr name="TextBox 9" id="9"/>
          <p:cNvSpPr txBox="true"/>
          <p:nvPr/>
        </p:nvSpPr>
        <p:spPr>
          <a:xfrm rot="0">
            <a:off x="1028700" y="2868418"/>
            <a:ext cx="6687355" cy="6555563"/>
          </a:xfrm>
          <a:prstGeom prst="rect">
            <a:avLst/>
          </a:prstGeom>
        </p:spPr>
        <p:txBody>
          <a:bodyPr anchor="t" rtlCol="false" tIns="0" lIns="0" bIns="0" rIns="0">
            <a:spAutoFit/>
          </a:bodyPr>
          <a:lstStyle/>
          <a:p>
            <a:pPr algn="l" marL="0" indent="0" lvl="0">
              <a:lnSpc>
                <a:spcPts val="3499"/>
              </a:lnSpc>
              <a:spcBef>
                <a:spcPct val="0"/>
              </a:spcBef>
            </a:pPr>
            <a:r>
              <a:rPr lang="en-US" sz="2499">
                <a:solidFill>
                  <a:srgbClr val="2A2E3A"/>
                </a:solidFill>
                <a:latin typeface="Helios"/>
                <a:ea typeface="Helios"/>
                <a:cs typeface="Helios"/>
                <a:sym typeface="Helios"/>
              </a:rPr>
              <a:t>AtliQ Hardware operat</a:t>
            </a:r>
            <a:r>
              <a:rPr lang="en-US" sz="2499" u="none">
                <a:solidFill>
                  <a:srgbClr val="2A2E3A"/>
                </a:solidFill>
                <a:latin typeface="Helios"/>
                <a:ea typeface="Helios"/>
                <a:cs typeface="Helios"/>
                <a:sym typeface="Helios"/>
              </a:rPr>
              <a:t>es across four major regions: North America (NA), Latin America (LATAM), Europe (EU), and Asia Pacific (APAC). This global presence allows AtliQ to serve diverse customer needs with products in Networking and Storage, PCs, Peripherals and Accessories. </a:t>
            </a:r>
          </a:p>
          <a:p>
            <a:pPr algn="l" marL="0" indent="0" lvl="0">
              <a:lnSpc>
                <a:spcPts val="3499"/>
              </a:lnSpc>
              <a:spcBef>
                <a:spcPct val="0"/>
              </a:spcBef>
            </a:pPr>
          </a:p>
          <a:p>
            <a:pPr algn="l" marL="0" indent="0" lvl="0">
              <a:lnSpc>
                <a:spcPts val="3499"/>
              </a:lnSpc>
              <a:spcBef>
                <a:spcPct val="0"/>
              </a:spcBef>
            </a:pPr>
            <a:r>
              <a:rPr lang="en-US" sz="2499" u="none">
                <a:solidFill>
                  <a:srgbClr val="2A2E3A"/>
                </a:solidFill>
                <a:latin typeface="Helios"/>
                <a:ea typeface="Helios"/>
                <a:cs typeface="Helios"/>
                <a:sym typeface="Helios"/>
              </a:rPr>
              <a:t>In NA and EU, AtliQ benefits from strong demand for Advanced Computing Solutions. LATAM and APAC, with their growing economies, offer Significant Opportunities for Expansion. This strategic positioning ensures AtliQ's sustained growth and customer satisfaction worldwide.</a:t>
            </a:r>
          </a:p>
        </p:txBody>
      </p:sp>
      <p:sp>
        <p:nvSpPr>
          <p:cNvPr name="TextBox 10" id="10"/>
          <p:cNvSpPr txBox="true"/>
          <p:nvPr/>
        </p:nvSpPr>
        <p:spPr>
          <a:xfrm rot="0">
            <a:off x="1028700" y="568043"/>
            <a:ext cx="5042676" cy="2292242"/>
          </a:xfrm>
          <a:prstGeom prst="rect">
            <a:avLst/>
          </a:prstGeom>
        </p:spPr>
        <p:txBody>
          <a:bodyPr anchor="t" rtlCol="false" tIns="0" lIns="0" bIns="0" rIns="0">
            <a:spAutoFit/>
          </a:bodyPr>
          <a:lstStyle/>
          <a:p>
            <a:pPr algn="l">
              <a:lnSpc>
                <a:spcPts val="9099"/>
              </a:lnSpc>
            </a:pPr>
            <a:r>
              <a:rPr lang="en-US" b="true" sz="6999">
                <a:solidFill>
                  <a:srgbClr val="2A2E3A"/>
                </a:solidFill>
                <a:latin typeface="Klein Bold"/>
                <a:ea typeface="Klein Bold"/>
                <a:cs typeface="Klein Bold"/>
                <a:sym typeface="Klein Bold"/>
              </a:rPr>
              <a:t>Company’s </a:t>
            </a:r>
            <a:r>
              <a:rPr lang="en-US" b="true" sz="6999">
                <a:solidFill>
                  <a:srgbClr val="718BAB"/>
                </a:solidFill>
                <a:latin typeface="Klein Bold"/>
                <a:ea typeface="Klein Bold"/>
                <a:cs typeface="Klein Bold"/>
                <a:sym typeface="Klein Bold"/>
              </a:rPr>
              <a:t>Market</a:t>
            </a:r>
          </a:p>
        </p:txBody>
      </p:sp>
      <p:sp>
        <p:nvSpPr>
          <p:cNvPr name="TextBox 11" id="11"/>
          <p:cNvSpPr txBox="true"/>
          <p:nvPr/>
        </p:nvSpPr>
        <p:spPr>
          <a:xfrm rot="0">
            <a:off x="13417093" y="513448"/>
            <a:ext cx="641984" cy="569885"/>
          </a:xfrm>
          <a:prstGeom prst="rect">
            <a:avLst/>
          </a:prstGeom>
        </p:spPr>
        <p:txBody>
          <a:bodyPr anchor="t" rtlCol="false" tIns="0" lIns="0" bIns="0" rIns="0">
            <a:spAutoFit/>
          </a:bodyPr>
          <a:lstStyle/>
          <a:p>
            <a:pPr algn="l">
              <a:lnSpc>
                <a:spcPts val="4549"/>
              </a:lnSpc>
            </a:pPr>
            <a:r>
              <a:rPr lang="en-US" sz="3499" b="true">
                <a:solidFill>
                  <a:srgbClr val="718BAB"/>
                </a:solidFill>
                <a:latin typeface="Klein Bold"/>
                <a:ea typeface="Klein Bold"/>
                <a:cs typeface="Klein Bold"/>
                <a:sym typeface="Klein Bold"/>
              </a:rPr>
              <a:t>EU</a:t>
            </a:r>
          </a:p>
        </p:txBody>
      </p:sp>
      <p:sp>
        <p:nvSpPr>
          <p:cNvPr name="TextBox 12" id="12"/>
          <p:cNvSpPr txBox="true"/>
          <p:nvPr/>
        </p:nvSpPr>
        <p:spPr>
          <a:xfrm rot="0">
            <a:off x="16580774" y="6636655"/>
            <a:ext cx="1357052" cy="569885"/>
          </a:xfrm>
          <a:prstGeom prst="rect">
            <a:avLst/>
          </a:prstGeom>
        </p:spPr>
        <p:txBody>
          <a:bodyPr anchor="t" rtlCol="false" tIns="0" lIns="0" bIns="0" rIns="0">
            <a:spAutoFit/>
          </a:bodyPr>
          <a:lstStyle/>
          <a:p>
            <a:pPr algn="l">
              <a:lnSpc>
                <a:spcPts val="4549"/>
              </a:lnSpc>
            </a:pPr>
            <a:r>
              <a:rPr lang="en-US" sz="3499" b="true">
                <a:solidFill>
                  <a:srgbClr val="718BAB"/>
                </a:solidFill>
                <a:latin typeface="Klein Bold"/>
                <a:ea typeface="Klein Bold"/>
                <a:cs typeface="Klein Bold"/>
                <a:sym typeface="Klein Bold"/>
              </a:rPr>
              <a:t>APAC</a:t>
            </a:r>
          </a:p>
        </p:txBody>
      </p:sp>
      <p:sp>
        <p:nvSpPr>
          <p:cNvPr name="TextBox 13" id="13"/>
          <p:cNvSpPr txBox="true"/>
          <p:nvPr/>
        </p:nvSpPr>
        <p:spPr>
          <a:xfrm rot="0">
            <a:off x="11177118" y="5457171"/>
            <a:ext cx="1678044" cy="569885"/>
          </a:xfrm>
          <a:prstGeom prst="rect">
            <a:avLst/>
          </a:prstGeom>
        </p:spPr>
        <p:txBody>
          <a:bodyPr anchor="t" rtlCol="false" tIns="0" lIns="0" bIns="0" rIns="0">
            <a:spAutoFit/>
          </a:bodyPr>
          <a:lstStyle/>
          <a:p>
            <a:pPr algn="l">
              <a:lnSpc>
                <a:spcPts val="4549"/>
              </a:lnSpc>
            </a:pPr>
            <a:r>
              <a:rPr lang="en-US" sz="3499" b="true">
                <a:solidFill>
                  <a:srgbClr val="718BAB"/>
                </a:solidFill>
                <a:latin typeface="Klein Bold"/>
                <a:ea typeface="Klein Bold"/>
                <a:cs typeface="Klein Bold"/>
                <a:sym typeface="Klein Bold"/>
              </a:rPr>
              <a:t>LATAM</a:t>
            </a:r>
          </a:p>
        </p:txBody>
      </p:sp>
      <p:sp>
        <p:nvSpPr>
          <p:cNvPr name="TextBox 14" id="14"/>
          <p:cNvSpPr txBox="true"/>
          <p:nvPr/>
        </p:nvSpPr>
        <p:spPr>
          <a:xfrm rot="0">
            <a:off x="9975849" y="513448"/>
            <a:ext cx="808577" cy="569885"/>
          </a:xfrm>
          <a:prstGeom prst="rect">
            <a:avLst/>
          </a:prstGeom>
        </p:spPr>
        <p:txBody>
          <a:bodyPr anchor="t" rtlCol="false" tIns="0" lIns="0" bIns="0" rIns="0">
            <a:spAutoFit/>
          </a:bodyPr>
          <a:lstStyle/>
          <a:p>
            <a:pPr algn="l">
              <a:lnSpc>
                <a:spcPts val="4549"/>
              </a:lnSpc>
            </a:pPr>
            <a:r>
              <a:rPr lang="en-US" sz="3499" b="true">
                <a:solidFill>
                  <a:srgbClr val="718BAB"/>
                </a:solidFill>
                <a:latin typeface="Klein Bold"/>
                <a:ea typeface="Klein Bold"/>
                <a:cs typeface="Klein Bold"/>
                <a:sym typeface="Klein Bold"/>
              </a:rPr>
              <a:t>NA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9161511" y="2634920"/>
            <a:ext cx="8115300" cy="6022790"/>
          </a:xfrm>
          <a:custGeom>
            <a:avLst/>
            <a:gdLst/>
            <a:ahLst/>
            <a:cxnLst/>
            <a:rect r="r" b="b" t="t" l="l"/>
            <a:pathLst>
              <a:path h="6022790" w="8115300">
                <a:moveTo>
                  <a:pt x="0" y="0"/>
                </a:moveTo>
                <a:lnTo>
                  <a:pt x="8115300" y="0"/>
                </a:lnTo>
                <a:lnTo>
                  <a:pt x="8115300" y="6022790"/>
                </a:lnTo>
                <a:lnTo>
                  <a:pt x="0" y="6022790"/>
                </a:lnTo>
                <a:lnTo>
                  <a:pt x="0" y="0"/>
                </a:lnTo>
                <a:close/>
              </a:path>
            </a:pathLst>
          </a:custGeom>
          <a:blipFill>
            <a:blip r:embed="rId2"/>
            <a:stretch>
              <a:fillRect l="0" t="0" r="0" b="0"/>
            </a:stretch>
          </a:blipFill>
        </p:spPr>
      </p:sp>
      <p:sp>
        <p:nvSpPr>
          <p:cNvPr name="Freeform 6" id="6"/>
          <p:cNvSpPr/>
          <p:nvPr/>
        </p:nvSpPr>
        <p:spPr>
          <a:xfrm flipH="false" flipV="false" rot="0">
            <a:off x="328262" y="3232407"/>
            <a:ext cx="6593146" cy="5425302"/>
          </a:xfrm>
          <a:custGeom>
            <a:avLst/>
            <a:gdLst/>
            <a:ahLst/>
            <a:cxnLst/>
            <a:rect r="r" b="b" t="t" l="l"/>
            <a:pathLst>
              <a:path h="5425302" w="6593146">
                <a:moveTo>
                  <a:pt x="0" y="0"/>
                </a:moveTo>
                <a:lnTo>
                  <a:pt x="6593146" y="0"/>
                </a:lnTo>
                <a:lnTo>
                  <a:pt x="6593146" y="5425303"/>
                </a:lnTo>
                <a:lnTo>
                  <a:pt x="0" y="5425303"/>
                </a:lnTo>
                <a:lnTo>
                  <a:pt x="0" y="0"/>
                </a:lnTo>
                <a:close/>
              </a:path>
            </a:pathLst>
          </a:custGeom>
          <a:blipFill>
            <a:blip r:embed="rId3"/>
            <a:stretch>
              <a:fillRect l="0" t="0" r="0" b="0"/>
            </a:stretch>
          </a:blipFill>
        </p:spPr>
      </p:sp>
      <p:sp>
        <p:nvSpPr>
          <p:cNvPr name="Freeform 7" id="7"/>
          <p:cNvSpPr/>
          <p:nvPr/>
        </p:nvSpPr>
        <p:spPr>
          <a:xfrm flipH="false" flipV="false" rot="0">
            <a:off x="6500741" y="2202273"/>
            <a:ext cx="2420400" cy="865293"/>
          </a:xfrm>
          <a:custGeom>
            <a:avLst/>
            <a:gdLst/>
            <a:ahLst/>
            <a:cxnLst/>
            <a:rect r="r" b="b" t="t" l="l"/>
            <a:pathLst>
              <a:path h="865293" w="2420400">
                <a:moveTo>
                  <a:pt x="0" y="0"/>
                </a:moveTo>
                <a:lnTo>
                  <a:pt x="2420399" y="0"/>
                </a:lnTo>
                <a:lnTo>
                  <a:pt x="2420399" y="865293"/>
                </a:lnTo>
                <a:lnTo>
                  <a:pt x="0" y="8652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328262" y="504798"/>
            <a:ext cx="17666498" cy="1000179"/>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#1</a:t>
            </a:r>
            <a:r>
              <a:rPr lang="en-US" sz="3000" b="true">
                <a:solidFill>
                  <a:srgbClr val="2A2E3A"/>
                </a:solidFill>
                <a:latin typeface="Klein Bold"/>
                <a:ea typeface="Klein Bold"/>
                <a:cs typeface="Klein Bold"/>
                <a:sym typeface="Klein Bold"/>
              </a:rPr>
              <a:t>: Provide the list of markets in which custom</a:t>
            </a:r>
            <a:r>
              <a:rPr lang="en-US" b="true" sz="3000">
                <a:solidFill>
                  <a:srgbClr val="2A2E3A"/>
                </a:solidFill>
                <a:latin typeface="Klein Bold"/>
                <a:ea typeface="Klein Bold"/>
                <a:cs typeface="Klein Bold"/>
                <a:sym typeface="Klein Bold"/>
              </a:rPr>
              <a:t>er "Atliq Exclusive" operates its business in the APAC region.</a:t>
            </a:r>
          </a:p>
        </p:txBody>
      </p:sp>
      <p:sp>
        <p:nvSpPr>
          <p:cNvPr name="AutoShape 9" id="9"/>
          <p:cNvSpPr/>
          <p:nvPr/>
        </p:nvSpPr>
        <p:spPr>
          <a:xfrm flipV="true">
            <a:off x="328262" y="1857250"/>
            <a:ext cx="4951772" cy="0"/>
          </a:xfrm>
          <a:prstGeom prst="line">
            <a:avLst/>
          </a:prstGeom>
          <a:ln cap="flat" w="47625">
            <a:solidFill>
              <a:srgbClr val="C0CFE1"/>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a:off x="328262" y="2427953"/>
            <a:ext cx="4951772" cy="0"/>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8217219" y="2296143"/>
            <a:ext cx="2420400" cy="865293"/>
          </a:xfrm>
          <a:custGeom>
            <a:avLst/>
            <a:gdLst/>
            <a:ahLst/>
            <a:cxnLst/>
            <a:rect r="r" b="b" t="t" l="l"/>
            <a:pathLst>
              <a:path h="865293" w="2420400">
                <a:moveTo>
                  <a:pt x="0" y="0"/>
                </a:moveTo>
                <a:lnTo>
                  <a:pt x="2420399" y="0"/>
                </a:lnTo>
                <a:lnTo>
                  <a:pt x="2420399" y="865293"/>
                </a:lnTo>
                <a:lnTo>
                  <a:pt x="0" y="865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9144000" y="3357414"/>
            <a:ext cx="9400222" cy="5599039"/>
          </a:xfrm>
          <a:custGeom>
            <a:avLst/>
            <a:gdLst/>
            <a:ahLst/>
            <a:cxnLst/>
            <a:rect r="r" b="b" t="t" l="l"/>
            <a:pathLst>
              <a:path h="5599039" w="9400222">
                <a:moveTo>
                  <a:pt x="0" y="0"/>
                </a:moveTo>
                <a:lnTo>
                  <a:pt x="9400222" y="0"/>
                </a:lnTo>
                <a:lnTo>
                  <a:pt x="9400222" y="5599039"/>
                </a:lnTo>
                <a:lnTo>
                  <a:pt x="0" y="5599039"/>
                </a:lnTo>
                <a:lnTo>
                  <a:pt x="0" y="0"/>
                </a:lnTo>
                <a:close/>
              </a:path>
            </a:pathLst>
          </a:custGeom>
          <a:blipFill>
            <a:blip r:embed="rId4"/>
            <a:stretch>
              <a:fillRect l="0" t="0" r="0" b="0"/>
            </a:stretch>
          </a:blipFill>
        </p:spPr>
      </p:sp>
      <p:sp>
        <p:nvSpPr>
          <p:cNvPr name="Freeform 8" id="8"/>
          <p:cNvSpPr/>
          <p:nvPr/>
        </p:nvSpPr>
        <p:spPr>
          <a:xfrm flipH="false" flipV="false" rot="0">
            <a:off x="328262" y="3306704"/>
            <a:ext cx="8468443" cy="5649750"/>
          </a:xfrm>
          <a:custGeom>
            <a:avLst/>
            <a:gdLst/>
            <a:ahLst/>
            <a:cxnLst/>
            <a:rect r="r" b="b" t="t" l="l"/>
            <a:pathLst>
              <a:path h="5649750" w="8468443">
                <a:moveTo>
                  <a:pt x="0" y="0"/>
                </a:moveTo>
                <a:lnTo>
                  <a:pt x="8468443" y="0"/>
                </a:lnTo>
                <a:lnTo>
                  <a:pt x="8468443" y="5649749"/>
                </a:lnTo>
                <a:lnTo>
                  <a:pt x="0" y="5649749"/>
                </a:lnTo>
                <a:lnTo>
                  <a:pt x="0" y="0"/>
                </a:lnTo>
                <a:close/>
              </a:path>
            </a:pathLst>
          </a:custGeom>
          <a:blipFill>
            <a:blip r:embed="rId5"/>
            <a:stretch>
              <a:fillRect l="0" t="0" r="0" b="0"/>
            </a:stretch>
          </a:blipFill>
        </p:spPr>
      </p:sp>
      <p:sp>
        <p:nvSpPr>
          <p:cNvPr name="TextBox 9" id="9"/>
          <p:cNvSpPr txBox="true"/>
          <p:nvPr/>
        </p:nvSpPr>
        <p:spPr>
          <a:xfrm rot="0">
            <a:off x="328262" y="672057"/>
            <a:ext cx="17631476" cy="1495506"/>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#2</a:t>
            </a:r>
            <a:r>
              <a:rPr lang="en-US" sz="3000" b="true">
                <a:solidFill>
                  <a:srgbClr val="2A2E3A"/>
                </a:solidFill>
                <a:latin typeface="Klein Bold"/>
                <a:ea typeface="Klein Bold"/>
                <a:cs typeface="Klein Bold"/>
                <a:sym typeface="Klein Bold"/>
              </a:rPr>
              <a:t>: What is the percentage of unique product increase in 2021 vs. 2020? The final output</a:t>
            </a:r>
            <a:r>
              <a:rPr lang="en-US" b="true" sz="3000">
                <a:solidFill>
                  <a:srgbClr val="2A2E3A"/>
                </a:solidFill>
                <a:latin typeface="Klein Bold"/>
                <a:ea typeface="Klein Bold"/>
                <a:cs typeface="Klein Bold"/>
                <a:sym typeface="Klein Bold"/>
              </a:rPr>
              <a:t> contains these fields: unique_products_2020, unique_products_2021 and percentage_chg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a:off x="328262" y="2427953"/>
            <a:ext cx="4951772" cy="0"/>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6354750" y="2167563"/>
            <a:ext cx="2420400" cy="865293"/>
          </a:xfrm>
          <a:custGeom>
            <a:avLst/>
            <a:gdLst/>
            <a:ahLst/>
            <a:cxnLst/>
            <a:rect r="r" b="b" t="t" l="l"/>
            <a:pathLst>
              <a:path h="865293" w="2420400">
                <a:moveTo>
                  <a:pt x="0" y="0"/>
                </a:moveTo>
                <a:lnTo>
                  <a:pt x="2420400" y="0"/>
                </a:lnTo>
                <a:lnTo>
                  <a:pt x="2420400" y="865292"/>
                </a:lnTo>
                <a:lnTo>
                  <a:pt x="0" y="86529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3161436"/>
            <a:ext cx="7516864" cy="5348842"/>
          </a:xfrm>
          <a:custGeom>
            <a:avLst/>
            <a:gdLst/>
            <a:ahLst/>
            <a:cxnLst/>
            <a:rect r="r" b="b" t="t" l="l"/>
            <a:pathLst>
              <a:path h="5348842" w="7516864">
                <a:moveTo>
                  <a:pt x="0" y="0"/>
                </a:moveTo>
                <a:lnTo>
                  <a:pt x="7516863" y="0"/>
                </a:lnTo>
                <a:lnTo>
                  <a:pt x="7516863" y="5348841"/>
                </a:lnTo>
                <a:lnTo>
                  <a:pt x="0" y="5348841"/>
                </a:lnTo>
                <a:lnTo>
                  <a:pt x="0" y="0"/>
                </a:lnTo>
                <a:close/>
              </a:path>
            </a:pathLst>
          </a:custGeom>
          <a:blipFill>
            <a:blip r:embed="rId4"/>
            <a:stretch>
              <a:fillRect l="0" t="0" r="0" b="0"/>
            </a:stretch>
          </a:blipFill>
        </p:spPr>
      </p:sp>
      <p:sp>
        <p:nvSpPr>
          <p:cNvPr name="Freeform 8" id="8"/>
          <p:cNvSpPr/>
          <p:nvPr/>
        </p:nvSpPr>
        <p:spPr>
          <a:xfrm flipH="false" flipV="false" rot="0">
            <a:off x="8217219" y="3044149"/>
            <a:ext cx="10531407" cy="5466128"/>
          </a:xfrm>
          <a:custGeom>
            <a:avLst/>
            <a:gdLst/>
            <a:ahLst/>
            <a:cxnLst/>
            <a:rect r="r" b="b" t="t" l="l"/>
            <a:pathLst>
              <a:path h="5466128" w="10531407">
                <a:moveTo>
                  <a:pt x="0" y="0"/>
                </a:moveTo>
                <a:lnTo>
                  <a:pt x="10531407" y="0"/>
                </a:lnTo>
                <a:lnTo>
                  <a:pt x="10531407" y="5466128"/>
                </a:lnTo>
                <a:lnTo>
                  <a:pt x="0" y="5466128"/>
                </a:lnTo>
                <a:lnTo>
                  <a:pt x="0" y="0"/>
                </a:lnTo>
                <a:close/>
              </a:path>
            </a:pathLst>
          </a:custGeom>
          <a:blipFill>
            <a:blip r:embed="rId5"/>
            <a:stretch>
              <a:fillRect l="0" t="0" r="0" b="0"/>
            </a:stretch>
          </a:blipFill>
        </p:spPr>
      </p:sp>
      <p:sp>
        <p:nvSpPr>
          <p:cNvPr name="TextBox 9" id="9"/>
          <p:cNvSpPr txBox="true"/>
          <p:nvPr/>
        </p:nvSpPr>
        <p:spPr>
          <a:xfrm rot="0">
            <a:off x="328262" y="672057"/>
            <a:ext cx="17631476" cy="1495506"/>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#3</a:t>
            </a:r>
            <a:r>
              <a:rPr lang="en-US" sz="3000" b="true">
                <a:solidFill>
                  <a:srgbClr val="2A2E3A"/>
                </a:solidFill>
                <a:latin typeface="Klein Bold"/>
                <a:ea typeface="Klein Bold"/>
                <a:cs typeface="Klein Bold"/>
                <a:sym typeface="Klein Bold"/>
              </a:rPr>
              <a:t>:  Provide a report with all the unique product counts for each segment and sort them in descending order of product counts. The final output</a:t>
            </a:r>
            <a:r>
              <a:rPr lang="en-US" b="true" sz="3000">
                <a:solidFill>
                  <a:srgbClr val="2A2E3A"/>
                </a:solidFill>
                <a:latin typeface="Klein Bold"/>
                <a:ea typeface="Klein Bold"/>
                <a:cs typeface="Klein Bold"/>
                <a:sym typeface="Klein Bold"/>
              </a:rPr>
              <a:t> contains 2 fields: segment and product_count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68"/>
            <a:ext cx="18288000" cy="10295868"/>
            <a:chOff x="0" y="0"/>
            <a:chExt cx="4816593" cy="2711669"/>
          </a:xfrm>
        </p:grpSpPr>
        <p:sp>
          <p:nvSpPr>
            <p:cNvPr name="Freeform 3" id="3"/>
            <p:cNvSpPr/>
            <p:nvPr/>
          </p:nvSpPr>
          <p:spPr>
            <a:xfrm flipH="false" flipV="false" rot="0">
              <a:off x="0" y="0"/>
              <a:ext cx="4816592" cy="2711669"/>
            </a:xfrm>
            <a:custGeom>
              <a:avLst/>
              <a:gdLst/>
              <a:ahLst/>
              <a:cxnLst/>
              <a:rect r="r" b="b" t="t" l="l"/>
              <a:pathLst>
                <a:path h="2711669" w="4816592">
                  <a:moveTo>
                    <a:pt x="0" y="0"/>
                  </a:moveTo>
                  <a:lnTo>
                    <a:pt x="4816592" y="0"/>
                  </a:lnTo>
                  <a:lnTo>
                    <a:pt x="4816592" y="2711669"/>
                  </a:lnTo>
                  <a:lnTo>
                    <a:pt x="0" y="2711669"/>
                  </a:lnTo>
                  <a:close/>
                </a:path>
              </a:pathLst>
            </a:custGeom>
            <a:solidFill>
              <a:srgbClr val="F4F4F4"/>
            </a:solidFill>
          </p:spPr>
        </p:sp>
        <p:sp>
          <p:nvSpPr>
            <p:cNvPr name="TextBox 4" id="4"/>
            <p:cNvSpPr txBox="true"/>
            <p:nvPr/>
          </p:nvSpPr>
          <p:spPr>
            <a:xfrm>
              <a:off x="0" y="-38100"/>
              <a:ext cx="4816593" cy="2749769"/>
            </a:xfrm>
            <a:prstGeom prst="rect">
              <a:avLst/>
            </a:prstGeom>
          </p:spPr>
          <p:txBody>
            <a:bodyPr anchor="ctr" rtlCol="false" tIns="50800" lIns="50800" bIns="50800" rIns="50800"/>
            <a:lstStyle/>
            <a:p>
              <a:pPr algn="ctr">
                <a:lnSpc>
                  <a:spcPts val="2100"/>
                </a:lnSpc>
              </a:pPr>
            </a:p>
          </p:txBody>
        </p:sp>
      </p:grpSp>
      <p:sp>
        <p:nvSpPr>
          <p:cNvPr name="AutoShape 5" id="5"/>
          <p:cNvSpPr/>
          <p:nvPr/>
        </p:nvSpPr>
        <p:spPr>
          <a:xfrm>
            <a:off x="328262" y="2427953"/>
            <a:ext cx="4951772" cy="0"/>
          </a:xfrm>
          <a:prstGeom prst="line">
            <a:avLst/>
          </a:prstGeom>
          <a:ln cap="flat" w="47625">
            <a:solidFill>
              <a:srgbClr val="C0CFE1"/>
            </a:solidFill>
            <a:prstDash val="solid"/>
            <a:headEnd type="none" len="sm" w="sm"/>
            <a:tailEnd type="none" len="sm" w="sm"/>
          </a:ln>
        </p:spPr>
      </p:sp>
      <p:sp>
        <p:nvSpPr>
          <p:cNvPr name="Freeform 6" id="6"/>
          <p:cNvSpPr/>
          <p:nvPr/>
        </p:nvSpPr>
        <p:spPr>
          <a:xfrm flipH="false" flipV="false" rot="0">
            <a:off x="6459816" y="3032855"/>
            <a:ext cx="2420400" cy="865293"/>
          </a:xfrm>
          <a:custGeom>
            <a:avLst/>
            <a:gdLst/>
            <a:ahLst/>
            <a:cxnLst/>
            <a:rect r="r" b="b" t="t" l="l"/>
            <a:pathLst>
              <a:path h="865293" w="2420400">
                <a:moveTo>
                  <a:pt x="0" y="0"/>
                </a:moveTo>
                <a:lnTo>
                  <a:pt x="2420400" y="0"/>
                </a:lnTo>
                <a:lnTo>
                  <a:pt x="2420400" y="865293"/>
                </a:lnTo>
                <a:lnTo>
                  <a:pt x="0" y="8652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328262" y="3032855"/>
            <a:ext cx="5692435" cy="5727501"/>
          </a:xfrm>
          <a:custGeom>
            <a:avLst/>
            <a:gdLst/>
            <a:ahLst/>
            <a:cxnLst/>
            <a:rect r="r" b="b" t="t" l="l"/>
            <a:pathLst>
              <a:path h="5727501" w="5692435">
                <a:moveTo>
                  <a:pt x="0" y="0"/>
                </a:moveTo>
                <a:lnTo>
                  <a:pt x="5692435" y="0"/>
                </a:lnTo>
                <a:lnTo>
                  <a:pt x="5692435" y="5727502"/>
                </a:lnTo>
                <a:lnTo>
                  <a:pt x="0" y="5727502"/>
                </a:lnTo>
                <a:lnTo>
                  <a:pt x="0" y="0"/>
                </a:lnTo>
                <a:close/>
              </a:path>
            </a:pathLst>
          </a:custGeom>
          <a:blipFill>
            <a:blip r:embed="rId4"/>
            <a:stretch>
              <a:fillRect l="0" t="0" r="0" b="0"/>
            </a:stretch>
          </a:blipFill>
        </p:spPr>
      </p:sp>
      <p:sp>
        <p:nvSpPr>
          <p:cNvPr name="Freeform 8" id="8"/>
          <p:cNvSpPr/>
          <p:nvPr/>
        </p:nvSpPr>
        <p:spPr>
          <a:xfrm flipH="false" flipV="false" rot="0">
            <a:off x="7352702" y="4680728"/>
            <a:ext cx="10607036" cy="4079629"/>
          </a:xfrm>
          <a:custGeom>
            <a:avLst/>
            <a:gdLst/>
            <a:ahLst/>
            <a:cxnLst/>
            <a:rect r="r" b="b" t="t" l="l"/>
            <a:pathLst>
              <a:path h="4079629" w="10607036">
                <a:moveTo>
                  <a:pt x="0" y="0"/>
                </a:moveTo>
                <a:lnTo>
                  <a:pt x="10607036" y="0"/>
                </a:lnTo>
                <a:lnTo>
                  <a:pt x="10607036" y="4079629"/>
                </a:lnTo>
                <a:lnTo>
                  <a:pt x="0" y="4079629"/>
                </a:lnTo>
                <a:lnTo>
                  <a:pt x="0" y="0"/>
                </a:lnTo>
                <a:close/>
              </a:path>
            </a:pathLst>
          </a:custGeom>
          <a:blipFill>
            <a:blip r:embed="rId5"/>
            <a:stretch>
              <a:fillRect l="0" t="0" r="0" b="0"/>
            </a:stretch>
          </a:blipFill>
        </p:spPr>
      </p:sp>
      <p:sp>
        <p:nvSpPr>
          <p:cNvPr name="TextBox 9" id="9"/>
          <p:cNvSpPr txBox="true"/>
          <p:nvPr/>
        </p:nvSpPr>
        <p:spPr>
          <a:xfrm rot="0">
            <a:off x="328262" y="672057"/>
            <a:ext cx="17631476" cy="1495506"/>
          </a:xfrm>
          <a:prstGeom prst="rect">
            <a:avLst/>
          </a:prstGeom>
        </p:spPr>
        <p:txBody>
          <a:bodyPr anchor="t" rtlCol="false" tIns="0" lIns="0" bIns="0" rIns="0">
            <a:spAutoFit/>
          </a:bodyPr>
          <a:lstStyle/>
          <a:p>
            <a:pPr algn="l">
              <a:lnSpc>
                <a:spcPts val="3900"/>
              </a:lnSpc>
            </a:pPr>
            <a:r>
              <a:rPr lang="en-US" sz="3000" b="true">
                <a:solidFill>
                  <a:srgbClr val="2A2E3A"/>
                </a:solidFill>
                <a:latin typeface="Klein Bold"/>
                <a:ea typeface="Klein Bold"/>
                <a:cs typeface="Klein Bold"/>
                <a:sym typeface="Klein Bold"/>
              </a:rPr>
              <a:t>Request </a:t>
            </a:r>
            <a:r>
              <a:rPr lang="en-US" sz="3000" b="true">
                <a:solidFill>
                  <a:srgbClr val="718BAB"/>
                </a:solidFill>
                <a:latin typeface="Klein Bold"/>
                <a:ea typeface="Klein Bold"/>
                <a:cs typeface="Klein Bold"/>
                <a:sym typeface="Klein Bold"/>
              </a:rPr>
              <a:t>#4</a:t>
            </a:r>
            <a:r>
              <a:rPr lang="en-US" sz="3000" b="true">
                <a:solidFill>
                  <a:srgbClr val="2A2E3A"/>
                </a:solidFill>
                <a:latin typeface="Klein Bold"/>
                <a:ea typeface="Klein Bold"/>
                <a:cs typeface="Klein Bold"/>
                <a:sym typeface="Klein Bold"/>
              </a:rPr>
              <a:t>:  Follow-up: Which segment had the most increase in unique products in 2021 vs 2020? The final output</a:t>
            </a:r>
            <a:r>
              <a:rPr lang="en-US" b="true" sz="3000">
                <a:solidFill>
                  <a:srgbClr val="2A2E3A"/>
                </a:solidFill>
                <a:latin typeface="Klein Bold"/>
                <a:ea typeface="Klein Bold"/>
                <a:cs typeface="Klein Bold"/>
                <a:sym typeface="Klein Bold"/>
              </a:rPr>
              <a:t> contains these fields: segment product_count_2020 product_count_2021 difference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DAGyXZMGYX8</dc:identifier>
  <dcterms:modified xsi:type="dcterms:W3CDTF">2011-08-01T06:04:30Z</dcterms:modified>
  <cp:revision>1</cp:revision>
  <dc:title>CONSUMER AD-HOC INSIGHTS</dc:title>
</cp:coreProperties>
</file>